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handoutMasterIdLst>
    <p:handoutMasterId r:id="rId13"/>
  </p:handoutMasterIdLst>
  <p:sldIdLst>
    <p:sldId id="256" r:id="rId5"/>
    <p:sldId id="257" r:id="rId6"/>
    <p:sldId id="258" r:id="rId7"/>
    <p:sldId id="259" r:id="rId8"/>
    <p:sldId id="261" r:id="rId9"/>
    <p:sldId id="260" r:id="rId10"/>
    <p:sldId id="262" r:id="rId11"/>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melia Seow" initials="AS" lastIdx="1" clrIdx="0">
    <p:extLst>
      <p:ext uri="{19B8F6BF-5375-455C-9EA6-DF929625EA0E}">
        <p15:presenceInfo xmlns:p15="http://schemas.microsoft.com/office/powerpoint/2012/main" userId="8db8f9a9da728bb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97" autoAdjust="0"/>
    <p:restoredTop sz="96517" autoAdjust="0"/>
  </p:normalViewPr>
  <p:slideViewPr>
    <p:cSldViewPr>
      <p:cViewPr varScale="1">
        <p:scale>
          <a:sx n="115" d="100"/>
          <a:sy n="115" d="100"/>
        </p:scale>
        <p:origin x="222" y="102"/>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91" d="100"/>
          <a:sy n="91" d="100"/>
        </p:scale>
        <p:origin x="3750" y="6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latin typeface="Century Gothic" panose="020B0502020202020204" pitchFamily="34" charset="0"/>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CDDD2249-C674-4CC8-B4F9-04547DC189D6}" type="datetime1">
              <a:rPr lang="en-GB" smtClean="0">
                <a:latin typeface="Century Gothic" panose="020B0502020202020204" pitchFamily="34" charset="0"/>
              </a:rPr>
              <a:t>08/10/2021</a:t>
            </a:fld>
            <a:endParaRPr lang="en-GB" dirty="0">
              <a:latin typeface="Century Gothic" panose="020B0502020202020204" pitchFamily="34" charset="0"/>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latin typeface="Century Gothic" panose="020B0502020202020204" pitchFamily="34" charset="0"/>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A446DCAE-1661-43FF-8A44-43DAFDC1FD90}" type="slidenum">
              <a:rPr lang="en-GB" smtClean="0">
                <a:latin typeface="Century Gothic" panose="020B0502020202020204" pitchFamily="34" charset="0"/>
              </a:rPr>
              <a:t>‹#›</a:t>
            </a:fld>
            <a:endParaRPr lang="en-GB" dirty="0">
              <a:latin typeface="Century Gothic" panose="020B0502020202020204" pitchFamily="34" charset="0"/>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Century Gothic" panose="020B0502020202020204" pitchFamily="34" charset="0"/>
              </a:defRPr>
            </a:lvl1pPr>
          </a:lstStyle>
          <a:p>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Century Gothic" panose="020B0502020202020204" pitchFamily="34" charset="0"/>
              </a:defRPr>
            </a:lvl1pPr>
          </a:lstStyle>
          <a:p>
            <a:fld id="{FA608E7A-C79E-46B5-A2E3-216D728D54D6}" type="datetime1">
              <a:rPr lang="en-GB" noProof="0" smtClean="0"/>
              <a:t>08/10/2021</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Century Gothic" panose="020B0502020202020204" pitchFamily="34" charset="0"/>
              </a:defRPr>
            </a:lvl1pPr>
          </a:lstStyle>
          <a:p>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Century Gothic" panose="020B0502020202020204" pitchFamily="34" charset="0"/>
              </a:defRPr>
            </a:lvl1pPr>
          </a:lstStyle>
          <a:p>
            <a:fld id="{69C971FF-EF28-4195-A575-329446EFAA55}" type="slidenum">
              <a:rPr lang="en-GB" noProof="0" smtClean="0"/>
              <a:pPr/>
              <a:t>‹#›</a:t>
            </a:fld>
            <a:endParaRPr lang="en-GB" noProof="0"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lumMod val="50000"/>
          </a:schemeClr>
        </a:solidFill>
        <a:latin typeface="Century Gothic" panose="020B0502020202020204" pitchFamily="34" charset="0"/>
        <a:ea typeface="+mn-ea"/>
        <a:cs typeface="+mn-cs"/>
      </a:defRPr>
    </a:lvl1pPr>
    <a:lvl2pPr marL="457200" algn="l" defTabSz="914400" rtl="0" eaLnBrk="1" latinLnBrk="0" hangingPunct="1">
      <a:defRPr sz="1200" kern="1200">
        <a:solidFill>
          <a:schemeClr val="tx1">
            <a:lumMod val="50000"/>
          </a:schemeClr>
        </a:solidFill>
        <a:latin typeface="Century Gothic" panose="020B0502020202020204" pitchFamily="34" charset="0"/>
        <a:ea typeface="+mn-ea"/>
        <a:cs typeface="+mn-cs"/>
      </a:defRPr>
    </a:lvl2pPr>
    <a:lvl3pPr marL="914400" algn="l" defTabSz="914400" rtl="0" eaLnBrk="1" latinLnBrk="0" hangingPunct="1">
      <a:defRPr sz="1200" kern="1200">
        <a:solidFill>
          <a:schemeClr val="tx1">
            <a:lumMod val="50000"/>
          </a:schemeClr>
        </a:solidFill>
        <a:latin typeface="Century Gothic" panose="020B0502020202020204" pitchFamily="34" charset="0"/>
        <a:ea typeface="+mn-ea"/>
        <a:cs typeface="+mn-cs"/>
      </a:defRPr>
    </a:lvl3pPr>
    <a:lvl4pPr marL="1371600" algn="l" defTabSz="914400" rtl="0" eaLnBrk="1" latinLnBrk="0" hangingPunct="1">
      <a:defRPr sz="1200" kern="1200">
        <a:solidFill>
          <a:schemeClr val="tx1">
            <a:lumMod val="50000"/>
          </a:schemeClr>
        </a:solidFill>
        <a:latin typeface="Century Gothic" panose="020B0502020202020204" pitchFamily="34" charset="0"/>
        <a:ea typeface="+mn-ea"/>
        <a:cs typeface="+mn-cs"/>
      </a:defRPr>
    </a:lvl4pPr>
    <a:lvl5pPr marL="1828800" algn="l" defTabSz="914400" rtl="0" eaLnBrk="1" latinLnBrk="0" hangingPunct="1">
      <a:defRPr sz="1200" kern="1200">
        <a:solidFill>
          <a:schemeClr val="tx1">
            <a:lumMod val="50000"/>
          </a:schemeClr>
        </a:solidFill>
        <a:latin typeface="Century Gothic" panose="020B0502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971FF-EF28-4195-A575-329446EFAA55}" type="slidenum">
              <a:rPr lang="en-GB" smtClean="0"/>
              <a:pPr/>
              <a:t>1</a:t>
            </a:fld>
            <a:endParaRPr lang="en-GB" dirty="0"/>
          </a:p>
        </p:txBody>
      </p:sp>
    </p:spTree>
    <p:extLst>
      <p:ext uri="{BB962C8B-B14F-4D97-AF65-F5344CB8AC3E}">
        <p14:creationId xmlns:p14="http://schemas.microsoft.com/office/powerpoint/2010/main" val="183440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971FF-EF28-4195-A575-329446EFAA55}" type="slidenum">
              <a:rPr lang="en-GB" smtClean="0"/>
              <a:pPr/>
              <a:t>2</a:t>
            </a:fld>
            <a:endParaRPr lang="en-GB" dirty="0"/>
          </a:p>
        </p:txBody>
      </p:sp>
    </p:spTree>
    <p:extLst>
      <p:ext uri="{BB962C8B-B14F-4D97-AF65-F5344CB8AC3E}">
        <p14:creationId xmlns:p14="http://schemas.microsoft.com/office/powerpoint/2010/main" val="2675320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971FF-EF28-4195-A575-329446EFAA55}" type="slidenum">
              <a:rPr lang="en-GB" smtClean="0"/>
              <a:pPr/>
              <a:t>3</a:t>
            </a:fld>
            <a:endParaRPr lang="en-GB" dirty="0"/>
          </a:p>
        </p:txBody>
      </p:sp>
    </p:spTree>
    <p:extLst>
      <p:ext uri="{BB962C8B-B14F-4D97-AF65-F5344CB8AC3E}">
        <p14:creationId xmlns:p14="http://schemas.microsoft.com/office/powerpoint/2010/main" val="29275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971FF-EF28-4195-A575-329446EFAA55}" type="slidenum">
              <a:rPr lang="en-GB" smtClean="0"/>
              <a:pPr/>
              <a:t>4</a:t>
            </a:fld>
            <a:endParaRPr lang="en-GB" dirty="0"/>
          </a:p>
        </p:txBody>
      </p:sp>
    </p:spTree>
    <p:extLst>
      <p:ext uri="{BB962C8B-B14F-4D97-AF65-F5344CB8AC3E}">
        <p14:creationId xmlns:p14="http://schemas.microsoft.com/office/powerpoint/2010/main" val="3842106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971FF-EF28-4195-A575-329446EFAA55}" type="slidenum">
              <a:rPr lang="en-GB" smtClean="0"/>
              <a:pPr/>
              <a:t>5</a:t>
            </a:fld>
            <a:endParaRPr lang="en-GB" dirty="0"/>
          </a:p>
        </p:txBody>
      </p:sp>
    </p:spTree>
    <p:extLst>
      <p:ext uri="{BB962C8B-B14F-4D97-AF65-F5344CB8AC3E}">
        <p14:creationId xmlns:p14="http://schemas.microsoft.com/office/powerpoint/2010/main" val="2863183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971FF-EF28-4195-A575-329446EFAA55}" type="slidenum">
              <a:rPr lang="en-GB" smtClean="0"/>
              <a:pPr/>
              <a:t>6</a:t>
            </a:fld>
            <a:endParaRPr lang="en-GB" dirty="0"/>
          </a:p>
        </p:txBody>
      </p:sp>
    </p:spTree>
    <p:extLst>
      <p:ext uri="{BB962C8B-B14F-4D97-AF65-F5344CB8AC3E}">
        <p14:creationId xmlns:p14="http://schemas.microsoft.com/office/powerpoint/2010/main" val="1392762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971FF-EF28-4195-A575-329446EFAA55}" type="slidenum">
              <a:rPr lang="en-GB" smtClean="0"/>
              <a:pPr/>
              <a:t>7</a:t>
            </a:fld>
            <a:endParaRPr lang="en-GB" dirty="0"/>
          </a:p>
        </p:txBody>
      </p:sp>
    </p:spTree>
    <p:extLst>
      <p:ext uri="{BB962C8B-B14F-4D97-AF65-F5344CB8AC3E}">
        <p14:creationId xmlns:p14="http://schemas.microsoft.com/office/powerpoint/2010/main" val="1033554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rtlCol="0" anchor="t" anchorCtr="0" compatLnSpc="1">
            <a:prstTxWarp prst="textNoShape">
              <a:avLst/>
            </a:prstTxWarp>
          </a:bodyPr>
          <a:lstStyle/>
          <a:p>
            <a:pPr lvl="0" rtl="0"/>
            <a:endParaRPr lang="en-GB" noProof="0" dirty="0">
              <a:solidFill>
                <a:schemeClr val="lt1"/>
              </a:solidFill>
              <a:latin typeface="Century Gothic" panose="020B0502020202020204" pitchFamily="34" charset="0"/>
            </a:endParaRPr>
          </a:p>
        </p:txBody>
      </p:sp>
      <p:sp>
        <p:nvSpPr>
          <p:cNvPr id="2" name="Title 1"/>
          <p:cNvSpPr>
            <a:spLocks noGrp="1"/>
          </p:cNvSpPr>
          <p:nvPr>
            <p:ph type="ctrTitle"/>
          </p:nvPr>
        </p:nvSpPr>
        <p:spPr>
          <a:xfrm>
            <a:off x="1217613" y="1828799"/>
            <a:ext cx="9753600" cy="3048001"/>
          </a:xfrm>
        </p:spPr>
        <p:txBody>
          <a:bodyPr rtlCol="0">
            <a:normAutofit/>
          </a:bodyPr>
          <a:lstStyle>
            <a:lvl1pPr>
              <a:defRPr sz="4400">
                <a:latin typeface="Century Gothic" panose="020B0502020202020204" pitchFamily="34" charset="0"/>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217614" y="5029200"/>
            <a:ext cx="7848600" cy="1143000"/>
          </a:xfrm>
        </p:spPr>
        <p:txBody>
          <a:bodyPr rtlCol="0">
            <a:normAutofit/>
          </a:bodyPr>
          <a:lstStyle>
            <a:lvl1pPr marL="0" indent="0" algn="l">
              <a:spcBef>
                <a:spcPts val="0"/>
              </a:spcBef>
              <a:buNone/>
              <a:defRPr sz="2000">
                <a:solidFill>
                  <a:schemeClr val="tx1"/>
                </a:solidFill>
                <a:latin typeface="Century Gothic" panose="020B0502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0"/>
              <a:t>Click to edit Master title style</a:t>
            </a:r>
            <a:endParaRPr lang="en-GB" noProof="0" dirty="0"/>
          </a:p>
        </p:txBody>
      </p:sp>
      <p:sp>
        <p:nvSpPr>
          <p:cNvPr id="3" name="Content Placeholder 2"/>
          <p:cNvSpPr>
            <a:spLocks noGrp="1"/>
          </p:cNvSpPr>
          <p:nvPr>
            <p:ph idx="1" hasCustomPrompt="1"/>
          </p:nvPr>
        </p:nvSpPr>
        <p:spPr/>
        <p:txBody>
          <a:bodyPr rtlCol="0"/>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vl6pPr>
              <a:defRPr/>
            </a:lvl6pPr>
            <a:lvl7pPr>
              <a:defRPr baseline="0"/>
            </a:lvl7pPr>
            <a:lvl8pPr>
              <a:defRPr baseline="0"/>
            </a:lvl8pPr>
            <a:lvl9pPr>
              <a:defRPr baseline="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Footer Placeholder 4"/>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4" name="Date Placeholder 3"/>
          <p:cNvSpPr>
            <a:spLocks noGrp="1"/>
          </p:cNvSpPr>
          <p:nvPr>
            <p:ph type="dt" sz="half" idx="10"/>
          </p:nvPr>
        </p:nvSpPr>
        <p:spPr/>
        <p:txBody>
          <a:bodyPr rtlCol="0"/>
          <a:lstStyle>
            <a:lvl1pPr>
              <a:defRPr>
                <a:latin typeface="Century Gothic" panose="020B0502020202020204" pitchFamily="34" charset="0"/>
              </a:defRPr>
            </a:lvl1pPr>
          </a:lstStyle>
          <a:p>
            <a:fld id="{6BB8BD33-1560-4F3F-8A44-83D816425E9E}" type="datetime1">
              <a:rPr lang="en-GB" noProof="0" smtClean="0"/>
              <a:t>08/10/2021</a:t>
            </a:fld>
            <a:endParaRPr lang="en-GB" noProof="0" dirty="0"/>
          </a:p>
        </p:txBody>
      </p:sp>
      <p:sp>
        <p:nvSpPr>
          <p:cNvPr id="6" name="Slide Number Placeholder 5"/>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rtlCol="0" anchor="b">
            <a:normAutofit/>
          </a:bodyPr>
          <a:lstStyle>
            <a:lvl1pPr algn="l">
              <a:defRPr sz="4400" b="0" cap="all">
                <a:latin typeface="Century Gothic" panose="020B0502020202020204" pitchFamily="34" charset="0"/>
              </a:defRPr>
            </a:lvl1pPr>
          </a:lstStyle>
          <a:p>
            <a:pPr rtl="0"/>
            <a:r>
              <a:rPr lang="en-GB" noProof="0"/>
              <a:t>Click to edit Master title style</a:t>
            </a:r>
            <a:endParaRPr lang="en-GB" noProof="0" dirty="0"/>
          </a:p>
        </p:txBody>
      </p:sp>
      <p:sp>
        <p:nvSpPr>
          <p:cNvPr id="3" name="Text Placeholder 2"/>
          <p:cNvSpPr>
            <a:spLocks noGrp="1"/>
          </p:cNvSpPr>
          <p:nvPr>
            <p:ph type="body" idx="1" hasCustomPrompt="1"/>
          </p:nvPr>
        </p:nvSpPr>
        <p:spPr>
          <a:xfrm>
            <a:off x="1213150" y="685801"/>
            <a:ext cx="7853063" cy="1142999"/>
          </a:xfrm>
        </p:spPr>
        <p:txBody>
          <a:bodyPr rtlCol="0" anchor="t"/>
          <a:lstStyle>
            <a:lvl1pPr marL="0" indent="0">
              <a:spcBef>
                <a:spcPts val="0"/>
              </a:spcBef>
              <a:buNone/>
              <a:defRPr sz="2000">
                <a:solidFill>
                  <a:schemeClr val="tx1"/>
                </a:solidFill>
                <a:latin typeface="Century Gothic" panose="020B050202020202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dirty="0"/>
              <a:t>Click to edit Master text styles</a:t>
            </a:r>
          </a:p>
        </p:txBody>
      </p:sp>
      <p:sp>
        <p:nvSpPr>
          <p:cNvPr id="5" name="Footer Placeholder 4"/>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4" name="Date Placeholder 3"/>
          <p:cNvSpPr>
            <a:spLocks noGrp="1"/>
          </p:cNvSpPr>
          <p:nvPr>
            <p:ph type="dt" sz="half" idx="10"/>
          </p:nvPr>
        </p:nvSpPr>
        <p:spPr/>
        <p:txBody>
          <a:bodyPr rtlCol="0"/>
          <a:lstStyle>
            <a:lvl1pPr>
              <a:defRPr>
                <a:latin typeface="Century Gothic" panose="020B0502020202020204" pitchFamily="34" charset="0"/>
              </a:defRPr>
            </a:lvl1pPr>
          </a:lstStyle>
          <a:p>
            <a:fld id="{225166C8-7E21-489E-922C-F7FA601F2E5A}" type="datetime1">
              <a:rPr lang="en-GB" noProof="0" smtClean="0"/>
              <a:t>08/10/2021</a:t>
            </a:fld>
            <a:endParaRPr lang="en-GB" noProof="0" dirty="0"/>
          </a:p>
        </p:txBody>
      </p:sp>
      <p:sp>
        <p:nvSpPr>
          <p:cNvPr id="6" name="Slide Number Placeholder 5"/>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0"/>
              <a:t>Click to edit Master title style</a:t>
            </a:r>
            <a:endParaRPr lang="en-GB" noProof="0" dirty="0"/>
          </a:p>
        </p:txBody>
      </p:sp>
      <p:sp>
        <p:nvSpPr>
          <p:cNvPr id="3" name="Content Placeholder 2"/>
          <p:cNvSpPr>
            <a:spLocks noGrp="1"/>
          </p:cNvSpPr>
          <p:nvPr>
            <p:ph sz="half" idx="1" hasCustomPrompt="1"/>
          </p:nvPr>
        </p:nvSpPr>
        <p:spPr>
          <a:xfrm>
            <a:off x="1233279" y="1828800"/>
            <a:ext cx="4708734" cy="4343400"/>
          </a:xfrm>
        </p:spPr>
        <p:txBody>
          <a:bodyPr rtlCol="0">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baseline="0"/>
            </a:lvl7pPr>
            <a:lvl8pPr>
              <a:defRPr sz="1600" baseline="0"/>
            </a:lvl8pPr>
            <a:lvl9pPr>
              <a:defRPr sz="1600" baseline="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4" name="Content Placeholder 3"/>
          <p:cNvSpPr>
            <a:spLocks noGrp="1"/>
          </p:cNvSpPr>
          <p:nvPr>
            <p:ph sz="half" idx="2" hasCustomPrompt="1"/>
          </p:nvPr>
        </p:nvSpPr>
        <p:spPr>
          <a:xfrm>
            <a:off x="6262479" y="1828800"/>
            <a:ext cx="4708734" cy="4343400"/>
          </a:xfrm>
        </p:spPr>
        <p:txBody>
          <a:bodyPr rtlCol="0">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5" name="Date Placeholder 4"/>
          <p:cNvSpPr>
            <a:spLocks noGrp="1"/>
          </p:cNvSpPr>
          <p:nvPr>
            <p:ph type="dt" sz="half" idx="10"/>
          </p:nvPr>
        </p:nvSpPr>
        <p:spPr/>
        <p:txBody>
          <a:bodyPr rtlCol="0"/>
          <a:lstStyle>
            <a:lvl1pPr>
              <a:defRPr>
                <a:latin typeface="Century Gothic" panose="020B0502020202020204" pitchFamily="34" charset="0"/>
              </a:defRPr>
            </a:lvl1pPr>
          </a:lstStyle>
          <a:p>
            <a:fld id="{6AA2D2CF-C40A-49BC-95AE-B77467664396}" type="datetime1">
              <a:rPr lang="en-GB" noProof="0" smtClean="0"/>
              <a:t>08/10/2021</a:t>
            </a:fld>
            <a:endParaRPr lang="en-GB" noProof="0" dirty="0"/>
          </a:p>
        </p:txBody>
      </p:sp>
      <p:sp>
        <p:nvSpPr>
          <p:cNvPr id="7" name="Slide Number Placeholder 6"/>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0"/>
              <a:t>Click to edit Master title style</a:t>
            </a:r>
            <a:endParaRPr lang="en-GB" noProof="0" dirty="0"/>
          </a:p>
        </p:txBody>
      </p:sp>
      <p:sp>
        <p:nvSpPr>
          <p:cNvPr id="3" name="Text Placeholder 2"/>
          <p:cNvSpPr>
            <a:spLocks noGrp="1"/>
          </p:cNvSpPr>
          <p:nvPr>
            <p:ph type="body" idx="1" hasCustomPrompt="1"/>
          </p:nvPr>
        </p:nvSpPr>
        <p:spPr>
          <a:xfrm>
            <a:off x="1217614" y="1828799"/>
            <a:ext cx="4709160" cy="838201"/>
          </a:xfrm>
        </p:spPr>
        <p:txBody>
          <a:bodyPr rtlCol="0" anchor="ctr"/>
          <a:lstStyle>
            <a:lvl1pPr marL="0" indent="0">
              <a:spcBef>
                <a:spcPts val="0"/>
              </a:spcBef>
              <a:buNone/>
              <a:defRPr sz="2400" b="0" cap="all" baseline="0">
                <a:solidFill>
                  <a:schemeClr val="tx1">
                    <a:lumMod val="50000"/>
                  </a:schemeClr>
                </a:solidFill>
                <a:latin typeface="Century Gothic" panose="020B0502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Click to edit Master text styles</a:t>
            </a:r>
          </a:p>
        </p:txBody>
      </p:sp>
      <p:sp>
        <p:nvSpPr>
          <p:cNvPr id="4" name="Content Placeholder 3"/>
          <p:cNvSpPr>
            <a:spLocks noGrp="1"/>
          </p:cNvSpPr>
          <p:nvPr>
            <p:ph sz="half" idx="2" hasCustomPrompt="1"/>
          </p:nvPr>
        </p:nvSpPr>
        <p:spPr>
          <a:xfrm>
            <a:off x="1217614" y="2743200"/>
            <a:ext cx="4709160" cy="3428999"/>
          </a:xfrm>
        </p:spPr>
        <p:txBody>
          <a:bodyPr rtlCol="0">
            <a:normAutofit/>
          </a:bodyPr>
          <a:lstStyle>
            <a:lvl1pPr>
              <a:defRPr sz="2000">
                <a:latin typeface="Century Gothic" panose="020B0502020202020204" pitchFamily="34" charset="0"/>
              </a:defRPr>
            </a:lvl1pPr>
            <a:lvl2pPr>
              <a:defRPr sz="1800">
                <a:latin typeface="Century Gothic" panose="020B0502020202020204" pitchFamily="34" charset="0"/>
              </a:defRPr>
            </a:lvl2pPr>
            <a:lvl3pPr>
              <a:defRPr sz="1600">
                <a:latin typeface="Century Gothic" panose="020B0502020202020204" pitchFamily="34" charset="0"/>
              </a:defRPr>
            </a:lvl3pPr>
            <a:lvl4pPr>
              <a:defRPr sz="1400">
                <a:latin typeface="Century Gothic" panose="020B0502020202020204" pitchFamily="34" charset="0"/>
              </a:defRPr>
            </a:lvl4pPr>
            <a:lvl5pPr>
              <a:defRPr sz="1400">
                <a:latin typeface="Century Gothic" panose="020B0502020202020204" pitchFamily="34" charset="0"/>
              </a:defRPr>
            </a:lvl5pPr>
            <a:lvl6pPr>
              <a:defRPr sz="1400"/>
            </a:lvl6pPr>
            <a:lvl7pPr>
              <a:defRPr sz="1400"/>
            </a:lvl7pPr>
            <a:lvl8pPr>
              <a:defRPr sz="1400"/>
            </a:lvl8pPr>
            <a:lvl9pPr>
              <a:defRPr sz="14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Text Placeholder 4"/>
          <p:cNvSpPr>
            <a:spLocks noGrp="1"/>
          </p:cNvSpPr>
          <p:nvPr>
            <p:ph type="body" sz="quarter" idx="3" hasCustomPrompt="1"/>
          </p:nvPr>
        </p:nvSpPr>
        <p:spPr>
          <a:xfrm>
            <a:off x="6262054" y="1828799"/>
            <a:ext cx="4709160" cy="838201"/>
          </a:xfrm>
        </p:spPr>
        <p:txBody>
          <a:bodyPr rtlCol="0" anchor="ctr"/>
          <a:lstStyle>
            <a:lvl1pPr marL="0" indent="0">
              <a:spcBef>
                <a:spcPts val="0"/>
              </a:spcBef>
              <a:buNone/>
              <a:defRPr sz="2400" b="0" cap="all" baseline="0">
                <a:solidFill>
                  <a:schemeClr val="tx1">
                    <a:lumMod val="50000"/>
                  </a:schemeClr>
                </a:solidFill>
                <a:latin typeface="Century Gothic" panose="020B0502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Click to edit Master text styles</a:t>
            </a:r>
          </a:p>
        </p:txBody>
      </p:sp>
      <p:sp>
        <p:nvSpPr>
          <p:cNvPr id="6" name="Content Placeholder 5"/>
          <p:cNvSpPr>
            <a:spLocks noGrp="1"/>
          </p:cNvSpPr>
          <p:nvPr>
            <p:ph sz="quarter" idx="4" hasCustomPrompt="1"/>
          </p:nvPr>
        </p:nvSpPr>
        <p:spPr>
          <a:xfrm>
            <a:off x="6262054" y="2743200"/>
            <a:ext cx="4709160" cy="3428999"/>
          </a:xfrm>
        </p:spPr>
        <p:txBody>
          <a:bodyPr rtlCol="0">
            <a:normAutofit/>
          </a:bodyPr>
          <a:lstStyle>
            <a:lvl1pPr>
              <a:defRPr sz="2000">
                <a:latin typeface="Century Gothic" panose="020B0502020202020204" pitchFamily="34" charset="0"/>
              </a:defRPr>
            </a:lvl1pPr>
            <a:lvl2pPr>
              <a:defRPr sz="1800">
                <a:latin typeface="Century Gothic" panose="020B0502020202020204" pitchFamily="34" charset="0"/>
              </a:defRPr>
            </a:lvl2pPr>
            <a:lvl3pPr>
              <a:defRPr sz="1600">
                <a:latin typeface="Century Gothic" panose="020B0502020202020204" pitchFamily="34" charset="0"/>
              </a:defRPr>
            </a:lvl3pPr>
            <a:lvl4pPr>
              <a:defRPr sz="1400">
                <a:latin typeface="Century Gothic" panose="020B0502020202020204" pitchFamily="34" charset="0"/>
              </a:defRPr>
            </a:lvl4pPr>
            <a:lvl5pPr>
              <a:defRPr sz="1400">
                <a:latin typeface="Century Gothic" panose="020B0502020202020204" pitchFamily="34" charset="0"/>
              </a:defRPr>
            </a:lvl5pPr>
            <a:lvl6pPr>
              <a:defRPr sz="1400"/>
            </a:lvl6pPr>
            <a:lvl7pPr>
              <a:defRPr sz="1400"/>
            </a:lvl7pPr>
            <a:lvl8pPr>
              <a:defRPr sz="1400" baseline="0"/>
            </a:lvl8pPr>
            <a:lvl9pPr>
              <a:defRPr sz="1400" baseline="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8" name="Footer Placeholder 7"/>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7" name="Date Placeholder 6"/>
          <p:cNvSpPr>
            <a:spLocks noGrp="1"/>
          </p:cNvSpPr>
          <p:nvPr>
            <p:ph type="dt" sz="half" idx="10"/>
          </p:nvPr>
        </p:nvSpPr>
        <p:spPr/>
        <p:txBody>
          <a:bodyPr rtlCol="0"/>
          <a:lstStyle>
            <a:lvl1pPr>
              <a:defRPr>
                <a:latin typeface="Century Gothic" panose="020B0502020202020204" pitchFamily="34" charset="0"/>
              </a:defRPr>
            </a:lvl1pPr>
          </a:lstStyle>
          <a:p>
            <a:fld id="{11AA2F55-B876-4175-BCE7-58F0FE5AD176}" type="datetime1">
              <a:rPr lang="en-GB" noProof="0" smtClean="0"/>
              <a:t>08/10/2021</a:t>
            </a:fld>
            <a:endParaRPr lang="en-GB" noProof="0" dirty="0"/>
          </a:p>
        </p:txBody>
      </p:sp>
      <p:sp>
        <p:nvSpPr>
          <p:cNvPr id="9" name="Slide Number Placeholder 8"/>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3" name="Date Placeholder 2"/>
          <p:cNvSpPr>
            <a:spLocks noGrp="1"/>
          </p:cNvSpPr>
          <p:nvPr>
            <p:ph type="dt" sz="half" idx="10"/>
          </p:nvPr>
        </p:nvSpPr>
        <p:spPr/>
        <p:txBody>
          <a:bodyPr rtlCol="0"/>
          <a:lstStyle>
            <a:lvl1pPr>
              <a:defRPr>
                <a:latin typeface="Century Gothic" panose="020B0502020202020204" pitchFamily="34" charset="0"/>
              </a:defRPr>
            </a:lvl1pPr>
          </a:lstStyle>
          <a:p>
            <a:fld id="{652ACD2F-12B5-4DF2-9409-923860A794BE}" type="datetime1">
              <a:rPr lang="en-GB" noProof="0" smtClean="0"/>
              <a:t>08/10/2021</a:t>
            </a:fld>
            <a:endParaRPr lang="en-GB" noProof="0" dirty="0"/>
          </a:p>
        </p:txBody>
      </p:sp>
      <p:sp>
        <p:nvSpPr>
          <p:cNvPr id="5" name="Slide Number Placeholder 4"/>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2" name="Date Placeholder 1"/>
          <p:cNvSpPr>
            <a:spLocks noGrp="1"/>
          </p:cNvSpPr>
          <p:nvPr>
            <p:ph type="dt" sz="half" idx="10"/>
          </p:nvPr>
        </p:nvSpPr>
        <p:spPr/>
        <p:txBody>
          <a:bodyPr rtlCol="0"/>
          <a:lstStyle>
            <a:lvl1pPr>
              <a:defRPr>
                <a:latin typeface="Century Gothic" panose="020B0502020202020204" pitchFamily="34" charset="0"/>
              </a:defRPr>
            </a:lvl1pPr>
          </a:lstStyle>
          <a:p>
            <a:fld id="{8B63E8B0-DFEA-4AD7-82C8-DCF0177267B3}" type="datetime1">
              <a:rPr lang="en-GB" noProof="0" smtClean="0"/>
              <a:t>08/10/2021</a:t>
            </a:fld>
            <a:endParaRPr lang="en-GB" noProof="0" dirty="0"/>
          </a:p>
        </p:txBody>
      </p:sp>
      <p:sp>
        <p:nvSpPr>
          <p:cNvPr id="4" name="Slide Number Placeholder 3"/>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latin typeface="Century Gothic" panose="020B0502020202020204" pitchFamily="34" charset="0"/>
            </a:endParaRPr>
          </a:p>
        </p:txBody>
      </p:sp>
      <p:sp>
        <p:nvSpPr>
          <p:cNvPr id="2" name="Title 1"/>
          <p:cNvSpPr>
            <a:spLocks noGrp="1"/>
          </p:cNvSpPr>
          <p:nvPr>
            <p:ph type="title"/>
          </p:nvPr>
        </p:nvSpPr>
        <p:spPr>
          <a:xfrm>
            <a:off x="684213" y="685800"/>
            <a:ext cx="3886200" cy="4038600"/>
          </a:xfrm>
        </p:spPr>
        <p:txBody>
          <a:bodyPr rtlCol="0" anchor="b">
            <a:noAutofit/>
          </a:bodyPr>
          <a:lstStyle>
            <a:lvl1pPr algn="l">
              <a:defRPr sz="4000" b="0">
                <a:latin typeface="Century Gothic" panose="020B0502020202020204" pitchFamily="34" charset="0"/>
              </a:defRPr>
            </a:lvl1pPr>
          </a:lstStyle>
          <a:p>
            <a:pPr rtl="0"/>
            <a:r>
              <a:rPr lang="en-GB" noProof="0"/>
              <a:t>Click to edit Master title style</a:t>
            </a:r>
            <a:endParaRPr lang="en-GB" noProof="0" dirty="0"/>
          </a:p>
        </p:txBody>
      </p:sp>
      <p:sp>
        <p:nvSpPr>
          <p:cNvPr id="3" name="Content Placeholder 2"/>
          <p:cNvSpPr>
            <a:spLocks noGrp="1"/>
          </p:cNvSpPr>
          <p:nvPr>
            <p:ph idx="1" hasCustomPrompt="1"/>
          </p:nvPr>
        </p:nvSpPr>
        <p:spPr>
          <a:xfrm>
            <a:off x="5865814" y="685800"/>
            <a:ext cx="5638800" cy="5486400"/>
          </a:xfrm>
        </p:spPr>
        <p:txBody>
          <a:bodyPr rtlCol="0">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4" name="Text Placeholder 3"/>
          <p:cNvSpPr>
            <a:spLocks noGrp="1"/>
          </p:cNvSpPr>
          <p:nvPr>
            <p:ph type="body" sz="half" idx="2" hasCustomPrompt="1"/>
          </p:nvPr>
        </p:nvSpPr>
        <p:spPr>
          <a:xfrm>
            <a:off x="684213" y="4876800"/>
            <a:ext cx="3886200" cy="1295400"/>
          </a:xfrm>
        </p:spPr>
        <p:txBody>
          <a:bodyPr rtlCol="0">
            <a:normAutofit/>
          </a:bodyPr>
          <a:lstStyle>
            <a:lvl1pPr marL="0" indent="0">
              <a:spcBef>
                <a:spcPts val="0"/>
              </a:spcBef>
              <a:buNone/>
              <a:defRPr sz="1800">
                <a:latin typeface="Century Gothic" panose="020B0502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dirty="0"/>
              <a:t>Click to edit Master text styles</a:t>
            </a:r>
          </a:p>
        </p:txBody>
      </p:sp>
      <p:sp>
        <p:nvSpPr>
          <p:cNvPr id="6" name="Footer Placeholder 5"/>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5" name="Date Placeholder 4"/>
          <p:cNvSpPr>
            <a:spLocks noGrp="1"/>
          </p:cNvSpPr>
          <p:nvPr>
            <p:ph type="dt" sz="half" idx="10"/>
          </p:nvPr>
        </p:nvSpPr>
        <p:spPr/>
        <p:txBody>
          <a:bodyPr rtlCol="0"/>
          <a:lstStyle>
            <a:lvl1pPr>
              <a:defRPr>
                <a:latin typeface="Century Gothic" panose="020B0502020202020204" pitchFamily="34" charset="0"/>
              </a:defRPr>
            </a:lvl1pPr>
          </a:lstStyle>
          <a:p>
            <a:fld id="{FE2017CC-0C6B-452E-B36D-259A79BBED7D}" type="datetime1">
              <a:rPr lang="en-GB" noProof="0" smtClean="0"/>
              <a:t>08/10/2021</a:t>
            </a:fld>
            <a:endParaRPr lang="en-GB" noProof="0" dirty="0"/>
          </a:p>
        </p:txBody>
      </p:sp>
      <p:sp>
        <p:nvSpPr>
          <p:cNvPr id="7" name="Slide Number Placeholder 6"/>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latin typeface="Century Gothic" panose="020B0502020202020204" pitchFamily="34" charset="0"/>
            </a:endParaRPr>
          </a:p>
        </p:txBody>
      </p:sp>
      <p:sp>
        <p:nvSpPr>
          <p:cNvPr id="2" name="Title 1"/>
          <p:cNvSpPr>
            <a:spLocks noGrp="1"/>
          </p:cNvSpPr>
          <p:nvPr>
            <p:ph type="title"/>
          </p:nvPr>
        </p:nvSpPr>
        <p:spPr>
          <a:xfrm>
            <a:off x="684213" y="685800"/>
            <a:ext cx="3886200" cy="4038600"/>
          </a:xfrm>
        </p:spPr>
        <p:txBody>
          <a:bodyPr rtlCol="0" anchor="b">
            <a:noAutofit/>
          </a:bodyPr>
          <a:lstStyle>
            <a:lvl1pPr algn="l">
              <a:defRPr sz="4000" b="0">
                <a:latin typeface="Century Gothic" panose="020B0502020202020204" pitchFamily="34" charset="0"/>
              </a:defRPr>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rtlCol="0">
            <a:normAutofit/>
          </a:bodyPr>
          <a:lstStyle>
            <a:lvl1pPr marL="0" indent="0" algn="ctr">
              <a:buNone/>
              <a:defRPr sz="2400">
                <a:latin typeface="Century Gothic" panose="020B0502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hasCustomPrompt="1"/>
          </p:nvPr>
        </p:nvSpPr>
        <p:spPr>
          <a:xfrm>
            <a:off x="684213" y="4876800"/>
            <a:ext cx="3886200" cy="1295400"/>
          </a:xfrm>
        </p:spPr>
        <p:txBody>
          <a:bodyPr rtlCol="0">
            <a:normAutofit/>
          </a:bodyPr>
          <a:lstStyle>
            <a:lvl1pPr marL="0" indent="0">
              <a:spcBef>
                <a:spcPts val="0"/>
              </a:spcBef>
              <a:buNone/>
              <a:defRPr sz="1800">
                <a:latin typeface="Century Gothic" panose="020B050202020202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dirty="0"/>
              <a:t>Click to edit Master text styles</a:t>
            </a:r>
          </a:p>
        </p:txBody>
      </p:sp>
      <p:sp>
        <p:nvSpPr>
          <p:cNvPr id="6" name="Footer Placeholder 5"/>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5" name="Date Placeholder 4"/>
          <p:cNvSpPr>
            <a:spLocks noGrp="1"/>
          </p:cNvSpPr>
          <p:nvPr>
            <p:ph type="dt" sz="half" idx="10"/>
          </p:nvPr>
        </p:nvSpPr>
        <p:spPr/>
        <p:txBody>
          <a:bodyPr rtlCol="0"/>
          <a:lstStyle>
            <a:lvl1pPr>
              <a:defRPr>
                <a:latin typeface="Century Gothic" panose="020B0502020202020204" pitchFamily="34" charset="0"/>
              </a:defRPr>
            </a:lvl1pPr>
          </a:lstStyle>
          <a:p>
            <a:fld id="{5AC436D2-FD91-478E-B795-51F7E02CC99E}" type="datetime1">
              <a:rPr lang="en-GB" noProof="0" smtClean="0"/>
              <a:t>08/10/2021</a:t>
            </a:fld>
            <a:endParaRPr lang="en-GB" noProof="0" dirty="0"/>
          </a:p>
        </p:txBody>
      </p:sp>
      <p:sp>
        <p:nvSpPr>
          <p:cNvPr id="7" name="Slide Number Placeholder 6"/>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0"/>
              <a:t>Click to edit Master title style</a:t>
            </a:r>
            <a:endParaRPr lang="en-GB" noProof="0" dirty="0"/>
          </a:p>
        </p:txBody>
      </p:sp>
      <p:sp>
        <p:nvSpPr>
          <p:cNvPr id="3" name="Vertical Text Placeholder 2"/>
          <p:cNvSpPr>
            <a:spLocks noGrp="1"/>
          </p:cNvSpPr>
          <p:nvPr>
            <p:ph type="body" orient="vert" idx="1" hasCustomPrompt="1"/>
          </p:nvPr>
        </p:nvSpPr>
        <p:spPr/>
        <p:txBody>
          <a:bodyPr vert="eaVert" rtlCol="0"/>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vl6pPr>
              <a:defRPr/>
            </a:lvl6pPr>
            <a:lvl7pPr>
              <a:defRPr baseline="0"/>
            </a:lvl7pPr>
            <a:lvl8pPr>
              <a:defRPr baseline="0"/>
            </a:lvl8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Footer Placeholder 4"/>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4" name="Date Placeholder 3"/>
          <p:cNvSpPr>
            <a:spLocks noGrp="1"/>
          </p:cNvSpPr>
          <p:nvPr>
            <p:ph type="dt" sz="half" idx="10"/>
          </p:nvPr>
        </p:nvSpPr>
        <p:spPr/>
        <p:txBody>
          <a:bodyPr rtlCol="0"/>
          <a:lstStyle>
            <a:lvl1pPr>
              <a:defRPr>
                <a:latin typeface="Century Gothic" panose="020B0502020202020204" pitchFamily="34" charset="0"/>
              </a:defRPr>
            </a:lvl1pPr>
          </a:lstStyle>
          <a:p>
            <a:fld id="{61D4426D-AFA3-4F37-A412-CB0D970104AD}" type="datetime1">
              <a:rPr lang="en-GB" noProof="0" smtClean="0"/>
              <a:t>08/10/2021</a:t>
            </a:fld>
            <a:endParaRPr lang="en-GB" noProof="0" dirty="0"/>
          </a:p>
        </p:txBody>
      </p:sp>
      <p:sp>
        <p:nvSpPr>
          <p:cNvPr id="6" name="Slide Number Placeholder 5"/>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rtlCol="0"/>
          <a:lstStyle>
            <a:lvl1pPr>
              <a:defRPr>
                <a:latin typeface="Century Gothic" panose="020B0502020202020204" pitchFamily="34" charset="0"/>
              </a:defRPr>
            </a:lvl1pPr>
          </a:lstStyle>
          <a:p>
            <a:pPr rtl="0"/>
            <a:r>
              <a:rPr lang="en-GB" noProof="0"/>
              <a:t>Click to edit Master title style</a:t>
            </a:r>
            <a:endParaRPr lang="en-GB" noProof="0" dirty="0"/>
          </a:p>
        </p:txBody>
      </p:sp>
      <p:sp>
        <p:nvSpPr>
          <p:cNvPr id="3" name="Vertical Text Placeholder 2"/>
          <p:cNvSpPr>
            <a:spLocks noGrp="1"/>
          </p:cNvSpPr>
          <p:nvPr>
            <p:ph type="body" orient="vert" idx="1" hasCustomPrompt="1"/>
          </p:nvPr>
        </p:nvSpPr>
        <p:spPr>
          <a:xfrm>
            <a:off x="1217613" y="685800"/>
            <a:ext cx="7416138" cy="5486400"/>
          </a:xfrm>
        </p:spPr>
        <p:txBody>
          <a:bodyPr vert="eaVert" rtlCol="0"/>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vl6pPr>
              <a:defRPr/>
            </a:lvl6pPr>
            <a:lvl7pPr>
              <a:defRPr/>
            </a:lvl7pPr>
            <a:lvl8pPr>
              <a:defRPr/>
            </a:lvl8pPr>
            <a:lvl9pPr>
              <a:defRPr/>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Footer Placeholder 4"/>
          <p:cNvSpPr>
            <a:spLocks noGrp="1"/>
          </p:cNvSpPr>
          <p:nvPr>
            <p:ph type="ftr" sz="quarter" idx="11"/>
          </p:nvPr>
        </p:nvSpPr>
        <p:spPr/>
        <p:txBody>
          <a:bodyPr rtlCol="0"/>
          <a:lstStyle>
            <a:lvl1pPr>
              <a:defRPr>
                <a:latin typeface="Century Gothic" panose="020B0502020202020204" pitchFamily="34" charset="0"/>
              </a:defRPr>
            </a:lvl1pPr>
          </a:lstStyle>
          <a:p>
            <a:r>
              <a:rPr lang="en-GB" noProof="0" dirty="0"/>
              <a:t>Add a footer</a:t>
            </a:r>
          </a:p>
        </p:txBody>
      </p:sp>
      <p:sp>
        <p:nvSpPr>
          <p:cNvPr id="4" name="Date Placeholder 3"/>
          <p:cNvSpPr>
            <a:spLocks noGrp="1"/>
          </p:cNvSpPr>
          <p:nvPr>
            <p:ph type="dt" sz="half" idx="10"/>
          </p:nvPr>
        </p:nvSpPr>
        <p:spPr/>
        <p:txBody>
          <a:bodyPr rtlCol="0"/>
          <a:lstStyle>
            <a:lvl1pPr>
              <a:defRPr>
                <a:latin typeface="Century Gothic" panose="020B0502020202020204" pitchFamily="34" charset="0"/>
              </a:defRPr>
            </a:lvl1pPr>
          </a:lstStyle>
          <a:p>
            <a:fld id="{807443B5-2A04-4710-905C-B130132D58EA}" type="datetime1">
              <a:rPr lang="en-GB" noProof="0" smtClean="0"/>
              <a:t>08/10/2021</a:t>
            </a:fld>
            <a:endParaRPr lang="en-GB" noProof="0" dirty="0"/>
          </a:p>
        </p:txBody>
      </p:sp>
      <p:sp>
        <p:nvSpPr>
          <p:cNvPr id="6" name="Slide Number Placeholder 5"/>
          <p:cNvSpPr>
            <a:spLocks noGrp="1"/>
          </p:cNvSpPr>
          <p:nvPr>
            <p:ph type="sldNum" sz="quarter" idx="12"/>
          </p:nvPr>
        </p:nvSpPr>
        <p:spPr/>
        <p:txBody>
          <a:bodyPr rtlCol="0"/>
          <a:lstStyle>
            <a:lvl1pPr>
              <a:defRPr>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latin typeface="Century Gothic" panose="020B0502020202020204" pitchFamily="34" charset="0"/>
              </a:defRPr>
            </a:lvl1pPr>
          </a:lstStyle>
          <a:p>
            <a:r>
              <a:rPr lang="en-GB" noProof="0"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latin typeface="Century Gothic" panose="020B0502020202020204" pitchFamily="34" charset="0"/>
              </a:defRPr>
            </a:lvl1pPr>
          </a:lstStyle>
          <a:p>
            <a:fld id="{14DE551D-16B2-436A-837D-C2C182550BF5}" type="datetime1">
              <a:rPr lang="en-GB" noProof="0" smtClean="0"/>
              <a:t>08/10/2021</a:t>
            </a:fld>
            <a:endParaRPr lang="en-GB" noProof="0"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latin typeface="Century Gothic" panose="020B0502020202020204" pitchFamily="34" charset="0"/>
              </a:defRPr>
            </a:lvl1pPr>
          </a:lstStyle>
          <a:p>
            <a:fld id="{F36C87F6-986D-49E6-AF40-1B3A1EE8064D}" type="slidenum">
              <a:rPr lang="en-GB" noProof="0" smtClean="0"/>
              <a:pPr/>
              <a:t>‹#›</a:t>
            </a:fld>
            <a:endParaRPr lang="en-GB" noProof="0"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Century Gothic" panose="020B0502020202020204" pitchFamily="34" charset="0"/>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Century Gothic" panose="020B0502020202020204" pitchFamily="34" charset="0"/>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Century Gothic" panose="020B0502020202020204" pitchFamily="34" charset="0"/>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Century Gothic" panose="020B0502020202020204" pitchFamily="34" charset="0"/>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Century Gothic" panose="020B0502020202020204" pitchFamily="34" charset="0"/>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Century Gothic" panose="020B0502020202020204" pitchFamily="34" charset="0"/>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culturalatlas.sbs.com.au/chinese-culture/chinese-culture-core-concepts#chinese-culture-core-concepts"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www.china.org.cn/china/18th_cpc_congress/2012-11/16/content_27138030.htm"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world-asia-china-22278037" TargetMode="External"/><Relationship Id="rId7" Type="http://schemas.openxmlformats.org/officeDocument/2006/relationships/hyperlink" Target="https://www.business-humanrights.org/en/latest-news/china-83-major-brands-implicated-in-report-on-forced-labour-of-ethnic-minorities-from-xinjiang-assigned-to-factories-across-provinces-includes-company-responses/"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www.businessinsider.com/china-boycott-brands-list-response-forced-labor-nike-adidas-hm-2021-3?r=US&amp;IR=T" TargetMode="External"/><Relationship Id="rId5" Type="http://schemas.openxmlformats.org/officeDocument/2006/relationships/hyperlink" Target="https://www.nytimes.com/2021/03/24/business/handm-boycott-china-uyghurs.html" TargetMode="External"/><Relationship Id="rId4" Type="http://schemas.openxmlformats.org/officeDocument/2006/relationships/hyperlink" Target="https://qz.com/1991038/hms-latest-statement-on-xinjiang-doesnt-mention-xinjiang/"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ulturalatlas.sbs.com.au/chinese-culture/chinese-culture-core-concepts#chinese-culture-core-concepts" TargetMode="External"/><Relationship Id="rId3" Type="http://schemas.openxmlformats.org/officeDocument/2006/relationships/hyperlink" Target="https://qz.com/1991038/hms-latest-statement-on-xinjiang-doesnt-mention-xinjiang/" TargetMode="External"/><Relationship Id="rId7" Type="http://schemas.openxmlformats.org/officeDocument/2006/relationships/hyperlink" Target="https://www.business-humanrights.org/en/latest-news/china-83-major-brands-implicated-in-report-on-forced-labour-of-ethnic-minorities-from-xinjiang-assigned-to-factories-across-provinces-includes-company-responses/"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hyperlink" Target="https://www.bbc.co.uk/news/world-asia-china-22278037" TargetMode="External"/><Relationship Id="rId5" Type="http://schemas.openxmlformats.org/officeDocument/2006/relationships/hyperlink" Target="https://www.nytimes.com/2021/03/24/business/handm-boycott-china-uyghurs.html" TargetMode="External"/><Relationship Id="rId4" Type="http://schemas.openxmlformats.org/officeDocument/2006/relationships/hyperlink" Target="https://www.businessinsider.com/china-boycott-brands-list-response-forced-labor-nike-adidas-hm-2021-3?r=US&amp;IR=T" TargetMode="External"/><Relationship Id="rId9" Type="http://schemas.openxmlformats.org/officeDocument/2006/relationships/hyperlink" Target="http://www.china.org.cn/china/18th_cpc_congress/2012-11/16/content_27138030.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3852" y="1828800"/>
            <a:ext cx="9361040" cy="3048001"/>
          </a:xfrm>
        </p:spPr>
        <p:txBody>
          <a:bodyPr rtlCol="0"/>
          <a:lstStyle/>
          <a:p>
            <a:pPr rtl="0"/>
            <a:r>
              <a:rPr lang="en-GB" b="1" dirty="0">
                <a:latin typeface="Raleway" pitchFamily="2" charset="0"/>
              </a:rPr>
              <a:t>How Does the Role of Ancient Chinese Values Shape Contemporary China?</a:t>
            </a:r>
          </a:p>
        </p:txBody>
      </p:sp>
      <p:sp>
        <p:nvSpPr>
          <p:cNvPr id="3" name="Subtitle 2"/>
          <p:cNvSpPr>
            <a:spLocks noGrp="1"/>
          </p:cNvSpPr>
          <p:nvPr>
            <p:ph type="subTitle" idx="1"/>
          </p:nvPr>
        </p:nvSpPr>
        <p:spPr/>
        <p:txBody>
          <a:bodyPr rtlCol="0"/>
          <a:lstStyle/>
          <a:p>
            <a:pPr rtl="0"/>
            <a:r>
              <a:rPr lang="en-GB" dirty="0">
                <a:latin typeface="Raleway" pitchFamily="2" charset="0"/>
              </a:rPr>
              <a:t>Catherine Seow (2103726)</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31B245E-340B-4844-B3A7-A2704836DEDE}"/>
              </a:ext>
            </a:extLst>
          </p:cNvPr>
          <p:cNvSpPr>
            <a:spLocks noGrp="1"/>
          </p:cNvSpPr>
          <p:nvPr>
            <p:ph type="ctrTitle"/>
          </p:nvPr>
        </p:nvSpPr>
        <p:spPr>
          <a:xfrm>
            <a:off x="369776" y="116632"/>
            <a:ext cx="11449271" cy="815753"/>
          </a:xfrm>
        </p:spPr>
        <p:txBody>
          <a:bodyPr rtlCol="0"/>
          <a:lstStyle/>
          <a:p>
            <a:pPr rtl="0"/>
            <a:r>
              <a:rPr lang="en-GB" b="1" dirty="0">
                <a:latin typeface="Raleway" pitchFamily="2" charset="0"/>
              </a:rPr>
              <a:t>Introduction</a:t>
            </a:r>
          </a:p>
        </p:txBody>
      </p:sp>
      <p:sp>
        <p:nvSpPr>
          <p:cNvPr id="7" name="TextBox 6">
            <a:extLst>
              <a:ext uri="{FF2B5EF4-FFF2-40B4-BE49-F238E27FC236}">
                <a16:creationId xmlns:a16="http://schemas.microsoft.com/office/drawing/2014/main" id="{5878788A-6483-4931-ABAE-400D79AC0CFA}"/>
              </a:ext>
            </a:extLst>
          </p:cNvPr>
          <p:cNvSpPr txBox="1"/>
          <p:nvPr/>
        </p:nvSpPr>
        <p:spPr>
          <a:xfrm>
            <a:off x="477788" y="1196752"/>
            <a:ext cx="11161240" cy="2086725"/>
          </a:xfrm>
          <a:prstGeom prst="rect">
            <a:avLst/>
          </a:prstGeom>
          <a:noFill/>
        </p:spPr>
        <p:txBody>
          <a:bodyPr wrap="square" rtlCol="0" anchor="t">
            <a:spAutoFit/>
          </a:bodyPr>
          <a:lstStyle/>
          <a:p>
            <a:pPr>
              <a:lnSpc>
                <a:spcPct val="90000"/>
              </a:lnSpc>
            </a:pPr>
            <a:r>
              <a:rPr lang="en-GB" sz="2400" dirty="0">
                <a:latin typeface="Raleway" pitchFamily="2" charset="0"/>
              </a:rPr>
              <a:t>Since the beginning of what is now modern day China, the influences and values from traditions that have been passed down for centuries has directly influenced how China has created it’s foreign policies, resolving conflicts and many more.</a:t>
            </a:r>
            <a:br>
              <a:rPr lang="en-GB" sz="2400" dirty="0">
                <a:latin typeface="Raleway" pitchFamily="2" charset="0"/>
              </a:rPr>
            </a:br>
            <a:endParaRPr lang="en-GB" sz="2400" dirty="0">
              <a:latin typeface="Raleway" pitchFamily="2" charset="0"/>
            </a:endParaRPr>
          </a:p>
          <a:p>
            <a:pPr>
              <a:lnSpc>
                <a:spcPct val="90000"/>
              </a:lnSpc>
            </a:pPr>
            <a:r>
              <a:rPr lang="en-GB" sz="2400" dirty="0">
                <a:latin typeface="Raleway" pitchFamily="2" charset="0"/>
              </a:rPr>
              <a:t>But how much do these values affect the general population of China?</a:t>
            </a:r>
          </a:p>
        </p:txBody>
      </p:sp>
      <p:pic>
        <p:nvPicPr>
          <p:cNvPr id="2" name="Picture 1">
            <a:extLst>
              <a:ext uri="{FF2B5EF4-FFF2-40B4-BE49-F238E27FC236}">
                <a16:creationId xmlns:a16="http://schemas.microsoft.com/office/drawing/2014/main" id="{39F261C5-F32A-4936-845B-CB9ED6198B37}"/>
              </a:ext>
            </a:extLst>
          </p:cNvPr>
          <p:cNvPicPr>
            <a:picLocks noChangeAspect="1"/>
          </p:cNvPicPr>
          <p:nvPr/>
        </p:nvPicPr>
        <p:blipFill>
          <a:blip r:embed="rId3"/>
          <a:stretch>
            <a:fillRect/>
          </a:stretch>
        </p:blipFill>
        <p:spPr>
          <a:xfrm>
            <a:off x="477788" y="3547844"/>
            <a:ext cx="5429250" cy="2857500"/>
          </a:xfrm>
          <a:prstGeom prst="rect">
            <a:avLst/>
          </a:prstGeom>
        </p:spPr>
      </p:pic>
      <p:pic>
        <p:nvPicPr>
          <p:cNvPr id="3" name="Picture 2">
            <a:extLst>
              <a:ext uri="{FF2B5EF4-FFF2-40B4-BE49-F238E27FC236}">
                <a16:creationId xmlns:a16="http://schemas.microsoft.com/office/drawing/2014/main" id="{092926C0-BE90-4801-91DC-E1D053C813F8}"/>
              </a:ext>
            </a:extLst>
          </p:cNvPr>
          <p:cNvPicPr>
            <a:picLocks noChangeAspect="1"/>
          </p:cNvPicPr>
          <p:nvPr/>
        </p:nvPicPr>
        <p:blipFill rotWithShape="1">
          <a:blip r:embed="rId4"/>
          <a:srcRect t="6063"/>
          <a:stretch/>
        </p:blipFill>
        <p:spPr>
          <a:xfrm>
            <a:off x="6174435" y="3547844"/>
            <a:ext cx="5464593" cy="2887476"/>
          </a:xfrm>
          <a:prstGeom prst="rect">
            <a:avLst/>
          </a:prstGeom>
        </p:spPr>
      </p:pic>
    </p:spTree>
    <p:extLst>
      <p:ext uri="{BB962C8B-B14F-4D97-AF65-F5344CB8AC3E}">
        <p14:creationId xmlns:p14="http://schemas.microsoft.com/office/powerpoint/2010/main" val="1919729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31B245E-340B-4844-B3A7-A2704836DEDE}"/>
              </a:ext>
            </a:extLst>
          </p:cNvPr>
          <p:cNvSpPr>
            <a:spLocks noGrp="1"/>
          </p:cNvSpPr>
          <p:nvPr>
            <p:ph type="ctrTitle"/>
          </p:nvPr>
        </p:nvSpPr>
        <p:spPr>
          <a:xfrm>
            <a:off x="369776" y="116632"/>
            <a:ext cx="11449271" cy="815753"/>
          </a:xfrm>
        </p:spPr>
        <p:txBody>
          <a:bodyPr rtlCol="0"/>
          <a:lstStyle/>
          <a:p>
            <a:pPr rtl="0"/>
            <a:r>
              <a:rPr lang="en-GB" b="1" dirty="0">
                <a:latin typeface="Raleway" pitchFamily="2" charset="0"/>
              </a:rPr>
              <a:t>Ancient Chinese Values</a:t>
            </a:r>
          </a:p>
        </p:txBody>
      </p:sp>
      <p:sp>
        <p:nvSpPr>
          <p:cNvPr id="7" name="TextBox 6">
            <a:extLst>
              <a:ext uri="{FF2B5EF4-FFF2-40B4-BE49-F238E27FC236}">
                <a16:creationId xmlns:a16="http://schemas.microsoft.com/office/drawing/2014/main" id="{5878788A-6483-4931-ABAE-400D79AC0CFA}"/>
              </a:ext>
            </a:extLst>
          </p:cNvPr>
          <p:cNvSpPr txBox="1"/>
          <p:nvPr/>
        </p:nvSpPr>
        <p:spPr>
          <a:xfrm>
            <a:off x="513791" y="932385"/>
            <a:ext cx="11161240" cy="5466112"/>
          </a:xfrm>
          <a:prstGeom prst="rect">
            <a:avLst/>
          </a:prstGeom>
          <a:noFill/>
        </p:spPr>
        <p:txBody>
          <a:bodyPr wrap="square" rtlCol="0">
            <a:spAutoFit/>
          </a:bodyPr>
          <a:lstStyle/>
          <a:p>
            <a:pPr>
              <a:lnSpc>
                <a:spcPct val="90000"/>
              </a:lnSpc>
            </a:pPr>
            <a:r>
              <a:rPr lang="en-GB" sz="2400" b="1" i="0" dirty="0">
                <a:effectLst/>
                <a:latin typeface="Raleway" pitchFamily="2" charset="0"/>
              </a:rPr>
              <a:t>Social Morality and Ethics:</a:t>
            </a:r>
          </a:p>
          <a:p>
            <a:pPr marL="342900" indent="-342900">
              <a:lnSpc>
                <a:spcPct val="90000"/>
              </a:lnSpc>
              <a:buFont typeface="Arial" panose="020B0604020202020204" pitchFamily="34" charset="0"/>
              <a:buChar char="•"/>
            </a:pPr>
            <a:r>
              <a:rPr lang="ja-JP" altLang="en-US" sz="2400" i="1" dirty="0">
                <a:effectLst/>
                <a:latin typeface="Raleway" pitchFamily="2" charset="0"/>
              </a:rPr>
              <a:t>五常 </a:t>
            </a:r>
            <a:r>
              <a:rPr lang="en-GB" altLang="ja-JP" sz="2400" i="1" dirty="0">
                <a:effectLst/>
                <a:latin typeface="Raleway" pitchFamily="2" charset="0"/>
              </a:rPr>
              <a:t>(Wuchang, The Five Constants):</a:t>
            </a:r>
            <a:endParaRPr lang="en-GB" altLang="zh-CN" sz="2400" i="1" dirty="0">
              <a:effectLst/>
              <a:latin typeface="Raleway" pitchFamily="2" charset="0"/>
            </a:endParaRPr>
          </a:p>
          <a:p>
            <a:pPr marL="800100" lvl="1" indent="-342900">
              <a:lnSpc>
                <a:spcPct val="90000"/>
              </a:lnSpc>
              <a:buFont typeface="Arial" panose="020B0604020202020204" pitchFamily="34" charset="0"/>
              <a:buChar char="•"/>
            </a:pPr>
            <a:r>
              <a:rPr lang="zh-CN" altLang="en-US" sz="2000" i="0" dirty="0">
                <a:effectLst/>
                <a:latin typeface="Raleway" pitchFamily="2" charset="0"/>
              </a:rPr>
              <a:t>仁</a:t>
            </a:r>
            <a:r>
              <a:rPr lang="en-GB" altLang="zh-CN" sz="2000" i="0" dirty="0">
                <a:effectLst/>
                <a:latin typeface="Raleway" pitchFamily="2" charset="0"/>
              </a:rPr>
              <a:t> (Ren, benevolence, humaneness)</a:t>
            </a:r>
          </a:p>
          <a:p>
            <a:pPr marL="800100" lvl="1" indent="-342900">
              <a:lnSpc>
                <a:spcPct val="90000"/>
              </a:lnSpc>
              <a:buFont typeface="Arial" panose="020B0604020202020204" pitchFamily="34" charset="0"/>
              <a:buChar char="•"/>
            </a:pPr>
            <a:r>
              <a:rPr lang="ja-JP" altLang="en-US" sz="2000" i="0" dirty="0">
                <a:effectLst/>
                <a:latin typeface="Raleway" pitchFamily="2" charset="0"/>
              </a:rPr>
              <a:t>義 </a:t>
            </a:r>
            <a:r>
              <a:rPr lang="en-GB" altLang="ja-JP" sz="2000" i="0" dirty="0">
                <a:effectLst/>
                <a:latin typeface="Raleway" pitchFamily="2" charset="0"/>
              </a:rPr>
              <a:t>(Yi, righteousness/justice)</a:t>
            </a:r>
          </a:p>
          <a:p>
            <a:pPr marL="800100" lvl="1" indent="-342900">
              <a:lnSpc>
                <a:spcPct val="90000"/>
              </a:lnSpc>
              <a:buFont typeface="Arial" panose="020B0604020202020204" pitchFamily="34" charset="0"/>
              <a:buChar char="•"/>
            </a:pPr>
            <a:r>
              <a:rPr lang="ja-JP" altLang="en-US" sz="2000" i="0" dirty="0">
                <a:effectLst/>
                <a:latin typeface="Raleway" pitchFamily="2" charset="0"/>
              </a:rPr>
              <a:t>禮 </a:t>
            </a:r>
            <a:r>
              <a:rPr lang="en-GB" altLang="ja-JP" sz="2000" i="0" dirty="0">
                <a:effectLst/>
                <a:latin typeface="Raleway" pitchFamily="2" charset="0"/>
              </a:rPr>
              <a:t>(Li, proper rite)</a:t>
            </a:r>
          </a:p>
          <a:p>
            <a:pPr marL="800100" lvl="1" indent="-342900">
              <a:lnSpc>
                <a:spcPct val="90000"/>
              </a:lnSpc>
              <a:buFont typeface="Arial" panose="020B0604020202020204" pitchFamily="34" charset="0"/>
              <a:buChar char="•"/>
            </a:pPr>
            <a:r>
              <a:rPr lang="ja-JP" altLang="en-US" sz="2000" i="0" dirty="0">
                <a:effectLst/>
                <a:latin typeface="Raleway" pitchFamily="2" charset="0"/>
              </a:rPr>
              <a:t>智 </a:t>
            </a:r>
            <a:r>
              <a:rPr lang="en-GB" altLang="ja-JP" sz="2000" i="0" dirty="0">
                <a:effectLst/>
                <a:latin typeface="Raleway" pitchFamily="2" charset="0"/>
              </a:rPr>
              <a:t>(</a:t>
            </a:r>
            <a:r>
              <a:rPr lang="en-GB" altLang="ja-JP" sz="2000" i="0" dirty="0" err="1">
                <a:effectLst/>
                <a:latin typeface="Raleway" pitchFamily="2" charset="0"/>
              </a:rPr>
              <a:t>Zhi</a:t>
            </a:r>
            <a:r>
              <a:rPr lang="en-GB" altLang="ja-JP" sz="2000" i="0" dirty="0">
                <a:effectLst/>
                <a:latin typeface="Raleway" pitchFamily="2" charset="0"/>
              </a:rPr>
              <a:t>, knowledge)</a:t>
            </a:r>
          </a:p>
          <a:p>
            <a:pPr marL="800100" lvl="1" indent="-342900">
              <a:lnSpc>
                <a:spcPct val="90000"/>
              </a:lnSpc>
              <a:buFont typeface="Arial" panose="020B0604020202020204" pitchFamily="34" charset="0"/>
              <a:buChar char="•"/>
            </a:pPr>
            <a:r>
              <a:rPr lang="ja-JP" altLang="en-US" sz="2000" i="0" dirty="0">
                <a:effectLst/>
                <a:latin typeface="Raleway" pitchFamily="2" charset="0"/>
              </a:rPr>
              <a:t>信 </a:t>
            </a:r>
            <a:r>
              <a:rPr lang="en-GB" altLang="ja-JP" sz="2000" i="0" dirty="0">
                <a:effectLst/>
                <a:latin typeface="Raleway" pitchFamily="2" charset="0"/>
              </a:rPr>
              <a:t>(Xin, integrity)</a:t>
            </a:r>
          </a:p>
          <a:p>
            <a:pPr lvl="1">
              <a:lnSpc>
                <a:spcPct val="90000"/>
              </a:lnSpc>
            </a:pPr>
            <a:endParaRPr lang="en-GB" altLang="ja-JP" sz="2400" dirty="0">
              <a:latin typeface="Raleway" pitchFamily="2" charset="0"/>
            </a:endParaRPr>
          </a:p>
          <a:p>
            <a:pPr marL="342900" indent="-342900">
              <a:lnSpc>
                <a:spcPct val="90000"/>
              </a:lnSpc>
              <a:buFont typeface="Arial" panose="020B0604020202020204" pitchFamily="34" charset="0"/>
              <a:buChar char="•"/>
            </a:pPr>
            <a:r>
              <a:rPr lang="zh-CN" altLang="en-US" sz="2400" i="1" dirty="0">
                <a:latin typeface="Raleway" pitchFamily="2" charset="0"/>
              </a:rPr>
              <a:t>四字</a:t>
            </a:r>
            <a:r>
              <a:rPr lang="en-GB" altLang="zh-CN" sz="2400" i="1" dirty="0">
                <a:latin typeface="Raleway" pitchFamily="2" charset="0"/>
              </a:rPr>
              <a:t> (</a:t>
            </a:r>
            <a:r>
              <a:rPr lang="en-GB" altLang="zh-CN" sz="2400" i="1" dirty="0" err="1">
                <a:latin typeface="Raleway" pitchFamily="2" charset="0"/>
              </a:rPr>
              <a:t>Sizi</a:t>
            </a:r>
            <a:r>
              <a:rPr lang="en-GB" altLang="zh-CN" sz="2400" i="1" dirty="0">
                <a:latin typeface="Raleway" pitchFamily="2" charset="0"/>
              </a:rPr>
              <a:t>, Four Virtues):</a:t>
            </a:r>
          </a:p>
          <a:p>
            <a:pPr marL="800100" lvl="1" indent="-342900">
              <a:lnSpc>
                <a:spcPct val="90000"/>
              </a:lnSpc>
              <a:buFont typeface="Arial" panose="020B0604020202020204" pitchFamily="34" charset="0"/>
              <a:buChar char="•"/>
            </a:pPr>
            <a:r>
              <a:rPr lang="ja-JP" altLang="en-US" sz="2000" i="0" dirty="0">
                <a:effectLst/>
                <a:latin typeface="Raleway" pitchFamily="2" charset="0"/>
              </a:rPr>
              <a:t>孝 </a:t>
            </a:r>
            <a:r>
              <a:rPr lang="en-GB" altLang="ja-JP" sz="2000" i="0" dirty="0">
                <a:effectLst/>
                <a:latin typeface="Raleway" pitchFamily="2" charset="0"/>
              </a:rPr>
              <a:t>(Xiao, filial piety)</a:t>
            </a:r>
          </a:p>
          <a:p>
            <a:pPr marL="800100" lvl="1" indent="-342900">
              <a:lnSpc>
                <a:spcPct val="90000"/>
              </a:lnSpc>
              <a:buFont typeface="Arial" panose="020B0604020202020204" pitchFamily="34" charset="0"/>
              <a:buChar char="•"/>
            </a:pPr>
            <a:r>
              <a:rPr lang="ja-JP" altLang="en-US" sz="2000" i="0" dirty="0">
                <a:effectLst/>
                <a:latin typeface="Raleway" pitchFamily="2" charset="0"/>
              </a:rPr>
              <a:t>忠 </a:t>
            </a:r>
            <a:r>
              <a:rPr lang="en-GB" altLang="ja-JP" sz="2000" i="0" dirty="0">
                <a:effectLst/>
                <a:latin typeface="Raleway" pitchFamily="2" charset="0"/>
              </a:rPr>
              <a:t>(Zhong, loyalty)</a:t>
            </a:r>
          </a:p>
          <a:p>
            <a:pPr marL="800100" lvl="1" indent="-342900">
              <a:lnSpc>
                <a:spcPct val="90000"/>
              </a:lnSpc>
              <a:buFont typeface="Arial" panose="020B0604020202020204" pitchFamily="34" charset="0"/>
              <a:buChar char="•"/>
            </a:pPr>
            <a:r>
              <a:rPr lang="ja-JP" altLang="en-US" sz="2000" i="0" dirty="0">
                <a:effectLst/>
                <a:latin typeface="Raleway" pitchFamily="2" charset="0"/>
              </a:rPr>
              <a:t>節 </a:t>
            </a:r>
            <a:r>
              <a:rPr lang="en-GB" altLang="ja-JP" sz="2000" i="0" dirty="0">
                <a:effectLst/>
                <a:latin typeface="Raleway" pitchFamily="2" charset="0"/>
              </a:rPr>
              <a:t>(</a:t>
            </a:r>
            <a:r>
              <a:rPr lang="en-GB" altLang="ja-JP" sz="2000" i="0" dirty="0" err="1">
                <a:effectLst/>
                <a:latin typeface="Raleway" pitchFamily="2" charset="0"/>
              </a:rPr>
              <a:t>Jie</a:t>
            </a:r>
            <a:r>
              <a:rPr lang="en-GB" altLang="ja-JP" sz="2000" i="0" dirty="0">
                <a:effectLst/>
                <a:latin typeface="Raleway" pitchFamily="2" charset="0"/>
              </a:rPr>
              <a:t>, continence/fidelity)</a:t>
            </a:r>
          </a:p>
          <a:p>
            <a:pPr marL="800100" lvl="1" indent="-342900">
              <a:lnSpc>
                <a:spcPct val="90000"/>
              </a:lnSpc>
              <a:buFont typeface="Arial" panose="020B0604020202020204" pitchFamily="34" charset="0"/>
              <a:buChar char="•"/>
            </a:pPr>
            <a:r>
              <a:rPr lang="ja-JP" altLang="en-US" sz="2000" i="0" dirty="0">
                <a:effectLst/>
                <a:latin typeface="Raleway" pitchFamily="2" charset="0"/>
              </a:rPr>
              <a:t>義</a:t>
            </a:r>
            <a:r>
              <a:rPr lang="en-US" altLang="ja-JP" sz="2000" dirty="0">
                <a:latin typeface="Raleway" pitchFamily="2" charset="0"/>
              </a:rPr>
              <a:t> (Yi, righteousness/justice)</a:t>
            </a:r>
            <a:endParaRPr lang="en-GB" sz="2000" i="0" dirty="0">
              <a:effectLst/>
              <a:latin typeface="Raleway" pitchFamily="2" charset="0"/>
            </a:endParaRPr>
          </a:p>
          <a:p>
            <a:pPr lvl="1">
              <a:lnSpc>
                <a:spcPct val="90000"/>
              </a:lnSpc>
            </a:pPr>
            <a:endParaRPr lang="en-GB" sz="2400" i="0" dirty="0">
              <a:effectLst/>
              <a:latin typeface="Raleway" pitchFamily="2" charset="0"/>
            </a:endParaRPr>
          </a:p>
          <a:p>
            <a:pPr marL="342900" indent="-342900">
              <a:lnSpc>
                <a:spcPct val="90000"/>
              </a:lnSpc>
              <a:buFont typeface="Arial" panose="020B0604020202020204" pitchFamily="34" charset="0"/>
              <a:buChar char="•"/>
            </a:pPr>
            <a:r>
              <a:rPr lang="en-GB" sz="2400" i="1" dirty="0">
                <a:latin typeface="Raleway" pitchFamily="2" charset="0"/>
              </a:rPr>
              <a:t>Other Elements</a:t>
            </a:r>
          </a:p>
          <a:p>
            <a:pPr marL="800100" lvl="1" indent="-342900">
              <a:lnSpc>
                <a:spcPct val="90000"/>
              </a:lnSpc>
              <a:buFont typeface="Arial" panose="020B0604020202020204" pitchFamily="34" charset="0"/>
              <a:buChar char="•"/>
            </a:pPr>
            <a:r>
              <a:rPr lang="ja-JP" altLang="en-US" sz="2000" i="0" dirty="0">
                <a:effectLst/>
                <a:latin typeface="Raleway" pitchFamily="2" charset="0"/>
              </a:rPr>
              <a:t>誠 </a:t>
            </a:r>
            <a:r>
              <a:rPr lang="en-GB" altLang="ja-JP" sz="2000" i="0" dirty="0">
                <a:effectLst/>
                <a:latin typeface="Raleway" pitchFamily="2" charset="0"/>
              </a:rPr>
              <a:t>(</a:t>
            </a:r>
            <a:r>
              <a:rPr lang="en-GB" altLang="ja-JP" sz="2000" dirty="0" err="1">
                <a:latin typeface="Raleway" pitchFamily="2" charset="0"/>
              </a:rPr>
              <a:t>cheng</a:t>
            </a:r>
            <a:r>
              <a:rPr lang="en-GB" altLang="ja-JP" sz="2000" dirty="0">
                <a:latin typeface="Raleway" pitchFamily="2" charset="0"/>
              </a:rPr>
              <a:t>, honesty), </a:t>
            </a:r>
            <a:r>
              <a:rPr lang="ja-JP" altLang="en-US" sz="2000" dirty="0">
                <a:latin typeface="Raleway" pitchFamily="2" charset="0"/>
              </a:rPr>
              <a:t>恕 </a:t>
            </a:r>
            <a:r>
              <a:rPr lang="en-GB" altLang="ja-JP" sz="2000" dirty="0">
                <a:latin typeface="Raleway" pitchFamily="2" charset="0"/>
              </a:rPr>
              <a:t>(</a:t>
            </a:r>
            <a:r>
              <a:rPr lang="en-GB" altLang="ja-JP" sz="2000" dirty="0" err="1">
                <a:latin typeface="Raleway" pitchFamily="2" charset="0"/>
              </a:rPr>
              <a:t>shu</a:t>
            </a:r>
            <a:r>
              <a:rPr lang="en-GB" altLang="ja-JP" sz="2000" dirty="0">
                <a:latin typeface="Raleway" pitchFamily="2" charset="0"/>
              </a:rPr>
              <a:t>, kindness and forgiveness), </a:t>
            </a:r>
            <a:r>
              <a:rPr lang="ja-JP" altLang="en-US" sz="2000" dirty="0">
                <a:latin typeface="Raleway" pitchFamily="2" charset="0"/>
              </a:rPr>
              <a:t>勇 </a:t>
            </a:r>
            <a:r>
              <a:rPr lang="en-GB" altLang="ja-JP" sz="2000" dirty="0">
                <a:latin typeface="Raleway" pitchFamily="2" charset="0"/>
              </a:rPr>
              <a:t>(</a:t>
            </a:r>
            <a:r>
              <a:rPr lang="en-GB" altLang="ja-JP" sz="2000" dirty="0" err="1">
                <a:latin typeface="Raleway" pitchFamily="2" charset="0"/>
              </a:rPr>
              <a:t>yong</a:t>
            </a:r>
            <a:r>
              <a:rPr lang="en-GB" altLang="ja-JP" sz="2000" dirty="0">
                <a:latin typeface="Raleway" pitchFamily="2" charset="0"/>
              </a:rPr>
              <a:t>, bravery), </a:t>
            </a:r>
            <a:r>
              <a:rPr lang="ja-JP" altLang="en-US" sz="2000" dirty="0">
                <a:latin typeface="Raleway" pitchFamily="2" charset="0"/>
              </a:rPr>
              <a:t>恭 </a:t>
            </a:r>
            <a:r>
              <a:rPr lang="en-GB" altLang="ja-JP" sz="2000" dirty="0">
                <a:latin typeface="Raleway" pitchFamily="2" charset="0"/>
              </a:rPr>
              <a:t>(gong, respectful/reverent, </a:t>
            </a:r>
            <a:r>
              <a:rPr lang="ja-JP" altLang="en-US" sz="2000" dirty="0">
                <a:latin typeface="Raleway" pitchFamily="2" charset="0"/>
              </a:rPr>
              <a:t>儉 </a:t>
            </a:r>
            <a:r>
              <a:rPr lang="en-GB" altLang="ja-JP" sz="2000" dirty="0">
                <a:latin typeface="Raleway" pitchFamily="2" charset="0"/>
              </a:rPr>
              <a:t>(</a:t>
            </a:r>
            <a:r>
              <a:rPr lang="en-GB" altLang="ja-JP" sz="2000" dirty="0" err="1">
                <a:latin typeface="Raleway" pitchFamily="2" charset="0"/>
              </a:rPr>
              <a:t>jian</a:t>
            </a:r>
            <a:r>
              <a:rPr lang="en-GB" altLang="ja-JP" sz="2000" dirty="0">
                <a:latin typeface="Raleway" pitchFamily="2" charset="0"/>
              </a:rPr>
              <a:t>, frugal), </a:t>
            </a:r>
            <a:r>
              <a:rPr lang="zh-CN" altLang="en-US" sz="2000" dirty="0">
                <a:latin typeface="Raleway" pitchFamily="2" charset="0"/>
              </a:rPr>
              <a:t>讓</a:t>
            </a:r>
            <a:r>
              <a:rPr lang="en-GB" altLang="zh-CN" sz="2000" dirty="0">
                <a:latin typeface="Raleway" pitchFamily="2" charset="0"/>
              </a:rPr>
              <a:t> (rang, modesty/self-effacing) </a:t>
            </a:r>
            <a:r>
              <a:rPr lang="en-GB" altLang="zh-CN" sz="2000" dirty="0" err="1">
                <a:latin typeface="Raleway" pitchFamily="2" charset="0"/>
              </a:rPr>
              <a:t>etcetc</a:t>
            </a:r>
            <a:endParaRPr lang="en-GB" sz="2000" i="0" dirty="0">
              <a:effectLst/>
              <a:latin typeface="Raleway" pitchFamily="2" charset="0"/>
            </a:endParaRPr>
          </a:p>
          <a:p>
            <a:pPr>
              <a:lnSpc>
                <a:spcPct val="90000"/>
              </a:lnSpc>
            </a:pPr>
            <a:endParaRPr lang="en-GB" sz="2400" dirty="0">
              <a:latin typeface="Raleway" pitchFamily="2" charset="0"/>
            </a:endParaRPr>
          </a:p>
        </p:txBody>
      </p:sp>
      <p:sp>
        <p:nvSpPr>
          <p:cNvPr id="4" name="TextBox 3">
            <a:extLst>
              <a:ext uri="{FF2B5EF4-FFF2-40B4-BE49-F238E27FC236}">
                <a16:creationId xmlns:a16="http://schemas.microsoft.com/office/drawing/2014/main" id="{301BBDAB-6305-4C6D-BFDE-664B32880A38}"/>
              </a:ext>
            </a:extLst>
          </p:cNvPr>
          <p:cNvSpPr txBox="1"/>
          <p:nvPr/>
        </p:nvSpPr>
        <p:spPr>
          <a:xfrm>
            <a:off x="333772" y="6153815"/>
            <a:ext cx="11341259" cy="244682"/>
          </a:xfrm>
          <a:prstGeom prst="rect">
            <a:avLst/>
          </a:prstGeom>
          <a:noFill/>
        </p:spPr>
        <p:txBody>
          <a:bodyPr wrap="square" rtlCol="0">
            <a:spAutoFit/>
          </a:bodyPr>
          <a:lstStyle/>
          <a:p>
            <a:pPr>
              <a:lnSpc>
                <a:spcPct val="90000"/>
              </a:lnSpc>
            </a:pPr>
            <a:r>
              <a:rPr lang="en-GB" sz="1100" b="1" dirty="0">
                <a:latin typeface="Raleway" pitchFamily="2" charset="0"/>
              </a:rPr>
              <a:t>Source: </a:t>
            </a:r>
            <a:r>
              <a:rPr lang="en-GB" sz="1100" b="0" dirty="0">
                <a:effectLst/>
                <a:latin typeface="Raleway" pitchFamily="2" charset="0"/>
              </a:rPr>
              <a:t>Dagobert D Runes, </a:t>
            </a:r>
            <a:r>
              <a:rPr lang="en-GB" sz="1100" b="0" i="1" dirty="0">
                <a:effectLst/>
                <a:latin typeface="Raleway" pitchFamily="2" charset="0"/>
              </a:rPr>
              <a:t>Dictionary of Philosophy </a:t>
            </a:r>
            <a:r>
              <a:rPr lang="en-GB" sz="1100" b="0" dirty="0">
                <a:effectLst/>
                <a:latin typeface="Raleway" pitchFamily="2" charset="0"/>
              </a:rPr>
              <a:t>(New York: Philosophical Library, 1983)</a:t>
            </a:r>
            <a:r>
              <a:rPr lang="en-GB" sz="1100" i="1" dirty="0">
                <a:latin typeface="Raleway" pitchFamily="2" charset="0"/>
              </a:rPr>
              <a:t>, </a:t>
            </a:r>
            <a:r>
              <a:rPr lang="en-GB" sz="1100" dirty="0">
                <a:latin typeface="Raleway" pitchFamily="2" charset="0"/>
              </a:rPr>
              <a:t>p. 338</a:t>
            </a:r>
            <a:endParaRPr lang="en-GB" sz="1100" b="0" dirty="0">
              <a:effectLst/>
              <a:latin typeface="Raleway" pitchFamily="2" charset="0"/>
            </a:endParaRPr>
          </a:p>
        </p:txBody>
      </p:sp>
    </p:spTree>
    <p:extLst>
      <p:ext uri="{BB962C8B-B14F-4D97-AF65-F5344CB8AC3E}">
        <p14:creationId xmlns:p14="http://schemas.microsoft.com/office/powerpoint/2010/main" val="2505205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31B245E-340B-4844-B3A7-A2704836DEDE}"/>
              </a:ext>
            </a:extLst>
          </p:cNvPr>
          <p:cNvSpPr>
            <a:spLocks noGrp="1"/>
          </p:cNvSpPr>
          <p:nvPr>
            <p:ph type="ctrTitle"/>
          </p:nvPr>
        </p:nvSpPr>
        <p:spPr>
          <a:xfrm>
            <a:off x="369776" y="116632"/>
            <a:ext cx="11449271" cy="815753"/>
          </a:xfrm>
        </p:spPr>
        <p:txBody>
          <a:bodyPr rtlCol="0"/>
          <a:lstStyle/>
          <a:p>
            <a:pPr rtl="0"/>
            <a:r>
              <a:rPr lang="en-GB" b="1" dirty="0">
                <a:latin typeface="Raleway" pitchFamily="2" charset="0"/>
              </a:rPr>
              <a:t>Contemporary Chinese Values</a:t>
            </a:r>
          </a:p>
        </p:txBody>
      </p:sp>
      <p:sp>
        <p:nvSpPr>
          <p:cNvPr id="7" name="TextBox 6">
            <a:extLst>
              <a:ext uri="{FF2B5EF4-FFF2-40B4-BE49-F238E27FC236}">
                <a16:creationId xmlns:a16="http://schemas.microsoft.com/office/drawing/2014/main" id="{5878788A-6483-4931-ABAE-400D79AC0CFA}"/>
              </a:ext>
            </a:extLst>
          </p:cNvPr>
          <p:cNvSpPr txBox="1"/>
          <p:nvPr/>
        </p:nvSpPr>
        <p:spPr>
          <a:xfrm>
            <a:off x="494524" y="932385"/>
            <a:ext cx="11161240" cy="2751522"/>
          </a:xfrm>
          <a:prstGeom prst="rect">
            <a:avLst/>
          </a:prstGeom>
          <a:noFill/>
        </p:spPr>
        <p:txBody>
          <a:bodyPr wrap="square" numCol="2" rtlCol="0">
            <a:spAutoFit/>
          </a:bodyPr>
          <a:lstStyle/>
          <a:p>
            <a:pPr>
              <a:lnSpc>
                <a:spcPct val="90000"/>
              </a:lnSpc>
            </a:pPr>
            <a:r>
              <a:rPr lang="en-GB" sz="2400" b="1" dirty="0">
                <a:latin typeface="Raleway" pitchFamily="2" charset="0"/>
              </a:rPr>
              <a:t>Core Values:</a:t>
            </a:r>
          </a:p>
          <a:p>
            <a:pPr marL="342900" indent="-342900">
              <a:lnSpc>
                <a:spcPct val="90000"/>
              </a:lnSpc>
              <a:buFont typeface="Arial" panose="020B0604020202020204" pitchFamily="34" charset="0"/>
              <a:buChar char="•"/>
            </a:pPr>
            <a:r>
              <a:rPr lang="en-GB" sz="2400" dirty="0">
                <a:latin typeface="Raleway" pitchFamily="2" charset="0"/>
              </a:rPr>
              <a:t>Modesty</a:t>
            </a:r>
          </a:p>
          <a:p>
            <a:pPr marL="342900" indent="-342900">
              <a:lnSpc>
                <a:spcPct val="90000"/>
              </a:lnSpc>
              <a:buFont typeface="Arial" panose="020B0604020202020204" pitchFamily="34" charset="0"/>
              <a:buChar char="•"/>
            </a:pPr>
            <a:r>
              <a:rPr lang="en-GB" sz="2400" dirty="0">
                <a:latin typeface="Raleway" pitchFamily="2" charset="0"/>
              </a:rPr>
              <a:t>Filial piety</a:t>
            </a:r>
          </a:p>
          <a:p>
            <a:pPr marL="342900" indent="-342900">
              <a:lnSpc>
                <a:spcPct val="90000"/>
              </a:lnSpc>
              <a:buFont typeface="Arial" panose="020B0604020202020204" pitchFamily="34" charset="0"/>
              <a:buChar char="•"/>
            </a:pPr>
            <a:r>
              <a:rPr lang="ja-JP" altLang="en-US" sz="2400" dirty="0">
                <a:latin typeface="Raleway" pitchFamily="2" charset="0"/>
              </a:rPr>
              <a:t>關係</a:t>
            </a:r>
            <a:r>
              <a:rPr lang="en-GB" altLang="ja-JP" sz="2400" dirty="0">
                <a:latin typeface="Raleway" pitchFamily="2" charset="0"/>
              </a:rPr>
              <a:t>(Guanxi, relations)</a:t>
            </a:r>
          </a:p>
          <a:p>
            <a:pPr marL="342900" indent="-342900">
              <a:lnSpc>
                <a:spcPct val="90000"/>
              </a:lnSpc>
              <a:buFont typeface="Arial" panose="020B0604020202020204" pitchFamily="34" charset="0"/>
              <a:buChar char="•"/>
            </a:pPr>
            <a:endParaRPr lang="en-GB" sz="2400" dirty="0">
              <a:latin typeface="Raleway" pitchFamily="2" charset="0"/>
            </a:endParaRPr>
          </a:p>
          <a:p>
            <a:pPr marL="342900" indent="-342900">
              <a:lnSpc>
                <a:spcPct val="90000"/>
              </a:lnSpc>
              <a:buFont typeface="Arial" panose="020B0604020202020204" pitchFamily="34" charset="0"/>
              <a:buChar char="•"/>
            </a:pPr>
            <a:endParaRPr lang="en-GB" sz="2400" dirty="0">
              <a:latin typeface="Raleway" pitchFamily="2" charset="0"/>
            </a:endParaRPr>
          </a:p>
          <a:p>
            <a:pPr marL="342900" indent="-342900">
              <a:lnSpc>
                <a:spcPct val="90000"/>
              </a:lnSpc>
              <a:buFont typeface="Arial" panose="020B0604020202020204" pitchFamily="34" charset="0"/>
              <a:buChar char="•"/>
            </a:pPr>
            <a:endParaRPr lang="en-GB" sz="2400" dirty="0">
              <a:latin typeface="Raleway" pitchFamily="2" charset="0"/>
            </a:endParaRPr>
          </a:p>
          <a:p>
            <a:pPr marL="342900" indent="-342900">
              <a:lnSpc>
                <a:spcPct val="90000"/>
              </a:lnSpc>
              <a:buFont typeface="Arial" panose="020B0604020202020204" pitchFamily="34" charset="0"/>
              <a:buChar char="•"/>
            </a:pPr>
            <a:endParaRPr lang="en-GB" sz="2400" dirty="0">
              <a:latin typeface="Raleway" pitchFamily="2" charset="0"/>
            </a:endParaRPr>
          </a:p>
          <a:p>
            <a:pPr>
              <a:lnSpc>
                <a:spcPct val="90000"/>
              </a:lnSpc>
            </a:pPr>
            <a:endParaRPr lang="en-GB" sz="2400" dirty="0">
              <a:latin typeface="Raleway" pitchFamily="2" charset="0"/>
            </a:endParaRPr>
          </a:p>
          <a:p>
            <a:pPr marL="342900" indent="-342900">
              <a:lnSpc>
                <a:spcPct val="90000"/>
              </a:lnSpc>
              <a:buFont typeface="Arial" panose="020B0604020202020204" pitchFamily="34" charset="0"/>
              <a:buChar char="•"/>
            </a:pPr>
            <a:r>
              <a:rPr lang="en-GB" sz="2400" dirty="0">
                <a:latin typeface="Raleway" pitchFamily="2" charset="0"/>
              </a:rPr>
              <a:t>Interdependence</a:t>
            </a:r>
          </a:p>
          <a:p>
            <a:pPr marL="342900" indent="-342900">
              <a:lnSpc>
                <a:spcPct val="90000"/>
              </a:lnSpc>
              <a:buFont typeface="Arial" panose="020B0604020202020204" pitchFamily="34" charset="0"/>
              <a:buChar char="•"/>
            </a:pPr>
            <a:r>
              <a:rPr lang="en-GB" sz="2400" dirty="0">
                <a:latin typeface="Raleway" pitchFamily="2" charset="0"/>
              </a:rPr>
              <a:t>'Face'</a:t>
            </a:r>
          </a:p>
          <a:p>
            <a:pPr marL="342900" indent="-342900">
              <a:lnSpc>
                <a:spcPct val="90000"/>
              </a:lnSpc>
              <a:buFont typeface="Arial" panose="020B0604020202020204" pitchFamily="34" charset="0"/>
              <a:buChar char="•"/>
            </a:pPr>
            <a:r>
              <a:rPr lang="en-GB" sz="2400" dirty="0">
                <a:latin typeface="Raleway" pitchFamily="2" charset="0"/>
              </a:rPr>
              <a:t>Unity</a:t>
            </a:r>
          </a:p>
          <a:p>
            <a:pPr>
              <a:lnSpc>
                <a:spcPct val="90000"/>
              </a:lnSpc>
            </a:pPr>
            <a:endParaRPr lang="en-GB" sz="2400" dirty="0">
              <a:latin typeface="Raleway" pitchFamily="2" charset="0"/>
            </a:endParaRPr>
          </a:p>
        </p:txBody>
      </p:sp>
      <p:sp>
        <p:nvSpPr>
          <p:cNvPr id="4" name="TextBox 3">
            <a:extLst>
              <a:ext uri="{FF2B5EF4-FFF2-40B4-BE49-F238E27FC236}">
                <a16:creationId xmlns:a16="http://schemas.microsoft.com/office/drawing/2014/main" id="{1A7659A7-DAEA-49C5-9A96-7A96FC24B4D0}"/>
              </a:ext>
            </a:extLst>
          </p:cNvPr>
          <p:cNvSpPr txBox="1"/>
          <p:nvPr/>
        </p:nvSpPr>
        <p:spPr>
          <a:xfrm>
            <a:off x="494524" y="3077943"/>
            <a:ext cx="11369850" cy="2419124"/>
          </a:xfrm>
          <a:prstGeom prst="rect">
            <a:avLst/>
          </a:prstGeom>
          <a:noFill/>
        </p:spPr>
        <p:txBody>
          <a:bodyPr wrap="square" numCol="3" rtlCol="0">
            <a:spAutoFit/>
          </a:bodyPr>
          <a:lstStyle/>
          <a:p>
            <a:pPr>
              <a:lnSpc>
                <a:spcPct val="90000"/>
              </a:lnSpc>
            </a:pPr>
            <a:r>
              <a:rPr lang="en-GB" sz="2400" b="1" dirty="0">
                <a:latin typeface="Raleway" pitchFamily="2" charset="0"/>
              </a:rPr>
              <a:t>Core Socialist Values:</a:t>
            </a:r>
          </a:p>
          <a:p>
            <a:pPr marL="342900" indent="-342900">
              <a:lnSpc>
                <a:spcPct val="90000"/>
              </a:lnSpc>
              <a:buFont typeface="Arial" panose="020B0604020202020204" pitchFamily="34" charset="0"/>
              <a:buChar char="•"/>
            </a:pPr>
            <a:r>
              <a:rPr lang="en-GB" sz="2400" i="1" dirty="0">
                <a:latin typeface="Raleway" pitchFamily="2" charset="0"/>
              </a:rPr>
              <a:t>National Values</a:t>
            </a:r>
          </a:p>
          <a:p>
            <a:pPr marL="800100" lvl="1" indent="-342900">
              <a:lnSpc>
                <a:spcPct val="90000"/>
              </a:lnSpc>
              <a:buFont typeface="Arial" panose="020B0604020202020204" pitchFamily="34" charset="0"/>
              <a:buChar char="•"/>
            </a:pPr>
            <a:r>
              <a:rPr lang="en-GB" sz="2400" dirty="0">
                <a:latin typeface="Raleway" pitchFamily="2" charset="0"/>
              </a:rPr>
              <a:t>Prosperity</a:t>
            </a:r>
          </a:p>
          <a:p>
            <a:pPr marL="800100" lvl="1" indent="-342900">
              <a:lnSpc>
                <a:spcPct val="90000"/>
              </a:lnSpc>
              <a:buFont typeface="Arial" panose="020B0604020202020204" pitchFamily="34" charset="0"/>
              <a:buChar char="•"/>
            </a:pPr>
            <a:r>
              <a:rPr lang="en-GB" sz="2400" dirty="0">
                <a:latin typeface="Raleway" pitchFamily="2" charset="0"/>
              </a:rPr>
              <a:t>Democracy</a:t>
            </a:r>
          </a:p>
          <a:p>
            <a:pPr marL="800100" lvl="1" indent="-342900">
              <a:lnSpc>
                <a:spcPct val="90000"/>
              </a:lnSpc>
              <a:buFont typeface="Arial" panose="020B0604020202020204" pitchFamily="34" charset="0"/>
              <a:buChar char="•"/>
            </a:pPr>
            <a:r>
              <a:rPr lang="en-GB" sz="2400" dirty="0">
                <a:latin typeface="Raleway" pitchFamily="2" charset="0"/>
              </a:rPr>
              <a:t>Civility</a:t>
            </a:r>
          </a:p>
          <a:p>
            <a:pPr marL="800100" lvl="1" indent="-342900">
              <a:lnSpc>
                <a:spcPct val="90000"/>
              </a:lnSpc>
              <a:buFont typeface="Arial" panose="020B0604020202020204" pitchFamily="34" charset="0"/>
              <a:buChar char="•"/>
            </a:pPr>
            <a:r>
              <a:rPr lang="en-GB" sz="2400" dirty="0">
                <a:latin typeface="Raleway" pitchFamily="2" charset="0"/>
              </a:rPr>
              <a:t>Harmony</a:t>
            </a:r>
          </a:p>
          <a:p>
            <a:pPr>
              <a:lnSpc>
                <a:spcPct val="90000"/>
              </a:lnSpc>
            </a:pPr>
            <a:endParaRPr lang="en-GB" sz="2400" dirty="0">
              <a:latin typeface="Raleway" pitchFamily="2" charset="0"/>
            </a:endParaRPr>
          </a:p>
          <a:p>
            <a:pPr>
              <a:lnSpc>
                <a:spcPct val="90000"/>
              </a:lnSpc>
            </a:pPr>
            <a:endParaRPr lang="en-GB" sz="2400" dirty="0">
              <a:latin typeface="Raleway" pitchFamily="2" charset="0"/>
            </a:endParaRPr>
          </a:p>
          <a:p>
            <a:pPr marL="342900" indent="-342900">
              <a:lnSpc>
                <a:spcPct val="90000"/>
              </a:lnSpc>
              <a:buFont typeface="Arial" panose="020B0604020202020204" pitchFamily="34" charset="0"/>
              <a:buChar char="•"/>
            </a:pPr>
            <a:r>
              <a:rPr lang="en-GB" sz="2400" i="1" dirty="0">
                <a:latin typeface="Raleway" pitchFamily="2" charset="0"/>
              </a:rPr>
              <a:t>Social Values:</a:t>
            </a:r>
          </a:p>
          <a:p>
            <a:pPr marL="800100" lvl="1" indent="-342900">
              <a:lnSpc>
                <a:spcPct val="90000"/>
              </a:lnSpc>
              <a:buFont typeface="Arial" panose="020B0604020202020204" pitchFamily="34" charset="0"/>
              <a:buChar char="•"/>
            </a:pPr>
            <a:r>
              <a:rPr lang="en-GB" sz="2400" dirty="0">
                <a:latin typeface="Raleway" pitchFamily="2" charset="0"/>
              </a:rPr>
              <a:t>Freedom</a:t>
            </a:r>
          </a:p>
          <a:p>
            <a:pPr marL="800100" lvl="1" indent="-342900">
              <a:lnSpc>
                <a:spcPct val="90000"/>
              </a:lnSpc>
              <a:buFont typeface="Arial" panose="020B0604020202020204" pitchFamily="34" charset="0"/>
              <a:buChar char="•"/>
            </a:pPr>
            <a:r>
              <a:rPr lang="en-GB" sz="2400" dirty="0">
                <a:latin typeface="Raleway" pitchFamily="2" charset="0"/>
              </a:rPr>
              <a:t>Equality</a:t>
            </a:r>
          </a:p>
          <a:p>
            <a:pPr marL="800100" lvl="1" indent="-342900">
              <a:lnSpc>
                <a:spcPct val="90000"/>
              </a:lnSpc>
              <a:buFont typeface="Arial" panose="020B0604020202020204" pitchFamily="34" charset="0"/>
              <a:buChar char="•"/>
            </a:pPr>
            <a:r>
              <a:rPr lang="en-GB" sz="2400" dirty="0">
                <a:latin typeface="Raleway" pitchFamily="2" charset="0"/>
              </a:rPr>
              <a:t>Justice</a:t>
            </a:r>
          </a:p>
          <a:p>
            <a:pPr marL="800100" lvl="1" indent="-342900">
              <a:lnSpc>
                <a:spcPct val="90000"/>
              </a:lnSpc>
              <a:buFont typeface="Arial" panose="020B0604020202020204" pitchFamily="34" charset="0"/>
              <a:buChar char="•"/>
            </a:pPr>
            <a:r>
              <a:rPr lang="en-GB" sz="2400" dirty="0">
                <a:latin typeface="Raleway" pitchFamily="2" charset="0"/>
              </a:rPr>
              <a:t>Rule of law</a:t>
            </a:r>
          </a:p>
          <a:p>
            <a:pPr lvl="1">
              <a:lnSpc>
                <a:spcPct val="90000"/>
              </a:lnSpc>
            </a:pPr>
            <a:endParaRPr lang="en-GB" sz="2400" dirty="0">
              <a:latin typeface="Raleway" pitchFamily="2" charset="0"/>
            </a:endParaRPr>
          </a:p>
          <a:p>
            <a:pPr lvl="1">
              <a:lnSpc>
                <a:spcPct val="90000"/>
              </a:lnSpc>
            </a:pPr>
            <a:endParaRPr lang="en-GB" sz="2400" dirty="0">
              <a:latin typeface="Raleway" pitchFamily="2" charset="0"/>
            </a:endParaRPr>
          </a:p>
          <a:p>
            <a:pPr marL="800100" lvl="1" indent="-342900">
              <a:lnSpc>
                <a:spcPct val="90000"/>
              </a:lnSpc>
              <a:buFont typeface="Arial" panose="020B0604020202020204" pitchFamily="34" charset="0"/>
              <a:buChar char="•"/>
            </a:pPr>
            <a:r>
              <a:rPr lang="en-GB" sz="2400" i="1" dirty="0">
                <a:latin typeface="Raleway" pitchFamily="2" charset="0"/>
              </a:rPr>
              <a:t>Individual Values</a:t>
            </a:r>
          </a:p>
          <a:p>
            <a:pPr marL="1257300" lvl="2" indent="-342900">
              <a:lnSpc>
                <a:spcPct val="90000"/>
              </a:lnSpc>
              <a:buFont typeface="Arial" panose="020B0604020202020204" pitchFamily="34" charset="0"/>
              <a:buChar char="•"/>
            </a:pPr>
            <a:r>
              <a:rPr lang="en-GB" sz="2400" dirty="0">
                <a:latin typeface="Raleway" pitchFamily="2" charset="0"/>
              </a:rPr>
              <a:t>Patriotism</a:t>
            </a:r>
          </a:p>
          <a:p>
            <a:pPr marL="1257300" lvl="2" indent="-342900">
              <a:lnSpc>
                <a:spcPct val="90000"/>
              </a:lnSpc>
              <a:buFont typeface="Arial" panose="020B0604020202020204" pitchFamily="34" charset="0"/>
              <a:buChar char="•"/>
            </a:pPr>
            <a:r>
              <a:rPr lang="en-GB" sz="2400" dirty="0">
                <a:latin typeface="Raleway" pitchFamily="2" charset="0"/>
              </a:rPr>
              <a:t>Dedication</a:t>
            </a:r>
          </a:p>
          <a:p>
            <a:pPr marL="1257300" lvl="2" indent="-342900">
              <a:lnSpc>
                <a:spcPct val="90000"/>
              </a:lnSpc>
              <a:buFont typeface="Arial" panose="020B0604020202020204" pitchFamily="34" charset="0"/>
              <a:buChar char="•"/>
            </a:pPr>
            <a:r>
              <a:rPr lang="en-GB" sz="2400" dirty="0">
                <a:latin typeface="Raleway" pitchFamily="2" charset="0"/>
              </a:rPr>
              <a:t>Integrity</a:t>
            </a:r>
          </a:p>
          <a:p>
            <a:pPr marL="1257300" lvl="2" indent="-342900">
              <a:lnSpc>
                <a:spcPct val="90000"/>
              </a:lnSpc>
              <a:buFont typeface="Arial" panose="020B0604020202020204" pitchFamily="34" charset="0"/>
              <a:buChar char="•"/>
            </a:pPr>
            <a:r>
              <a:rPr lang="en-GB" sz="2400" dirty="0">
                <a:latin typeface="Raleway" pitchFamily="2" charset="0"/>
              </a:rPr>
              <a:t>Friendship</a:t>
            </a:r>
          </a:p>
          <a:p>
            <a:pPr lvl="2">
              <a:lnSpc>
                <a:spcPct val="90000"/>
              </a:lnSpc>
            </a:pPr>
            <a:endParaRPr lang="en-GB" i="1" dirty="0">
              <a:latin typeface="Raleway" pitchFamily="2" charset="0"/>
            </a:endParaRPr>
          </a:p>
        </p:txBody>
      </p:sp>
      <p:sp>
        <p:nvSpPr>
          <p:cNvPr id="5" name="TextBox 4">
            <a:extLst>
              <a:ext uri="{FF2B5EF4-FFF2-40B4-BE49-F238E27FC236}">
                <a16:creationId xmlns:a16="http://schemas.microsoft.com/office/drawing/2014/main" id="{989CE83F-1BCB-4312-B6AC-44366EFBE17E}"/>
              </a:ext>
            </a:extLst>
          </p:cNvPr>
          <p:cNvSpPr txBox="1"/>
          <p:nvPr/>
        </p:nvSpPr>
        <p:spPr>
          <a:xfrm>
            <a:off x="847566" y="2478872"/>
            <a:ext cx="11341259" cy="397032"/>
          </a:xfrm>
          <a:prstGeom prst="rect">
            <a:avLst/>
          </a:prstGeom>
          <a:noFill/>
        </p:spPr>
        <p:txBody>
          <a:bodyPr wrap="square" rtlCol="0">
            <a:spAutoFit/>
          </a:bodyPr>
          <a:lstStyle/>
          <a:p>
            <a:pPr>
              <a:lnSpc>
                <a:spcPct val="90000"/>
              </a:lnSpc>
            </a:pPr>
            <a:r>
              <a:rPr lang="en-GB" sz="1100" b="1" dirty="0">
                <a:latin typeface="Raleway" pitchFamily="2" charset="0"/>
              </a:rPr>
              <a:t>Source: </a:t>
            </a:r>
            <a:r>
              <a:rPr lang="en-GB" sz="1100" b="0" dirty="0">
                <a:effectLst/>
                <a:latin typeface="Raleway" pitchFamily="2" charset="0"/>
              </a:rPr>
              <a:t>The Cultural Atlas, ‘Chinese Culture – Core Concepts’, &lt;</a:t>
            </a:r>
            <a:r>
              <a:rPr lang="en-GB" sz="1100" b="0" dirty="0">
                <a:effectLst/>
                <a:latin typeface="Raleway" pitchFamily="2" charset="0"/>
                <a:hlinkClick r:id="rId3"/>
              </a:rPr>
              <a:t>https://culturalatlas.sbs.com.au/chinese-culture/chinese-culture-core-concepts#chinese-culture-core-concepts</a:t>
            </a:r>
            <a:r>
              <a:rPr lang="en-GB" sz="1100" b="0" dirty="0">
                <a:effectLst/>
                <a:latin typeface="Raleway" pitchFamily="2" charset="0"/>
              </a:rPr>
              <a:t>&gt;</a:t>
            </a:r>
            <a:endParaRPr lang="en-GB" sz="1100" dirty="0">
              <a:latin typeface="Raleway" pitchFamily="2" charset="0"/>
            </a:endParaRPr>
          </a:p>
        </p:txBody>
      </p:sp>
      <p:sp>
        <p:nvSpPr>
          <p:cNvPr id="8" name="TextBox 7">
            <a:extLst>
              <a:ext uri="{FF2B5EF4-FFF2-40B4-BE49-F238E27FC236}">
                <a16:creationId xmlns:a16="http://schemas.microsoft.com/office/drawing/2014/main" id="{C28877CD-FB19-48EF-9E68-14529D171B10}"/>
              </a:ext>
            </a:extLst>
          </p:cNvPr>
          <p:cNvSpPr txBox="1"/>
          <p:nvPr/>
        </p:nvSpPr>
        <p:spPr>
          <a:xfrm>
            <a:off x="834110" y="5317771"/>
            <a:ext cx="11341259" cy="397032"/>
          </a:xfrm>
          <a:prstGeom prst="rect">
            <a:avLst/>
          </a:prstGeom>
          <a:noFill/>
        </p:spPr>
        <p:txBody>
          <a:bodyPr wrap="square" rtlCol="0">
            <a:spAutoFit/>
          </a:bodyPr>
          <a:lstStyle/>
          <a:p>
            <a:pPr>
              <a:lnSpc>
                <a:spcPct val="90000"/>
              </a:lnSpc>
            </a:pPr>
            <a:r>
              <a:rPr lang="en-GB" sz="1100" b="1" dirty="0">
                <a:latin typeface="Raleway" pitchFamily="2" charset="0"/>
              </a:rPr>
              <a:t>Source: </a:t>
            </a:r>
            <a:r>
              <a:rPr lang="en-GB" sz="1100" b="0" dirty="0">
                <a:effectLst/>
                <a:latin typeface="Raleway" pitchFamily="2" charset="0"/>
              </a:rPr>
              <a:t>China.org.cn,</a:t>
            </a:r>
            <a:r>
              <a:rPr lang="en-GB" sz="1100" b="0" i="1" dirty="0">
                <a:effectLst/>
                <a:latin typeface="Raleway" pitchFamily="2" charset="0"/>
              </a:rPr>
              <a:t> </a:t>
            </a:r>
            <a:r>
              <a:rPr lang="en-GB" sz="1100" b="0" dirty="0">
                <a:effectLst/>
                <a:latin typeface="Raleway" pitchFamily="2" charset="0"/>
              </a:rPr>
              <a:t>‘Constitution of Communist Party of China’, November 14, 2012, &lt;</a:t>
            </a:r>
            <a:r>
              <a:rPr lang="en-GB" sz="1100" b="0" dirty="0">
                <a:effectLst/>
                <a:latin typeface="Raleway" pitchFamily="2" charset="0"/>
                <a:hlinkClick r:id="rId4"/>
              </a:rPr>
              <a:t>http://www.china.org.cn/china/18th_cpc_congress/2012-11/16/content_27138030.htm</a:t>
            </a:r>
            <a:r>
              <a:rPr lang="en-GB" sz="1100" b="0" dirty="0">
                <a:effectLst/>
                <a:latin typeface="Raleway" pitchFamily="2" charset="0"/>
              </a:rPr>
              <a:t>&gt;</a:t>
            </a:r>
            <a:endParaRPr lang="en-GB" sz="1100" dirty="0">
              <a:latin typeface="Raleway" pitchFamily="2" charset="0"/>
            </a:endParaRPr>
          </a:p>
        </p:txBody>
      </p:sp>
    </p:spTree>
    <p:extLst>
      <p:ext uri="{BB962C8B-B14F-4D97-AF65-F5344CB8AC3E}">
        <p14:creationId xmlns:p14="http://schemas.microsoft.com/office/powerpoint/2010/main" val="687087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31B245E-340B-4844-B3A7-A2704836DEDE}"/>
              </a:ext>
            </a:extLst>
          </p:cNvPr>
          <p:cNvSpPr>
            <a:spLocks noGrp="1"/>
          </p:cNvSpPr>
          <p:nvPr>
            <p:ph type="ctrTitle"/>
          </p:nvPr>
        </p:nvSpPr>
        <p:spPr>
          <a:xfrm>
            <a:off x="369776" y="64385"/>
            <a:ext cx="11449271" cy="1292425"/>
          </a:xfrm>
        </p:spPr>
        <p:txBody>
          <a:bodyPr rtlCol="0">
            <a:normAutofit fontScale="90000"/>
          </a:bodyPr>
          <a:lstStyle/>
          <a:p>
            <a:pPr rtl="0"/>
            <a:r>
              <a:rPr lang="en-GB" b="1" dirty="0">
                <a:latin typeface="Raleway" pitchFamily="2" charset="0"/>
              </a:rPr>
              <a:t>Contemporary and ancient Chinese Values overlaps</a:t>
            </a:r>
          </a:p>
        </p:txBody>
      </p:sp>
      <p:graphicFrame>
        <p:nvGraphicFramePr>
          <p:cNvPr id="2" name="Table 2">
            <a:extLst>
              <a:ext uri="{FF2B5EF4-FFF2-40B4-BE49-F238E27FC236}">
                <a16:creationId xmlns:a16="http://schemas.microsoft.com/office/drawing/2014/main" id="{555D7878-D8A0-43F2-847C-8C24CDDFFD68}"/>
              </a:ext>
            </a:extLst>
          </p:cNvPr>
          <p:cNvGraphicFramePr>
            <a:graphicFrameLocks noGrp="1"/>
          </p:cNvGraphicFramePr>
          <p:nvPr>
            <p:extLst>
              <p:ext uri="{D42A27DB-BD31-4B8C-83A1-F6EECF244321}">
                <p14:modId xmlns:p14="http://schemas.microsoft.com/office/powerpoint/2010/main" val="4118270271"/>
              </p:ext>
            </p:extLst>
          </p:nvPr>
        </p:nvGraphicFramePr>
        <p:xfrm>
          <a:off x="473345" y="1356810"/>
          <a:ext cx="11242132" cy="1833880"/>
        </p:xfrm>
        <a:graphic>
          <a:graphicData uri="http://schemas.openxmlformats.org/drawingml/2006/table">
            <a:tbl>
              <a:tblPr firstRow="1" bandRow="1">
                <a:tableStyleId>{073A0DAA-6AF3-43AB-8588-CEC1D06C72B9}</a:tableStyleId>
              </a:tblPr>
              <a:tblGrid>
                <a:gridCol w="5621066">
                  <a:extLst>
                    <a:ext uri="{9D8B030D-6E8A-4147-A177-3AD203B41FA5}">
                      <a16:colId xmlns:a16="http://schemas.microsoft.com/office/drawing/2014/main" val="1193839129"/>
                    </a:ext>
                  </a:extLst>
                </a:gridCol>
                <a:gridCol w="5621066">
                  <a:extLst>
                    <a:ext uri="{9D8B030D-6E8A-4147-A177-3AD203B41FA5}">
                      <a16:colId xmlns:a16="http://schemas.microsoft.com/office/drawing/2014/main" val="637932954"/>
                    </a:ext>
                  </a:extLst>
                </a:gridCol>
              </a:tblGrid>
              <a:tr h="370840">
                <a:tc>
                  <a:txBody>
                    <a:bodyPr/>
                    <a:lstStyle/>
                    <a:p>
                      <a:pPr algn="ctr"/>
                      <a:r>
                        <a:rPr lang="en-GB" dirty="0"/>
                        <a:t>Ancient Chinese Values</a:t>
                      </a:r>
                    </a:p>
                  </a:txBody>
                  <a:tcPr/>
                </a:tc>
                <a:tc>
                  <a:txBody>
                    <a:bodyPr/>
                    <a:lstStyle/>
                    <a:p>
                      <a:pPr algn="ctr"/>
                      <a:r>
                        <a:rPr lang="en-GB" dirty="0"/>
                        <a:t>Contemporary Chinese Values</a:t>
                      </a:r>
                    </a:p>
                  </a:txBody>
                  <a:tcPr/>
                </a:tc>
                <a:extLst>
                  <a:ext uri="{0D108BD9-81ED-4DB2-BD59-A6C34878D82A}">
                    <a16:rowId xmlns:a16="http://schemas.microsoft.com/office/drawing/2014/main" val="2162276290"/>
                  </a:ext>
                </a:extLst>
              </a:tr>
              <a:tr h="370840">
                <a:tc>
                  <a:txBody>
                    <a:bodyPr/>
                    <a:lstStyle/>
                    <a:p>
                      <a:pPr marL="285750" indent="-285750">
                        <a:buFont typeface="Arial" panose="020B0604020202020204" pitchFamily="34" charset="0"/>
                        <a:buChar char="•"/>
                      </a:pPr>
                      <a:r>
                        <a:rPr lang="en-GB" altLang="ja-JP" sz="1800" i="0" dirty="0">
                          <a:effectLst/>
                          <a:latin typeface="Raleway" pitchFamily="2" charset="0"/>
                        </a:rPr>
                        <a:t>Filial piety</a:t>
                      </a:r>
                    </a:p>
                    <a:p>
                      <a:pPr marL="285750" indent="-285750">
                        <a:buFont typeface="Arial" panose="020B0604020202020204" pitchFamily="34" charset="0"/>
                        <a:buChar char="•"/>
                      </a:pPr>
                      <a:r>
                        <a:rPr lang="en-GB" dirty="0"/>
                        <a:t>Modesty</a:t>
                      </a:r>
                    </a:p>
                    <a:p>
                      <a:pPr marL="285750" indent="-285750">
                        <a:buFont typeface="Arial" panose="020B0604020202020204" pitchFamily="34" charset="0"/>
                        <a:buChar char="•"/>
                      </a:pPr>
                      <a:r>
                        <a:rPr lang="en-GB" sz="1800" dirty="0">
                          <a:latin typeface="Raleway" pitchFamily="2" charset="0"/>
                        </a:rPr>
                        <a:t>Integrity</a:t>
                      </a:r>
                    </a:p>
                    <a:p>
                      <a:pPr marL="285750" indent="-285750">
                        <a:buFont typeface="Arial" panose="020B0604020202020204" pitchFamily="34" charset="0"/>
                        <a:buChar char="•"/>
                      </a:pPr>
                      <a:r>
                        <a:rPr lang="en-GB" sz="1800" dirty="0">
                          <a:latin typeface="Raleway" pitchFamily="2" charset="0"/>
                        </a:rPr>
                        <a:t>‘Face’</a:t>
                      </a:r>
                    </a:p>
                    <a:p>
                      <a:pPr marL="285750" indent="-285750">
                        <a:buFont typeface="Arial" panose="020B0604020202020204" pitchFamily="34" charset="0"/>
                        <a:buChar char="•"/>
                      </a:pPr>
                      <a:r>
                        <a:rPr lang="en-GB" sz="1800" dirty="0">
                          <a:latin typeface="Raleway" pitchFamily="2" charset="0"/>
                        </a:rPr>
                        <a:t>Justice</a:t>
                      </a:r>
                      <a:endParaRPr lang="en-GB" dirty="0"/>
                    </a:p>
                  </a:txBody>
                  <a:tcPr/>
                </a:tc>
                <a:tc>
                  <a:txBody>
                    <a:bodyPr/>
                    <a:lstStyle/>
                    <a:p>
                      <a:pPr marL="285750" indent="-285750">
                        <a:buFont typeface="Arial" panose="020B0604020202020204" pitchFamily="34" charset="0"/>
                        <a:buChar char="•"/>
                      </a:pPr>
                      <a:r>
                        <a:rPr lang="en-GB" altLang="ja-JP" sz="1800" i="0" dirty="0">
                          <a:effectLst/>
                          <a:latin typeface="Raleway" pitchFamily="2" charset="0"/>
                        </a:rPr>
                        <a:t>Filial piety</a:t>
                      </a:r>
                    </a:p>
                    <a:p>
                      <a:pPr marL="285750" indent="-285750">
                        <a:buFont typeface="Arial" panose="020B0604020202020204" pitchFamily="34" charset="0"/>
                        <a:buChar char="•"/>
                      </a:pPr>
                      <a:r>
                        <a:rPr lang="en-GB" dirty="0"/>
                        <a:t>Modesty</a:t>
                      </a:r>
                    </a:p>
                    <a:p>
                      <a:pPr marL="285750" indent="-285750">
                        <a:buFont typeface="Arial" panose="020B0604020202020204" pitchFamily="34" charset="0"/>
                        <a:buChar char="•"/>
                      </a:pPr>
                      <a:r>
                        <a:rPr lang="en-GB" sz="1800" dirty="0">
                          <a:latin typeface="Raleway" pitchFamily="2" charset="0"/>
                        </a:rPr>
                        <a:t>Integrity</a:t>
                      </a:r>
                    </a:p>
                    <a:p>
                      <a:pPr marL="285750" indent="-285750">
                        <a:buFont typeface="Arial" panose="020B0604020202020204" pitchFamily="34" charset="0"/>
                        <a:buChar char="•"/>
                      </a:pPr>
                      <a:r>
                        <a:rPr lang="en-GB" sz="1800" dirty="0">
                          <a:latin typeface="Raleway" pitchFamily="2" charset="0"/>
                        </a:rPr>
                        <a:t>‘Face’</a:t>
                      </a:r>
                    </a:p>
                    <a:p>
                      <a:pPr marL="285750" indent="-285750">
                        <a:buFont typeface="Arial" panose="020B0604020202020204" pitchFamily="34" charset="0"/>
                        <a:buChar char="•"/>
                      </a:pPr>
                      <a:r>
                        <a:rPr lang="en-GB" sz="1800" dirty="0">
                          <a:latin typeface="Raleway" pitchFamily="2" charset="0"/>
                        </a:rPr>
                        <a:t>Justice</a:t>
                      </a:r>
                      <a:endParaRPr lang="en-GB" dirty="0"/>
                    </a:p>
                  </a:txBody>
                  <a:tcPr/>
                </a:tc>
                <a:extLst>
                  <a:ext uri="{0D108BD9-81ED-4DB2-BD59-A6C34878D82A}">
                    <a16:rowId xmlns:a16="http://schemas.microsoft.com/office/drawing/2014/main" val="158992178"/>
                  </a:ext>
                </a:extLst>
              </a:tr>
            </a:tbl>
          </a:graphicData>
        </a:graphic>
      </p:graphicFrame>
      <p:sp>
        <p:nvSpPr>
          <p:cNvPr id="3" name="TextBox 2">
            <a:extLst>
              <a:ext uri="{FF2B5EF4-FFF2-40B4-BE49-F238E27FC236}">
                <a16:creationId xmlns:a16="http://schemas.microsoft.com/office/drawing/2014/main" id="{8767350A-2303-4443-BBB4-94129936F9F6}"/>
              </a:ext>
            </a:extLst>
          </p:cNvPr>
          <p:cNvSpPr txBox="1"/>
          <p:nvPr/>
        </p:nvSpPr>
        <p:spPr>
          <a:xfrm>
            <a:off x="473345" y="3861048"/>
            <a:ext cx="11242132" cy="757130"/>
          </a:xfrm>
          <a:prstGeom prst="rect">
            <a:avLst/>
          </a:prstGeom>
          <a:noFill/>
        </p:spPr>
        <p:txBody>
          <a:bodyPr wrap="square" rtlCol="0">
            <a:spAutoFit/>
          </a:bodyPr>
          <a:lstStyle/>
          <a:p>
            <a:pPr algn="ctr">
              <a:lnSpc>
                <a:spcPct val="90000"/>
              </a:lnSpc>
            </a:pPr>
            <a:r>
              <a:rPr lang="en-GB" sz="2400" dirty="0">
                <a:latin typeface="Raleway" pitchFamily="2" charset="0"/>
              </a:rPr>
              <a:t>These are just some of the few things that both the Ancient and Contemporary Chinese values have in common.</a:t>
            </a:r>
          </a:p>
        </p:txBody>
      </p:sp>
    </p:spTree>
    <p:extLst>
      <p:ext uri="{BB962C8B-B14F-4D97-AF65-F5344CB8AC3E}">
        <p14:creationId xmlns:p14="http://schemas.microsoft.com/office/powerpoint/2010/main" val="3838670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31B245E-340B-4844-B3A7-A2704836DEDE}"/>
              </a:ext>
            </a:extLst>
          </p:cNvPr>
          <p:cNvSpPr>
            <a:spLocks noGrp="1"/>
          </p:cNvSpPr>
          <p:nvPr>
            <p:ph type="ctrTitle"/>
          </p:nvPr>
        </p:nvSpPr>
        <p:spPr>
          <a:xfrm>
            <a:off x="369776" y="116632"/>
            <a:ext cx="11449271" cy="815753"/>
          </a:xfrm>
        </p:spPr>
        <p:txBody>
          <a:bodyPr rtlCol="0"/>
          <a:lstStyle/>
          <a:p>
            <a:pPr rtl="0"/>
            <a:r>
              <a:rPr lang="en-GB" b="1" dirty="0">
                <a:latin typeface="Raleway" pitchFamily="2" charset="0"/>
              </a:rPr>
              <a:t>Xinjiang controversy</a:t>
            </a:r>
          </a:p>
        </p:txBody>
      </p:sp>
      <p:sp>
        <p:nvSpPr>
          <p:cNvPr id="7" name="TextBox 6">
            <a:extLst>
              <a:ext uri="{FF2B5EF4-FFF2-40B4-BE49-F238E27FC236}">
                <a16:creationId xmlns:a16="http://schemas.microsoft.com/office/drawing/2014/main" id="{5878788A-6483-4931-ABAE-400D79AC0CFA}"/>
              </a:ext>
            </a:extLst>
          </p:cNvPr>
          <p:cNvSpPr txBox="1"/>
          <p:nvPr/>
        </p:nvSpPr>
        <p:spPr>
          <a:xfrm>
            <a:off x="513791" y="886542"/>
            <a:ext cx="11161240" cy="529991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GB" sz="2400" dirty="0">
                <a:latin typeface="Raleway" pitchFamily="2" charset="0"/>
              </a:rPr>
              <a:t>What is Xinjiang?</a:t>
            </a:r>
          </a:p>
          <a:p>
            <a:pPr marL="800100" lvl="1" indent="-342900">
              <a:lnSpc>
                <a:spcPct val="90000"/>
              </a:lnSpc>
              <a:buFont typeface="Arial" panose="020B0604020202020204" pitchFamily="34" charset="0"/>
              <a:buChar char="•"/>
            </a:pPr>
            <a:r>
              <a:rPr lang="en-GB" sz="2000" dirty="0">
                <a:latin typeface="Raleway" pitchFamily="2" charset="0"/>
              </a:rPr>
              <a:t>Xinjiang is a region that is predominately a desert and it produces a fifth of the worlds cotton</a:t>
            </a:r>
          </a:p>
          <a:p>
            <a:pPr>
              <a:lnSpc>
                <a:spcPct val="90000"/>
              </a:lnSpc>
            </a:pPr>
            <a:endParaRPr lang="en-GB" sz="2400" dirty="0">
              <a:latin typeface="Raleway" pitchFamily="2" charset="0"/>
            </a:endParaRPr>
          </a:p>
          <a:p>
            <a:pPr marL="342900" indent="-342900">
              <a:lnSpc>
                <a:spcPct val="90000"/>
              </a:lnSpc>
              <a:buFont typeface="Arial" panose="020B0604020202020204" pitchFamily="34" charset="0"/>
              <a:buChar char="•"/>
            </a:pPr>
            <a:r>
              <a:rPr lang="en-GB" sz="2400" dirty="0">
                <a:latin typeface="Raleway" pitchFamily="2" charset="0"/>
              </a:rPr>
              <a:t>What is the controversy behind this?</a:t>
            </a:r>
          </a:p>
          <a:p>
            <a:pPr marL="800100" lvl="1" indent="-342900">
              <a:lnSpc>
                <a:spcPct val="90000"/>
              </a:lnSpc>
              <a:buFont typeface="Arial" panose="020B0604020202020204" pitchFamily="34" charset="0"/>
              <a:buChar char="•"/>
            </a:pPr>
            <a:r>
              <a:rPr lang="en-GB" sz="2000" dirty="0">
                <a:latin typeface="Raleway" pitchFamily="2" charset="0"/>
              </a:rPr>
              <a:t>China has been accused of abusing the human rights and genocide in Xinjiang by exploiting the ethnic minority group – the Uyghurs, but have denied all these claims</a:t>
            </a:r>
          </a:p>
          <a:p>
            <a:pPr marL="342900" indent="-342900">
              <a:lnSpc>
                <a:spcPct val="90000"/>
              </a:lnSpc>
              <a:buFont typeface="Arial" panose="020B0604020202020204" pitchFamily="34" charset="0"/>
              <a:buChar char="•"/>
            </a:pPr>
            <a:endParaRPr lang="en-GB" sz="2400" dirty="0">
              <a:latin typeface="Raleway" pitchFamily="2" charset="0"/>
            </a:endParaRPr>
          </a:p>
          <a:p>
            <a:pPr marL="342900" indent="-342900">
              <a:lnSpc>
                <a:spcPct val="90000"/>
              </a:lnSpc>
              <a:buFont typeface="Arial" panose="020B0604020202020204" pitchFamily="34" charset="0"/>
              <a:buChar char="•"/>
            </a:pPr>
            <a:r>
              <a:rPr lang="en-GB" sz="2400" dirty="0">
                <a:latin typeface="Raleway" pitchFamily="2" charset="0"/>
              </a:rPr>
              <a:t>What has sparked the controversy back into the press?</a:t>
            </a:r>
          </a:p>
          <a:p>
            <a:pPr marL="800100" lvl="1" indent="-342900">
              <a:lnSpc>
                <a:spcPct val="90000"/>
              </a:lnSpc>
              <a:buFont typeface="Arial" panose="020B0604020202020204" pitchFamily="34" charset="0"/>
              <a:buChar char="•"/>
            </a:pPr>
            <a:r>
              <a:rPr lang="en-GB" sz="2000" dirty="0">
                <a:latin typeface="Raleway" pitchFamily="2" charset="0"/>
              </a:rPr>
              <a:t>H&amp;M released a new statement about Xinjiang cotton without actually mentioning Xinjiang specifically</a:t>
            </a:r>
          </a:p>
          <a:p>
            <a:pPr marL="342900" indent="-342900">
              <a:lnSpc>
                <a:spcPct val="90000"/>
              </a:lnSpc>
              <a:buFont typeface="Arial" panose="020B0604020202020204" pitchFamily="34" charset="0"/>
              <a:buChar char="•"/>
            </a:pPr>
            <a:endParaRPr lang="en-GB" sz="2400" dirty="0">
              <a:latin typeface="Raleway" pitchFamily="2" charset="0"/>
            </a:endParaRPr>
          </a:p>
          <a:p>
            <a:pPr marL="342900" indent="-342900">
              <a:lnSpc>
                <a:spcPct val="90000"/>
              </a:lnSpc>
              <a:buFont typeface="Arial" panose="020B0604020202020204" pitchFamily="34" charset="0"/>
              <a:buChar char="•"/>
            </a:pPr>
            <a:endParaRPr lang="en-GB" sz="2400" dirty="0">
              <a:latin typeface="Raleway" pitchFamily="2" charset="0"/>
            </a:endParaRPr>
          </a:p>
          <a:p>
            <a:pPr marL="342900" indent="-342900">
              <a:lnSpc>
                <a:spcPct val="90000"/>
              </a:lnSpc>
              <a:buFont typeface="Arial" panose="020B0604020202020204" pitchFamily="34" charset="0"/>
              <a:buChar char="•"/>
            </a:pPr>
            <a:r>
              <a:rPr lang="en-GB" sz="2400" dirty="0">
                <a:latin typeface="Raleway" pitchFamily="2" charset="0"/>
              </a:rPr>
              <a:t>Which company(s) has the Chinese consumers boycotted within the last 7 months?</a:t>
            </a:r>
          </a:p>
          <a:p>
            <a:pPr marL="800100" lvl="1" indent="-342900">
              <a:lnSpc>
                <a:spcPct val="90000"/>
              </a:lnSpc>
              <a:buFont typeface="Arial" panose="020B0604020202020204" pitchFamily="34" charset="0"/>
              <a:buChar char="•"/>
            </a:pPr>
            <a:r>
              <a:rPr lang="en-GB" sz="2000" dirty="0">
                <a:latin typeface="Raleway" pitchFamily="2" charset="0"/>
              </a:rPr>
              <a:t>H&amp;M, Nike, Adidas, Converse, Burberry, Calvin Klein, Under Armour, Tommy Hilfiger, New Balance, Gap, Zara, M&amp;S, Amazon + many more</a:t>
            </a:r>
          </a:p>
        </p:txBody>
      </p:sp>
      <p:sp>
        <p:nvSpPr>
          <p:cNvPr id="5" name="TextBox 4">
            <a:extLst>
              <a:ext uri="{FF2B5EF4-FFF2-40B4-BE49-F238E27FC236}">
                <a16:creationId xmlns:a16="http://schemas.microsoft.com/office/drawing/2014/main" id="{E4D4D9A9-22F5-486F-B7A9-200870FDA695}"/>
              </a:ext>
            </a:extLst>
          </p:cNvPr>
          <p:cNvSpPr txBox="1"/>
          <p:nvPr/>
        </p:nvSpPr>
        <p:spPr>
          <a:xfrm>
            <a:off x="0" y="1787423"/>
            <a:ext cx="11341259" cy="244682"/>
          </a:xfrm>
          <a:prstGeom prst="rect">
            <a:avLst/>
          </a:prstGeom>
          <a:noFill/>
        </p:spPr>
        <p:txBody>
          <a:bodyPr wrap="square" rtlCol="0">
            <a:spAutoFit/>
          </a:bodyPr>
          <a:lstStyle/>
          <a:p>
            <a:pPr>
              <a:lnSpc>
                <a:spcPct val="90000"/>
              </a:lnSpc>
            </a:pPr>
            <a:r>
              <a:rPr lang="en-GB" sz="1100" b="1" dirty="0">
                <a:latin typeface="Raleway" pitchFamily="2" charset="0"/>
              </a:rPr>
              <a:t>Source: </a:t>
            </a:r>
            <a:r>
              <a:rPr lang="en-GB" sz="1100" b="0" dirty="0">
                <a:effectLst/>
                <a:latin typeface="Raleway" pitchFamily="2" charset="0"/>
              </a:rPr>
              <a:t>BBC News, ‘Who are the Uyghurs and why is China being accused of genocide?’, 21 June 2021, &lt;</a:t>
            </a:r>
            <a:r>
              <a:rPr lang="en-GB" sz="1100" b="0" dirty="0">
                <a:effectLst/>
                <a:latin typeface="Raleway" pitchFamily="2" charset="0"/>
                <a:hlinkClick r:id="rId3"/>
              </a:rPr>
              <a:t>https://www.bbc.co.uk/news/world-asia-china-22278037</a:t>
            </a:r>
            <a:r>
              <a:rPr lang="en-GB" sz="1100" b="0" dirty="0">
                <a:effectLst/>
                <a:latin typeface="Raleway" pitchFamily="2" charset="0"/>
              </a:rPr>
              <a:t>&gt;</a:t>
            </a:r>
            <a:endParaRPr lang="en-GB" sz="1100" dirty="0">
              <a:latin typeface="Raleway" pitchFamily="2" charset="0"/>
            </a:endParaRPr>
          </a:p>
        </p:txBody>
      </p:sp>
      <p:sp>
        <p:nvSpPr>
          <p:cNvPr id="8" name="TextBox 7">
            <a:extLst>
              <a:ext uri="{FF2B5EF4-FFF2-40B4-BE49-F238E27FC236}">
                <a16:creationId xmlns:a16="http://schemas.microsoft.com/office/drawing/2014/main" id="{DBFAA99F-9A7B-4227-9766-1C1AC015D929}"/>
              </a:ext>
            </a:extLst>
          </p:cNvPr>
          <p:cNvSpPr txBox="1"/>
          <p:nvPr/>
        </p:nvSpPr>
        <p:spPr>
          <a:xfrm>
            <a:off x="-2" y="3009484"/>
            <a:ext cx="11341259" cy="244682"/>
          </a:xfrm>
          <a:prstGeom prst="rect">
            <a:avLst/>
          </a:prstGeom>
          <a:noFill/>
        </p:spPr>
        <p:txBody>
          <a:bodyPr wrap="square" rtlCol="0">
            <a:spAutoFit/>
          </a:bodyPr>
          <a:lstStyle/>
          <a:p>
            <a:pPr>
              <a:lnSpc>
                <a:spcPct val="90000"/>
              </a:lnSpc>
            </a:pPr>
            <a:r>
              <a:rPr lang="en-GB" sz="1100" b="1" dirty="0">
                <a:latin typeface="Raleway" pitchFamily="2" charset="0"/>
              </a:rPr>
              <a:t>Source: </a:t>
            </a:r>
            <a:r>
              <a:rPr lang="en-GB" sz="1100" b="0" dirty="0">
                <a:effectLst/>
                <a:latin typeface="Raleway" pitchFamily="2" charset="0"/>
              </a:rPr>
              <a:t>BBC News, ‘Who are the Uyghurs and why is China being accused of genocide?’, 21 June 2021, &lt;</a:t>
            </a:r>
            <a:r>
              <a:rPr lang="en-GB" sz="1100" b="0" dirty="0">
                <a:effectLst/>
                <a:latin typeface="Raleway" pitchFamily="2" charset="0"/>
                <a:hlinkClick r:id="rId3"/>
              </a:rPr>
              <a:t>https://www.bbc.co.uk/news/world-asia-china-22278037</a:t>
            </a:r>
            <a:r>
              <a:rPr lang="en-GB" sz="1100" b="0" dirty="0">
                <a:effectLst/>
                <a:latin typeface="Raleway" pitchFamily="2" charset="0"/>
              </a:rPr>
              <a:t>&gt;</a:t>
            </a:r>
            <a:endParaRPr lang="en-GB" sz="1100" dirty="0">
              <a:latin typeface="Raleway" pitchFamily="2" charset="0"/>
            </a:endParaRPr>
          </a:p>
        </p:txBody>
      </p:sp>
      <p:sp>
        <p:nvSpPr>
          <p:cNvPr id="9" name="TextBox 8">
            <a:extLst>
              <a:ext uri="{FF2B5EF4-FFF2-40B4-BE49-F238E27FC236}">
                <a16:creationId xmlns:a16="http://schemas.microsoft.com/office/drawing/2014/main" id="{36F3785B-381A-436A-80D8-2DBF9D527321}"/>
              </a:ext>
            </a:extLst>
          </p:cNvPr>
          <p:cNvSpPr txBox="1"/>
          <p:nvPr/>
        </p:nvSpPr>
        <p:spPr>
          <a:xfrm>
            <a:off x="-1" y="4202469"/>
            <a:ext cx="11341259" cy="701731"/>
          </a:xfrm>
          <a:prstGeom prst="rect">
            <a:avLst/>
          </a:prstGeom>
          <a:noFill/>
        </p:spPr>
        <p:txBody>
          <a:bodyPr wrap="square" rtlCol="0">
            <a:spAutoFit/>
          </a:bodyPr>
          <a:lstStyle/>
          <a:p>
            <a:pPr>
              <a:lnSpc>
                <a:spcPct val="90000"/>
              </a:lnSpc>
            </a:pPr>
            <a:r>
              <a:rPr lang="en-GB" sz="1100" b="1" dirty="0">
                <a:latin typeface="Raleway" pitchFamily="2" charset="0"/>
              </a:rPr>
              <a:t>Source: </a:t>
            </a:r>
            <a:r>
              <a:rPr lang="en-GB" sz="1100" b="0" dirty="0">
                <a:effectLst/>
                <a:latin typeface="Raleway" pitchFamily="2" charset="0"/>
              </a:rPr>
              <a:t>Jane Li, ‘H&amp;M’s latest statement on Xinjiang cotton is very careful not to mention Xinjiang’, 31 March 2021, &lt;</a:t>
            </a:r>
            <a:r>
              <a:rPr lang="en-GB" sz="1100" dirty="0">
                <a:latin typeface="Raleway" pitchFamily="2" charset="0"/>
                <a:hlinkClick r:id="rId4"/>
              </a:rPr>
              <a:t>https://qz.com/1991038/hms-latest-statement-on-xinjiang-doesnt-mention-xinjiang/</a:t>
            </a:r>
            <a:r>
              <a:rPr lang="en-GB" sz="1100" dirty="0">
                <a:latin typeface="Raleway" pitchFamily="2" charset="0"/>
              </a:rPr>
              <a:t>&gt;</a:t>
            </a:r>
            <a:br>
              <a:rPr lang="en-GB" sz="1100" b="0" dirty="0">
                <a:effectLst/>
                <a:latin typeface="Raleway" pitchFamily="2" charset="0"/>
              </a:rPr>
            </a:br>
            <a:r>
              <a:rPr lang="en-GB" sz="1100" b="1" dirty="0">
                <a:latin typeface="Raleway" pitchFamily="2" charset="0"/>
              </a:rPr>
              <a:t>Source: </a:t>
            </a:r>
            <a:r>
              <a:rPr lang="en-GB" sz="1100" b="0" dirty="0">
                <a:effectLst/>
                <a:latin typeface="Raleway" pitchFamily="2" charset="0"/>
              </a:rPr>
              <a:t>Elizabeth Paton, ‘H&amp;M Faces Boycott in China Over Stance on Treatment of Uyghurs’, 24 March 2021, &lt;</a:t>
            </a:r>
            <a:r>
              <a:rPr lang="en-GB" sz="1100" b="0" dirty="0">
                <a:effectLst/>
                <a:latin typeface="Raleway" pitchFamily="2" charset="0"/>
                <a:hlinkClick r:id="rId5"/>
              </a:rPr>
              <a:t>https://www.nytimes.com/2021/03/24/business/handm-boycott-china-uyghurs.html</a:t>
            </a:r>
            <a:r>
              <a:rPr lang="en-GB" sz="1100" b="0" dirty="0">
                <a:effectLst/>
                <a:latin typeface="Raleway" pitchFamily="2" charset="0"/>
              </a:rPr>
              <a:t>&gt;</a:t>
            </a:r>
            <a:endParaRPr lang="en-GB" sz="1100" dirty="0">
              <a:latin typeface="Raleway" pitchFamily="2" charset="0"/>
            </a:endParaRPr>
          </a:p>
        </p:txBody>
      </p:sp>
      <p:sp>
        <p:nvSpPr>
          <p:cNvPr id="10" name="TextBox 9">
            <a:extLst>
              <a:ext uri="{FF2B5EF4-FFF2-40B4-BE49-F238E27FC236}">
                <a16:creationId xmlns:a16="http://schemas.microsoft.com/office/drawing/2014/main" id="{611CA5CE-C6F5-4512-A14E-5F5C04ACBB74}"/>
              </a:ext>
            </a:extLst>
          </p:cNvPr>
          <p:cNvSpPr txBox="1"/>
          <p:nvPr/>
        </p:nvSpPr>
        <p:spPr>
          <a:xfrm>
            <a:off x="0" y="6003920"/>
            <a:ext cx="11341259" cy="854080"/>
          </a:xfrm>
          <a:prstGeom prst="rect">
            <a:avLst/>
          </a:prstGeom>
          <a:noFill/>
        </p:spPr>
        <p:txBody>
          <a:bodyPr wrap="square" rtlCol="0">
            <a:spAutoFit/>
          </a:bodyPr>
          <a:lstStyle/>
          <a:p>
            <a:pPr>
              <a:lnSpc>
                <a:spcPct val="90000"/>
              </a:lnSpc>
            </a:pPr>
            <a:r>
              <a:rPr lang="en-GB" sz="1100" b="1" dirty="0">
                <a:latin typeface="Raleway" pitchFamily="2" charset="0"/>
              </a:rPr>
              <a:t>Source: </a:t>
            </a:r>
            <a:r>
              <a:rPr lang="en-GB" sz="1100" b="0" dirty="0">
                <a:effectLst/>
                <a:latin typeface="Raleway" pitchFamily="2" charset="0"/>
              </a:rPr>
              <a:t>Mary </a:t>
            </a:r>
            <a:r>
              <a:rPr lang="en-GB" sz="1100" b="0" dirty="0" err="1">
                <a:effectLst/>
                <a:latin typeface="Raleway" pitchFamily="2" charset="0"/>
              </a:rPr>
              <a:t>Meisenzahl</a:t>
            </a:r>
            <a:r>
              <a:rPr lang="en-GB" sz="1100" b="0" dirty="0">
                <a:effectLst/>
                <a:latin typeface="Raleway" pitchFamily="2" charset="0"/>
              </a:rPr>
              <a:t>, ‘At least 11 US and European brands are under fire and facing boycotts in China for criticizing alleged forced </a:t>
            </a:r>
            <a:r>
              <a:rPr lang="en-GB" sz="1100" b="0" dirty="0" err="1">
                <a:effectLst/>
                <a:latin typeface="Raleway" pitchFamily="2" charset="0"/>
              </a:rPr>
              <a:t>labor</a:t>
            </a:r>
            <a:r>
              <a:rPr lang="en-GB" sz="1100" b="0" dirty="0">
                <a:effectLst/>
                <a:latin typeface="Raleway" pitchFamily="2" charset="0"/>
              </a:rPr>
              <a:t> cotton practices in Xinjiang’, 25 March 2021, &lt;</a:t>
            </a:r>
            <a:r>
              <a:rPr lang="en-GB" sz="1100" b="0" dirty="0">
                <a:solidFill>
                  <a:srgbClr val="90BB23"/>
                </a:solidFill>
                <a:effectLst/>
                <a:latin typeface="Raleway" pitchFamily="2" charset="0"/>
                <a:hlinkClick r:id="rId6">
                  <a:extLst>
                    <a:ext uri="{A12FA001-AC4F-418D-AE19-62706E023703}">
                      <ahyp:hlinkClr xmlns:ahyp="http://schemas.microsoft.com/office/drawing/2018/hyperlinkcolor" val="tx"/>
                    </a:ext>
                  </a:extLst>
                </a:hlinkClick>
              </a:rPr>
              <a:t>https://www.businessinsider.com/china-boycott-brands-list-response-forced-labor-nike-adidas-hm-2021-3?r=US&amp;IR=T</a:t>
            </a:r>
            <a:r>
              <a:rPr lang="en-GB" sz="1100" b="0" dirty="0">
                <a:effectLst/>
                <a:latin typeface="Raleway" pitchFamily="2" charset="0"/>
                <a:hlinkClick r:id="rId6">
                  <a:extLst>
                    <a:ext uri="{A12FA001-AC4F-418D-AE19-62706E023703}">
                      <ahyp:hlinkClr xmlns:ahyp="http://schemas.microsoft.com/office/drawing/2018/hyperlinkcolor" val="tx"/>
                    </a:ext>
                  </a:extLst>
                </a:hlinkClick>
              </a:rPr>
              <a:t>&gt;</a:t>
            </a:r>
            <a:br>
              <a:rPr lang="en-GB" sz="1100" b="0" dirty="0">
                <a:solidFill>
                  <a:srgbClr val="90BB23"/>
                </a:solidFill>
                <a:effectLst/>
                <a:latin typeface="Raleway" pitchFamily="2" charset="0"/>
                <a:hlinkClick r:id="rId6">
                  <a:extLst>
                    <a:ext uri="{A12FA001-AC4F-418D-AE19-62706E023703}">
                      <ahyp:hlinkClr xmlns:ahyp="http://schemas.microsoft.com/office/drawing/2018/hyperlinkcolor" val="tx"/>
                    </a:ext>
                  </a:extLst>
                </a:hlinkClick>
              </a:rPr>
            </a:br>
            <a:r>
              <a:rPr lang="en-GB" sz="1100" b="1" dirty="0">
                <a:latin typeface="Raleway" pitchFamily="2" charset="0"/>
              </a:rPr>
              <a:t>Source: </a:t>
            </a:r>
            <a:r>
              <a:rPr lang="en-GB" sz="1100" b="0" dirty="0">
                <a:effectLst/>
                <a:latin typeface="Raleway" pitchFamily="2" charset="0"/>
              </a:rPr>
              <a:t>Business &amp; Human Rights Resource Centre, ‘China: 83 major brands implicated in report on forced labour of ethnic minorities from Xinjiang assigned to factories across provinces’, &lt;</a:t>
            </a:r>
            <a:r>
              <a:rPr lang="en-GB" sz="1100" b="0" dirty="0">
                <a:effectLst/>
                <a:latin typeface="Raleway" pitchFamily="2" charset="0"/>
                <a:hlinkClick r:id="rId7"/>
              </a:rPr>
              <a:t>https://www.business-humanrights.org/en/latest-news/china-83-major-brands-implicated-in-report-on-forced-labour-of-ethnic-minorities-from-xinjiang-assigned-to-factories-across-provinces-includes-company-responses/</a:t>
            </a:r>
            <a:r>
              <a:rPr lang="en-GB" sz="1100" b="0" dirty="0">
                <a:effectLst/>
                <a:latin typeface="Raleway" pitchFamily="2" charset="0"/>
              </a:rPr>
              <a:t>&gt;</a:t>
            </a:r>
            <a:endParaRPr lang="en-GB" sz="1100" dirty="0">
              <a:latin typeface="Raleway" pitchFamily="2" charset="0"/>
            </a:endParaRPr>
          </a:p>
        </p:txBody>
      </p:sp>
    </p:spTree>
    <p:extLst>
      <p:ext uri="{BB962C8B-B14F-4D97-AF65-F5344CB8AC3E}">
        <p14:creationId xmlns:p14="http://schemas.microsoft.com/office/powerpoint/2010/main" val="2336490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31B245E-340B-4844-B3A7-A2704836DEDE}"/>
              </a:ext>
            </a:extLst>
          </p:cNvPr>
          <p:cNvSpPr>
            <a:spLocks noGrp="1"/>
          </p:cNvSpPr>
          <p:nvPr>
            <p:ph type="ctrTitle"/>
          </p:nvPr>
        </p:nvSpPr>
        <p:spPr>
          <a:xfrm>
            <a:off x="369776" y="116632"/>
            <a:ext cx="11449271" cy="815753"/>
          </a:xfrm>
        </p:spPr>
        <p:txBody>
          <a:bodyPr rtlCol="0"/>
          <a:lstStyle/>
          <a:p>
            <a:pPr rtl="0"/>
            <a:r>
              <a:rPr lang="en-GB" b="1" dirty="0">
                <a:latin typeface="Raleway" pitchFamily="2" charset="0"/>
              </a:rPr>
              <a:t>Bibliography</a:t>
            </a:r>
          </a:p>
        </p:txBody>
      </p:sp>
      <p:sp>
        <p:nvSpPr>
          <p:cNvPr id="7" name="TextBox 6">
            <a:extLst>
              <a:ext uri="{FF2B5EF4-FFF2-40B4-BE49-F238E27FC236}">
                <a16:creationId xmlns:a16="http://schemas.microsoft.com/office/drawing/2014/main" id="{5878788A-6483-4931-ABAE-400D79AC0CFA}"/>
              </a:ext>
            </a:extLst>
          </p:cNvPr>
          <p:cNvSpPr txBox="1"/>
          <p:nvPr/>
        </p:nvSpPr>
        <p:spPr>
          <a:xfrm>
            <a:off x="513791" y="665859"/>
            <a:ext cx="11161240" cy="6075509"/>
          </a:xfrm>
          <a:prstGeom prst="rect">
            <a:avLst/>
          </a:prstGeom>
          <a:noFill/>
        </p:spPr>
        <p:txBody>
          <a:bodyPr wrap="square" rtlCol="0">
            <a:spAutoFit/>
          </a:bodyPr>
          <a:lstStyle/>
          <a:p>
            <a:pPr>
              <a:lnSpc>
                <a:spcPct val="90000"/>
              </a:lnSpc>
            </a:pPr>
            <a:br>
              <a:rPr lang="en-GB" sz="1600" b="0" dirty="0">
                <a:effectLst/>
                <a:latin typeface="Raleway" pitchFamily="2" charset="0"/>
              </a:rPr>
            </a:br>
            <a:r>
              <a:rPr lang="en-GB" sz="1600" b="0" dirty="0">
                <a:effectLst/>
                <a:latin typeface="Raleway" pitchFamily="2" charset="0"/>
              </a:rPr>
              <a:t>Li, Jane, ‘H&amp;M’s latest statement on Xinjiang cotton is very careful not to mention Xinjiang’, 31 March 2021, &lt;</a:t>
            </a:r>
            <a:r>
              <a:rPr lang="en-GB" sz="1600" dirty="0">
                <a:latin typeface="Raleway" pitchFamily="2" charset="0"/>
                <a:hlinkClick r:id="rId3"/>
              </a:rPr>
              <a:t>https://qz.com/1991038/hms-latest-statement-on-xinjiang-doesnt-mention-xinjiang/</a:t>
            </a:r>
            <a:r>
              <a:rPr lang="en-GB" sz="1600" dirty="0">
                <a:latin typeface="Raleway" pitchFamily="2" charset="0"/>
              </a:rPr>
              <a:t>&gt;</a:t>
            </a:r>
            <a:br>
              <a:rPr lang="en-GB" sz="1600" b="0" dirty="0">
                <a:effectLst/>
                <a:latin typeface="Raleway" pitchFamily="2" charset="0"/>
              </a:rPr>
            </a:br>
            <a:endParaRPr lang="en-GB" sz="1600" b="0" dirty="0">
              <a:effectLst/>
              <a:latin typeface="Raleway" pitchFamily="2" charset="0"/>
            </a:endParaRPr>
          </a:p>
          <a:p>
            <a:pPr>
              <a:lnSpc>
                <a:spcPct val="90000"/>
              </a:lnSpc>
            </a:pPr>
            <a:r>
              <a:rPr lang="en-GB" sz="1600" b="0" dirty="0" err="1">
                <a:effectLst/>
                <a:latin typeface="Raleway" pitchFamily="2" charset="0"/>
              </a:rPr>
              <a:t>Meisenzahl</a:t>
            </a:r>
            <a:r>
              <a:rPr lang="en-GB" sz="1600" b="0" dirty="0">
                <a:effectLst/>
                <a:latin typeface="Raleway" pitchFamily="2" charset="0"/>
              </a:rPr>
              <a:t>, Mary, ‘At least 11 US and European brands are under fire and facing boycotts in China for criticizing alleged forced </a:t>
            </a:r>
            <a:r>
              <a:rPr lang="en-GB" sz="1600" b="0" dirty="0" err="1">
                <a:effectLst/>
                <a:latin typeface="Raleway" pitchFamily="2" charset="0"/>
              </a:rPr>
              <a:t>labor</a:t>
            </a:r>
            <a:r>
              <a:rPr lang="en-GB" sz="1600" b="0" dirty="0">
                <a:effectLst/>
                <a:latin typeface="Raleway" pitchFamily="2" charset="0"/>
              </a:rPr>
              <a:t> cotton practices in Xinjiang’, 25 March 2021, &lt;</a:t>
            </a:r>
            <a:r>
              <a:rPr lang="en-GB" sz="1600" b="0" dirty="0">
                <a:solidFill>
                  <a:srgbClr val="90BB23"/>
                </a:solidFill>
                <a:effectLst/>
                <a:latin typeface="Raleway" pitchFamily="2" charset="0"/>
                <a:hlinkClick r:id="rId4">
                  <a:extLst>
                    <a:ext uri="{A12FA001-AC4F-418D-AE19-62706E023703}">
                      <ahyp:hlinkClr xmlns:ahyp="http://schemas.microsoft.com/office/drawing/2018/hyperlinkcolor" val="tx"/>
                    </a:ext>
                  </a:extLst>
                </a:hlinkClick>
              </a:rPr>
              <a:t>https://www.businessinsider.com/china-boycott-brands-list-response-forced-labor-nike-adidas-hm-2021-3?r=US&amp;IR=T</a:t>
            </a:r>
            <a:r>
              <a:rPr lang="en-GB" sz="1600" b="0" dirty="0">
                <a:effectLst/>
                <a:latin typeface="Raleway" pitchFamily="2" charset="0"/>
                <a:hlinkClick r:id="rId4">
                  <a:extLst>
                    <a:ext uri="{A12FA001-AC4F-418D-AE19-62706E023703}">
                      <ahyp:hlinkClr xmlns:ahyp="http://schemas.microsoft.com/office/drawing/2018/hyperlinkcolor" val="tx"/>
                    </a:ext>
                  </a:extLst>
                </a:hlinkClick>
              </a:rPr>
              <a:t>&gt;</a:t>
            </a:r>
            <a:endParaRPr lang="en-GB" sz="1600" dirty="0">
              <a:latin typeface="Raleway" pitchFamily="2" charset="0"/>
            </a:endParaRPr>
          </a:p>
          <a:p>
            <a:pPr>
              <a:lnSpc>
                <a:spcPct val="90000"/>
              </a:lnSpc>
            </a:pPr>
            <a:endParaRPr lang="en-GB" sz="1600" b="0" dirty="0">
              <a:effectLst/>
              <a:latin typeface="Raleway" pitchFamily="2" charset="0"/>
            </a:endParaRPr>
          </a:p>
          <a:p>
            <a:pPr>
              <a:lnSpc>
                <a:spcPct val="90000"/>
              </a:lnSpc>
            </a:pPr>
            <a:r>
              <a:rPr lang="en-GB" sz="1600" b="0" dirty="0">
                <a:effectLst/>
                <a:latin typeface="Raleway" pitchFamily="2" charset="0"/>
              </a:rPr>
              <a:t>Paton, Elizabeth, ‘H&amp;M Faces Boycott in China Over Stance on Treatment of Uyghurs’, 24 March 2021, &lt;</a:t>
            </a:r>
            <a:r>
              <a:rPr lang="en-GB" sz="1600" b="0" dirty="0">
                <a:effectLst/>
                <a:latin typeface="Raleway" pitchFamily="2" charset="0"/>
                <a:hlinkClick r:id="rId5"/>
              </a:rPr>
              <a:t>https://www.nytimes.com/2021/03/24/business/handm-boycott-china-uyghurs.html</a:t>
            </a:r>
            <a:r>
              <a:rPr lang="en-GB" sz="1600" b="0" dirty="0">
                <a:effectLst/>
                <a:latin typeface="Raleway" pitchFamily="2" charset="0"/>
              </a:rPr>
              <a:t>&gt;</a:t>
            </a:r>
            <a:endParaRPr lang="en-GB" sz="1600" dirty="0">
              <a:latin typeface="Raleway" pitchFamily="2" charset="0"/>
            </a:endParaRPr>
          </a:p>
          <a:p>
            <a:pPr>
              <a:lnSpc>
                <a:spcPct val="90000"/>
              </a:lnSpc>
            </a:pPr>
            <a:br>
              <a:rPr lang="en-GB" sz="1600" b="0" dirty="0">
                <a:effectLst/>
                <a:latin typeface="Raleway" pitchFamily="2" charset="0"/>
              </a:rPr>
            </a:br>
            <a:r>
              <a:rPr lang="en-GB" sz="1600" b="0" dirty="0">
                <a:effectLst/>
                <a:latin typeface="Raleway" pitchFamily="2" charset="0"/>
              </a:rPr>
              <a:t>Runes, Dagobert D., </a:t>
            </a:r>
            <a:r>
              <a:rPr lang="en-GB" sz="1600" b="0" i="1" dirty="0">
                <a:effectLst/>
                <a:latin typeface="Raleway" pitchFamily="2" charset="0"/>
              </a:rPr>
              <a:t>Dictionary of Philosophy </a:t>
            </a:r>
            <a:r>
              <a:rPr lang="en-GB" sz="1600" b="0" dirty="0">
                <a:effectLst/>
                <a:latin typeface="Raleway" pitchFamily="2" charset="0"/>
              </a:rPr>
              <a:t>(New York: Philosophical Library, 1983), p. 338</a:t>
            </a:r>
          </a:p>
          <a:p>
            <a:pPr>
              <a:lnSpc>
                <a:spcPct val="90000"/>
              </a:lnSpc>
            </a:pPr>
            <a:endParaRPr lang="en-GB" sz="1600" dirty="0">
              <a:latin typeface="Raleway" pitchFamily="2" charset="0"/>
            </a:endParaRPr>
          </a:p>
          <a:p>
            <a:pPr>
              <a:lnSpc>
                <a:spcPct val="90000"/>
              </a:lnSpc>
            </a:pPr>
            <a:r>
              <a:rPr lang="en-GB" sz="1600" b="0" dirty="0">
                <a:effectLst/>
                <a:latin typeface="Raleway" pitchFamily="2" charset="0"/>
              </a:rPr>
              <a:t>BBC News, ‘Who are the Uyghurs and why is China being accused of genocide?’, 21 June 2021, &lt;</a:t>
            </a:r>
            <a:r>
              <a:rPr lang="en-GB" sz="1600" b="0" dirty="0">
                <a:effectLst/>
                <a:latin typeface="Raleway" pitchFamily="2" charset="0"/>
                <a:hlinkClick r:id="rId6"/>
              </a:rPr>
              <a:t>https://www.bbc.co.uk/news/world-asia-china-22278037</a:t>
            </a:r>
            <a:r>
              <a:rPr lang="en-GB" sz="1600" b="0" dirty="0">
                <a:effectLst/>
                <a:latin typeface="Raleway" pitchFamily="2" charset="0"/>
              </a:rPr>
              <a:t>&gt;</a:t>
            </a:r>
          </a:p>
          <a:p>
            <a:pPr>
              <a:lnSpc>
                <a:spcPct val="90000"/>
              </a:lnSpc>
            </a:pPr>
            <a:endParaRPr lang="en-GB" sz="1600" dirty="0">
              <a:latin typeface="Raleway" pitchFamily="2" charset="0"/>
            </a:endParaRPr>
          </a:p>
          <a:p>
            <a:pPr>
              <a:lnSpc>
                <a:spcPct val="90000"/>
              </a:lnSpc>
            </a:pPr>
            <a:r>
              <a:rPr lang="en-GB" sz="1600" b="0" dirty="0">
                <a:effectLst/>
                <a:latin typeface="Raleway" pitchFamily="2" charset="0"/>
              </a:rPr>
              <a:t>Business &amp; Human Rights Resource Centre, ‘China: 83 major brands implicated in report on forced labour of ethnic minorities from Xinjiang assigned to factories across provinces’, &lt;</a:t>
            </a:r>
            <a:r>
              <a:rPr lang="en-GB" sz="1600" b="0" dirty="0">
                <a:effectLst/>
                <a:latin typeface="Raleway" pitchFamily="2" charset="0"/>
                <a:hlinkClick r:id="rId7"/>
              </a:rPr>
              <a:t>https://www.business-humanrights.org/en/latest-news/china-83-major-brands-implicated-in-report-on-forced-labour-of-ethnic-minorities-from-xinjiang-assigned-to-factories-across-provinces-includes-company-responses/</a:t>
            </a:r>
            <a:r>
              <a:rPr lang="en-GB" sz="1600" b="0" dirty="0">
                <a:effectLst/>
                <a:latin typeface="Raleway" pitchFamily="2" charset="0"/>
              </a:rPr>
              <a:t>&gt;</a:t>
            </a:r>
            <a:endParaRPr lang="en-GB" sz="1600" dirty="0">
              <a:latin typeface="Raleway" pitchFamily="2" charset="0"/>
            </a:endParaRPr>
          </a:p>
          <a:p>
            <a:pPr>
              <a:lnSpc>
                <a:spcPct val="90000"/>
              </a:lnSpc>
            </a:pPr>
            <a:endParaRPr lang="en-GB" sz="1600" dirty="0">
              <a:latin typeface="Raleway" pitchFamily="2" charset="0"/>
            </a:endParaRPr>
          </a:p>
          <a:p>
            <a:pPr>
              <a:lnSpc>
                <a:spcPct val="90000"/>
              </a:lnSpc>
            </a:pPr>
            <a:r>
              <a:rPr lang="en-GB" sz="1600" b="0" dirty="0">
                <a:effectLst/>
                <a:latin typeface="Raleway" pitchFamily="2" charset="0"/>
              </a:rPr>
              <a:t>‘Chinese Culture – Core Concepts’, &lt;</a:t>
            </a:r>
            <a:r>
              <a:rPr lang="en-GB" sz="1600" b="0" dirty="0">
                <a:effectLst/>
                <a:latin typeface="Raleway" pitchFamily="2" charset="0"/>
                <a:hlinkClick r:id="rId8"/>
              </a:rPr>
              <a:t>https://culturalatlas.sbs.com.au/chinese-culture/chinese-culture-core-concepts#chinese-culture-core-concepts</a:t>
            </a:r>
            <a:r>
              <a:rPr lang="en-GB" sz="1600" b="0" dirty="0">
                <a:effectLst/>
                <a:latin typeface="Raleway" pitchFamily="2" charset="0"/>
              </a:rPr>
              <a:t>&gt;</a:t>
            </a:r>
            <a:br>
              <a:rPr lang="en-GB" sz="1600" b="0" dirty="0">
                <a:effectLst/>
                <a:latin typeface="Raleway" pitchFamily="2" charset="0"/>
              </a:rPr>
            </a:br>
            <a:br>
              <a:rPr lang="en-GB" sz="1600" b="0" dirty="0">
                <a:effectLst/>
                <a:latin typeface="Raleway" pitchFamily="2" charset="0"/>
              </a:rPr>
            </a:br>
            <a:r>
              <a:rPr lang="en-GB" sz="1600" b="0" dirty="0">
                <a:effectLst/>
                <a:latin typeface="Raleway" pitchFamily="2" charset="0"/>
              </a:rPr>
              <a:t>‘Constitution of Communist Party of China’, &lt;</a:t>
            </a:r>
            <a:r>
              <a:rPr lang="en-GB" sz="1600" b="0" dirty="0">
                <a:effectLst/>
                <a:latin typeface="Raleway" pitchFamily="2" charset="0"/>
                <a:hlinkClick r:id="rId9"/>
              </a:rPr>
              <a:t>http://www.china.org.cn/china/18th_cpc_congress/2012-11/16/content_27138030.htm</a:t>
            </a:r>
            <a:r>
              <a:rPr lang="en-GB" sz="1600" b="0" dirty="0">
                <a:effectLst/>
                <a:latin typeface="Raleway" pitchFamily="2" charset="0"/>
              </a:rPr>
              <a:t>&gt;</a:t>
            </a:r>
            <a:endParaRPr lang="en-GB" sz="1600" dirty="0">
              <a:latin typeface="Raleway" pitchFamily="2" charset="0"/>
            </a:endParaRPr>
          </a:p>
        </p:txBody>
      </p:sp>
    </p:spTree>
    <p:extLst>
      <p:ext uri="{BB962C8B-B14F-4D97-AF65-F5344CB8AC3E}">
        <p14:creationId xmlns:p14="http://schemas.microsoft.com/office/powerpoint/2010/main" val="1621551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Office_26002358_TF02804867" id="{74100268-3067-4514-A3E3-B0379B8B24CE}" vid="{5F1A4A95-64C6-4D68-9E28-956023800C72}"/>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34F8B426A30F4D89225E7C19967DB8" ma:contentTypeVersion="2" ma:contentTypeDescription="Create a new document." ma:contentTypeScope="" ma:versionID="458b8a8c48dd9d2d699f5f64a35d31f2">
  <xsd:schema xmlns:xsd="http://www.w3.org/2001/XMLSchema" xmlns:xs="http://www.w3.org/2001/XMLSchema" xmlns:p="http://schemas.microsoft.com/office/2006/metadata/properties" xmlns:ns3="0129b9fd-52ee-4735-801a-8d39556133ce" targetNamespace="http://schemas.microsoft.com/office/2006/metadata/properties" ma:root="true" ma:fieldsID="d5e5038157ae8a2143cd1147c1acd7ec" ns3:_="">
    <xsd:import namespace="0129b9fd-52ee-4735-801a-8d39556133c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29b9fd-52ee-4735-801a-8d39556133c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2712AC1-30B6-42C2-BA6D-733000C005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29b9fd-52ee-4735-801a-8d39556133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BC080F-DAD3-414B-8CB2-C1459DF18E3E}">
  <ds:schemaRefs>
    <ds:schemaRef ds:uri="http://schemas.microsoft.com/sharepoint/v3/contenttype/forms"/>
  </ds:schemaRefs>
</ds:datastoreItem>
</file>

<file path=customXml/itemProps3.xml><?xml version="1.0" encoding="utf-8"?>
<ds:datastoreItem xmlns:ds="http://schemas.openxmlformats.org/officeDocument/2006/customXml" ds:itemID="{B345634C-9B34-4EC8-9E96-B723908AD61A}">
  <ds:schemaRefs>
    <ds:schemaRef ds:uri="http://purl.org/dc/terms/"/>
    <ds:schemaRef ds:uri="http://schemas.microsoft.com/office/2006/documentManagement/types"/>
    <ds:schemaRef ds:uri="0129b9fd-52ee-4735-801a-8d39556133ce"/>
    <ds:schemaRef ds:uri="http://www.w3.org/XML/1998/namespace"/>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1710</TotalTime>
  <Words>1095</Words>
  <Application>Microsoft Office PowerPoint</Application>
  <PresentationFormat>Custom</PresentationFormat>
  <Paragraphs>108</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Raleway</vt:lpstr>
      <vt:lpstr>Continental Asia 16x9</vt:lpstr>
      <vt:lpstr>How Does the Role of Ancient Chinese Values Shape Contemporary China?</vt:lpstr>
      <vt:lpstr>Introduction</vt:lpstr>
      <vt:lpstr>Ancient Chinese Values</vt:lpstr>
      <vt:lpstr>Contemporary Chinese Values</vt:lpstr>
      <vt:lpstr>Contemporary and ancient Chinese Values overlaps</vt:lpstr>
      <vt:lpstr>Xinjiang controversy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Role of Ancient Chinese Values Shape Contemporary Chinese National Identity?</dc:title>
  <dc:creator>Catherine Seow (2103726)</dc:creator>
  <cp:lastModifiedBy>Catherine Seow (2103726)</cp:lastModifiedBy>
  <cp:revision>25</cp:revision>
  <dcterms:created xsi:type="dcterms:W3CDTF">2020-08-21T00:45:46Z</dcterms:created>
  <dcterms:modified xsi:type="dcterms:W3CDTF">2021-10-08T21:29:42Z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0x010100B834F8B426A30F4D89225E7C19967DB8</vt:lpwstr>
  </property>
</Properties>
</file>