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2" r:id="rId1"/>
    <p:sldMasterId id="2147483660" r:id="rId2"/>
  </p:sldMasterIdLst>
  <p:notesMasterIdLst>
    <p:notesMasterId r:id="rId18"/>
  </p:notesMasterIdLst>
  <p:sldIdLst>
    <p:sldId id="256" r:id="rId3"/>
    <p:sldId id="258" r:id="rId4"/>
    <p:sldId id="266" r:id="rId5"/>
    <p:sldId id="263" r:id="rId6"/>
    <p:sldId id="264" r:id="rId7"/>
    <p:sldId id="260" r:id="rId8"/>
    <p:sldId id="273" r:id="rId9"/>
    <p:sldId id="269" r:id="rId10"/>
    <p:sldId id="265" r:id="rId11"/>
    <p:sldId id="268" r:id="rId12"/>
    <p:sldId id="262" r:id="rId13"/>
    <p:sldId id="274" r:id="rId14"/>
    <p:sldId id="259" r:id="rId15"/>
    <p:sldId id="271" r:id="rId16"/>
    <p:sldId id="275"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adeka" initials="S" lastIdx="1" clrIdx="0">
    <p:extLst>
      <p:ext uri="{19B8F6BF-5375-455C-9EA6-DF929625EA0E}">
        <p15:presenceInfo xmlns:p15="http://schemas.microsoft.com/office/powerpoint/2012/main" userId="Sadeka"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 /><Relationship Id="rId13" Type="http://schemas.openxmlformats.org/officeDocument/2006/relationships/slide" Target="slides/slide11.xml" /><Relationship Id="rId18" Type="http://schemas.openxmlformats.org/officeDocument/2006/relationships/notesMaster" Target="notesMasters/notesMaster1.xml" /><Relationship Id="rId3" Type="http://schemas.openxmlformats.org/officeDocument/2006/relationships/slide" Target="slides/slide1.xml" /><Relationship Id="rId21" Type="http://schemas.openxmlformats.org/officeDocument/2006/relationships/viewProps" Target="viewProps.xml" /><Relationship Id="rId7" Type="http://schemas.openxmlformats.org/officeDocument/2006/relationships/slide" Target="slides/slide5.xml" /><Relationship Id="rId12" Type="http://schemas.openxmlformats.org/officeDocument/2006/relationships/slide" Target="slides/slide10.xml" /><Relationship Id="rId17" Type="http://schemas.openxmlformats.org/officeDocument/2006/relationships/slide" Target="slides/slide15.xml" /><Relationship Id="rId2" Type="http://schemas.openxmlformats.org/officeDocument/2006/relationships/slideMaster" Target="slideMasters/slideMaster2.xml" /><Relationship Id="rId16" Type="http://schemas.openxmlformats.org/officeDocument/2006/relationships/slide" Target="slides/slide14.xml" /><Relationship Id="rId20" Type="http://schemas.openxmlformats.org/officeDocument/2006/relationships/presProps" Target="presProps.xml" /><Relationship Id="rId1" Type="http://schemas.openxmlformats.org/officeDocument/2006/relationships/slideMaster" Target="slideMasters/slideMaster1.xml" /><Relationship Id="rId6" Type="http://schemas.openxmlformats.org/officeDocument/2006/relationships/slide" Target="slides/slide4.xml" /><Relationship Id="rId11" Type="http://schemas.openxmlformats.org/officeDocument/2006/relationships/slide" Target="slides/slide9.xml" /><Relationship Id="rId5" Type="http://schemas.openxmlformats.org/officeDocument/2006/relationships/slide" Target="slides/slide3.xml" /><Relationship Id="rId15" Type="http://schemas.openxmlformats.org/officeDocument/2006/relationships/slide" Target="slides/slide13.xml" /><Relationship Id="rId23" Type="http://schemas.openxmlformats.org/officeDocument/2006/relationships/tableStyles" Target="tableStyles.xml" /><Relationship Id="rId10" Type="http://schemas.openxmlformats.org/officeDocument/2006/relationships/slide" Target="slides/slide8.xml" /><Relationship Id="rId19" Type="http://schemas.openxmlformats.org/officeDocument/2006/relationships/commentAuthors" Target="commentAuthors.xml" /><Relationship Id="rId4" Type="http://schemas.openxmlformats.org/officeDocument/2006/relationships/slide" Target="slides/slide2.xml" /><Relationship Id="rId9" Type="http://schemas.openxmlformats.org/officeDocument/2006/relationships/slide" Target="slides/slide7.xml" /><Relationship Id="rId14" Type="http://schemas.openxmlformats.org/officeDocument/2006/relationships/slide" Target="slides/slide12.xml" /><Relationship Id="rId22" Type="http://schemas.openxmlformats.org/officeDocument/2006/relationships/theme" Target="theme/theme1.xml" /></Relationships>
</file>

<file path=ppt/diagrams/colors1.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980558F-F970-42C3-8877-4A6C2C6BE3AF}" type="doc">
      <dgm:prSet loTypeId="urn:microsoft.com/office/officeart/2008/layout/LinedList" loCatId="list" qsTypeId="urn:microsoft.com/office/officeart/2005/8/quickstyle/simple1" qsCatId="simple" csTypeId="urn:microsoft.com/office/officeart/2005/8/colors/accent5_2" csCatId="accent5" phldr="1"/>
      <dgm:spPr/>
      <dgm:t>
        <a:bodyPr/>
        <a:lstStyle/>
        <a:p>
          <a:endParaRPr lang="en-US"/>
        </a:p>
      </dgm:t>
    </dgm:pt>
    <dgm:pt modelId="{E85BE5C3-5B67-445E-9380-C72FE54BF07B}">
      <dgm:prSet/>
      <dgm:spPr/>
      <dgm:t>
        <a:bodyPr/>
        <a:lstStyle/>
        <a:p>
          <a:r>
            <a:rPr lang="en-US"/>
            <a:t>Introduction</a:t>
          </a:r>
        </a:p>
      </dgm:t>
    </dgm:pt>
    <dgm:pt modelId="{34CAC360-4B58-4BF5-AFC9-D159DD802D7D}" type="parTrans" cxnId="{A1B3BB19-04F9-4F71-8FBC-C11B76DEDFA8}">
      <dgm:prSet/>
      <dgm:spPr/>
      <dgm:t>
        <a:bodyPr/>
        <a:lstStyle/>
        <a:p>
          <a:endParaRPr lang="en-US"/>
        </a:p>
      </dgm:t>
    </dgm:pt>
    <dgm:pt modelId="{5362B88F-0E47-4692-A25D-9343072579DF}" type="sibTrans" cxnId="{A1B3BB19-04F9-4F71-8FBC-C11B76DEDFA8}">
      <dgm:prSet/>
      <dgm:spPr/>
      <dgm:t>
        <a:bodyPr/>
        <a:lstStyle/>
        <a:p>
          <a:endParaRPr lang="en-US"/>
        </a:p>
      </dgm:t>
    </dgm:pt>
    <dgm:pt modelId="{7CE38D85-8713-4987-8FA3-068B1A82639F}">
      <dgm:prSet/>
      <dgm:spPr/>
      <dgm:t>
        <a:bodyPr/>
        <a:lstStyle/>
        <a:p>
          <a:r>
            <a:rPr lang="en-US"/>
            <a:t>Overview of Case Study</a:t>
          </a:r>
        </a:p>
      </dgm:t>
    </dgm:pt>
    <dgm:pt modelId="{43E53929-C9B4-48E7-B704-9AA117152082}" type="parTrans" cxnId="{A460B895-27AF-44E4-A8C1-C44BAC90F09C}">
      <dgm:prSet/>
      <dgm:spPr/>
      <dgm:t>
        <a:bodyPr/>
        <a:lstStyle/>
        <a:p>
          <a:endParaRPr lang="en-US"/>
        </a:p>
      </dgm:t>
    </dgm:pt>
    <dgm:pt modelId="{F032278A-88A1-4D8D-B320-0CB848E4DD99}" type="sibTrans" cxnId="{A460B895-27AF-44E4-A8C1-C44BAC90F09C}">
      <dgm:prSet/>
      <dgm:spPr/>
      <dgm:t>
        <a:bodyPr/>
        <a:lstStyle/>
        <a:p>
          <a:endParaRPr lang="en-US"/>
        </a:p>
      </dgm:t>
    </dgm:pt>
    <dgm:pt modelId="{6530E962-604A-4651-AA2A-CD052FA4A8D6}">
      <dgm:prSet/>
      <dgm:spPr/>
      <dgm:t>
        <a:bodyPr/>
        <a:lstStyle/>
        <a:p>
          <a:r>
            <a:rPr lang="en-US"/>
            <a:t>Analyzing the Case Study</a:t>
          </a:r>
        </a:p>
      </dgm:t>
    </dgm:pt>
    <dgm:pt modelId="{F01CFBFD-CEA4-4899-AF35-687B7D97AF19}" type="parTrans" cxnId="{C870EF41-597E-4C16-84F6-452D8B0DB4C1}">
      <dgm:prSet/>
      <dgm:spPr/>
      <dgm:t>
        <a:bodyPr/>
        <a:lstStyle/>
        <a:p>
          <a:endParaRPr lang="en-US"/>
        </a:p>
      </dgm:t>
    </dgm:pt>
    <dgm:pt modelId="{F5B25D57-91BA-4400-9558-210CA2C7A44A}" type="sibTrans" cxnId="{C870EF41-597E-4C16-84F6-452D8B0DB4C1}">
      <dgm:prSet/>
      <dgm:spPr/>
      <dgm:t>
        <a:bodyPr/>
        <a:lstStyle/>
        <a:p>
          <a:endParaRPr lang="en-US"/>
        </a:p>
      </dgm:t>
    </dgm:pt>
    <dgm:pt modelId="{02EC2924-031D-4AF0-B176-E3530BAFBAED}">
      <dgm:prSet/>
      <dgm:spPr/>
      <dgm:t>
        <a:bodyPr/>
        <a:lstStyle/>
        <a:p>
          <a:r>
            <a:rPr lang="en-US"/>
            <a:t>Identifying Risk Factors</a:t>
          </a:r>
        </a:p>
      </dgm:t>
    </dgm:pt>
    <dgm:pt modelId="{E35DFCB7-7E61-4E96-8DB5-5B97074EBF18}" type="parTrans" cxnId="{295F698F-9E6D-4FA7-8424-DE891FF7EB87}">
      <dgm:prSet/>
      <dgm:spPr/>
      <dgm:t>
        <a:bodyPr/>
        <a:lstStyle/>
        <a:p>
          <a:endParaRPr lang="en-US"/>
        </a:p>
      </dgm:t>
    </dgm:pt>
    <dgm:pt modelId="{8D3DCC29-A7F8-46B8-8220-4855DC9C89BA}" type="sibTrans" cxnId="{295F698F-9E6D-4FA7-8424-DE891FF7EB87}">
      <dgm:prSet/>
      <dgm:spPr/>
      <dgm:t>
        <a:bodyPr/>
        <a:lstStyle/>
        <a:p>
          <a:endParaRPr lang="en-US"/>
        </a:p>
      </dgm:t>
    </dgm:pt>
    <dgm:pt modelId="{AFFDCB6B-C71E-47F9-8FF5-190334755CE5}">
      <dgm:prSet/>
      <dgm:spPr/>
      <dgm:t>
        <a:bodyPr/>
        <a:lstStyle/>
        <a:p>
          <a:r>
            <a:rPr lang="en-US"/>
            <a:t>Discussion and Evaluation</a:t>
          </a:r>
        </a:p>
      </dgm:t>
    </dgm:pt>
    <dgm:pt modelId="{FD6F446F-F35F-440E-8EC1-7A9E4E2CD843}" type="parTrans" cxnId="{BC626EDC-4E27-4976-8194-589211BABC4D}">
      <dgm:prSet/>
      <dgm:spPr/>
      <dgm:t>
        <a:bodyPr/>
        <a:lstStyle/>
        <a:p>
          <a:endParaRPr lang="en-US"/>
        </a:p>
      </dgm:t>
    </dgm:pt>
    <dgm:pt modelId="{73ABD125-21F4-4032-8EC0-199D70BEEB9E}" type="sibTrans" cxnId="{BC626EDC-4E27-4976-8194-589211BABC4D}">
      <dgm:prSet/>
      <dgm:spPr/>
      <dgm:t>
        <a:bodyPr/>
        <a:lstStyle/>
        <a:p>
          <a:endParaRPr lang="en-US"/>
        </a:p>
      </dgm:t>
    </dgm:pt>
    <dgm:pt modelId="{3427E1E0-7EA3-47C2-8C76-870D349A8EEC}">
      <dgm:prSet/>
      <dgm:spPr/>
      <dgm:t>
        <a:bodyPr/>
        <a:lstStyle/>
        <a:p>
          <a:r>
            <a:rPr lang="en-US"/>
            <a:t>Positives and Negatives</a:t>
          </a:r>
        </a:p>
      </dgm:t>
    </dgm:pt>
    <dgm:pt modelId="{C462D0B6-8BEC-41B2-9021-D72D5AF83E7A}" type="parTrans" cxnId="{E73E1917-70EB-46D2-AC6D-E9A743C5AA52}">
      <dgm:prSet/>
      <dgm:spPr/>
      <dgm:t>
        <a:bodyPr/>
        <a:lstStyle/>
        <a:p>
          <a:endParaRPr lang="en-US"/>
        </a:p>
      </dgm:t>
    </dgm:pt>
    <dgm:pt modelId="{49023371-B478-4CF9-93C7-3242A197DFF1}" type="sibTrans" cxnId="{E73E1917-70EB-46D2-AC6D-E9A743C5AA52}">
      <dgm:prSet/>
      <dgm:spPr/>
      <dgm:t>
        <a:bodyPr/>
        <a:lstStyle/>
        <a:p>
          <a:endParaRPr lang="en-US"/>
        </a:p>
      </dgm:t>
    </dgm:pt>
    <dgm:pt modelId="{066FBCA7-A672-477E-B880-D0494E92A74B}">
      <dgm:prSet/>
      <dgm:spPr/>
      <dgm:t>
        <a:bodyPr/>
        <a:lstStyle/>
        <a:p>
          <a:r>
            <a:rPr lang="en-US"/>
            <a:t>Solution</a:t>
          </a:r>
        </a:p>
      </dgm:t>
    </dgm:pt>
    <dgm:pt modelId="{68A7AF6F-B910-4710-BD53-5421E78D07A3}" type="parTrans" cxnId="{C78ACFEF-F616-45EB-8C54-35BBBC74167E}">
      <dgm:prSet/>
      <dgm:spPr/>
      <dgm:t>
        <a:bodyPr/>
        <a:lstStyle/>
        <a:p>
          <a:endParaRPr lang="en-US"/>
        </a:p>
      </dgm:t>
    </dgm:pt>
    <dgm:pt modelId="{65A67AA5-F9A1-4AD8-954E-B9858904DCC9}" type="sibTrans" cxnId="{C78ACFEF-F616-45EB-8C54-35BBBC74167E}">
      <dgm:prSet/>
      <dgm:spPr/>
      <dgm:t>
        <a:bodyPr/>
        <a:lstStyle/>
        <a:p>
          <a:endParaRPr lang="en-US"/>
        </a:p>
      </dgm:t>
    </dgm:pt>
    <dgm:pt modelId="{C6533FB2-521C-40AF-BB7B-B291339F7839}">
      <dgm:prSet/>
      <dgm:spPr/>
      <dgm:t>
        <a:bodyPr/>
        <a:lstStyle/>
        <a:p>
          <a:r>
            <a:rPr lang="en-US"/>
            <a:t>Implementation</a:t>
          </a:r>
        </a:p>
      </dgm:t>
    </dgm:pt>
    <dgm:pt modelId="{A06FDC97-B999-4847-8130-47ED6A002003}" type="parTrans" cxnId="{70222244-7A2E-46E3-8A40-852B9DC7D4C1}">
      <dgm:prSet/>
      <dgm:spPr/>
      <dgm:t>
        <a:bodyPr/>
        <a:lstStyle/>
        <a:p>
          <a:endParaRPr lang="en-US"/>
        </a:p>
      </dgm:t>
    </dgm:pt>
    <dgm:pt modelId="{55843FD5-20CB-4A31-AD42-CAD1F70CE7C7}" type="sibTrans" cxnId="{70222244-7A2E-46E3-8A40-852B9DC7D4C1}">
      <dgm:prSet/>
      <dgm:spPr/>
      <dgm:t>
        <a:bodyPr/>
        <a:lstStyle/>
        <a:p>
          <a:endParaRPr lang="en-US"/>
        </a:p>
      </dgm:t>
    </dgm:pt>
    <dgm:pt modelId="{65201311-6B67-4F40-BA91-6BC8F5368DC1}">
      <dgm:prSet/>
      <dgm:spPr/>
      <dgm:t>
        <a:bodyPr/>
        <a:lstStyle/>
        <a:p>
          <a:r>
            <a:rPr lang="en-US"/>
            <a:t>Conclusion</a:t>
          </a:r>
        </a:p>
      </dgm:t>
    </dgm:pt>
    <dgm:pt modelId="{803FBBB9-20DF-48F8-A00E-DB0EAB72B338}" type="parTrans" cxnId="{003DDD65-E924-4136-B22C-3AE8BBD2DAD0}">
      <dgm:prSet/>
      <dgm:spPr/>
      <dgm:t>
        <a:bodyPr/>
        <a:lstStyle/>
        <a:p>
          <a:endParaRPr lang="en-US"/>
        </a:p>
      </dgm:t>
    </dgm:pt>
    <dgm:pt modelId="{C752DD8E-F3DA-4AC8-9D8A-3AD995E42917}" type="sibTrans" cxnId="{003DDD65-E924-4136-B22C-3AE8BBD2DAD0}">
      <dgm:prSet/>
      <dgm:spPr/>
      <dgm:t>
        <a:bodyPr/>
        <a:lstStyle/>
        <a:p>
          <a:endParaRPr lang="en-US"/>
        </a:p>
      </dgm:t>
    </dgm:pt>
    <dgm:pt modelId="{4D1D0A85-24A5-4349-A3A1-A9975F5BFD86}">
      <dgm:prSet/>
      <dgm:spPr/>
      <dgm:t>
        <a:bodyPr/>
        <a:lstStyle/>
        <a:p>
          <a:r>
            <a:rPr lang="en-US"/>
            <a:t>Reference List</a:t>
          </a:r>
        </a:p>
      </dgm:t>
    </dgm:pt>
    <dgm:pt modelId="{106BB48B-417A-4F8C-A67B-BC371DF686FD}" type="parTrans" cxnId="{E813F4B0-C25E-4CC5-97CF-EA4FF79707B1}">
      <dgm:prSet/>
      <dgm:spPr/>
      <dgm:t>
        <a:bodyPr/>
        <a:lstStyle/>
        <a:p>
          <a:endParaRPr lang="en-US"/>
        </a:p>
      </dgm:t>
    </dgm:pt>
    <dgm:pt modelId="{489F0FDC-8A24-478B-AEEF-AC342168CB55}" type="sibTrans" cxnId="{E813F4B0-C25E-4CC5-97CF-EA4FF79707B1}">
      <dgm:prSet/>
      <dgm:spPr/>
      <dgm:t>
        <a:bodyPr/>
        <a:lstStyle/>
        <a:p>
          <a:endParaRPr lang="en-US"/>
        </a:p>
      </dgm:t>
    </dgm:pt>
    <dgm:pt modelId="{787EF9AF-5A80-43E2-AAB2-67779B236E08}">
      <dgm:prSet/>
      <dgm:spPr/>
      <dgm:t>
        <a:bodyPr/>
        <a:lstStyle/>
        <a:p>
          <a:r>
            <a:rPr lang="en-US"/>
            <a:t>Group Discussion</a:t>
          </a:r>
        </a:p>
      </dgm:t>
    </dgm:pt>
    <dgm:pt modelId="{E3857485-87ED-494B-B444-581A4621A5EA}" type="parTrans" cxnId="{FE12C14B-19FE-478E-A7C2-41459A71750E}">
      <dgm:prSet/>
      <dgm:spPr/>
    </dgm:pt>
    <dgm:pt modelId="{59D002DF-6577-468F-9BFF-B5E796D57F2C}" type="sibTrans" cxnId="{FE12C14B-19FE-478E-A7C2-41459A71750E}">
      <dgm:prSet/>
      <dgm:spPr/>
    </dgm:pt>
    <dgm:pt modelId="{0293F7E2-9FB6-45BA-BDDD-879373283C11}" type="pres">
      <dgm:prSet presAssocID="{C980558F-F970-42C3-8877-4A6C2C6BE3AF}" presName="vert0" presStyleCnt="0">
        <dgm:presLayoutVars>
          <dgm:dir/>
          <dgm:animOne val="branch"/>
          <dgm:animLvl val="lvl"/>
        </dgm:presLayoutVars>
      </dgm:prSet>
      <dgm:spPr/>
    </dgm:pt>
    <dgm:pt modelId="{D81891CC-EA9D-4EEE-9083-3ABEF84CA548}" type="pres">
      <dgm:prSet presAssocID="{E85BE5C3-5B67-445E-9380-C72FE54BF07B}" presName="thickLine" presStyleLbl="alignNode1" presStyleIdx="0" presStyleCnt="11"/>
      <dgm:spPr/>
    </dgm:pt>
    <dgm:pt modelId="{2D065DD8-38AD-451D-91F0-6DC86E79E47D}" type="pres">
      <dgm:prSet presAssocID="{E85BE5C3-5B67-445E-9380-C72FE54BF07B}" presName="horz1" presStyleCnt="0"/>
      <dgm:spPr/>
    </dgm:pt>
    <dgm:pt modelId="{C363E38B-4108-469E-9458-EDA501B04B15}" type="pres">
      <dgm:prSet presAssocID="{E85BE5C3-5B67-445E-9380-C72FE54BF07B}" presName="tx1" presStyleLbl="revTx" presStyleIdx="0" presStyleCnt="11"/>
      <dgm:spPr/>
    </dgm:pt>
    <dgm:pt modelId="{B4E6BBB7-F97E-468D-A0D3-DFDE9434A0F1}" type="pres">
      <dgm:prSet presAssocID="{E85BE5C3-5B67-445E-9380-C72FE54BF07B}" presName="vert1" presStyleCnt="0"/>
      <dgm:spPr/>
    </dgm:pt>
    <dgm:pt modelId="{8848E82E-E569-4932-9794-F134E7293CF0}" type="pres">
      <dgm:prSet presAssocID="{7CE38D85-8713-4987-8FA3-068B1A82639F}" presName="thickLine" presStyleLbl="alignNode1" presStyleIdx="1" presStyleCnt="11"/>
      <dgm:spPr/>
    </dgm:pt>
    <dgm:pt modelId="{8C0FDE3B-6D3D-49F5-8D13-E73CCE4DDE85}" type="pres">
      <dgm:prSet presAssocID="{7CE38D85-8713-4987-8FA3-068B1A82639F}" presName="horz1" presStyleCnt="0"/>
      <dgm:spPr/>
    </dgm:pt>
    <dgm:pt modelId="{91970C97-BE27-4A04-85D3-96DD50EE62C9}" type="pres">
      <dgm:prSet presAssocID="{7CE38D85-8713-4987-8FA3-068B1A82639F}" presName="tx1" presStyleLbl="revTx" presStyleIdx="1" presStyleCnt="11"/>
      <dgm:spPr/>
    </dgm:pt>
    <dgm:pt modelId="{57A97D89-1D2B-41E4-AF26-64479DBB32A7}" type="pres">
      <dgm:prSet presAssocID="{7CE38D85-8713-4987-8FA3-068B1A82639F}" presName="vert1" presStyleCnt="0"/>
      <dgm:spPr/>
    </dgm:pt>
    <dgm:pt modelId="{41026635-A33A-4E1D-8067-2087E9B0BC2F}" type="pres">
      <dgm:prSet presAssocID="{6530E962-604A-4651-AA2A-CD052FA4A8D6}" presName="thickLine" presStyleLbl="alignNode1" presStyleIdx="2" presStyleCnt="11"/>
      <dgm:spPr/>
    </dgm:pt>
    <dgm:pt modelId="{3CD5549A-2458-4987-8153-453A8EAB8249}" type="pres">
      <dgm:prSet presAssocID="{6530E962-604A-4651-AA2A-CD052FA4A8D6}" presName="horz1" presStyleCnt="0"/>
      <dgm:spPr/>
    </dgm:pt>
    <dgm:pt modelId="{84C565D7-06F9-454F-8D54-ABD730482D8F}" type="pres">
      <dgm:prSet presAssocID="{6530E962-604A-4651-AA2A-CD052FA4A8D6}" presName="tx1" presStyleLbl="revTx" presStyleIdx="2" presStyleCnt="11"/>
      <dgm:spPr/>
    </dgm:pt>
    <dgm:pt modelId="{7ED60786-6FC6-4B1D-9787-A418A2A24765}" type="pres">
      <dgm:prSet presAssocID="{6530E962-604A-4651-AA2A-CD052FA4A8D6}" presName="vert1" presStyleCnt="0"/>
      <dgm:spPr/>
    </dgm:pt>
    <dgm:pt modelId="{6B81F081-97D6-4802-ADB1-E4A2F8860CC6}" type="pres">
      <dgm:prSet presAssocID="{02EC2924-031D-4AF0-B176-E3530BAFBAED}" presName="thickLine" presStyleLbl="alignNode1" presStyleIdx="3" presStyleCnt="11"/>
      <dgm:spPr/>
    </dgm:pt>
    <dgm:pt modelId="{C95FE83D-EBA8-407E-8A6A-76DF0EE4A787}" type="pres">
      <dgm:prSet presAssocID="{02EC2924-031D-4AF0-B176-E3530BAFBAED}" presName="horz1" presStyleCnt="0"/>
      <dgm:spPr/>
    </dgm:pt>
    <dgm:pt modelId="{A8D98A17-8227-46A3-88E5-EC8C02D35B7B}" type="pres">
      <dgm:prSet presAssocID="{02EC2924-031D-4AF0-B176-E3530BAFBAED}" presName="tx1" presStyleLbl="revTx" presStyleIdx="3" presStyleCnt="11"/>
      <dgm:spPr/>
    </dgm:pt>
    <dgm:pt modelId="{86451395-4028-42E2-ABFA-7A25C6AAA2F9}" type="pres">
      <dgm:prSet presAssocID="{02EC2924-031D-4AF0-B176-E3530BAFBAED}" presName="vert1" presStyleCnt="0"/>
      <dgm:spPr/>
    </dgm:pt>
    <dgm:pt modelId="{03E1D959-C61A-4506-8E54-6C49E46CD7E7}" type="pres">
      <dgm:prSet presAssocID="{AFFDCB6B-C71E-47F9-8FF5-190334755CE5}" presName="thickLine" presStyleLbl="alignNode1" presStyleIdx="4" presStyleCnt="11"/>
      <dgm:spPr/>
    </dgm:pt>
    <dgm:pt modelId="{4831BC59-E18B-4090-BE73-604473702369}" type="pres">
      <dgm:prSet presAssocID="{AFFDCB6B-C71E-47F9-8FF5-190334755CE5}" presName="horz1" presStyleCnt="0"/>
      <dgm:spPr/>
    </dgm:pt>
    <dgm:pt modelId="{5AB78D80-F31D-4FAB-AD29-0AC7701C9C56}" type="pres">
      <dgm:prSet presAssocID="{AFFDCB6B-C71E-47F9-8FF5-190334755CE5}" presName="tx1" presStyleLbl="revTx" presStyleIdx="4" presStyleCnt="11"/>
      <dgm:spPr/>
    </dgm:pt>
    <dgm:pt modelId="{E4271F96-08B2-41B8-A8C4-2CB7AFFE4D66}" type="pres">
      <dgm:prSet presAssocID="{AFFDCB6B-C71E-47F9-8FF5-190334755CE5}" presName="vert1" presStyleCnt="0"/>
      <dgm:spPr/>
    </dgm:pt>
    <dgm:pt modelId="{74A5A92B-05C1-41C6-9AF6-036B161E460E}" type="pres">
      <dgm:prSet presAssocID="{3427E1E0-7EA3-47C2-8C76-870D349A8EEC}" presName="thickLine" presStyleLbl="alignNode1" presStyleIdx="5" presStyleCnt="11"/>
      <dgm:spPr/>
    </dgm:pt>
    <dgm:pt modelId="{382C23F3-7C06-40F9-9EA8-7E66832D9DDB}" type="pres">
      <dgm:prSet presAssocID="{3427E1E0-7EA3-47C2-8C76-870D349A8EEC}" presName="horz1" presStyleCnt="0"/>
      <dgm:spPr/>
    </dgm:pt>
    <dgm:pt modelId="{973C7C4D-E4A6-4752-B126-F9FF88194CAE}" type="pres">
      <dgm:prSet presAssocID="{3427E1E0-7EA3-47C2-8C76-870D349A8EEC}" presName="tx1" presStyleLbl="revTx" presStyleIdx="5" presStyleCnt="11"/>
      <dgm:spPr/>
    </dgm:pt>
    <dgm:pt modelId="{F8E79647-49DF-40E4-92CE-EE35063398B6}" type="pres">
      <dgm:prSet presAssocID="{3427E1E0-7EA3-47C2-8C76-870D349A8EEC}" presName="vert1" presStyleCnt="0"/>
      <dgm:spPr/>
    </dgm:pt>
    <dgm:pt modelId="{6C83E4B6-C243-470D-B896-89D3BF6C83ED}" type="pres">
      <dgm:prSet presAssocID="{066FBCA7-A672-477E-B880-D0494E92A74B}" presName="thickLine" presStyleLbl="alignNode1" presStyleIdx="6" presStyleCnt="11"/>
      <dgm:spPr/>
    </dgm:pt>
    <dgm:pt modelId="{E8CC8D06-D203-4FDA-9FD1-CD4DD57C5AC6}" type="pres">
      <dgm:prSet presAssocID="{066FBCA7-A672-477E-B880-D0494E92A74B}" presName="horz1" presStyleCnt="0"/>
      <dgm:spPr/>
    </dgm:pt>
    <dgm:pt modelId="{D81E4838-D851-4282-A6C0-8CE4CEA775DC}" type="pres">
      <dgm:prSet presAssocID="{066FBCA7-A672-477E-B880-D0494E92A74B}" presName="tx1" presStyleLbl="revTx" presStyleIdx="6" presStyleCnt="11"/>
      <dgm:spPr/>
    </dgm:pt>
    <dgm:pt modelId="{07548CFB-E7C7-40F8-8BD4-308B2838912C}" type="pres">
      <dgm:prSet presAssocID="{066FBCA7-A672-477E-B880-D0494E92A74B}" presName="vert1" presStyleCnt="0"/>
      <dgm:spPr/>
    </dgm:pt>
    <dgm:pt modelId="{004DDF8C-704F-4ADD-B9C3-4D37844392A9}" type="pres">
      <dgm:prSet presAssocID="{C6533FB2-521C-40AF-BB7B-B291339F7839}" presName="thickLine" presStyleLbl="alignNode1" presStyleIdx="7" presStyleCnt="11"/>
      <dgm:spPr/>
    </dgm:pt>
    <dgm:pt modelId="{82862181-275C-4AE6-BA2F-6D12D9DAA2AA}" type="pres">
      <dgm:prSet presAssocID="{C6533FB2-521C-40AF-BB7B-B291339F7839}" presName="horz1" presStyleCnt="0"/>
      <dgm:spPr/>
    </dgm:pt>
    <dgm:pt modelId="{548C5480-29C6-4274-8E8C-9F95A1B291DB}" type="pres">
      <dgm:prSet presAssocID="{C6533FB2-521C-40AF-BB7B-B291339F7839}" presName="tx1" presStyleLbl="revTx" presStyleIdx="7" presStyleCnt="11"/>
      <dgm:spPr/>
    </dgm:pt>
    <dgm:pt modelId="{8D889DCA-EC76-4670-8DBE-F6333D965AC2}" type="pres">
      <dgm:prSet presAssocID="{C6533FB2-521C-40AF-BB7B-B291339F7839}" presName="vert1" presStyleCnt="0"/>
      <dgm:spPr/>
    </dgm:pt>
    <dgm:pt modelId="{8D8B5720-3F75-4EA0-8326-E2BEE5BFE1A9}" type="pres">
      <dgm:prSet presAssocID="{787EF9AF-5A80-43E2-AAB2-67779B236E08}" presName="thickLine" presStyleLbl="alignNode1" presStyleIdx="8" presStyleCnt="11"/>
      <dgm:spPr/>
    </dgm:pt>
    <dgm:pt modelId="{51AC70EF-4ABB-4E10-B4CA-AE63407DB4CE}" type="pres">
      <dgm:prSet presAssocID="{787EF9AF-5A80-43E2-AAB2-67779B236E08}" presName="horz1" presStyleCnt="0"/>
      <dgm:spPr/>
    </dgm:pt>
    <dgm:pt modelId="{ECCFE17D-25FC-4C15-B5A4-8B7C21F351E1}" type="pres">
      <dgm:prSet presAssocID="{787EF9AF-5A80-43E2-AAB2-67779B236E08}" presName="tx1" presStyleLbl="revTx" presStyleIdx="8" presStyleCnt="11"/>
      <dgm:spPr/>
    </dgm:pt>
    <dgm:pt modelId="{1374EB7B-601F-4361-8B0E-4951E40CC3C6}" type="pres">
      <dgm:prSet presAssocID="{787EF9AF-5A80-43E2-AAB2-67779B236E08}" presName="vert1" presStyleCnt="0"/>
      <dgm:spPr/>
    </dgm:pt>
    <dgm:pt modelId="{FECA7353-B2D4-4FB8-9439-EBA1FDD5D706}" type="pres">
      <dgm:prSet presAssocID="{65201311-6B67-4F40-BA91-6BC8F5368DC1}" presName="thickLine" presStyleLbl="alignNode1" presStyleIdx="9" presStyleCnt="11"/>
      <dgm:spPr/>
    </dgm:pt>
    <dgm:pt modelId="{F7B502A0-9DAB-4499-8B37-C26C0A7F4105}" type="pres">
      <dgm:prSet presAssocID="{65201311-6B67-4F40-BA91-6BC8F5368DC1}" presName="horz1" presStyleCnt="0"/>
      <dgm:spPr/>
    </dgm:pt>
    <dgm:pt modelId="{CA6C3B66-F93A-461F-82DA-24D4E4D9B848}" type="pres">
      <dgm:prSet presAssocID="{65201311-6B67-4F40-BA91-6BC8F5368DC1}" presName="tx1" presStyleLbl="revTx" presStyleIdx="9" presStyleCnt="11"/>
      <dgm:spPr/>
    </dgm:pt>
    <dgm:pt modelId="{AD292D85-F710-4B32-9465-0FDD7FEF9052}" type="pres">
      <dgm:prSet presAssocID="{65201311-6B67-4F40-BA91-6BC8F5368DC1}" presName="vert1" presStyleCnt="0"/>
      <dgm:spPr/>
    </dgm:pt>
    <dgm:pt modelId="{B857D18D-726F-4EF8-97C2-27217D9EE7DF}" type="pres">
      <dgm:prSet presAssocID="{4D1D0A85-24A5-4349-A3A1-A9975F5BFD86}" presName="thickLine" presStyleLbl="alignNode1" presStyleIdx="10" presStyleCnt="11"/>
      <dgm:spPr/>
    </dgm:pt>
    <dgm:pt modelId="{BC1A71C1-445D-4238-B8C5-76CD667A451D}" type="pres">
      <dgm:prSet presAssocID="{4D1D0A85-24A5-4349-A3A1-A9975F5BFD86}" presName="horz1" presStyleCnt="0"/>
      <dgm:spPr/>
    </dgm:pt>
    <dgm:pt modelId="{8993340F-CB6F-4B57-A457-11AD8AE8737A}" type="pres">
      <dgm:prSet presAssocID="{4D1D0A85-24A5-4349-A3A1-A9975F5BFD86}" presName="tx1" presStyleLbl="revTx" presStyleIdx="10" presStyleCnt="11"/>
      <dgm:spPr/>
    </dgm:pt>
    <dgm:pt modelId="{6C774362-E4B3-4E69-A8C7-E14520606EB9}" type="pres">
      <dgm:prSet presAssocID="{4D1D0A85-24A5-4349-A3A1-A9975F5BFD86}" presName="vert1" presStyleCnt="0"/>
      <dgm:spPr/>
    </dgm:pt>
  </dgm:ptLst>
  <dgm:cxnLst>
    <dgm:cxn modelId="{E73E1917-70EB-46D2-AC6D-E9A743C5AA52}" srcId="{C980558F-F970-42C3-8877-4A6C2C6BE3AF}" destId="{3427E1E0-7EA3-47C2-8C76-870D349A8EEC}" srcOrd="5" destOrd="0" parTransId="{C462D0B6-8BEC-41B2-9021-D72D5AF83E7A}" sibTransId="{49023371-B478-4CF9-93C7-3242A197DFF1}"/>
    <dgm:cxn modelId="{A1B3BB19-04F9-4F71-8FBC-C11B76DEDFA8}" srcId="{C980558F-F970-42C3-8877-4A6C2C6BE3AF}" destId="{E85BE5C3-5B67-445E-9380-C72FE54BF07B}" srcOrd="0" destOrd="0" parTransId="{34CAC360-4B58-4BF5-AFC9-D159DD802D7D}" sibTransId="{5362B88F-0E47-4692-A25D-9343072579DF}"/>
    <dgm:cxn modelId="{0BF0851C-95A3-497D-B9D8-73B25752DACC}" type="presOf" srcId="{066FBCA7-A672-477E-B880-D0494E92A74B}" destId="{D81E4838-D851-4282-A6C0-8CE4CEA775DC}" srcOrd="0" destOrd="0" presId="urn:microsoft.com/office/officeart/2008/layout/LinedList"/>
    <dgm:cxn modelId="{35E82A2D-1BB2-4AA6-B0C2-C30AE9B04FD2}" type="presOf" srcId="{7CE38D85-8713-4987-8FA3-068B1A82639F}" destId="{91970C97-BE27-4A04-85D3-96DD50EE62C9}" srcOrd="0" destOrd="0" presId="urn:microsoft.com/office/officeart/2008/layout/LinedList"/>
    <dgm:cxn modelId="{BE66883A-6BE4-41DE-8AD8-0CCF73BE3A7B}" type="presOf" srcId="{02EC2924-031D-4AF0-B176-E3530BAFBAED}" destId="{A8D98A17-8227-46A3-88E5-EC8C02D35B7B}" srcOrd="0" destOrd="0" presId="urn:microsoft.com/office/officeart/2008/layout/LinedList"/>
    <dgm:cxn modelId="{DDB55F61-699F-4BE2-8DB9-3B5FE1DC7D9A}" type="presOf" srcId="{3427E1E0-7EA3-47C2-8C76-870D349A8EEC}" destId="{973C7C4D-E4A6-4752-B126-F9FF88194CAE}" srcOrd="0" destOrd="0" presId="urn:microsoft.com/office/officeart/2008/layout/LinedList"/>
    <dgm:cxn modelId="{C870EF41-597E-4C16-84F6-452D8B0DB4C1}" srcId="{C980558F-F970-42C3-8877-4A6C2C6BE3AF}" destId="{6530E962-604A-4651-AA2A-CD052FA4A8D6}" srcOrd="2" destOrd="0" parTransId="{F01CFBFD-CEA4-4899-AF35-687B7D97AF19}" sibTransId="{F5B25D57-91BA-4400-9558-210CA2C7A44A}"/>
    <dgm:cxn modelId="{70222244-7A2E-46E3-8A40-852B9DC7D4C1}" srcId="{C980558F-F970-42C3-8877-4A6C2C6BE3AF}" destId="{C6533FB2-521C-40AF-BB7B-B291339F7839}" srcOrd="7" destOrd="0" parTransId="{A06FDC97-B999-4847-8130-47ED6A002003}" sibTransId="{55843FD5-20CB-4A31-AD42-CAD1F70CE7C7}"/>
    <dgm:cxn modelId="{003DDD65-E924-4136-B22C-3AE8BBD2DAD0}" srcId="{C980558F-F970-42C3-8877-4A6C2C6BE3AF}" destId="{65201311-6B67-4F40-BA91-6BC8F5368DC1}" srcOrd="9" destOrd="0" parTransId="{803FBBB9-20DF-48F8-A00E-DB0EAB72B338}" sibTransId="{C752DD8E-F3DA-4AC8-9D8A-3AD995E42917}"/>
    <dgm:cxn modelId="{FE12C14B-19FE-478E-A7C2-41459A71750E}" srcId="{C980558F-F970-42C3-8877-4A6C2C6BE3AF}" destId="{787EF9AF-5A80-43E2-AAB2-67779B236E08}" srcOrd="8" destOrd="0" parTransId="{E3857485-87ED-494B-B444-581A4621A5EA}" sibTransId="{59D002DF-6577-468F-9BFF-B5E796D57F2C}"/>
    <dgm:cxn modelId="{4C3F0D4C-12DF-4161-9A29-FA877377F61A}" type="presOf" srcId="{C980558F-F970-42C3-8877-4A6C2C6BE3AF}" destId="{0293F7E2-9FB6-45BA-BDDD-879373283C11}" srcOrd="0" destOrd="0" presId="urn:microsoft.com/office/officeart/2008/layout/LinedList"/>
    <dgm:cxn modelId="{98806553-CC00-49B5-9986-9E22FFEF3F67}" type="presOf" srcId="{787EF9AF-5A80-43E2-AAB2-67779B236E08}" destId="{ECCFE17D-25FC-4C15-B5A4-8B7C21F351E1}" srcOrd="0" destOrd="0" presId="urn:microsoft.com/office/officeart/2008/layout/LinedList"/>
    <dgm:cxn modelId="{2055AA84-B0BC-463E-944C-468499CDA987}" type="presOf" srcId="{65201311-6B67-4F40-BA91-6BC8F5368DC1}" destId="{CA6C3B66-F93A-461F-82DA-24D4E4D9B848}" srcOrd="0" destOrd="0" presId="urn:microsoft.com/office/officeart/2008/layout/LinedList"/>
    <dgm:cxn modelId="{295F698F-9E6D-4FA7-8424-DE891FF7EB87}" srcId="{C980558F-F970-42C3-8877-4A6C2C6BE3AF}" destId="{02EC2924-031D-4AF0-B176-E3530BAFBAED}" srcOrd="3" destOrd="0" parTransId="{E35DFCB7-7E61-4E96-8DB5-5B97074EBF18}" sibTransId="{8D3DCC29-A7F8-46B8-8220-4855DC9C89BA}"/>
    <dgm:cxn modelId="{A460B895-27AF-44E4-A8C1-C44BAC90F09C}" srcId="{C980558F-F970-42C3-8877-4A6C2C6BE3AF}" destId="{7CE38D85-8713-4987-8FA3-068B1A82639F}" srcOrd="1" destOrd="0" parTransId="{43E53929-C9B4-48E7-B704-9AA117152082}" sibTransId="{F032278A-88A1-4D8D-B320-0CB848E4DD99}"/>
    <dgm:cxn modelId="{5391C195-740D-4273-B8B5-63A6342CEEC1}" type="presOf" srcId="{6530E962-604A-4651-AA2A-CD052FA4A8D6}" destId="{84C565D7-06F9-454F-8D54-ABD730482D8F}" srcOrd="0" destOrd="0" presId="urn:microsoft.com/office/officeart/2008/layout/LinedList"/>
    <dgm:cxn modelId="{E813F4B0-C25E-4CC5-97CF-EA4FF79707B1}" srcId="{C980558F-F970-42C3-8877-4A6C2C6BE3AF}" destId="{4D1D0A85-24A5-4349-A3A1-A9975F5BFD86}" srcOrd="10" destOrd="0" parTransId="{106BB48B-417A-4F8C-A67B-BC371DF686FD}" sibTransId="{489F0FDC-8A24-478B-AEEF-AC342168CB55}"/>
    <dgm:cxn modelId="{3B5885B3-8941-43A5-A62B-138D946FD11E}" type="presOf" srcId="{4D1D0A85-24A5-4349-A3A1-A9975F5BFD86}" destId="{8993340F-CB6F-4B57-A457-11AD8AE8737A}" srcOrd="0" destOrd="0" presId="urn:microsoft.com/office/officeart/2008/layout/LinedList"/>
    <dgm:cxn modelId="{BC626EDC-4E27-4976-8194-589211BABC4D}" srcId="{C980558F-F970-42C3-8877-4A6C2C6BE3AF}" destId="{AFFDCB6B-C71E-47F9-8FF5-190334755CE5}" srcOrd="4" destOrd="0" parTransId="{FD6F446F-F35F-440E-8EC1-7A9E4E2CD843}" sibTransId="{73ABD125-21F4-4032-8EC0-199D70BEEB9E}"/>
    <dgm:cxn modelId="{595C42E1-47F6-43B0-A47F-52E639B0C7C5}" type="presOf" srcId="{AFFDCB6B-C71E-47F9-8FF5-190334755CE5}" destId="{5AB78D80-F31D-4FAB-AD29-0AC7701C9C56}" srcOrd="0" destOrd="0" presId="urn:microsoft.com/office/officeart/2008/layout/LinedList"/>
    <dgm:cxn modelId="{1B32F2EB-ADDE-446E-A623-AD65A2BC521A}" type="presOf" srcId="{E85BE5C3-5B67-445E-9380-C72FE54BF07B}" destId="{C363E38B-4108-469E-9458-EDA501B04B15}" srcOrd="0" destOrd="0" presId="urn:microsoft.com/office/officeart/2008/layout/LinedList"/>
    <dgm:cxn modelId="{C78ACFEF-F616-45EB-8C54-35BBBC74167E}" srcId="{C980558F-F970-42C3-8877-4A6C2C6BE3AF}" destId="{066FBCA7-A672-477E-B880-D0494E92A74B}" srcOrd="6" destOrd="0" parTransId="{68A7AF6F-B910-4710-BD53-5421E78D07A3}" sibTransId="{65A67AA5-F9A1-4AD8-954E-B9858904DCC9}"/>
    <dgm:cxn modelId="{B18C2EFA-8A93-41B1-B78B-ADB1E6F8851E}" type="presOf" srcId="{C6533FB2-521C-40AF-BB7B-B291339F7839}" destId="{548C5480-29C6-4274-8E8C-9F95A1B291DB}" srcOrd="0" destOrd="0" presId="urn:microsoft.com/office/officeart/2008/layout/LinedList"/>
    <dgm:cxn modelId="{64ADBB32-DF5A-4502-837B-0865A705A60E}" type="presParOf" srcId="{0293F7E2-9FB6-45BA-BDDD-879373283C11}" destId="{D81891CC-EA9D-4EEE-9083-3ABEF84CA548}" srcOrd="0" destOrd="0" presId="urn:microsoft.com/office/officeart/2008/layout/LinedList"/>
    <dgm:cxn modelId="{E8D5B990-9CC7-43D5-BAAA-935377190B72}" type="presParOf" srcId="{0293F7E2-9FB6-45BA-BDDD-879373283C11}" destId="{2D065DD8-38AD-451D-91F0-6DC86E79E47D}" srcOrd="1" destOrd="0" presId="urn:microsoft.com/office/officeart/2008/layout/LinedList"/>
    <dgm:cxn modelId="{019A8F1D-56A0-44AE-84A0-031A5AAA9348}" type="presParOf" srcId="{2D065DD8-38AD-451D-91F0-6DC86E79E47D}" destId="{C363E38B-4108-469E-9458-EDA501B04B15}" srcOrd="0" destOrd="0" presId="urn:microsoft.com/office/officeart/2008/layout/LinedList"/>
    <dgm:cxn modelId="{E68E0DAA-2788-41C6-9D72-FA05AC56CB93}" type="presParOf" srcId="{2D065DD8-38AD-451D-91F0-6DC86E79E47D}" destId="{B4E6BBB7-F97E-468D-A0D3-DFDE9434A0F1}" srcOrd="1" destOrd="0" presId="urn:microsoft.com/office/officeart/2008/layout/LinedList"/>
    <dgm:cxn modelId="{0C32BA0B-9A50-4B2D-A50D-B80087CCDD29}" type="presParOf" srcId="{0293F7E2-9FB6-45BA-BDDD-879373283C11}" destId="{8848E82E-E569-4932-9794-F134E7293CF0}" srcOrd="2" destOrd="0" presId="urn:microsoft.com/office/officeart/2008/layout/LinedList"/>
    <dgm:cxn modelId="{71629706-CAE1-4D54-9766-6B953C11A1D1}" type="presParOf" srcId="{0293F7E2-9FB6-45BA-BDDD-879373283C11}" destId="{8C0FDE3B-6D3D-49F5-8D13-E73CCE4DDE85}" srcOrd="3" destOrd="0" presId="urn:microsoft.com/office/officeart/2008/layout/LinedList"/>
    <dgm:cxn modelId="{8A50A091-4CB6-4B51-B831-63D7709727B2}" type="presParOf" srcId="{8C0FDE3B-6D3D-49F5-8D13-E73CCE4DDE85}" destId="{91970C97-BE27-4A04-85D3-96DD50EE62C9}" srcOrd="0" destOrd="0" presId="urn:microsoft.com/office/officeart/2008/layout/LinedList"/>
    <dgm:cxn modelId="{6496379A-5BFF-45BB-A4DC-C627A3451C50}" type="presParOf" srcId="{8C0FDE3B-6D3D-49F5-8D13-E73CCE4DDE85}" destId="{57A97D89-1D2B-41E4-AF26-64479DBB32A7}" srcOrd="1" destOrd="0" presId="urn:microsoft.com/office/officeart/2008/layout/LinedList"/>
    <dgm:cxn modelId="{253A5607-A905-4D57-943A-8DDCC527D44D}" type="presParOf" srcId="{0293F7E2-9FB6-45BA-BDDD-879373283C11}" destId="{41026635-A33A-4E1D-8067-2087E9B0BC2F}" srcOrd="4" destOrd="0" presId="urn:microsoft.com/office/officeart/2008/layout/LinedList"/>
    <dgm:cxn modelId="{CC68C06D-EA18-43A6-8DCE-591C5CD18898}" type="presParOf" srcId="{0293F7E2-9FB6-45BA-BDDD-879373283C11}" destId="{3CD5549A-2458-4987-8153-453A8EAB8249}" srcOrd="5" destOrd="0" presId="urn:microsoft.com/office/officeart/2008/layout/LinedList"/>
    <dgm:cxn modelId="{3787E9DF-1C7B-4C63-8467-B48B6656FFD7}" type="presParOf" srcId="{3CD5549A-2458-4987-8153-453A8EAB8249}" destId="{84C565D7-06F9-454F-8D54-ABD730482D8F}" srcOrd="0" destOrd="0" presId="urn:microsoft.com/office/officeart/2008/layout/LinedList"/>
    <dgm:cxn modelId="{B4A74210-DD63-467B-9447-668EB66B6232}" type="presParOf" srcId="{3CD5549A-2458-4987-8153-453A8EAB8249}" destId="{7ED60786-6FC6-4B1D-9787-A418A2A24765}" srcOrd="1" destOrd="0" presId="urn:microsoft.com/office/officeart/2008/layout/LinedList"/>
    <dgm:cxn modelId="{0711BD27-265F-4F9E-88B5-A5B2B65A22D4}" type="presParOf" srcId="{0293F7E2-9FB6-45BA-BDDD-879373283C11}" destId="{6B81F081-97D6-4802-ADB1-E4A2F8860CC6}" srcOrd="6" destOrd="0" presId="urn:microsoft.com/office/officeart/2008/layout/LinedList"/>
    <dgm:cxn modelId="{B0800EB4-3BE8-4731-BC7E-0D56472AC5B4}" type="presParOf" srcId="{0293F7E2-9FB6-45BA-BDDD-879373283C11}" destId="{C95FE83D-EBA8-407E-8A6A-76DF0EE4A787}" srcOrd="7" destOrd="0" presId="urn:microsoft.com/office/officeart/2008/layout/LinedList"/>
    <dgm:cxn modelId="{4A51AFFA-1DFE-4D4E-A004-D5778F735972}" type="presParOf" srcId="{C95FE83D-EBA8-407E-8A6A-76DF0EE4A787}" destId="{A8D98A17-8227-46A3-88E5-EC8C02D35B7B}" srcOrd="0" destOrd="0" presId="urn:microsoft.com/office/officeart/2008/layout/LinedList"/>
    <dgm:cxn modelId="{FDAAA873-0C89-4CB5-A28E-F2C374DA691F}" type="presParOf" srcId="{C95FE83D-EBA8-407E-8A6A-76DF0EE4A787}" destId="{86451395-4028-42E2-ABFA-7A25C6AAA2F9}" srcOrd="1" destOrd="0" presId="urn:microsoft.com/office/officeart/2008/layout/LinedList"/>
    <dgm:cxn modelId="{A36D5B9E-B7F5-43FA-B827-41F306E40D73}" type="presParOf" srcId="{0293F7E2-9FB6-45BA-BDDD-879373283C11}" destId="{03E1D959-C61A-4506-8E54-6C49E46CD7E7}" srcOrd="8" destOrd="0" presId="urn:microsoft.com/office/officeart/2008/layout/LinedList"/>
    <dgm:cxn modelId="{BD84B7E5-0A60-4CBF-BFA4-BE257A8D0750}" type="presParOf" srcId="{0293F7E2-9FB6-45BA-BDDD-879373283C11}" destId="{4831BC59-E18B-4090-BE73-604473702369}" srcOrd="9" destOrd="0" presId="urn:microsoft.com/office/officeart/2008/layout/LinedList"/>
    <dgm:cxn modelId="{08782200-DEE0-4DF2-BFF4-2F5EA3A4DA1E}" type="presParOf" srcId="{4831BC59-E18B-4090-BE73-604473702369}" destId="{5AB78D80-F31D-4FAB-AD29-0AC7701C9C56}" srcOrd="0" destOrd="0" presId="urn:microsoft.com/office/officeart/2008/layout/LinedList"/>
    <dgm:cxn modelId="{057857CC-4DD7-451F-B7E0-573C6F3DE869}" type="presParOf" srcId="{4831BC59-E18B-4090-BE73-604473702369}" destId="{E4271F96-08B2-41B8-A8C4-2CB7AFFE4D66}" srcOrd="1" destOrd="0" presId="urn:microsoft.com/office/officeart/2008/layout/LinedList"/>
    <dgm:cxn modelId="{BD09BC68-3664-426A-BB7A-F39AD0FB550E}" type="presParOf" srcId="{0293F7E2-9FB6-45BA-BDDD-879373283C11}" destId="{74A5A92B-05C1-41C6-9AF6-036B161E460E}" srcOrd="10" destOrd="0" presId="urn:microsoft.com/office/officeart/2008/layout/LinedList"/>
    <dgm:cxn modelId="{655516CC-3274-4ED7-B193-1BF6EA2FE1A4}" type="presParOf" srcId="{0293F7E2-9FB6-45BA-BDDD-879373283C11}" destId="{382C23F3-7C06-40F9-9EA8-7E66832D9DDB}" srcOrd="11" destOrd="0" presId="urn:microsoft.com/office/officeart/2008/layout/LinedList"/>
    <dgm:cxn modelId="{38FB8FAA-F5B7-400E-B6C6-C5E4815EBB6C}" type="presParOf" srcId="{382C23F3-7C06-40F9-9EA8-7E66832D9DDB}" destId="{973C7C4D-E4A6-4752-B126-F9FF88194CAE}" srcOrd="0" destOrd="0" presId="urn:microsoft.com/office/officeart/2008/layout/LinedList"/>
    <dgm:cxn modelId="{9F8FC51F-FA4D-4C45-9223-BBD8157E0502}" type="presParOf" srcId="{382C23F3-7C06-40F9-9EA8-7E66832D9DDB}" destId="{F8E79647-49DF-40E4-92CE-EE35063398B6}" srcOrd="1" destOrd="0" presId="urn:microsoft.com/office/officeart/2008/layout/LinedList"/>
    <dgm:cxn modelId="{DB386750-2E23-4286-96B7-173F72B7FB73}" type="presParOf" srcId="{0293F7E2-9FB6-45BA-BDDD-879373283C11}" destId="{6C83E4B6-C243-470D-B896-89D3BF6C83ED}" srcOrd="12" destOrd="0" presId="urn:microsoft.com/office/officeart/2008/layout/LinedList"/>
    <dgm:cxn modelId="{8C592C59-59C2-4309-B32E-5FDB56F236EA}" type="presParOf" srcId="{0293F7E2-9FB6-45BA-BDDD-879373283C11}" destId="{E8CC8D06-D203-4FDA-9FD1-CD4DD57C5AC6}" srcOrd="13" destOrd="0" presId="urn:microsoft.com/office/officeart/2008/layout/LinedList"/>
    <dgm:cxn modelId="{F929DCC3-06DF-49FB-AF8B-EAB22DDDF0B4}" type="presParOf" srcId="{E8CC8D06-D203-4FDA-9FD1-CD4DD57C5AC6}" destId="{D81E4838-D851-4282-A6C0-8CE4CEA775DC}" srcOrd="0" destOrd="0" presId="urn:microsoft.com/office/officeart/2008/layout/LinedList"/>
    <dgm:cxn modelId="{FB334B61-E92E-4DCD-8384-7D5636CD861E}" type="presParOf" srcId="{E8CC8D06-D203-4FDA-9FD1-CD4DD57C5AC6}" destId="{07548CFB-E7C7-40F8-8BD4-308B2838912C}" srcOrd="1" destOrd="0" presId="urn:microsoft.com/office/officeart/2008/layout/LinedList"/>
    <dgm:cxn modelId="{C872CD3A-7289-43A1-89C7-6CAB0E386817}" type="presParOf" srcId="{0293F7E2-9FB6-45BA-BDDD-879373283C11}" destId="{004DDF8C-704F-4ADD-B9C3-4D37844392A9}" srcOrd="14" destOrd="0" presId="urn:microsoft.com/office/officeart/2008/layout/LinedList"/>
    <dgm:cxn modelId="{EDF12D06-8B22-4444-89F9-87938ACC36C5}" type="presParOf" srcId="{0293F7E2-9FB6-45BA-BDDD-879373283C11}" destId="{82862181-275C-4AE6-BA2F-6D12D9DAA2AA}" srcOrd="15" destOrd="0" presId="urn:microsoft.com/office/officeart/2008/layout/LinedList"/>
    <dgm:cxn modelId="{8711FDA5-C25D-4217-8C72-1CDD22975867}" type="presParOf" srcId="{82862181-275C-4AE6-BA2F-6D12D9DAA2AA}" destId="{548C5480-29C6-4274-8E8C-9F95A1B291DB}" srcOrd="0" destOrd="0" presId="urn:microsoft.com/office/officeart/2008/layout/LinedList"/>
    <dgm:cxn modelId="{4E925319-E0DD-4576-B24E-9805F59330C8}" type="presParOf" srcId="{82862181-275C-4AE6-BA2F-6D12D9DAA2AA}" destId="{8D889DCA-EC76-4670-8DBE-F6333D965AC2}" srcOrd="1" destOrd="0" presId="urn:microsoft.com/office/officeart/2008/layout/LinedList"/>
    <dgm:cxn modelId="{1D4B51BE-914E-4C29-8F3E-F1E79115A08F}" type="presParOf" srcId="{0293F7E2-9FB6-45BA-BDDD-879373283C11}" destId="{8D8B5720-3F75-4EA0-8326-E2BEE5BFE1A9}" srcOrd="16" destOrd="0" presId="urn:microsoft.com/office/officeart/2008/layout/LinedList"/>
    <dgm:cxn modelId="{8593BAC2-0186-4465-B22C-732D3825C0BD}" type="presParOf" srcId="{0293F7E2-9FB6-45BA-BDDD-879373283C11}" destId="{51AC70EF-4ABB-4E10-B4CA-AE63407DB4CE}" srcOrd="17" destOrd="0" presId="urn:microsoft.com/office/officeart/2008/layout/LinedList"/>
    <dgm:cxn modelId="{5ED1E69B-65FF-4759-91B4-732A1AA5BB29}" type="presParOf" srcId="{51AC70EF-4ABB-4E10-B4CA-AE63407DB4CE}" destId="{ECCFE17D-25FC-4C15-B5A4-8B7C21F351E1}" srcOrd="0" destOrd="0" presId="urn:microsoft.com/office/officeart/2008/layout/LinedList"/>
    <dgm:cxn modelId="{A9EA3CC3-C2B0-45EC-B148-984BDDE0D84A}" type="presParOf" srcId="{51AC70EF-4ABB-4E10-B4CA-AE63407DB4CE}" destId="{1374EB7B-601F-4361-8B0E-4951E40CC3C6}" srcOrd="1" destOrd="0" presId="urn:microsoft.com/office/officeart/2008/layout/LinedList"/>
    <dgm:cxn modelId="{80ACEFEA-44F9-407D-B35E-C21A56147DDD}" type="presParOf" srcId="{0293F7E2-9FB6-45BA-BDDD-879373283C11}" destId="{FECA7353-B2D4-4FB8-9439-EBA1FDD5D706}" srcOrd="18" destOrd="0" presId="urn:microsoft.com/office/officeart/2008/layout/LinedList"/>
    <dgm:cxn modelId="{C47AB7D8-E232-4689-B039-ED33039567F3}" type="presParOf" srcId="{0293F7E2-9FB6-45BA-BDDD-879373283C11}" destId="{F7B502A0-9DAB-4499-8B37-C26C0A7F4105}" srcOrd="19" destOrd="0" presId="urn:microsoft.com/office/officeart/2008/layout/LinedList"/>
    <dgm:cxn modelId="{34FFF9E3-ACC5-46CA-BA24-AED242D6F11F}" type="presParOf" srcId="{F7B502A0-9DAB-4499-8B37-C26C0A7F4105}" destId="{CA6C3B66-F93A-461F-82DA-24D4E4D9B848}" srcOrd="0" destOrd="0" presId="urn:microsoft.com/office/officeart/2008/layout/LinedList"/>
    <dgm:cxn modelId="{C324EDDF-79E9-4FB6-A867-8784838E3998}" type="presParOf" srcId="{F7B502A0-9DAB-4499-8B37-C26C0A7F4105}" destId="{AD292D85-F710-4B32-9465-0FDD7FEF9052}" srcOrd="1" destOrd="0" presId="urn:microsoft.com/office/officeart/2008/layout/LinedList"/>
    <dgm:cxn modelId="{F320A79E-8031-4870-B3E4-27F80947D086}" type="presParOf" srcId="{0293F7E2-9FB6-45BA-BDDD-879373283C11}" destId="{B857D18D-726F-4EF8-97C2-27217D9EE7DF}" srcOrd="20" destOrd="0" presId="urn:microsoft.com/office/officeart/2008/layout/LinedList"/>
    <dgm:cxn modelId="{7BAAF5CB-3296-49E2-AD67-C58EC2FD9DB9}" type="presParOf" srcId="{0293F7E2-9FB6-45BA-BDDD-879373283C11}" destId="{BC1A71C1-445D-4238-B8C5-76CD667A451D}" srcOrd="21" destOrd="0" presId="urn:microsoft.com/office/officeart/2008/layout/LinedList"/>
    <dgm:cxn modelId="{B7A6EAD6-CE1B-4D89-90D2-E529057F12F7}" type="presParOf" srcId="{BC1A71C1-445D-4238-B8C5-76CD667A451D}" destId="{8993340F-CB6F-4B57-A457-11AD8AE8737A}" srcOrd="0" destOrd="0" presId="urn:microsoft.com/office/officeart/2008/layout/LinedList"/>
    <dgm:cxn modelId="{EB3922FC-10C1-40CD-A59F-5B862D5132A5}" type="presParOf" srcId="{BC1A71C1-445D-4238-B8C5-76CD667A451D}" destId="{6C774362-E4B3-4E69-A8C7-E14520606EB9}"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450F1B3-2EF5-4B79-937E-073EB9229776}"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US"/>
        </a:p>
      </dgm:t>
    </dgm:pt>
    <dgm:pt modelId="{D2BEFA8F-AE01-47EB-9F50-0A83A3B923FE}">
      <dgm:prSet/>
      <dgm:spPr/>
      <dgm:t>
        <a:bodyPr/>
        <a:lstStyle/>
        <a:p>
          <a:r>
            <a:rPr lang="en-US"/>
            <a:t>Behavioral issues the boy shows</a:t>
          </a:r>
        </a:p>
      </dgm:t>
    </dgm:pt>
    <dgm:pt modelId="{6FBCA6AB-1B45-4DDA-8FCC-0C7234DF1870}" type="parTrans" cxnId="{4A43A453-4EBD-498E-83CE-84D48CDEB180}">
      <dgm:prSet/>
      <dgm:spPr/>
      <dgm:t>
        <a:bodyPr/>
        <a:lstStyle/>
        <a:p>
          <a:endParaRPr lang="en-US"/>
        </a:p>
      </dgm:t>
    </dgm:pt>
    <dgm:pt modelId="{21704DCA-B9F3-4F2E-A758-F9D055AC4664}" type="sibTrans" cxnId="{4A43A453-4EBD-498E-83CE-84D48CDEB180}">
      <dgm:prSet/>
      <dgm:spPr/>
      <dgm:t>
        <a:bodyPr/>
        <a:lstStyle/>
        <a:p>
          <a:endParaRPr lang="en-US"/>
        </a:p>
      </dgm:t>
    </dgm:pt>
    <dgm:pt modelId="{8A86A15E-7F37-4F7F-A64A-836E3E51EB87}">
      <dgm:prSet/>
      <dgm:spPr/>
      <dgm:t>
        <a:bodyPr/>
        <a:lstStyle/>
        <a:p>
          <a:r>
            <a:rPr lang="en-US"/>
            <a:t>Mental health support for the teenage girls</a:t>
          </a:r>
        </a:p>
      </dgm:t>
    </dgm:pt>
    <dgm:pt modelId="{6D447A28-6BA9-41EA-B28E-EA807161695F}" type="parTrans" cxnId="{91707E40-0AFF-4E90-B00B-58C4F2EADEC4}">
      <dgm:prSet/>
      <dgm:spPr/>
      <dgm:t>
        <a:bodyPr/>
        <a:lstStyle/>
        <a:p>
          <a:endParaRPr lang="en-US"/>
        </a:p>
      </dgm:t>
    </dgm:pt>
    <dgm:pt modelId="{408CB50F-4506-4891-A867-0FAA93BBBF7C}" type="sibTrans" cxnId="{91707E40-0AFF-4E90-B00B-58C4F2EADEC4}">
      <dgm:prSet/>
      <dgm:spPr/>
      <dgm:t>
        <a:bodyPr/>
        <a:lstStyle/>
        <a:p>
          <a:endParaRPr lang="en-US"/>
        </a:p>
      </dgm:t>
    </dgm:pt>
    <dgm:pt modelId="{3E48DC31-9046-4381-B647-9B6FB268D2D2}">
      <dgm:prSet/>
      <dgm:spPr/>
      <dgm:t>
        <a:bodyPr/>
        <a:lstStyle/>
        <a:p>
          <a:r>
            <a:rPr lang="en-US"/>
            <a:t>Parental development and support for the mother</a:t>
          </a:r>
        </a:p>
      </dgm:t>
    </dgm:pt>
    <dgm:pt modelId="{F2FDA8F7-488E-4D0D-B643-ADB061034A88}" type="parTrans" cxnId="{CA5A1B6A-4392-4C61-BCA5-5BE03788D5FA}">
      <dgm:prSet/>
      <dgm:spPr/>
      <dgm:t>
        <a:bodyPr/>
        <a:lstStyle/>
        <a:p>
          <a:endParaRPr lang="en-US"/>
        </a:p>
      </dgm:t>
    </dgm:pt>
    <dgm:pt modelId="{751A64D0-BB73-48FE-8306-5F3DB5745372}" type="sibTrans" cxnId="{CA5A1B6A-4392-4C61-BCA5-5BE03788D5FA}">
      <dgm:prSet/>
      <dgm:spPr/>
      <dgm:t>
        <a:bodyPr/>
        <a:lstStyle/>
        <a:p>
          <a:endParaRPr lang="en-US"/>
        </a:p>
      </dgm:t>
    </dgm:pt>
    <dgm:pt modelId="{FBD11052-06FB-4288-9427-E40241009DAF}">
      <dgm:prSet/>
      <dgm:spPr/>
      <dgm:t>
        <a:bodyPr/>
        <a:lstStyle/>
        <a:p>
          <a:r>
            <a:rPr lang="en-US"/>
            <a:t>Fighting addiction associated with the father</a:t>
          </a:r>
        </a:p>
      </dgm:t>
    </dgm:pt>
    <dgm:pt modelId="{24F404DF-F51C-4ABE-BC02-6BA39FBDF010}" type="parTrans" cxnId="{3253A032-987E-489C-A967-7FDF0C9F9FFA}">
      <dgm:prSet/>
      <dgm:spPr/>
      <dgm:t>
        <a:bodyPr/>
        <a:lstStyle/>
        <a:p>
          <a:endParaRPr lang="en-US"/>
        </a:p>
      </dgm:t>
    </dgm:pt>
    <dgm:pt modelId="{A6ED942F-DC0C-4A0D-A37B-A1435D323686}" type="sibTrans" cxnId="{3253A032-987E-489C-A967-7FDF0C9F9FFA}">
      <dgm:prSet/>
      <dgm:spPr/>
      <dgm:t>
        <a:bodyPr/>
        <a:lstStyle/>
        <a:p>
          <a:endParaRPr lang="en-US"/>
        </a:p>
      </dgm:t>
    </dgm:pt>
    <dgm:pt modelId="{324DF529-D8A6-479B-8072-749D2C9442BC}">
      <dgm:prSet/>
      <dgm:spPr/>
      <dgm:t>
        <a:bodyPr/>
        <a:lstStyle/>
        <a:p>
          <a:r>
            <a:rPr lang="en-US"/>
            <a:t>Family bonding, building stronger  relations</a:t>
          </a:r>
        </a:p>
      </dgm:t>
    </dgm:pt>
    <dgm:pt modelId="{781F142A-527C-40EC-B312-9BC0C25CCF82}" type="parTrans" cxnId="{5CF27426-8188-42C8-995E-94B0F22E3BEB}">
      <dgm:prSet/>
      <dgm:spPr/>
      <dgm:t>
        <a:bodyPr/>
        <a:lstStyle/>
        <a:p>
          <a:endParaRPr lang="en-US"/>
        </a:p>
      </dgm:t>
    </dgm:pt>
    <dgm:pt modelId="{CF7005FE-9ABB-4102-BEFC-8B67B3769083}" type="sibTrans" cxnId="{5CF27426-8188-42C8-995E-94B0F22E3BEB}">
      <dgm:prSet/>
      <dgm:spPr/>
      <dgm:t>
        <a:bodyPr/>
        <a:lstStyle/>
        <a:p>
          <a:endParaRPr lang="en-US"/>
        </a:p>
      </dgm:t>
    </dgm:pt>
    <dgm:pt modelId="{BE721C1A-8DC1-4DBB-A03D-5381DDD61952}">
      <dgm:prSet/>
      <dgm:spPr/>
      <dgm:t>
        <a:bodyPr/>
        <a:lstStyle/>
        <a:p>
          <a:r>
            <a:rPr lang="en-US"/>
            <a:t>Essential Parenting Guidance</a:t>
          </a:r>
        </a:p>
      </dgm:t>
    </dgm:pt>
    <dgm:pt modelId="{F245231A-D690-4CEC-8D02-7D2D4B9E04EA}" type="parTrans" cxnId="{E1C71F68-702F-453D-A8F0-B33E2FB1FAAF}">
      <dgm:prSet/>
      <dgm:spPr/>
      <dgm:t>
        <a:bodyPr/>
        <a:lstStyle/>
        <a:p>
          <a:endParaRPr lang="en-US"/>
        </a:p>
      </dgm:t>
    </dgm:pt>
    <dgm:pt modelId="{7C8E3226-02B2-4D11-B791-AC096367F075}" type="sibTrans" cxnId="{E1C71F68-702F-453D-A8F0-B33E2FB1FAAF}">
      <dgm:prSet/>
      <dgm:spPr/>
      <dgm:t>
        <a:bodyPr/>
        <a:lstStyle/>
        <a:p>
          <a:endParaRPr lang="en-US"/>
        </a:p>
      </dgm:t>
    </dgm:pt>
    <dgm:pt modelId="{2D6D1342-946F-42B2-B2E9-973EA5877942}" type="pres">
      <dgm:prSet presAssocID="{F450F1B3-2EF5-4B79-937E-073EB9229776}" presName="diagram" presStyleCnt="0">
        <dgm:presLayoutVars>
          <dgm:dir/>
          <dgm:resizeHandles val="exact"/>
        </dgm:presLayoutVars>
      </dgm:prSet>
      <dgm:spPr/>
    </dgm:pt>
    <dgm:pt modelId="{69E40D2C-6B23-43EB-A6B3-2553B05B4D14}" type="pres">
      <dgm:prSet presAssocID="{D2BEFA8F-AE01-47EB-9F50-0A83A3B923FE}" presName="node" presStyleLbl="node1" presStyleIdx="0" presStyleCnt="6">
        <dgm:presLayoutVars>
          <dgm:bulletEnabled val="1"/>
        </dgm:presLayoutVars>
      </dgm:prSet>
      <dgm:spPr/>
    </dgm:pt>
    <dgm:pt modelId="{59EC1911-B0AD-4F57-B7EF-35285053D6D9}" type="pres">
      <dgm:prSet presAssocID="{21704DCA-B9F3-4F2E-A758-F9D055AC4664}" presName="sibTrans" presStyleCnt="0"/>
      <dgm:spPr/>
    </dgm:pt>
    <dgm:pt modelId="{5AB55FD2-BB76-47A3-A53D-BBC7E1E34C7C}" type="pres">
      <dgm:prSet presAssocID="{8A86A15E-7F37-4F7F-A64A-836E3E51EB87}" presName="node" presStyleLbl="node1" presStyleIdx="1" presStyleCnt="6">
        <dgm:presLayoutVars>
          <dgm:bulletEnabled val="1"/>
        </dgm:presLayoutVars>
      </dgm:prSet>
      <dgm:spPr/>
    </dgm:pt>
    <dgm:pt modelId="{E07F6F8C-A63A-4DAE-B50D-431EDED51FBB}" type="pres">
      <dgm:prSet presAssocID="{408CB50F-4506-4891-A867-0FAA93BBBF7C}" presName="sibTrans" presStyleCnt="0"/>
      <dgm:spPr/>
    </dgm:pt>
    <dgm:pt modelId="{10E9BF11-0EB7-4F2A-9E97-9965E75B2DAB}" type="pres">
      <dgm:prSet presAssocID="{3E48DC31-9046-4381-B647-9B6FB268D2D2}" presName="node" presStyleLbl="node1" presStyleIdx="2" presStyleCnt="6">
        <dgm:presLayoutVars>
          <dgm:bulletEnabled val="1"/>
        </dgm:presLayoutVars>
      </dgm:prSet>
      <dgm:spPr/>
    </dgm:pt>
    <dgm:pt modelId="{2D8E2F34-E620-4151-8860-C6895F9BF675}" type="pres">
      <dgm:prSet presAssocID="{751A64D0-BB73-48FE-8306-5F3DB5745372}" presName="sibTrans" presStyleCnt="0"/>
      <dgm:spPr/>
    </dgm:pt>
    <dgm:pt modelId="{827FB7D5-F3CE-43D9-B0B1-5DF18003988F}" type="pres">
      <dgm:prSet presAssocID="{FBD11052-06FB-4288-9427-E40241009DAF}" presName="node" presStyleLbl="node1" presStyleIdx="3" presStyleCnt="6">
        <dgm:presLayoutVars>
          <dgm:bulletEnabled val="1"/>
        </dgm:presLayoutVars>
      </dgm:prSet>
      <dgm:spPr/>
    </dgm:pt>
    <dgm:pt modelId="{868B08E3-166E-4E1D-936A-C977FB4BDE2D}" type="pres">
      <dgm:prSet presAssocID="{A6ED942F-DC0C-4A0D-A37B-A1435D323686}" presName="sibTrans" presStyleCnt="0"/>
      <dgm:spPr/>
    </dgm:pt>
    <dgm:pt modelId="{5C6EEFD6-6AF0-4BD2-B57C-4FE53DDE03D5}" type="pres">
      <dgm:prSet presAssocID="{324DF529-D8A6-479B-8072-749D2C9442BC}" presName="node" presStyleLbl="node1" presStyleIdx="4" presStyleCnt="6">
        <dgm:presLayoutVars>
          <dgm:bulletEnabled val="1"/>
        </dgm:presLayoutVars>
      </dgm:prSet>
      <dgm:spPr/>
    </dgm:pt>
    <dgm:pt modelId="{5E74567D-56F8-4DF6-8897-C926877193A9}" type="pres">
      <dgm:prSet presAssocID="{CF7005FE-9ABB-4102-BEFC-8B67B3769083}" presName="sibTrans" presStyleCnt="0"/>
      <dgm:spPr/>
    </dgm:pt>
    <dgm:pt modelId="{64482A18-8687-4BD3-A10A-F3B2881B9A25}" type="pres">
      <dgm:prSet presAssocID="{BE721C1A-8DC1-4DBB-A03D-5381DDD61952}" presName="node" presStyleLbl="node1" presStyleIdx="5" presStyleCnt="6">
        <dgm:presLayoutVars>
          <dgm:bulletEnabled val="1"/>
        </dgm:presLayoutVars>
      </dgm:prSet>
      <dgm:spPr/>
    </dgm:pt>
  </dgm:ptLst>
  <dgm:cxnLst>
    <dgm:cxn modelId="{5CF27426-8188-42C8-995E-94B0F22E3BEB}" srcId="{F450F1B3-2EF5-4B79-937E-073EB9229776}" destId="{324DF529-D8A6-479B-8072-749D2C9442BC}" srcOrd="4" destOrd="0" parTransId="{781F142A-527C-40EC-B312-9BC0C25CCF82}" sibTransId="{CF7005FE-9ABB-4102-BEFC-8B67B3769083}"/>
    <dgm:cxn modelId="{3253A032-987E-489C-A967-7FDF0C9F9FFA}" srcId="{F450F1B3-2EF5-4B79-937E-073EB9229776}" destId="{FBD11052-06FB-4288-9427-E40241009DAF}" srcOrd="3" destOrd="0" parTransId="{24F404DF-F51C-4ABE-BC02-6BA39FBDF010}" sibTransId="{A6ED942F-DC0C-4A0D-A37B-A1435D323686}"/>
    <dgm:cxn modelId="{91707E40-0AFF-4E90-B00B-58C4F2EADEC4}" srcId="{F450F1B3-2EF5-4B79-937E-073EB9229776}" destId="{8A86A15E-7F37-4F7F-A64A-836E3E51EB87}" srcOrd="1" destOrd="0" parTransId="{6D447A28-6BA9-41EA-B28E-EA807161695F}" sibTransId="{408CB50F-4506-4891-A867-0FAA93BBBF7C}"/>
    <dgm:cxn modelId="{E1C71F68-702F-453D-A8F0-B33E2FB1FAAF}" srcId="{F450F1B3-2EF5-4B79-937E-073EB9229776}" destId="{BE721C1A-8DC1-4DBB-A03D-5381DDD61952}" srcOrd="5" destOrd="0" parTransId="{F245231A-D690-4CEC-8D02-7D2D4B9E04EA}" sibTransId="{7C8E3226-02B2-4D11-B791-AC096367F075}"/>
    <dgm:cxn modelId="{CA5A1B6A-4392-4C61-BCA5-5BE03788D5FA}" srcId="{F450F1B3-2EF5-4B79-937E-073EB9229776}" destId="{3E48DC31-9046-4381-B647-9B6FB268D2D2}" srcOrd="2" destOrd="0" parTransId="{F2FDA8F7-488E-4D0D-B643-ADB061034A88}" sibTransId="{751A64D0-BB73-48FE-8306-5F3DB5745372}"/>
    <dgm:cxn modelId="{6EDE4B4B-6B04-46FC-B933-02BEE1B6B5FD}" type="presOf" srcId="{3E48DC31-9046-4381-B647-9B6FB268D2D2}" destId="{10E9BF11-0EB7-4F2A-9E97-9965E75B2DAB}" srcOrd="0" destOrd="0" presId="urn:microsoft.com/office/officeart/2005/8/layout/default"/>
    <dgm:cxn modelId="{93C0F96B-6E42-4ECA-AFDD-1758B9F04F48}" type="presOf" srcId="{D2BEFA8F-AE01-47EB-9F50-0A83A3B923FE}" destId="{69E40D2C-6B23-43EB-A6B3-2553B05B4D14}" srcOrd="0" destOrd="0" presId="urn:microsoft.com/office/officeart/2005/8/layout/default"/>
    <dgm:cxn modelId="{4A43A453-4EBD-498E-83CE-84D48CDEB180}" srcId="{F450F1B3-2EF5-4B79-937E-073EB9229776}" destId="{D2BEFA8F-AE01-47EB-9F50-0A83A3B923FE}" srcOrd="0" destOrd="0" parTransId="{6FBCA6AB-1B45-4DDA-8FCC-0C7234DF1870}" sibTransId="{21704DCA-B9F3-4F2E-A758-F9D055AC4664}"/>
    <dgm:cxn modelId="{BAA75075-5E22-488C-9C90-9DAC039F39E6}" type="presOf" srcId="{BE721C1A-8DC1-4DBB-A03D-5381DDD61952}" destId="{64482A18-8687-4BD3-A10A-F3B2881B9A25}" srcOrd="0" destOrd="0" presId="urn:microsoft.com/office/officeart/2005/8/layout/default"/>
    <dgm:cxn modelId="{1F0A6359-8E01-45B0-87F5-275A591CEB86}" type="presOf" srcId="{324DF529-D8A6-479B-8072-749D2C9442BC}" destId="{5C6EEFD6-6AF0-4BD2-B57C-4FE53DDE03D5}" srcOrd="0" destOrd="0" presId="urn:microsoft.com/office/officeart/2005/8/layout/default"/>
    <dgm:cxn modelId="{C7A4FFB0-0634-4F22-879B-F4FD9A40A6E3}" type="presOf" srcId="{FBD11052-06FB-4288-9427-E40241009DAF}" destId="{827FB7D5-F3CE-43D9-B0B1-5DF18003988F}" srcOrd="0" destOrd="0" presId="urn:microsoft.com/office/officeart/2005/8/layout/default"/>
    <dgm:cxn modelId="{F709BEB5-AAE0-4E93-B4F5-480CC7BED8D7}" type="presOf" srcId="{F450F1B3-2EF5-4B79-937E-073EB9229776}" destId="{2D6D1342-946F-42B2-B2E9-973EA5877942}" srcOrd="0" destOrd="0" presId="urn:microsoft.com/office/officeart/2005/8/layout/default"/>
    <dgm:cxn modelId="{55444EEB-C315-4D6F-B43D-4B054952FA84}" type="presOf" srcId="{8A86A15E-7F37-4F7F-A64A-836E3E51EB87}" destId="{5AB55FD2-BB76-47A3-A53D-BBC7E1E34C7C}" srcOrd="0" destOrd="0" presId="urn:microsoft.com/office/officeart/2005/8/layout/default"/>
    <dgm:cxn modelId="{6AA4A8AA-2B7C-4B1B-995C-3A1F4372986C}" type="presParOf" srcId="{2D6D1342-946F-42B2-B2E9-973EA5877942}" destId="{69E40D2C-6B23-43EB-A6B3-2553B05B4D14}" srcOrd="0" destOrd="0" presId="urn:microsoft.com/office/officeart/2005/8/layout/default"/>
    <dgm:cxn modelId="{D615249A-E5D0-4D61-B15B-8CC693ED84BB}" type="presParOf" srcId="{2D6D1342-946F-42B2-B2E9-973EA5877942}" destId="{59EC1911-B0AD-4F57-B7EF-35285053D6D9}" srcOrd="1" destOrd="0" presId="urn:microsoft.com/office/officeart/2005/8/layout/default"/>
    <dgm:cxn modelId="{85BAACD7-9996-4118-9897-6EE5D26E71D1}" type="presParOf" srcId="{2D6D1342-946F-42B2-B2E9-973EA5877942}" destId="{5AB55FD2-BB76-47A3-A53D-BBC7E1E34C7C}" srcOrd="2" destOrd="0" presId="urn:microsoft.com/office/officeart/2005/8/layout/default"/>
    <dgm:cxn modelId="{662D96B2-8AC8-43A7-B4E1-40B16DF050CB}" type="presParOf" srcId="{2D6D1342-946F-42B2-B2E9-973EA5877942}" destId="{E07F6F8C-A63A-4DAE-B50D-431EDED51FBB}" srcOrd="3" destOrd="0" presId="urn:microsoft.com/office/officeart/2005/8/layout/default"/>
    <dgm:cxn modelId="{C512656C-7A31-465E-83A2-B9858D53D9C4}" type="presParOf" srcId="{2D6D1342-946F-42B2-B2E9-973EA5877942}" destId="{10E9BF11-0EB7-4F2A-9E97-9965E75B2DAB}" srcOrd="4" destOrd="0" presId="urn:microsoft.com/office/officeart/2005/8/layout/default"/>
    <dgm:cxn modelId="{0F109BDE-B7C3-4B2A-893A-BC37A65091DD}" type="presParOf" srcId="{2D6D1342-946F-42B2-B2E9-973EA5877942}" destId="{2D8E2F34-E620-4151-8860-C6895F9BF675}" srcOrd="5" destOrd="0" presId="urn:microsoft.com/office/officeart/2005/8/layout/default"/>
    <dgm:cxn modelId="{2A09E6CA-DAA3-48E5-B1A2-063C5DFB3091}" type="presParOf" srcId="{2D6D1342-946F-42B2-B2E9-973EA5877942}" destId="{827FB7D5-F3CE-43D9-B0B1-5DF18003988F}" srcOrd="6" destOrd="0" presId="urn:microsoft.com/office/officeart/2005/8/layout/default"/>
    <dgm:cxn modelId="{F1CA106A-88BC-4514-BAB8-D47B56AEC87D}" type="presParOf" srcId="{2D6D1342-946F-42B2-B2E9-973EA5877942}" destId="{868B08E3-166E-4E1D-936A-C977FB4BDE2D}" srcOrd="7" destOrd="0" presId="urn:microsoft.com/office/officeart/2005/8/layout/default"/>
    <dgm:cxn modelId="{01C53E3F-22E4-4CF6-88D6-7FC2F776B433}" type="presParOf" srcId="{2D6D1342-946F-42B2-B2E9-973EA5877942}" destId="{5C6EEFD6-6AF0-4BD2-B57C-4FE53DDE03D5}" srcOrd="8" destOrd="0" presId="urn:microsoft.com/office/officeart/2005/8/layout/default"/>
    <dgm:cxn modelId="{E57641E0-4A80-409A-8EAC-E2970F761A51}" type="presParOf" srcId="{2D6D1342-946F-42B2-B2E9-973EA5877942}" destId="{5E74567D-56F8-4DF6-8897-C926877193A9}" srcOrd="9" destOrd="0" presId="urn:microsoft.com/office/officeart/2005/8/layout/default"/>
    <dgm:cxn modelId="{BF0F0266-59D7-458C-8EC6-BB2B27AE7B7B}" type="presParOf" srcId="{2D6D1342-946F-42B2-B2E9-973EA5877942}" destId="{64482A18-8687-4BD3-A10A-F3B2881B9A25}" srcOrd="10"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1891CC-EA9D-4EEE-9083-3ABEF84CA548}">
      <dsp:nvSpPr>
        <dsp:cNvPr id="0" name=""/>
        <dsp:cNvSpPr/>
      </dsp:nvSpPr>
      <dsp:spPr>
        <a:xfrm>
          <a:off x="0" y="2124"/>
          <a:ext cx="105156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363E38B-4108-469E-9458-EDA501B04B15}">
      <dsp:nvSpPr>
        <dsp:cNvPr id="0" name=""/>
        <dsp:cNvSpPr/>
      </dsp:nvSpPr>
      <dsp:spPr>
        <a:xfrm>
          <a:off x="0" y="2124"/>
          <a:ext cx="10515600" cy="39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Introduction</a:t>
          </a:r>
        </a:p>
      </dsp:txBody>
      <dsp:txXfrm>
        <a:off x="0" y="2124"/>
        <a:ext cx="10515600" cy="395189"/>
      </dsp:txXfrm>
    </dsp:sp>
    <dsp:sp modelId="{8848E82E-E569-4932-9794-F134E7293CF0}">
      <dsp:nvSpPr>
        <dsp:cNvPr id="0" name=""/>
        <dsp:cNvSpPr/>
      </dsp:nvSpPr>
      <dsp:spPr>
        <a:xfrm>
          <a:off x="0" y="397314"/>
          <a:ext cx="105156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1970C97-BE27-4A04-85D3-96DD50EE62C9}">
      <dsp:nvSpPr>
        <dsp:cNvPr id="0" name=""/>
        <dsp:cNvSpPr/>
      </dsp:nvSpPr>
      <dsp:spPr>
        <a:xfrm>
          <a:off x="0" y="397314"/>
          <a:ext cx="10515600" cy="39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Overview of Case Study</a:t>
          </a:r>
        </a:p>
      </dsp:txBody>
      <dsp:txXfrm>
        <a:off x="0" y="397314"/>
        <a:ext cx="10515600" cy="395189"/>
      </dsp:txXfrm>
    </dsp:sp>
    <dsp:sp modelId="{41026635-A33A-4E1D-8067-2087E9B0BC2F}">
      <dsp:nvSpPr>
        <dsp:cNvPr id="0" name=""/>
        <dsp:cNvSpPr/>
      </dsp:nvSpPr>
      <dsp:spPr>
        <a:xfrm>
          <a:off x="0" y="792504"/>
          <a:ext cx="105156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4C565D7-06F9-454F-8D54-ABD730482D8F}">
      <dsp:nvSpPr>
        <dsp:cNvPr id="0" name=""/>
        <dsp:cNvSpPr/>
      </dsp:nvSpPr>
      <dsp:spPr>
        <a:xfrm>
          <a:off x="0" y="792504"/>
          <a:ext cx="10515600" cy="39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Analyzing the Case Study</a:t>
          </a:r>
        </a:p>
      </dsp:txBody>
      <dsp:txXfrm>
        <a:off x="0" y="792504"/>
        <a:ext cx="10515600" cy="395189"/>
      </dsp:txXfrm>
    </dsp:sp>
    <dsp:sp modelId="{6B81F081-97D6-4802-ADB1-E4A2F8860CC6}">
      <dsp:nvSpPr>
        <dsp:cNvPr id="0" name=""/>
        <dsp:cNvSpPr/>
      </dsp:nvSpPr>
      <dsp:spPr>
        <a:xfrm>
          <a:off x="0" y="1187694"/>
          <a:ext cx="105156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8D98A17-8227-46A3-88E5-EC8C02D35B7B}">
      <dsp:nvSpPr>
        <dsp:cNvPr id="0" name=""/>
        <dsp:cNvSpPr/>
      </dsp:nvSpPr>
      <dsp:spPr>
        <a:xfrm>
          <a:off x="0" y="1187694"/>
          <a:ext cx="10515600" cy="39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Identifying Risk Factors</a:t>
          </a:r>
        </a:p>
      </dsp:txBody>
      <dsp:txXfrm>
        <a:off x="0" y="1187694"/>
        <a:ext cx="10515600" cy="395189"/>
      </dsp:txXfrm>
    </dsp:sp>
    <dsp:sp modelId="{03E1D959-C61A-4506-8E54-6C49E46CD7E7}">
      <dsp:nvSpPr>
        <dsp:cNvPr id="0" name=""/>
        <dsp:cNvSpPr/>
      </dsp:nvSpPr>
      <dsp:spPr>
        <a:xfrm>
          <a:off x="0" y="1582884"/>
          <a:ext cx="105156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AB78D80-F31D-4FAB-AD29-0AC7701C9C56}">
      <dsp:nvSpPr>
        <dsp:cNvPr id="0" name=""/>
        <dsp:cNvSpPr/>
      </dsp:nvSpPr>
      <dsp:spPr>
        <a:xfrm>
          <a:off x="0" y="1582884"/>
          <a:ext cx="10515600" cy="39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Discussion and Evaluation</a:t>
          </a:r>
        </a:p>
      </dsp:txBody>
      <dsp:txXfrm>
        <a:off x="0" y="1582884"/>
        <a:ext cx="10515600" cy="395189"/>
      </dsp:txXfrm>
    </dsp:sp>
    <dsp:sp modelId="{74A5A92B-05C1-41C6-9AF6-036B161E460E}">
      <dsp:nvSpPr>
        <dsp:cNvPr id="0" name=""/>
        <dsp:cNvSpPr/>
      </dsp:nvSpPr>
      <dsp:spPr>
        <a:xfrm>
          <a:off x="0" y="1978074"/>
          <a:ext cx="105156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73C7C4D-E4A6-4752-B126-F9FF88194CAE}">
      <dsp:nvSpPr>
        <dsp:cNvPr id="0" name=""/>
        <dsp:cNvSpPr/>
      </dsp:nvSpPr>
      <dsp:spPr>
        <a:xfrm>
          <a:off x="0" y="1978074"/>
          <a:ext cx="10515600" cy="39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Positives and Negatives</a:t>
          </a:r>
        </a:p>
      </dsp:txBody>
      <dsp:txXfrm>
        <a:off x="0" y="1978074"/>
        <a:ext cx="10515600" cy="395189"/>
      </dsp:txXfrm>
    </dsp:sp>
    <dsp:sp modelId="{6C83E4B6-C243-470D-B896-89D3BF6C83ED}">
      <dsp:nvSpPr>
        <dsp:cNvPr id="0" name=""/>
        <dsp:cNvSpPr/>
      </dsp:nvSpPr>
      <dsp:spPr>
        <a:xfrm>
          <a:off x="0" y="2373263"/>
          <a:ext cx="105156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81E4838-D851-4282-A6C0-8CE4CEA775DC}">
      <dsp:nvSpPr>
        <dsp:cNvPr id="0" name=""/>
        <dsp:cNvSpPr/>
      </dsp:nvSpPr>
      <dsp:spPr>
        <a:xfrm>
          <a:off x="0" y="2373263"/>
          <a:ext cx="10515600" cy="39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Solution</a:t>
          </a:r>
        </a:p>
      </dsp:txBody>
      <dsp:txXfrm>
        <a:off x="0" y="2373263"/>
        <a:ext cx="10515600" cy="395189"/>
      </dsp:txXfrm>
    </dsp:sp>
    <dsp:sp modelId="{004DDF8C-704F-4ADD-B9C3-4D37844392A9}">
      <dsp:nvSpPr>
        <dsp:cNvPr id="0" name=""/>
        <dsp:cNvSpPr/>
      </dsp:nvSpPr>
      <dsp:spPr>
        <a:xfrm>
          <a:off x="0" y="2768453"/>
          <a:ext cx="105156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48C5480-29C6-4274-8E8C-9F95A1B291DB}">
      <dsp:nvSpPr>
        <dsp:cNvPr id="0" name=""/>
        <dsp:cNvSpPr/>
      </dsp:nvSpPr>
      <dsp:spPr>
        <a:xfrm>
          <a:off x="0" y="2768453"/>
          <a:ext cx="10515600" cy="39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Implementation</a:t>
          </a:r>
        </a:p>
      </dsp:txBody>
      <dsp:txXfrm>
        <a:off x="0" y="2768453"/>
        <a:ext cx="10515600" cy="395189"/>
      </dsp:txXfrm>
    </dsp:sp>
    <dsp:sp modelId="{8D8B5720-3F75-4EA0-8326-E2BEE5BFE1A9}">
      <dsp:nvSpPr>
        <dsp:cNvPr id="0" name=""/>
        <dsp:cNvSpPr/>
      </dsp:nvSpPr>
      <dsp:spPr>
        <a:xfrm>
          <a:off x="0" y="3163643"/>
          <a:ext cx="105156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CCFE17D-25FC-4C15-B5A4-8B7C21F351E1}">
      <dsp:nvSpPr>
        <dsp:cNvPr id="0" name=""/>
        <dsp:cNvSpPr/>
      </dsp:nvSpPr>
      <dsp:spPr>
        <a:xfrm>
          <a:off x="0" y="3163643"/>
          <a:ext cx="10515600" cy="39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Group Discussion</a:t>
          </a:r>
        </a:p>
      </dsp:txBody>
      <dsp:txXfrm>
        <a:off x="0" y="3163643"/>
        <a:ext cx="10515600" cy="395189"/>
      </dsp:txXfrm>
    </dsp:sp>
    <dsp:sp modelId="{FECA7353-B2D4-4FB8-9439-EBA1FDD5D706}">
      <dsp:nvSpPr>
        <dsp:cNvPr id="0" name=""/>
        <dsp:cNvSpPr/>
      </dsp:nvSpPr>
      <dsp:spPr>
        <a:xfrm>
          <a:off x="0" y="3558833"/>
          <a:ext cx="105156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6C3B66-F93A-461F-82DA-24D4E4D9B848}">
      <dsp:nvSpPr>
        <dsp:cNvPr id="0" name=""/>
        <dsp:cNvSpPr/>
      </dsp:nvSpPr>
      <dsp:spPr>
        <a:xfrm>
          <a:off x="0" y="3558833"/>
          <a:ext cx="10515600" cy="39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Conclusion</a:t>
          </a:r>
        </a:p>
      </dsp:txBody>
      <dsp:txXfrm>
        <a:off x="0" y="3558833"/>
        <a:ext cx="10515600" cy="395189"/>
      </dsp:txXfrm>
    </dsp:sp>
    <dsp:sp modelId="{B857D18D-726F-4EF8-97C2-27217D9EE7DF}">
      <dsp:nvSpPr>
        <dsp:cNvPr id="0" name=""/>
        <dsp:cNvSpPr/>
      </dsp:nvSpPr>
      <dsp:spPr>
        <a:xfrm>
          <a:off x="0" y="3954023"/>
          <a:ext cx="105156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993340F-CB6F-4B57-A457-11AD8AE8737A}">
      <dsp:nvSpPr>
        <dsp:cNvPr id="0" name=""/>
        <dsp:cNvSpPr/>
      </dsp:nvSpPr>
      <dsp:spPr>
        <a:xfrm>
          <a:off x="0" y="3954023"/>
          <a:ext cx="10515600" cy="39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Reference List</a:t>
          </a:r>
        </a:p>
      </dsp:txBody>
      <dsp:txXfrm>
        <a:off x="0" y="3954023"/>
        <a:ext cx="10515600" cy="39518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E40D2C-6B23-43EB-A6B3-2553B05B4D14}">
      <dsp:nvSpPr>
        <dsp:cNvPr id="0" name=""/>
        <dsp:cNvSpPr/>
      </dsp:nvSpPr>
      <dsp:spPr>
        <a:xfrm>
          <a:off x="0" y="39687"/>
          <a:ext cx="3286125" cy="1971675"/>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kern="1200"/>
            <a:t>Behavioral issues the boy shows</a:t>
          </a:r>
        </a:p>
      </dsp:txBody>
      <dsp:txXfrm>
        <a:off x="0" y="39687"/>
        <a:ext cx="3286125" cy="1971675"/>
      </dsp:txXfrm>
    </dsp:sp>
    <dsp:sp modelId="{5AB55FD2-BB76-47A3-A53D-BBC7E1E34C7C}">
      <dsp:nvSpPr>
        <dsp:cNvPr id="0" name=""/>
        <dsp:cNvSpPr/>
      </dsp:nvSpPr>
      <dsp:spPr>
        <a:xfrm>
          <a:off x="3614737" y="39687"/>
          <a:ext cx="3286125" cy="1971675"/>
        </a:xfrm>
        <a:prstGeom prst="rect">
          <a:avLst/>
        </a:prstGeom>
        <a:solidFill>
          <a:schemeClr val="accent5">
            <a:hueOff val="-1351709"/>
            <a:satOff val="-3484"/>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kern="1200"/>
            <a:t>Mental health support for the teenage girls</a:t>
          </a:r>
        </a:p>
      </dsp:txBody>
      <dsp:txXfrm>
        <a:off x="3614737" y="39687"/>
        <a:ext cx="3286125" cy="1971675"/>
      </dsp:txXfrm>
    </dsp:sp>
    <dsp:sp modelId="{10E9BF11-0EB7-4F2A-9E97-9965E75B2DAB}">
      <dsp:nvSpPr>
        <dsp:cNvPr id="0" name=""/>
        <dsp:cNvSpPr/>
      </dsp:nvSpPr>
      <dsp:spPr>
        <a:xfrm>
          <a:off x="7229475" y="39687"/>
          <a:ext cx="3286125" cy="1971675"/>
        </a:xfrm>
        <a:prstGeom prst="rect">
          <a:avLst/>
        </a:prstGeom>
        <a:solidFill>
          <a:schemeClr val="accent5">
            <a:hueOff val="-2703417"/>
            <a:satOff val="-6968"/>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kern="1200"/>
            <a:t>Parental development and support for the mother</a:t>
          </a:r>
        </a:p>
      </dsp:txBody>
      <dsp:txXfrm>
        <a:off x="7229475" y="39687"/>
        <a:ext cx="3286125" cy="1971675"/>
      </dsp:txXfrm>
    </dsp:sp>
    <dsp:sp modelId="{827FB7D5-F3CE-43D9-B0B1-5DF18003988F}">
      <dsp:nvSpPr>
        <dsp:cNvPr id="0" name=""/>
        <dsp:cNvSpPr/>
      </dsp:nvSpPr>
      <dsp:spPr>
        <a:xfrm>
          <a:off x="0" y="2339975"/>
          <a:ext cx="3286125" cy="1971675"/>
        </a:xfrm>
        <a:prstGeom prst="rect">
          <a:avLst/>
        </a:prstGeom>
        <a:solidFill>
          <a:schemeClr val="accent5">
            <a:hueOff val="-4055126"/>
            <a:satOff val="-10451"/>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kern="1200"/>
            <a:t>Fighting addiction associated with the father</a:t>
          </a:r>
        </a:p>
      </dsp:txBody>
      <dsp:txXfrm>
        <a:off x="0" y="2339975"/>
        <a:ext cx="3286125" cy="1971675"/>
      </dsp:txXfrm>
    </dsp:sp>
    <dsp:sp modelId="{5C6EEFD6-6AF0-4BD2-B57C-4FE53DDE03D5}">
      <dsp:nvSpPr>
        <dsp:cNvPr id="0" name=""/>
        <dsp:cNvSpPr/>
      </dsp:nvSpPr>
      <dsp:spPr>
        <a:xfrm>
          <a:off x="3614737" y="2339975"/>
          <a:ext cx="3286125" cy="1971675"/>
        </a:xfrm>
        <a:prstGeom prst="rect">
          <a:avLst/>
        </a:prstGeom>
        <a:solidFill>
          <a:schemeClr val="accent5">
            <a:hueOff val="-5406834"/>
            <a:satOff val="-13935"/>
            <a:lumOff val="-9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kern="1200"/>
            <a:t>Family bonding, building stronger  relations</a:t>
          </a:r>
        </a:p>
      </dsp:txBody>
      <dsp:txXfrm>
        <a:off x="3614737" y="2339975"/>
        <a:ext cx="3286125" cy="1971675"/>
      </dsp:txXfrm>
    </dsp:sp>
    <dsp:sp modelId="{64482A18-8687-4BD3-A10A-F3B2881B9A25}">
      <dsp:nvSpPr>
        <dsp:cNvPr id="0" name=""/>
        <dsp:cNvSpPr/>
      </dsp:nvSpPr>
      <dsp:spPr>
        <a:xfrm>
          <a:off x="7229475" y="2339975"/>
          <a:ext cx="3286125" cy="1971675"/>
        </a:xfrm>
        <a:prstGeom prst="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kern="1200"/>
            <a:t>Essential Parenting Guidance</a:t>
          </a:r>
        </a:p>
      </dsp:txBody>
      <dsp:txXfrm>
        <a:off x="7229475" y="2339975"/>
        <a:ext cx="3286125" cy="197167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0ED78D9-DB2F-47AF-B436-4CE5C758D315}" type="datetimeFigureOut">
              <a:rPr lang="en-GB" smtClean="0"/>
              <a:t>16/07/2021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B956EF6-1B3D-4469-AD96-4589300A35FB}" type="slidenum">
              <a:rPr lang="en-GB" smtClean="0"/>
              <a:t>‹#›</a:t>
            </a:fld>
            <a:endParaRPr lang="en-GB"/>
          </a:p>
        </p:txBody>
      </p:sp>
    </p:spTree>
    <p:extLst>
      <p:ext uri="{BB962C8B-B14F-4D97-AF65-F5344CB8AC3E}">
        <p14:creationId xmlns:p14="http://schemas.microsoft.com/office/powerpoint/2010/main" val="22295949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B956EF6-1B3D-4469-AD96-4589300A35FB}" type="slidenum">
              <a:rPr lang="en-GB" smtClean="0"/>
              <a:t>1</a:t>
            </a:fld>
            <a:endParaRPr lang="en-GB"/>
          </a:p>
        </p:txBody>
      </p:sp>
    </p:spTree>
    <p:extLst>
      <p:ext uri="{BB962C8B-B14F-4D97-AF65-F5344CB8AC3E}">
        <p14:creationId xmlns:p14="http://schemas.microsoft.com/office/powerpoint/2010/main" val="14965811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B956EF6-1B3D-4469-AD96-4589300A35FB}" type="slidenum">
              <a:rPr lang="en-GB" smtClean="0"/>
              <a:t>2</a:t>
            </a:fld>
            <a:endParaRPr lang="en-GB"/>
          </a:p>
        </p:txBody>
      </p:sp>
    </p:spTree>
    <p:extLst>
      <p:ext uri="{BB962C8B-B14F-4D97-AF65-F5344CB8AC3E}">
        <p14:creationId xmlns:p14="http://schemas.microsoft.com/office/powerpoint/2010/main" val="42866581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Introduction: All of us introduce ourselves Sadeka to do the opening INTRO </a:t>
            </a:r>
          </a:p>
          <a:p>
            <a:endParaRPr lang="en-GB" b="1"/>
          </a:p>
          <a:p>
            <a:r>
              <a:rPr lang="en-GB" b="1"/>
              <a:t>Good Morning All…. </a:t>
            </a:r>
            <a:r>
              <a:rPr lang="en-GB" b="1">
                <a:sym typeface="Wingdings" panose="05000000000000000000" pitchFamily="2" charset="2"/>
              </a:rPr>
              <a:t></a:t>
            </a:r>
            <a:endParaRPr lang="en-GB" b="1"/>
          </a:p>
          <a:p>
            <a:r>
              <a:rPr lang="en-GB"/>
              <a:t>This is a quick introduction and we all here present today have been given a case study to analyse.</a:t>
            </a:r>
            <a:endParaRPr lang="en-GB">
              <a:cs typeface="Arial"/>
            </a:endParaRPr>
          </a:p>
          <a:p>
            <a:r>
              <a:rPr lang="en-GB"/>
              <a:t>We as a group of 5 members will be presenting this between us, we have been given a complex case study which demonstrates that there are many problematic areas the family are experiencing various issue's. Various key agencies are involved already which shows further concerns of anti social behaviour spiralling out of control.</a:t>
            </a:r>
            <a:endParaRPr lang="en-GB">
              <a:cs typeface="Arial"/>
            </a:endParaRPr>
          </a:p>
        </p:txBody>
      </p:sp>
      <p:sp>
        <p:nvSpPr>
          <p:cNvPr id="4" name="Slide Number Placeholder 3"/>
          <p:cNvSpPr>
            <a:spLocks noGrp="1"/>
          </p:cNvSpPr>
          <p:nvPr>
            <p:ph type="sldNum" sz="quarter" idx="5"/>
          </p:nvPr>
        </p:nvSpPr>
        <p:spPr/>
        <p:txBody>
          <a:bodyPr/>
          <a:lstStyle/>
          <a:p>
            <a:fld id="{DB956EF6-1B3D-4469-AD96-4589300A35FB}" type="slidenum">
              <a:rPr lang="en-GB" smtClean="0"/>
              <a:t>3</a:t>
            </a:fld>
            <a:endParaRPr lang="en-GB"/>
          </a:p>
        </p:txBody>
      </p:sp>
    </p:spTree>
    <p:extLst>
      <p:ext uri="{BB962C8B-B14F-4D97-AF65-F5344CB8AC3E}">
        <p14:creationId xmlns:p14="http://schemas.microsoft.com/office/powerpoint/2010/main" val="28537185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a:t>The child is attempting to fill a legitimate need. – Children have many needs and if they are not met that they fight for attention to get what they want. It’s a common reaction for children to behave in this manner. (</a:t>
            </a:r>
            <a:r>
              <a:rPr lang="en-GB" err="1"/>
              <a:t>SolTer</a:t>
            </a:r>
            <a:r>
              <a:rPr lang="en-GB"/>
              <a:t>, 1998).</a:t>
            </a:r>
          </a:p>
          <a:p>
            <a:pPr marL="228600" indent="-228600">
              <a:buAutoNum type="arabicPeriod"/>
            </a:pPr>
            <a:endParaRPr lang="en-GB"/>
          </a:p>
          <a:p>
            <a:pPr marL="228600" indent="-228600">
              <a:buAutoNum type="arabicPeriod"/>
            </a:pPr>
            <a:r>
              <a:rPr lang="en-GB"/>
              <a:t>The child lacks information (or is too young to understand or remember rules). – Children who are born are born knowing nothing about the complex world we live in which makes a child who lacks support and education during their upbringing causing challenging behaviours to surface.</a:t>
            </a:r>
          </a:p>
          <a:p>
            <a:pPr marL="228600" indent="-228600">
              <a:buAutoNum type="arabicPeriod"/>
            </a:pPr>
            <a:endParaRPr lang="en-GB"/>
          </a:p>
          <a:p>
            <a:pPr marL="228600" indent="-228600">
              <a:buAutoNum type="arabicPeriod"/>
            </a:pPr>
            <a:r>
              <a:rPr lang="en-GB"/>
              <a:t>The child is suffering from stress or unhealed trauma. – This could be perhaps one the most important out the three as it’s the most misunderstood factor of them all.</a:t>
            </a:r>
          </a:p>
          <a:p>
            <a:pPr marL="0" indent="0">
              <a:buNone/>
            </a:pPr>
            <a:endParaRPr lang="en-GB"/>
          </a:p>
          <a:p>
            <a:pPr marL="0" indent="0">
              <a:buNone/>
            </a:pPr>
            <a:r>
              <a:rPr lang="en-GB"/>
              <a:t>Children will usually give us clues via the behaviour’s they demonstrate whether it be frustration, anger, sadness  they usually express feelings via these types of emotions. As grown ups and parents suppose it is our job role to interpret and understand them.</a:t>
            </a:r>
          </a:p>
          <a:p>
            <a:pPr marL="228600" indent="-228600">
              <a:buAutoNum type="arabicPeriod"/>
            </a:pPr>
            <a:endParaRPr lang="en-GB"/>
          </a:p>
          <a:p>
            <a:pPr marL="0" indent="0">
              <a:buNone/>
            </a:pPr>
            <a:endParaRPr lang="en-GB"/>
          </a:p>
        </p:txBody>
      </p:sp>
      <p:sp>
        <p:nvSpPr>
          <p:cNvPr id="4" name="Slide Number Placeholder 3"/>
          <p:cNvSpPr>
            <a:spLocks noGrp="1"/>
          </p:cNvSpPr>
          <p:nvPr>
            <p:ph type="sldNum" sz="quarter" idx="5"/>
          </p:nvPr>
        </p:nvSpPr>
        <p:spPr/>
        <p:txBody>
          <a:bodyPr/>
          <a:lstStyle/>
          <a:p>
            <a:fld id="{DB956EF6-1B3D-4469-AD96-4589300A35FB}" type="slidenum">
              <a:rPr lang="en-GB" smtClean="0"/>
              <a:t>4</a:t>
            </a:fld>
            <a:endParaRPr lang="en-GB"/>
          </a:p>
        </p:txBody>
      </p:sp>
    </p:spTree>
    <p:extLst>
      <p:ext uri="{BB962C8B-B14F-4D97-AF65-F5344CB8AC3E}">
        <p14:creationId xmlns:p14="http://schemas.microsoft.com/office/powerpoint/2010/main" val="31453824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u="sng" cap="small">
                <a:solidFill>
                  <a:schemeClr val="tx2"/>
                </a:solidFill>
                <a:latin typeface="Arial" panose="020B0604020202020204" pitchFamily="34" charset="0"/>
                <a:cs typeface="Arial" panose="020B0604020202020204" pitchFamily="34" charset="0"/>
              </a:rPr>
              <a:t>Analyzing the Case Study</a:t>
            </a:r>
          </a:p>
          <a:p>
            <a:endParaRPr lang="en-GB" u="sng">
              <a:solidFill>
                <a:srgbClr val="000000"/>
              </a:solidFill>
              <a:cs typeface="Calibri"/>
            </a:endParaRPr>
          </a:p>
          <a:p>
            <a:r>
              <a:rPr lang="en-GB">
                <a:solidFill>
                  <a:srgbClr val="000000"/>
                </a:solidFill>
                <a:cs typeface="Calibri"/>
              </a:rPr>
              <a:t>Looking at this family of 5, the problems they face and create are simply obvious. The mother needs parental guidance, the father needs to attend meetings regarding the substance abuse, and the children need behavioural controlling and some forms of discipline.</a:t>
            </a:r>
          </a:p>
          <a:p>
            <a:r>
              <a:rPr lang="en-GB">
                <a:solidFill>
                  <a:srgbClr val="000000"/>
                </a:solidFill>
                <a:cs typeface="Calibri"/>
              </a:rPr>
              <a:t>The case study gives us all the necessary information in order to develop a plan that can help us understand better the situation given and try to amend the relationships between the family members, and between the family and the key agencies.</a:t>
            </a:r>
          </a:p>
          <a:p>
            <a:r>
              <a:rPr lang="en-GB">
                <a:solidFill>
                  <a:srgbClr val="000000"/>
                </a:solidFill>
                <a:cs typeface="Calibri"/>
              </a:rPr>
              <a:t>The aims and objectives are simple and feasible. Achieving them will only bring us satisfactory results.</a:t>
            </a:r>
          </a:p>
        </p:txBody>
      </p:sp>
      <p:sp>
        <p:nvSpPr>
          <p:cNvPr id="4" name="Slide Number Placeholder 3"/>
          <p:cNvSpPr>
            <a:spLocks noGrp="1"/>
          </p:cNvSpPr>
          <p:nvPr>
            <p:ph type="sldNum" sz="quarter" idx="5"/>
          </p:nvPr>
        </p:nvSpPr>
        <p:spPr/>
        <p:txBody>
          <a:bodyPr/>
          <a:lstStyle/>
          <a:p>
            <a:fld id="{DB956EF6-1B3D-4469-AD96-4589300A35FB}" type="slidenum">
              <a:rPr lang="en-GB" smtClean="0"/>
              <a:t>5</a:t>
            </a:fld>
            <a:endParaRPr lang="en-GB"/>
          </a:p>
        </p:txBody>
      </p:sp>
    </p:spTree>
    <p:extLst>
      <p:ext uri="{BB962C8B-B14F-4D97-AF65-F5344CB8AC3E}">
        <p14:creationId xmlns:p14="http://schemas.microsoft.com/office/powerpoint/2010/main" val="16955948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a:effectLst/>
              </a:rPr>
              <a:t>While studying this case I have identified many risk factors which could potentially be causing issues within the family home. To provide a more detailed understanding </a:t>
            </a:r>
            <a:r>
              <a:rPr lang="en-GB"/>
              <a:t>of </a:t>
            </a:r>
            <a:r>
              <a:rPr lang="en-GB" b="0" i="0" u="none" strike="noStrike">
                <a:effectLst/>
              </a:rPr>
              <a:t>what is going on, it is important to get the right services involved to help minimize further risks.</a:t>
            </a:r>
            <a:r>
              <a:rPr lang="en-GB"/>
              <a:t> </a:t>
            </a:r>
            <a:endParaRPr lang="en-US"/>
          </a:p>
          <a:p>
            <a:endParaRPr lang="en-GB">
              <a:cs typeface="Arial"/>
            </a:endParaRPr>
          </a:p>
          <a:p>
            <a:r>
              <a:rPr lang="en-GB" b="0" i="0" u="none" strike="noStrike">
                <a:effectLst/>
              </a:rPr>
              <a:t>The family evidently needs support, to enable their quality of life to be improved. I would recommend a referral to </a:t>
            </a:r>
            <a:r>
              <a:rPr lang="en-GB"/>
              <a:t>the </a:t>
            </a:r>
            <a:r>
              <a:rPr lang="en-GB" b="0" i="0" u="none" strike="noStrike">
                <a:effectLst/>
              </a:rPr>
              <a:t>Supporting families programme as this will involve different services to meet the needs of the family. According to GOV.UK (2021) over 400,000 families have benefited from using this programme. They offer assistance and support to help in areas that need improvement and contribute to a better way of living.</a:t>
            </a:r>
            <a:r>
              <a:rPr lang="en-GB"/>
              <a:t> </a:t>
            </a:r>
            <a:endParaRPr lang="en-GB">
              <a:cs typeface="Arial"/>
            </a:endParaRPr>
          </a:p>
          <a:p>
            <a:r>
              <a:rPr lang="en-GB" b="0" i="0" u="none" strike="noStrike">
                <a:effectLst/>
              </a:rPr>
              <a:t>Domestic violence – can cause children to act out of character</a:t>
            </a:r>
            <a:r>
              <a:rPr lang="en-GB"/>
              <a:t>,</a:t>
            </a:r>
            <a:r>
              <a:rPr lang="en-GB" b="0" i="0" u="none" strike="noStrike">
                <a:effectLst/>
              </a:rPr>
              <a:t> for example, being violent and disruptive at school. This could lead to the son becoming behind at school or even result in him being excluded.</a:t>
            </a:r>
            <a:r>
              <a:rPr lang="en-GB"/>
              <a:t> </a:t>
            </a:r>
            <a:endParaRPr lang="en-US"/>
          </a:p>
          <a:p>
            <a:endParaRPr lang="en-GB">
              <a:cs typeface="Arial"/>
            </a:endParaRPr>
          </a:p>
          <a:p>
            <a:r>
              <a:rPr lang="en-GB" b="0" i="0" u="none" strike="noStrike">
                <a:effectLst/>
              </a:rPr>
              <a:t>Financial strain – can cause extra stress for parents if they are unable to support their family financially. Parents may then decide to turn to alcohol to help suppress their feelings.</a:t>
            </a:r>
            <a:r>
              <a:rPr lang="en-GB"/>
              <a:t> </a:t>
            </a:r>
            <a:r>
              <a:rPr lang="en-GB" b="0" i="0" u="none" strike="noStrike">
                <a:effectLst/>
              </a:rPr>
              <a:t>Also</a:t>
            </a:r>
            <a:r>
              <a:rPr lang="en-GB"/>
              <a:t>,</a:t>
            </a:r>
            <a:r>
              <a:rPr lang="en-GB" b="0" i="0" u="none" strike="noStrike">
                <a:effectLst/>
              </a:rPr>
              <a:t> poverty and hardship can have </a:t>
            </a:r>
            <a:r>
              <a:rPr lang="en-GB"/>
              <a:t>an </a:t>
            </a:r>
            <a:r>
              <a:rPr lang="en-GB" b="0" i="0" u="none" strike="noStrike">
                <a:effectLst/>
              </a:rPr>
              <a:t>effect on the children, families with three or more children are 47% more likely to live in poverty (cpag.org.uk, 2021). Being in poverty for teenagers of this generation can be difficult </a:t>
            </a:r>
            <a:r>
              <a:rPr lang="en-GB"/>
              <a:t>for </a:t>
            </a:r>
            <a:r>
              <a:rPr lang="en-GB" b="0" i="0" u="none" strike="noStrike">
                <a:effectLst/>
              </a:rPr>
              <a:t>children as there is always pressure to have the latest fashion. Not being able to keep up with friends or have nice clothes could cause bullying or social exclusion for the children.</a:t>
            </a:r>
            <a:r>
              <a:rPr lang="en-GB"/>
              <a:t> </a:t>
            </a:r>
            <a:endParaRPr lang="en-US"/>
          </a:p>
          <a:p>
            <a:r>
              <a:rPr lang="en-GB" b="0" i="0" u="none" strike="noStrike">
                <a:effectLst/>
              </a:rPr>
              <a:t>Environment – poor living conditions such as cleanliness can cause ill health for the family. For example</a:t>
            </a:r>
            <a:r>
              <a:rPr lang="en-GB"/>
              <a:t>,</a:t>
            </a:r>
            <a:r>
              <a:rPr lang="en-GB" b="0" i="0" u="none" strike="noStrike">
                <a:effectLst/>
              </a:rPr>
              <a:t> food </a:t>
            </a:r>
            <a:r>
              <a:rPr lang="en-GB"/>
              <a:t>is </a:t>
            </a:r>
            <a:r>
              <a:rPr lang="en-GB" b="0" i="0" u="none" strike="noStrike">
                <a:effectLst/>
              </a:rPr>
              <a:t>prepared in </a:t>
            </a:r>
            <a:r>
              <a:rPr lang="en-GB"/>
              <a:t>an </a:t>
            </a:r>
            <a:r>
              <a:rPr lang="en-GB" b="0" i="0" u="none" strike="noStrike">
                <a:effectLst/>
              </a:rPr>
              <a:t>unclean kitchen could lead to stomach issues such as sickness and diarrhoea. The children have a right to live in a clean safe environment. These are basic needs that should be fulfilled in order for the children to progress in life (Maslow, 1943).</a:t>
            </a:r>
            <a:r>
              <a:rPr lang="en-GB"/>
              <a:t> </a:t>
            </a:r>
            <a:r>
              <a:rPr lang="en-GB" b="0" i="0" u="none" strike="noStrike">
                <a:effectLst/>
              </a:rPr>
              <a:t>Alcohol abuse – According to the world health organisation (WHO,2021</a:t>
            </a:r>
            <a:r>
              <a:rPr lang="en-GB"/>
              <a:t>), </a:t>
            </a:r>
            <a:r>
              <a:rPr lang="en-GB" b="0" i="0" u="none" strike="noStrike">
                <a:effectLst/>
              </a:rPr>
              <a:t>55 </a:t>
            </a:r>
            <a:r>
              <a:rPr lang="en-GB"/>
              <a:t>per cent </a:t>
            </a:r>
            <a:r>
              <a:rPr lang="en-GB" b="0" i="0" u="none" strike="noStrike">
                <a:effectLst/>
              </a:rPr>
              <a:t>of domestic abuse perpetrators were drinking alcohol prior to abusing their victims. If the parents are turning to alcohol the chances of them becoming physical with each other increases. The children</a:t>
            </a:r>
            <a:r>
              <a:rPr lang="en-GB"/>
              <a:t> having to witness domestic violence will not only affect them emotionally but could also cause them to mirror parents behaviours later in life. </a:t>
            </a:r>
            <a:endParaRPr lang="en-US">
              <a:cs typeface="Arial"/>
            </a:endParaRPr>
          </a:p>
          <a:p>
            <a:pPr algn="ctr" rtl="0" fontAlgn="base"/>
            <a:r>
              <a:rPr lang="en-GB" sz="1800" b="0" i="0">
                <a:solidFill>
                  <a:srgbClr val="444444"/>
                </a:solidFill>
                <a:effectLst/>
                <a:latin typeface="Arial"/>
                <a:cs typeface="Arial"/>
              </a:rPr>
              <a:t>​</a:t>
            </a:r>
            <a:endParaRPr lang="en-GB" sz="1600" b="0" i="0">
              <a:solidFill>
                <a:srgbClr val="444444"/>
              </a:solidFill>
              <a:effectLst/>
              <a:latin typeface="Arial"/>
              <a:cs typeface="Arial"/>
            </a:endParaRPr>
          </a:p>
          <a:p>
            <a:pPr algn="ctr" rtl="0" fontAlgn="base"/>
            <a:r>
              <a:rPr lang="en-GB" sz="1800" b="0" i="0">
                <a:solidFill>
                  <a:srgbClr val="444444"/>
                </a:solidFill>
                <a:effectLst/>
                <a:latin typeface="Arial"/>
                <a:cs typeface="Arial"/>
              </a:rPr>
              <a:t>​</a:t>
            </a:r>
            <a:endParaRPr lang="en-GB" sz="1600" b="0" i="0">
              <a:solidFill>
                <a:srgbClr val="444444"/>
              </a:solidFill>
              <a:effectLst/>
              <a:latin typeface="Arial"/>
              <a:cs typeface="Arial"/>
            </a:endParaRPr>
          </a:p>
          <a:p>
            <a:endParaRPr lang="en-GB" sz="1100">
              <a:latin typeface="Arial" panose="020B0604020202020204" pitchFamily="34" charset="0"/>
              <a:cs typeface="Arial" panose="020B0604020202020204" pitchFamily="34" charset="0"/>
            </a:endParaRPr>
          </a:p>
          <a:p>
            <a:endParaRPr lang="en-GB" sz="1100">
              <a:latin typeface="Arial" panose="020B0604020202020204" pitchFamily="34" charset="0"/>
              <a:cs typeface="Arial" panose="020B0604020202020204" pitchFamily="34" charset="0"/>
            </a:endParaRPr>
          </a:p>
          <a:p>
            <a:endParaRPr lang="en-GB" sz="1100">
              <a:latin typeface="Arial" panose="020B0604020202020204" pitchFamily="34" charset="0"/>
              <a:cs typeface="Arial" panose="020B0604020202020204" pitchFamily="34" charset="0"/>
            </a:endParaRPr>
          </a:p>
          <a:p>
            <a:endParaRPr lang="en-GB" sz="1100">
              <a:latin typeface="Arial" panose="020B0604020202020204" pitchFamily="34" charset="0"/>
              <a:cs typeface="Arial" panose="020B0604020202020204" pitchFamily="34" charset="0"/>
            </a:endParaRPr>
          </a:p>
          <a:p>
            <a:pPr algn="l"/>
            <a:endParaRPr lang="en-GB" sz="200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DB956EF6-1B3D-4469-AD96-4589300A35FB}" type="slidenum">
              <a:rPr lang="en-GB" smtClean="0"/>
              <a:t>6</a:t>
            </a:fld>
            <a:endParaRPr lang="en-GB"/>
          </a:p>
        </p:txBody>
      </p:sp>
    </p:spTree>
    <p:extLst>
      <p:ext uri="{BB962C8B-B14F-4D97-AF65-F5344CB8AC3E}">
        <p14:creationId xmlns:p14="http://schemas.microsoft.com/office/powerpoint/2010/main" val="33781673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Arial"/>
              </a:rPr>
              <a:t>The United Nation Convention of the Rights of Children underpins four principles which are</a:t>
            </a:r>
          </a:p>
          <a:p>
            <a:pPr marL="171450" indent="-171450">
              <a:buFont typeface="Arial"/>
              <a:buChar char="•"/>
            </a:pPr>
            <a:r>
              <a:rPr lang="en-US" b="1">
                <a:cs typeface="Arial"/>
              </a:rPr>
              <a:t>The right to survival and development</a:t>
            </a:r>
            <a:r>
              <a:rPr lang="en-US">
                <a:cs typeface="Arial"/>
              </a:rPr>
              <a:t>-This protects children from being killed.</a:t>
            </a:r>
          </a:p>
          <a:p>
            <a:pPr marL="171450" indent="-171450">
              <a:buFont typeface="Arial"/>
              <a:buChar char="•"/>
            </a:pPr>
            <a:r>
              <a:rPr lang="en-US" b="1">
                <a:cs typeface="Arial"/>
              </a:rPr>
              <a:t>Non-Discrimination</a:t>
            </a:r>
            <a:r>
              <a:rPr lang="en-US">
                <a:cs typeface="Arial"/>
              </a:rPr>
              <a:t>-According to the Article 2,Every child has equal rights regards of the sex, religion ,poverty, disability </a:t>
            </a:r>
            <a:r>
              <a:rPr lang="en-US" err="1">
                <a:cs typeface="Arial"/>
              </a:rPr>
              <a:t>etc</a:t>
            </a:r>
          </a:p>
          <a:p>
            <a:pPr marL="171450" indent="-171450">
              <a:buFont typeface="Arial"/>
              <a:buChar char="•"/>
            </a:pPr>
            <a:r>
              <a:rPr lang="en-US" b="1">
                <a:cs typeface="Arial"/>
              </a:rPr>
              <a:t>Best interests of a child</a:t>
            </a:r>
            <a:r>
              <a:rPr lang="en-US">
                <a:cs typeface="Arial"/>
              </a:rPr>
              <a:t>-It is very important that every child's interest is put in consideration especially when they are still young and vulnerable.</a:t>
            </a:r>
          </a:p>
          <a:p>
            <a:pPr marL="171450" indent="-171450">
              <a:buFont typeface="Arial"/>
              <a:buChar char="•"/>
            </a:pPr>
            <a:r>
              <a:rPr lang="en-US" b="1">
                <a:cs typeface="Arial"/>
              </a:rPr>
              <a:t>The views of a child-</a:t>
            </a:r>
            <a:r>
              <a:rPr lang="en-US">
                <a:cs typeface="Arial"/>
              </a:rPr>
              <a:t> It is important to respect the views of children as this helps them express themselves.</a:t>
            </a:r>
          </a:p>
          <a:p>
            <a:endParaRPr lang="en-US">
              <a:cs typeface="Calibri"/>
            </a:endParaRPr>
          </a:p>
          <a:p>
            <a:r>
              <a:rPr lang="en-US">
                <a:cs typeface="Arial"/>
              </a:rPr>
              <a:t>Relatively to a research by the (National Research Council and Institute of Medicine,2009),children and youths from</a:t>
            </a:r>
          </a:p>
          <a:p>
            <a:r>
              <a:rPr lang="en-US">
                <a:cs typeface="Arial"/>
              </a:rPr>
              <a:t> poverty stricken families displayed unacceptable </a:t>
            </a:r>
            <a:r>
              <a:rPr lang="en-US" err="1">
                <a:cs typeface="Arial"/>
              </a:rPr>
              <a:t>behaviours</a:t>
            </a:r>
            <a:r>
              <a:rPr lang="en-US">
                <a:cs typeface="Arial"/>
              </a:rPr>
              <a:t>  and suffered mental disorders.</a:t>
            </a:r>
          </a:p>
          <a:p>
            <a:r>
              <a:rPr lang="en-US">
                <a:cs typeface="Arial"/>
              </a:rPr>
              <a:t>It is the duty of the local council and social worker to ensure that children in need are taken care of by providing</a:t>
            </a:r>
          </a:p>
          <a:p>
            <a:r>
              <a:rPr lang="en-US">
                <a:cs typeface="Arial"/>
              </a:rPr>
              <a:t> Mental and psychological support and that they are protected from abuse(Children Act 1989).</a:t>
            </a:r>
          </a:p>
          <a:p>
            <a:r>
              <a:rPr lang="en-US">
                <a:cs typeface="Arial"/>
              </a:rPr>
              <a:t>Moreover, the Care Act 2014 dictates that its the local authorities duty to intervene in families that need support </a:t>
            </a:r>
          </a:p>
          <a:p>
            <a:r>
              <a:rPr lang="en-US">
                <a:cs typeface="Arial"/>
              </a:rPr>
              <a:t>and carry out a Child's needs assessment and come up with solutions to the problems affecting the family.</a:t>
            </a:r>
          </a:p>
          <a:p>
            <a:r>
              <a:rPr lang="en-US">
                <a:cs typeface="Arial"/>
              </a:rPr>
              <a:t>A child needs to have their psychological needs met to be able to concentrate at school, a child needs a sense of belonging and self actualization.(</a:t>
            </a:r>
            <a:r>
              <a:rPr lang="en-US" err="1">
                <a:cs typeface="Arial"/>
              </a:rPr>
              <a:t>Marslows</a:t>
            </a:r>
            <a:r>
              <a:rPr lang="en-US">
                <a:cs typeface="Arial"/>
              </a:rPr>
              <a:t> </a:t>
            </a:r>
            <a:r>
              <a:rPr lang="en-US" err="1">
                <a:cs typeface="Arial"/>
              </a:rPr>
              <a:t>Hierachy</a:t>
            </a:r>
            <a:r>
              <a:rPr lang="en-US">
                <a:cs typeface="Arial"/>
              </a:rPr>
              <a:t> of Needs,1943).</a:t>
            </a: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pPr marL="171450" indent="-171450">
              <a:buFont typeface="Arial"/>
              <a:buChar char="•"/>
            </a:pPr>
            <a:endParaRPr lang="en-US">
              <a:cs typeface="Calibri"/>
            </a:endParaRPr>
          </a:p>
        </p:txBody>
      </p:sp>
      <p:sp>
        <p:nvSpPr>
          <p:cNvPr id="4" name="Slide Number Placeholder 3"/>
          <p:cNvSpPr>
            <a:spLocks noGrp="1"/>
          </p:cNvSpPr>
          <p:nvPr>
            <p:ph type="sldNum" sz="quarter" idx="5"/>
          </p:nvPr>
        </p:nvSpPr>
        <p:spPr/>
        <p:txBody>
          <a:bodyPr/>
          <a:lstStyle/>
          <a:p>
            <a:fld id="{E621B395-B512-4FBF-AC52-66FE3282FA49}" type="slidenum">
              <a:rPr lang="en-GB"/>
              <a:t>7</a:t>
            </a:fld>
            <a:endParaRPr lang="en-GB"/>
          </a:p>
        </p:txBody>
      </p:sp>
    </p:spTree>
    <p:extLst>
      <p:ext uri="{BB962C8B-B14F-4D97-AF65-F5344CB8AC3E}">
        <p14:creationId xmlns:p14="http://schemas.microsoft.com/office/powerpoint/2010/main" val="330488933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a:lstStyle/>
          <a:p>
            <a:r>
              <a:rPr lang="en-GB">
                <a:cs typeface="Calibri"/>
              </a:rPr>
              <a:t>Each outcome is presented from the perspective in which the project is finalized. </a:t>
            </a:r>
          </a:p>
          <a:p>
            <a:r>
              <a:rPr lang="en-GB">
                <a:cs typeface="Calibri"/>
              </a:rPr>
              <a:t>Multi agencies working together helped to promote education, mental health, sustainability and demonstrated to each family member their capabilities, allowing them to develop a system of values and morals, and finding solutions that could help the family. Involved laws considered legislation including the Human Rights Act 1989, the Equality Act 2010, as well as mental health policies and codes of conduct concerning young adults' rights. These were used to establish an appropriate, effective service support for the family, as well as developing a sense of trust and empowerment between each member.</a:t>
            </a:r>
            <a:endParaRPr lang="en-US">
              <a:cs typeface="Calibri"/>
            </a:endParaRPr>
          </a:p>
        </p:txBody>
      </p:sp>
      <p:sp>
        <p:nvSpPr>
          <p:cNvPr id="4" name="Substituent număr diapozitiv 3"/>
          <p:cNvSpPr>
            <a:spLocks noGrp="1"/>
          </p:cNvSpPr>
          <p:nvPr>
            <p:ph type="sldNum" sz="quarter" idx="5"/>
          </p:nvPr>
        </p:nvSpPr>
        <p:spPr/>
        <p:txBody>
          <a:bodyPr/>
          <a:lstStyle/>
          <a:p>
            <a:fld id="{DB956EF6-1B3D-4469-AD96-4589300A35FB}" type="slidenum">
              <a:rPr lang="en-GB" smtClean="0"/>
              <a:t>8</a:t>
            </a:fld>
            <a:endParaRPr lang="en-GB"/>
          </a:p>
        </p:txBody>
      </p:sp>
    </p:spTree>
    <p:extLst>
      <p:ext uri="{BB962C8B-B14F-4D97-AF65-F5344CB8AC3E}">
        <p14:creationId xmlns:p14="http://schemas.microsoft.com/office/powerpoint/2010/main" val="7559232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a:latin typeface="Arial" panose="020B0604020202020204" pitchFamily="34" charset="0"/>
                <a:cs typeface="Arial" panose="020B0604020202020204" pitchFamily="34" charset="0"/>
              </a:rPr>
              <a:t>Therefore, making use of these examples that come with relevant articles only demonstrate that there are solutions that are feasible and easy to apply.</a:t>
            </a:r>
          </a:p>
          <a:p>
            <a:r>
              <a:rPr lang="en-GB" sz="1200">
                <a:latin typeface="Arial" panose="020B0604020202020204" pitchFamily="34" charset="0"/>
                <a:cs typeface="Arial" panose="020B0604020202020204" pitchFamily="34" charset="0"/>
              </a:rPr>
              <a:t>By making sure that each part has the attention of all teams involved, these solution will for sure have positive impacts and great results.</a:t>
            </a:r>
          </a:p>
          <a:p>
            <a:endParaRPr lang="en-GB" sz="1200">
              <a:latin typeface="Arial" panose="020B0604020202020204" pitchFamily="34" charset="0"/>
              <a:cs typeface="Arial" panose="020B0604020202020204" pitchFamily="34" charset="0"/>
            </a:endParaRPr>
          </a:p>
          <a:p>
            <a:r>
              <a:rPr lang="en-GB" sz="1200">
                <a:latin typeface="Arial" panose="020B0604020202020204" pitchFamily="34" charset="0"/>
                <a:cs typeface="Arial" panose="020B0604020202020204" pitchFamily="34" charset="0"/>
              </a:rPr>
              <a:t>If the family continue to go on without improvement, then ultimately the family will break down totally.</a:t>
            </a:r>
          </a:p>
        </p:txBody>
      </p:sp>
      <p:sp>
        <p:nvSpPr>
          <p:cNvPr id="4" name="Slide Number Placeholder 3"/>
          <p:cNvSpPr>
            <a:spLocks noGrp="1"/>
          </p:cNvSpPr>
          <p:nvPr>
            <p:ph type="sldNum" sz="quarter" idx="5"/>
          </p:nvPr>
        </p:nvSpPr>
        <p:spPr/>
        <p:txBody>
          <a:bodyPr/>
          <a:lstStyle/>
          <a:p>
            <a:fld id="{DB956EF6-1B3D-4469-AD96-4589300A35FB}" type="slidenum">
              <a:rPr lang="en-GB" smtClean="0"/>
              <a:t>9</a:t>
            </a:fld>
            <a:endParaRPr lang="en-GB"/>
          </a:p>
        </p:txBody>
      </p:sp>
    </p:spTree>
    <p:extLst>
      <p:ext uri="{BB962C8B-B14F-4D97-AF65-F5344CB8AC3E}">
        <p14:creationId xmlns:p14="http://schemas.microsoft.com/office/powerpoint/2010/main" val="239244803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0" b="1"/>
              <a:t>Implementation:</a:t>
            </a:r>
          </a:p>
          <a:p>
            <a:r>
              <a:rPr lang="en-GB" sz="1400" b="0"/>
              <a:t>Expanding on the fact that there too many services involved causing possible confusion extra stress and strain on the family – The services are either experiencing lack of communication to its fullest capabilities or experiencing not getting the help or support required at all</a:t>
            </a:r>
            <a:r>
              <a:rPr lang="en-US" sz="1400"/>
              <a:t>“( Department of Communities and local government, 2012).</a:t>
            </a:r>
            <a:endParaRPr lang="en-GB" sz="1400" b="0"/>
          </a:p>
          <a:p>
            <a:pPr marL="285750" indent="-285750">
              <a:buFont typeface="Arial" panose="020B0604020202020204" pitchFamily="34" charset="0"/>
              <a:buChar char="•"/>
            </a:pPr>
            <a:r>
              <a:rPr lang="en-GB" sz="1400" b="0"/>
              <a:t>The troubled family programme Government programme available for families who are experiencing serious problem.</a:t>
            </a:r>
          </a:p>
          <a:p>
            <a:pPr marL="285750" indent="-285750">
              <a:buFont typeface="Arial" panose="020B0604020202020204" pitchFamily="34" charset="0"/>
              <a:buChar char="•"/>
            </a:pPr>
            <a:r>
              <a:rPr lang="en-GB" sz="1400" b="0"/>
              <a:t>This programme would benefit as they would get appointed a dedicated worker strictly to work hand’s on with their family.</a:t>
            </a:r>
          </a:p>
          <a:p>
            <a:pPr marL="285750" indent="-285750">
              <a:buFont typeface="Arial" panose="020B0604020202020204" pitchFamily="34" charset="0"/>
              <a:buChar char="•"/>
            </a:pPr>
            <a:r>
              <a:rPr lang="en-GB" sz="1400" b="0"/>
              <a:t>A firm persistent approach to supporting.</a:t>
            </a:r>
          </a:p>
          <a:p>
            <a:pPr marL="285750" indent="-285750">
              <a:buFont typeface="Arial" panose="020B0604020202020204" pitchFamily="34" charset="0"/>
              <a:buChar char="•"/>
            </a:pPr>
            <a:r>
              <a:rPr lang="en-GB" sz="1400" b="0"/>
              <a:t>Working with the family as a whole</a:t>
            </a:r>
          </a:p>
          <a:p>
            <a:pPr marL="285750" indent="-285750">
              <a:buFont typeface="Arial" panose="020B0604020202020204" pitchFamily="34" charset="0"/>
              <a:buChar char="•"/>
            </a:pPr>
            <a:r>
              <a:rPr lang="en-GB" sz="1400" b="0"/>
              <a:t>Common ground met by the programme and agreed on a mutual level with all parties involved so that necessary actions to better their lives can be taken accordingly.</a:t>
            </a:r>
          </a:p>
        </p:txBody>
      </p:sp>
      <p:sp>
        <p:nvSpPr>
          <p:cNvPr id="4" name="Slide Number Placeholder 3"/>
          <p:cNvSpPr>
            <a:spLocks noGrp="1"/>
          </p:cNvSpPr>
          <p:nvPr>
            <p:ph type="sldNum" sz="quarter" idx="5"/>
          </p:nvPr>
        </p:nvSpPr>
        <p:spPr/>
        <p:txBody>
          <a:bodyPr/>
          <a:lstStyle/>
          <a:p>
            <a:fld id="{DB956EF6-1B3D-4469-AD96-4589300A35FB}" type="slidenum">
              <a:rPr lang="en-GB" smtClean="0"/>
              <a:t>10</a:t>
            </a:fld>
            <a:endParaRPr lang="en-GB"/>
          </a:p>
        </p:txBody>
      </p:sp>
    </p:spTree>
    <p:extLst>
      <p:ext uri="{BB962C8B-B14F-4D97-AF65-F5344CB8AC3E}">
        <p14:creationId xmlns:p14="http://schemas.microsoft.com/office/powerpoint/2010/main" val="34492350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sng"/>
              <a:t>Group Discussion </a:t>
            </a:r>
          </a:p>
          <a:p>
            <a:r>
              <a:rPr lang="en-GB" b="1">
                <a:cs typeface="Calibri"/>
              </a:rPr>
              <a:t>Mariana - </a:t>
            </a:r>
            <a:r>
              <a:rPr lang="en-GB" b="0">
                <a:cs typeface="Calibri"/>
              </a:rPr>
              <a:t>When looking at the case study we have identified that there </a:t>
            </a:r>
            <a:r>
              <a:rPr lang="en-GB">
                <a:cs typeface="Calibri"/>
              </a:rPr>
              <a:t>are </a:t>
            </a:r>
            <a:r>
              <a:rPr lang="en-GB" b="0">
                <a:cs typeface="Calibri"/>
              </a:rPr>
              <a:t>already services that</a:t>
            </a:r>
            <a:r>
              <a:rPr lang="en-GB">
                <a:cs typeface="Calibri"/>
              </a:rPr>
              <a:t> </a:t>
            </a:r>
            <a:r>
              <a:rPr lang="en-GB" b="0">
                <a:cs typeface="Calibri"/>
              </a:rPr>
              <a:t>are being utilized ,the multiagency teams </a:t>
            </a:r>
            <a:r>
              <a:rPr lang="en-GB">
                <a:cs typeface="Calibri"/>
              </a:rPr>
              <a:t>working</a:t>
            </a:r>
            <a:r>
              <a:rPr lang="en-GB" b="0">
                <a:cs typeface="Calibri"/>
              </a:rPr>
              <a:t> for the family in order to review their financial status and develop better earning for the couple. Agencies are providing service support for the children to establish better physical, mental and psychological wellbeing.  This ensure us that the agencies are working effectively.</a:t>
            </a:r>
          </a:p>
          <a:p>
            <a:endParaRPr lang="en-GB" b="1">
              <a:cs typeface="Calibri"/>
            </a:endParaRPr>
          </a:p>
          <a:p>
            <a:r>
              <a:rPr lang="en-GB" b="1">
                <a:cs typeface="Calibri"/>
              </a:rPr>
              <a:t>Grace</a:t>
            </a:r>
            <a:r>
              <a:rPr lang="en-GB">
                <a:cs typeface="Calibri"/>
              </a:rPr>
              <a:t>-The family social worker recommends classes for the parents, and this will help them gain knowledge on to take care of children and be there for them hence leading them to a healthy and happy family.</a:t>
            </a:r>
            <a:endParaRPr lang="en-GB" b="0">
              <a:cs typeface="Calibri"/>
            </a:endParaRPr>
          </a:p>
          <a:p>
            <a:endParaRPr lang="en-GB" b="1">
              <a:cs typeface="Calibri" panose="020F0502020204030204"/>
            </a:endParaRPr>
          </a:p>
          <a:p>
            <a:r>
              <a:rPr lang="en-GB" b="1">
                <a:cs typeface="Calibri" panose="020F0502020204030204"/>
              </a:rPr>
              <a:t>Sadeka –  </a:t>
            </a:r>
            <a:r>
              <a:rPr lang="en-GB" b="0">
                <a:cs typeface="Calibri" panose="020F0502020204030204"/>
              </a:rPr>
              <a:t>I believe the family are receiving sufficient help and support however not at the level that would be suited for them. With many key agencies involved for some time, the family situation should have improved? But Why not? I think, at the end of the day the adults in this family which are the parents will need to WANT to want to make a change. This in turn will help mend the family. Currently what's not visible is full cooperation from all members to want to better themselves.</a:t>
            </a:r>
          </a:p>
          <a:p>
            <a:endParaRPr lang="en-GB" b="1">
              <a:cs typeface="Calibri" panose="020F0502020204030204"/>
            </a:endParaRPr>
          </a:p>
          <a:p>
            <a:r>
              <a:rPr lang="en-GB" b="1">
                <a:cs typeface="Calibri" panose="020F0502020204030204"/>
              </a:rPr>
              <a:t>Roxana- </a:t>
            </a:r>
            <a:r>
              <a:rPr lang="en-GB">
                <a:cs typeface="Calibri" panose="020F0502020204030204"/>
              </a:rPr>
              <a:t>I think that the agencies could have worked harder on the family bonding rather than just focus this much on the family members individually. Family bonding is important, and it should become a subject much more emphasized by the government. Also, I would have loved to see that the family has managed its problems with CAMHS. Maybe the agency could have been the one that offered the peace offer.</a:t>
            </a:r>
          </a:p>
          <a:p>
            <a:endParaRPr lang="en-GB" b="1">
              <a:cs typeface="Calibri" panose="020F0502020204030204"/>
            </a:endParaRPr>
          </a:p>
          <a:p>
            <a:r>
              <a:rPr lang="en-GB" b="1">
                <a:cs typeface="Calibri" panose="020F0502020204030204"/>
              </a:rPr>
              <a:t>Cheryl –</a:t>
            </a:r>
            <a:r>
              <a:rPr lang="en-GB" b="0">
                <a:cs typeface="Calibri" panose="020F0502020204030204"/>
              </a:rPr>
              <a:t> I would also agree with the rest of my team members family communication is key however I strongly also suggest that the family be provided focused attention on the family collectively. Children are sensitive beings what they experience in adolescent age which can be traumatic leads to affect mental health later stages in life not to mention in which direction their life can steer in GOOD or BAD!! </a:t>
            </a:r>
            <a:endParaRPr lang="en-GB" b="1">
              <a:cs typeface="Calibri" panose="020F0502020204030204"/>
            </a:endParaRPr>
          </a:p>
          <a:p>
            <a:endParaRPr lang="en-GB">
              <a:cs typeface="Calibri" panose="020F0502020204030204"/>
            </a:endParaRPr>
          </a:p>
        </p:txBody>
      </p:sp>
      <p:sp>
        <p:nvSpPr>
          <p:cNvPr id="4" name="Slide Number Placeholder 3"/>
          <p:cNvSpPr>
            <a:spLocks noGrp="1"/>
          </p:cNvSpPr>
          <p:nvPr>
            <p:ph type="sldNum" sz="quarter" idx="5"/>
          </p:nvPr>
        </p:nvSpPr>
        <p:spPr/>
        <p:txBody>
          <a:bodyPr/>
          <a:lstStyle/>
          <a:p>
            <a:fld id="{DB956EF6-1B3D-4469-AD96-4589300A35FB}" type="slidenum">
              <a:rPr lang="en-GB" smtClean="0"/>
              <a:t>11</a:t>
            </a:fld>
            <a:endParaRPr lang="en-GB"/>
          </a:p>
        </p:txBody>
      </p:sp>
    </p:spTree>
    <p:extLst>
      <p:ext uri="{BB962C8B-B14F-4D97-AF65-F5344CB8AC3E}">
        <p14:creationId xmlns:p14="http://schemas.microsoft.com/office/powerpoint/2010/main" val="34502558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Overall aim is for the appropriate services involved strive and achieve a better life for the family.</a:t>
            </a:r>
          </a:p>
        </p:txBody>
      </p:sp>
      <p:sp>
        <p:nvSpPr>
          <p:cNvPr id="4" name="Slide Number Placeholder 3"/>
          <p:cNvSpPr>
            <a:spLocks noGrp="1"/>
          </p:cNvSpPr>
          <p:nvPr>
            <p:ph type="sldNum" sz="quarter" idx="5"/>
          </p:nvPr>
        </p:nvSpPr>
        <p:spPr/>
        <p:txBody>
          <a:bodyPr/>
          <a:lstStyle/>
          <a:p>
            <a:fld id="{DB956EF6-1B3D-4469-AD96-4589300A35FB}" type="slidenum">
              <a:rPr lang="en-GB" smtClean="0"/>
              <a:t>12</a:t>
            </a:fld>
            <a:endParaRPr lang="en-GB"/>
          </a:p>
        </p:txBody>
      </p:sp>
    </p:spTree>
    <p:extLst>
      <p:ext uri="{BB962C8B-B14F-4D97-AF65-F5344CB8AC3E}">
        <p14:creationId xmlns:p14="http://schemas.microsoft.com/office/powerpoint/2010/main" val="231888886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References List 1 of 3</a:t>
            </a:r>
          </a:p>
        </p:txBody>
      </p:sp>
      <p:sp>
        <p:nvSpPr>
          <p:cNvPr id="4" name="Slide Number Placeholder 3"/>
          <p:cNvSpPr>
            <a:spLocks noGrp="1"/>
          </p:cNvSpPr>
          <p:nvPr>
            <p:ph type="sldNum" sz="quarter" idx="5"/>
          </p:nvPr>
        </p:nvSpPr>
        <p:spPr/>
        <p:txBody>
          <a:bodyPr/>
          <a:lstStyle/>
          <a:p>
            <a:fld id="{DB956EF6-1B3D-4469-AD96-4589300A35FB}" type="slidenum">
              <a:rPr lang="en-GB" smtClean="0"/>
              <a:t>13</a:t>
            </a:fld>
            <a:endParaRPr lang="en-GB"/>
          </a:p>
        </p:txBody>
      </p:sp>
    </p:spTree>
    <p:extLst>
      <p:ext uri="{BB962C8B-B14F-4D97-AF65-F5344CB8AC3E}">
        <p14:creationId xmlns:p14="http://schemas.microsoft.com/office/powerpoint/2010/main" val="227873898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Reference List 2 of 3</a:t>
            </a:r>
          </a:p>
        </p:txBody>
      </p:sp>
      <p:sp>
        <p:nvSpPr>
          <p:cNvPr id="4" name="Slide Number Placeholder 3"/>
          <p:cNvSpPr>
            <a:spLocks noGrp="1"/>
          </p:cNvSpPr>
          <p:nvPr>
            <p:ph type="sldNum" sz="quarter" idx="5"/>
          </p:nvPr>
        </p:nvSpPr>
        <p:spPr/>
        <p:txBody>
          <a:bodyPr/>
          <a:lstStyle/>
          <a:p>
            <a:fld id="{DB956EF6-1B3D-4469-AD96-4589300A35FB}" type="slidenum">
              <a:rPr lang="en-GB" smtClean="0"/>
              <a:t>14</a:t>
            </a:fld>
            <a:endParaRPr lang="en-GB"/>
          </a:p>
        </p:txBody>
      </p:sp>
    </p:spTree>
    <p:extLst>
      <p:ext uri="{BB962C8B-B14F-4D97-AF65-F5344CB8AC3E}">
        <p14:creationId xmlns:p14="http://schemas.microsoft.com/office/powerpoint/2010/main" val="397895325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Reference List 3 of 3</a:t>
            </a:r>
          </a:p>
        </p:txBody>
      </p:sp>
      <p:sp>
        <p:nvSpPr>
          <p:cNvPr id="4" name="Slide Number Placeholder 3"/>
          <p:cNvSpPr>
            <a:spLocks noGrp="1"/>
          </p:cNvSpPr>
          <p:nvPr>
            <p:ph type="sldNum" sz="quarter" idx="5"/>
          </p:nvPr>
        </p:nvSpPr>
        <p:spPr/>
        <p:txBody>
          <a:bodyPr/>
          <a:lstStyle/>
          <a:p>
            <a:fld id="{DB956EF6-1B3D-4469-AD96-4589300A35FB}" type="slidenum">
              <a:rPr lang="en-GB" smtClean="0"/>
              <a:t>15</a:t>
            </a:fld>
            <a:endParaRPr lang="en-GB"/>
          </a:p>
        </p:txBody>
      </p:sp>
    </p:spTree>
    <p:extLst>
      <p:ext uri="{BB962C8B-B14F-4D97-AF65-F5344CB8AC3E}">
        <p14:creationId xmlns:p14="http://schemas.microsoft.com/office/powerpoint/2010/main" val="41741661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4D0A1D-C577-494F-A684-C209A8B7AB8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38B109F-EE2B-4B06-A9EE-F623A7D2DF6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DF6FECD-4B45-4880-B7F0-208ED1E43250}"/>
              </a:ext>
            </a:extLst>
          </p:cNvPr>
          <p:cNvSpPr>
            <a:spLocks noGrp="1"/>
          </p:cNvSpPr>
          <p:nvPr>
            <p:ph type="dt" sz="half" idx="10"/>
          </p:nvPr>
        </p:nvSpPr>
        <p:spPr/>
        <p:txBody>
          <a:bodyPr/>
          <a:lstStyle/>
          <a:p>
            <a:fld id="{11A6662E-FAF4-44BC-88B5-85A7CBFB6D30}" type="datetime1">
              <a:rPr lang="en-US" smtClean="0"/>
              <a:pPr/>
              <a:t>7/16/2021</a:t>
            </a:fld>
            <a:endParaRPr lang="en-US"/>
          </a:p>
        </p:txBody>
      </p:sp>
      <p:sp>
        <p:nvSpPr>
          <p:cNvPr id="5" name="Footer Placeholder 4">
            <a:extLst>
              <a:ext uri="{FF2B5EF4-FFF2-40B4-BE49-F238E27FC236}">
                <a16:creationId xmlns:a16="http://schemas.microsoft.com/office/drawing/2014/main" id="{B998D174-A736-4D62-9806-3CC35F027A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7E0FF92-3FAA-4AD9-8696-F5FD6BCBE741}"/>
              </a:ext>
            </a:extLst>
          </p:cNvPr>
          <p:cNvSpPr>
            <a:spLocks noGrp="1"/>
          </p:cNvSpPr>
          <p:nvPr>
            <p:ph type="sldNum" sz="quarter" idx="12"/>
          </p:nvPr>
        </p:nvSpPr>
        <p:spPr/>
        <p:txBody>
          <a:bodyPr/>
          <a:lstStyle/>
          <a:p>
            <a:fld id="{73B850FF-6169-4056-8077-06FFA93A5366}" type="slidenum">
              <a:rPr lang="en-US" smtClean="0"/>
              <a:pPr/>
              <a:t>‹#›</a:t>
            </a:fld>
            <a:endParaRPr lang="en-US"/>
          </a:p>
        </p:txBody>
      </p:sp>
    </p:spTree>
    <p:extLst>
      <p:ext uri="{BB962C8B-B14F-4D97-AF65-F5344CB8AC3E}">
        <p14:creationId xmlns:p14="http://schemas.microsoft.com/office/powerpoint/2010/main" val="15191836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DAD6A-D30F-4637-8AAF-0E36DE63254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52F140C-103A-4293-BB9A-8C62B1D4B2A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7CD76B1-57EE-4B53-A928-E9C351A8557C}"/>
              </a:ext>
            </a:extLst>
          </p:cNvPr>
          <p:cNvSpPr>
            <a:spLocks noGrp="1"/>
          </p:cNvSpPr>
          <p:nvPr>
            <p:ph type="dt" sz="half" idx="10"/>
          </p:nvPr>
        </p:nvSpPr>
        <p:spPr/>
        <p:txBody>
          <a:bodyPr/>
          <a:lstStyle/>
          <a:p>
            <a:fld id="{0055F08A-1E71-4B2B-BB49-E743F2903911}" type="datetime1">
              <a:rPr lang="en-US" smtClean="0"/>
              <a:t>7/16/2021</a:t>
            </a:fld>
            <a:endParaRPr lang="en-US"/>
          </a:p>
        </p:txBody>
      </p:sp>
      <p:sp>
        <p:nvSpPr>
          <p:cNvPr id="5" name="Footer Placeholder 4">
            <a:extLst>
              <a:ext uri="{FF2B5EF4-FFF2-40B4-BE49-F238E27FC236}">
                <a16:creationId xmlns:a16="http://schemas.microsoft.com/office/drawing/2014/main" id="{79D44CE5-3986-47EA-A891-A546EB738D4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854EB7C-2693-4A46-97C3-2DCA4ADF6D7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0325522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784D2-C5D8-4C43-80F7-E7609A18619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383B48A-A8B6-4AE6-938C-125A5C2EB97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FAD7327-8349-45CF-9121-29CC43BB1A2E}"/>
              </a:ext>
            </a:extLst>
          </p:cNvPr>
          <p:cNvSpPr>
            <a:spLocks noGrp="1"/>
          </p:cNvSpPr>
          <p:nvPr>
            <p:ph type="dt" sz="half" idx="10"/>
          </p:nvPr>
        </p:nvSpPr>
        <p:spPr/>
        <p:txBody>
          <a:bodyPr/>
          <a:lstStyle/>
          <a:p>
            <a:fld id="{15417D9E-721A-44BB-8863-9873FE64DA75}" type="datetime1">
              <a:rPr lang="en-US" smtClean="0"/>
              <a:t>7/16/2021</a:t>
            </a:fld>
            <a:endParaRPr lang="en-US"/>
          </a:p>
        </p:txBody>
      </p:sp>
      <p:sp>
        <p:nvSpPr>
          <p:cNvPr id="5" name="Footer Placeholder 4">
            <a:extLst>
              <a:ext uri="{FF2B5EF4-FFF2-40B4-BE49-F238E27FC236}">
                <a16:creationId xmlns:a16="http://schemas.microsoft.com/office/drawing/2014/main" id="{332541BA-6C01-4451-873C-FDDAD4FB3E4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3329979-785E-40DF-AF99-6BF4710FA634}"/>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208474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2FC684-6D44-4EEC-9E95-159F50D33D7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02FEF93-B0DA-4C0F-99D3-708FAA7B9AB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E01A67-F528-47B2-BAD0-6BE86894CFE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78A6283-4C01-4F24-B569-E55F7A633198}"/>
              </a:ext>
            </a:extLst>
          </p:cNvPr>
          <p:cNvSpPr>
            <a:spLocks noGrp="1"/>
          </p:cNvSpPr>
          <p:nvPr>
            <p:ph type="dt" sz="half" idx="10"/>
          </p:nvPr>
        </p:nvSpPr>
        <p:spPr/>
        <p:txBody>
          <a:bodyPr/>
          <a:lstStyle/>
          <a:p>
            <a:fld id="{5F31DA2F-80B8-49CF-99FB-5ABCA53A607A}" type="datetime1">
              <a:rPr lang="en-US" smtClean="0"/>
              <a:t>7/16/2021</a:t>
            </a:fld>
            <a:endParaRPr lang="en-US"/>
          </a:p>
        </p:txBody>
      </p:sp>
      <p:sp>
        <p:nvSpPr>
          <p:cNvPr id="6" name="Footer Placeholder 5">
            <a:extLst>
              <a:ext uri="{FF2B5EF4-FFF2-40B4-BE49-F238E27FC236}">
                <a16:creationId xmlns:a16="http://schemas.microsoft.com/office/drawing/2014/main" id="{1478D04A-2377-40BC-8061-0B4CAD9FC67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10BB82D-EBC2-469A-BF28-0FF9FB195DD7}"/>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6460980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23DEC9-4EA3-4EF4-9444-A85A094A6FB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E9E1179-790B-4F9F-920E-7B105E65216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6542C5C-D95F-4948-9AEB-15EEAD7F1B3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D307450-6CED-4006-83F1-11681D5371B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A4BFAF2-72C8-4952-8270-508226C5604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D308C7C-BAB5-4F2F-B39E-7AC158853087}"/>
              </a:ext>
            </a:extLst>
          </p:cNvPr>
          <p:cNvSpPr>
            <a:spLocks noGrp="1"/>
          </p:cNvSpPr>
          <p:nvPr>
            <p:ph type="dt" sz="half" idx="10"/>
          </p:nvPr>
        </p:nvSpPr>
        <p:spPr/>
        <p:txBody>
          <a:bodyPr/>
          <a:lstStyle/>
          <a:p>
            <a:fld id="{28852172-E6C9-4B6C-929A-A9DE3837BBF1}" type="datetime1">
              <a:rPr lang="en-US" smtClean="0"/>
              <a:t>7/16/2021</a:t>
            </a:fld>
            <a:endParaRPr lang="en-US"/>
          </a:p>
        </p:txBody>
      </p:sp>
      <p:sp>
        <p:nvSpPr>
          <p:cNvPr id="8" name="Footer Placeholder 7">
            <a:extLst>
              <a:ext uri="{FF2B5EF4-FFF2-40B4-BE49-F238E27FC236}">
                <a16:creationId xmlns:a16="http://schemas.microsoft.com/office/drawing/2014/main" id="{15768756-9195-41A7-8F8D-8F090A1F2BA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75FDDA7-0347-44F0-9A55-E3408DACA12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4484958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2CF2C5-AD89-4915-A922-AE4DB4B0910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FF54887-6179-4C3F-92F8-C047FB197158}"/>
              </a:ext>
            </a:extLst>
          </p:cNvPr>
          <p:cNvSpPr>
            <a:spLocks noGrp="1"/>
          </p:cNvSpPr>
          <p:nvPr>
            <p:ph type="dt" sz="half" idx="10"/>
          </p:nvPr>
        </p:nvSpPr>
        <p:spPr/>
        <p:txBody>
          <a:bodyPr/>
          <a:lstStyle/>
          <a:p>
            <a:fld id="{3AB41CFF-90C9-47B3-9DA1-F2BF8D839F7E}" type="datetime1">
              <a:rPr lang="en-US" smtClean="0"/>
              <a:t>7/16/2021</a:t>
            </a:fld>
            <a:endParaRPr lang="en-US"/>
          </a:p>
        </p:txBody>
      </p:sp>
      <p:sp>
        <p:nvSpPr>
          <p:cNvPr id="4" name="Footer Placeholder 3">
            <a:extLst>
              <a:ext uri="{FF2B5EF4-FFF2-40B4-BE49-F238E27FC236}">
                <a16:creationId xmlns:a16="http://schemas.microsoft.com/office/drawing/2014/main" id="{059C4A6C-C1BF-47FF-B8F8-F430D8ABE9E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FA61151-6304-4991-AAD0-69C9183CD15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5089054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C8AD71C-B1A6-42D3-B0A7-FE44973FB4F1}"/>
              </a:ext>
            </a:extLst>
          </p:cNvPr>
          <p:cNvSpPr>
            <a:spLocks noGrp="1"/>
          </p:cNvSpPr>
          <p:nvPr>
            <p:ph type="dt" sz="half" idx="10"/>
          </p:nvPr>
        </p:nvSpPr>
        <p:spPr/>
        <p:txBody>
          <a:bodyPr/>
          <a:lstStyle/>
          <a:p>
            <a:fld id="{F06048FA-06AB-4884-A69B-986B96E68A24}" type="datetime1">
              <a:rPr lang="en-US" smtClean="0"/>
              <a:t>7/16/2021</a:t>
            </a:fld>
            <a:endParaRPr lang="en-US"/>
          </a:p>
        </p:txBody>
      </p:sp>
      <p:sp>
        <p:nvSpPr>
          <p:cNvPr id="3" name="Footer Placeholder 2">
            <a:extLst>
              <a:ext uri="{FF2B5EF4-FFF2-40B4-BE49-F238E27FC236}">
                <a16:creationId xmlns:a16="http://schemas.microsoft.com/office/drawing/2014/main" id="{EBF57D10-AC71-439F-80D2-A20EE473951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4D8A4CC-495D-4269-9D98-CA44C7A8992E}"/>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2038235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E2A1EA-835A-41EA-840E-01CA812AEB9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7787D30-4ADA-4F3B-9612-E3398A04429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247CEE4-7C6B-4108-B40F-816729AACB6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5604E51-B374-4ADD-9F7C-50714E893E56}"/>
              </a:ext>
            </a:extLst>
          </p:cNvPr>
          <p:cNvSpPr>
            <a:spLocks noGrp="1"/>
          </p:cNvSpPr>
          <p:nvPr>
            <p:ph type="dt" sz="half" idx="10"/>
          </p:nvPr>
        </p:nvSpPr>
        <p:spPr/>
        <p:txBody>
          <a:bodyPr/>
          <a:lstStyle/>
          <a:p>
            <a:fld id="{50DB7ABA-0172-4F9C-889D-567164F66BCD}" type="datetime1">
              <a:rPr lang="en-US" smtClean="0"/>
              <a:t>7/16/2021</a:t>
            </a:fld>
            <a:endParaRPr lang="en-US"/>
          </a:p>
        </p:txBody>
      </p:sp>
      <p:sp>
        <p:nvSpPr>
          <p:cNvPr id="6" name="Footer Placeholder 5">
            <a:extLst>
              <a:ext uri="{FF2B5EF4-FFF2-40B4-BE49-F238E27FC236}">
                <a16:creationId xmlns:a16="http://schemas.microsoft.com/office/drawing/2014/main" id="{5FE703D8-29FC-4521-B3C4-7A77D60F031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B61492C-FE1B-466F-A16A-1779CC1C1B9E}"/>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5241975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FF9AA0-2000-43E6-9031-D3BA28D7306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0E34C63-1068-4DE5-9346-6DB0C1A507E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64B2A68-3CC9-40A2-B3F8-2F9C996A4B5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4DF045-8E8C-44E0-88AE-E89259AC5EDE}"/>
              </a:ext>
            </a:extLst>
          </p:cNvPr>
          <p:cNvSpPr>
            <a:spLocks noGrp="1"/>
          </p:cNvSpPr>
          <p:nvPr>
            <p:ph type="dt" sz="half" idx="10"/>
          </p:nvPr>
        </p:nvSpPr>
        <p:spPr/>
        <p:txBody>
          <a:bodyPr/>
          <a:lstStyle/>
          <a:p>
            <a:fld id="{78AC6A5B-8AE7-4A41-B5A7-9ADC6686DC18}" type="datetime1">
              <a:rPr lang="en-US" smtClean="0"/>
              <a:t>7/16/2021</a:t>
            </a:fld>
            <a:endParaRPr lang="en-US"/>
          </a:p>
        </p:txBody>
      </p:sp>
      <p:sp>
        <p:nvSpPr>
          <p:cNvPr id="6" name="Footer Placeholder 5">
            <a:extLst>
              <a:ext uri="{FF2B5EF4-FFF2-40B4-BE49-F238E27FC236}">
                <a16:creationId xmlns:a16="http://schemas.microsoft.com/office/drawing/2014/main" id="{BB8EFF44-2BA1-429C-9129-96D2A85AAD3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1136A2F-2B81-4A95-806B-7EDDC1F6555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0900710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281DA7-47DB-4B7A-A3B3-95EE95C6B53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6EF9EEC-BB4E-44BB-98CD-DF02709F054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911C2D-200D-4125-82E5-A8D531F604B5}"/>
              </a:ext>
            </a:extLst>
          </p:cNvPr>
          <p:cNvSpPr>
            <a:spLocks noGrp="1"/>
          </p:cNvSpPr>
          <p:nvPr>
            <p:ph type="dt" sz="half" idx="10"/>
          </p:nvPr>
        </p:nvSpPr>
        <p:spPr/>
        <p:txBody>
          <a:bodyPr/>
          <a:lstStyle/>
          <a:p>
            <a:fld id="{4C559632-1575-4E14-B53B-3DC3D5ED3947}" type="datetime1">
              <a:rPr lang="en-US" smtClean="0"/>
              <a:t>7/16/2021</a:t>
            </a:fld>
            <a:endParaRPr lang="en-US"/>
          </a:p>
        </p:txBody>
      </p:sp>
      <p:sp>
        <p:nvSpPr>
          <p:cNvPr id="5" name="Footer Placeholder 4">
            <a:extLst>
              <a:ext uri="{FF2B5EF4-FFF2-40B4-BE49-F238E27FC236}">
                <a16:creationId xmlns:a16="http://schemas.microsoft.com/office/drawing/2014/main" id="{C1520407-5B98-40AE-B572-7317574C7D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6A81023-1617-4377-B8CF-0909183CFAD5}"/>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2735829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DFBEED0-A5BE-443A-92AC-E97F9401AE0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BDF7C10-6178-40EA-AF8F-C0B7FC08924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A694E6B-10D7-4965-9B94-4F833F4CE470}"/>
              </a:ext>
            </a:extLst>
          </p:cNvPr>
          <p:cNvSpPr>
            <a:spLocks noGrp="1"/>
          </p:cNvSpPr>
          <p:nvPr>
            <p:ph type="dt" sz="half" idx="10"/>
          </p:nvPr>
        </p:nvSpPr>
        <p:spPr/>
        <p:txBody>
          <a:bodyPr/>
          <a:lstStyle/>
          <a:p>
            <a:fld id="{CC4A6868-2568-4CC9-B302-F37117B01A6E}" type="datetime1">
              <a:rPr lang="en-US" smtClean="0"/>
              <a:t>7/16/2021</a:t>
            </a:fld>
            <a:endParaRPr lang="en-US"/>
          </a:p>
        </p:txBody>
      </p:sp>
      <p:sp>
        <p:nvSpPr>
          <p:cNvPr id="5" name="Footer Placeholder 4">
            <a:extLst>
              <a:ext uri="{FF2B5EF4-FFF2-40B4-BE49-F238E27FC236}">
                <a16:creationId xmlns:a16="http://schemas.microsoft.com/office/drawing/2014/main" id="{EC3CA7DF-DF68-4CEE-9308-8DB476691B9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05FEA79-AC0E-4204-952A-5E4B4746D97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43478774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16/07/2021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16/07/2021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16/07/2021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16/07/2021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16/07/2021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16/07/2021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16/07/2021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16/07/2021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16/07/2021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16/07/2021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16/07/2021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 /><Relationship Id="rId3" Type="http://schemas.openxmlformats.org/officeDocument/2006/relationships/slideLayout" Target="../slideLayouts/slideLayout14.xml" /><Relationship Id="rId7" Type="http://schemas.openxmlformats.org/officeDocument/2006/relationships/slideLayout" Target="../slideLayouts/slideLayout18.xml" /><Relationship Id="rId12" Type="http://schemas.openxmlformats.org/officeDocument/2006/relationships/theme" Target="../theme/theme2.xml" /><Relationship Id="rId2" Type="http://schemas.openxmlformats.org/officeDocument/2006/relationships/slideLayout" Target="../slideLayouts/slideLayout13.xml" /><Relationship Id="rId1" Type="http://schemas.openxmlformats.org/officeDocument/2006/relationships/slideLayout" Target="../slideLayouts/slideLayout12.xml" /><Relationship Id="rId6" Type="http://schemas.openxmlformats.org/officeDocument/2006/relationships/slideLayout" Target="../slideLayouts/slideLayout17.xml" /><Relationship Id="rId11" Type="http://schemas.openxmlformats.org/officeDocument/2006/relationships/slideLayout" Target="../slideLayouts/slideLayout22.xml" /><Relationship Id="rId5" Type="http://schemas.openxmlformats.org/officeDocument/2006/relationships/slideLayout" Target="../slideLayouts/slideLayout16.xml" /><Relationship Id="rId10" Type="http://schemas.openxmlformats.org/officeDocument/2006/relationships/slideLayout" Target="../slideLayouts/slideLayout21.xml" /><Relationship Id="rId4" Type="http://schemas.openxmlformats.org/officeDocument/2006/relationships/slideLayout" Target="../slideLayouts/slideLayout15.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CCB85E-9639-4800-9790-94179895223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DAFABDD-51B0-4DA9-881D-16048EC5295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131EDFD-5837-426B-B651-B5DED92A0CB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7E0CF6C-748E-4B7A-BC8B-3011EF78ED13}" type="datetime1">
              <a:rPr lang="en-US" smtClean="0"/>
              <a:pPr/>
              <a:t>7/16/2021</a:t>
            </a:fld>
            <a:endParaRPr lang="en-US"/>
          </a:p>
        </p:txBody>
      </p:sp>
      <p:sp>
        <p:nvSpPr>
          <p:cNvPr id="5" name="Footer Placeholder 4">
            <a:extLst>
              <a:ext uri="{FF2B5EF4-FFF2-40B4-BE49-F238E27FC236}">
                <a16:creationId xmlns:a16="http://schemas.microsoft.com/office/drawing/2014/main" id="{0DD89A92-D888-4FCC-807C-AC48DEFE38B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8F299AC4-F01B-43E0-86CA-9E89F6EBB5E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946460658"/>
      </p:ext>
    </p:extLst>
  </p:cSld>
  <p:clrMap bg1="lt1" tx1="dk1" bg2="lt2" tx2="dk2" accent1="accent1" accent2="accent2" accent3="accent3" accent4="accent4" accent5="accent5" accent6="accent6" hlink="hlink" folHlink="folHlink"/>
  <p:sldLayoutIdLst>
    <p:sldLayoutId id="2147483773" r:id="rId1"/>
    <p:sldLayoutId id="2147483774" r:id="rId2"/>
    <p:sldLayoutId id="2147483775" r:id="rId3"/>
    <p:sldLayoutId id="2147483776" r:id="rId4"/>
    <p:sldLayoutId id="2147483777" r:id="rId5"/>
    <p:sldLayoutId id="2147483778" r:id="rId6"/>
    <p:sldLayoutId id="2147483779" r:id="rId7"/>
    <p:sldLayoutId id="2147483780" r:id="rId8"/>
    <p:sldLayoutId id="2147483781" r:id="rId9"/>
    <p:sldLayoutId id="2147483782" r:id="rId10"/>
    <p:sldLayoutId id="2147483783"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16/07/2021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8" Type="http://schemas.microsoft.com/office/2007/relationships/diagramDrawing" Target="../diagrams/drawing1.xml" /><Relationship Id="rId3" Type="http://schemas.openxmlformats.org/officeDocument/2006/relationships/image" Target="../media/image2.jpeg" /><Relationship Id="rId7" Type="http://schemas.openxmlformats.org/officeDocument/2006/relationships/diagramColors" Target="../diagrams/colors1.xml" /><Relationship Id="rId2" Type="http://schemas.openxmlformats.org/officeDocument/2006/relationships/notesSlide" Target="../notesSlides/notesSlide2.xml" /><Relationship Id="rId1" Type="http://schemas.openxmlformats.org/officeDocument/2006/relationships/slideLayout" Target="../slideLayouts/slideLayout2.xml" /><Relationship Id="rId6" Type="http://schemas.openxmlformats.org/officeDocument/2006/relationships/diagramQuickStyle" Target="../diagrams/quickStyle1.xml" /><Relationship Id="rId5" Type="http://schemas.openxmlformats.org/officeDocument/2006/relationships/diagramLayout" Target="../diagrams/layout1.xml" /><Relationship Id="rId4" Type="http://schemas.openxmlformats.org/officeDocument/2006/relationships/diagramData" Target="../diagrams/data1.xml" /></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3.jpe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13.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3" Type="http://schemas.openxmlformats.org/officeDocument/2006/relationships/image" Target="../media/image4.jpeg" /><Relationship Id="rId2" Type="http://schemas.openxmlformats.org/officeDocument/2006/relationships/notesSlide" Target="../notesSlides/notesSlide10.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8" Type="http://schemas.microsoft.com/office/2007/relationships/diagramDrawing" Target="../diagrams/drawing2.xml" /><Relationship Id="rId3" Type="http://schemas.openxmlformats.org/officeDocument/2006/relationships/image" Target="../media/image5.jpeg" /><Relationship Id="rId7" Type="http://schemas.openxmlformats.org/officeDocument/2006/relationships/diagramColors" Target="../diagrams/colors2.xml" /><Relationship Id="rId2" Type="http://schemas.openxmlformats.org/officeDocument/2006/relationships/notesSlide" Target="../notesSlides/notesSlide11.xml" /><Relationship Id="rId1" Type="http://schemas.openxmlformats.org/officeDocument/2006/relationships/slideLayout" Target="../slideLayouts/slideLayout2.xml" /><Relationship Id="rId6" Type="http://schemas.openxmlformats.org/officeDocument/2006/relationships/diagramQuickStyle" Target="../diagrams/quickStyle2.xml" /><Relationship Id="rId5" Type="http://schemas.openxmlformats.org/officeDocument/2006/relationships/diagramLayout" Target="../diagrams/layout2.xml" /><Relationship Id="rId4" Type="http://schemas.openxmlformats.org/officeDocument/2006/relationships/diagramData" Target="../diagrams/data2.xml" /></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 /><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3" Type="http://schemas.openxmlformats.org/officeDocument/2006/relationships/hyperlink" Target="https://dictionary.cambridge.org/dictionary/english/solution" TargetMode="External" /><Relationship Id="rId2" Type="http://schemas.openxmlformats.org/officeDocument/2006/relationships/notesSlide" Target="../notesSlides/notesSlide13.xml" /><Relationship Id="rId1" Type="http://schemas.openxmlformats.org/officeDocument/2006/relationships/slideLayout" Target="../slideLayouts/slideLayout6.xml" /><Relationship Id="rId5" Type="http://schemas.openxmlformats.org/officeDocument/2006/relationships/hyperlink" Target="https://cpag.org.uk/" TargetMode="External" /><Relationship Id="rId4" Type="http://schemas.openxmlformats.org/officeDocument/2006/relationships/hyperlink" Target="https://www.childwelfare.gov/" TargetMode="External" /></Relationships>
</file>

<file path=ppt/slides/_rels/slide14.xml.rels><?xml version="1.0" encoding="UTF-8" standalone="yes"?>
<Relationships xmlns="http://schemas.openxmlformats.org/package/2006/relationships"><Relationship Id="rId3" Type="http://schemas.openxmlformats.org/officeDocument/2006/relationships/hyperlink" Target="https://www.bryanfagan.com/family-law-blog/2018/may/committing-family-violence-has-a-dramatic-effect/" TargetMode="External" /><Relationship Id="rId2" Type="http://schemas.openxmlformats.org/officeDocument/2006/relationships/notesSlide" Target="../notesSlides/notesSlide14.xml" /><Relationship Id="rId1" Type="http://schemas.openxmlformats.org/officeDocument/2006/relationships/slideLayout" Target="../slideLayouts/slideLayout6.xml" /><Relationship Id="rId5" Type="http://schemas.openxmlformats.org/officeDocument/2006/relationships/hyperlink" Target="https://www.ons.gov.uk/peoplepopulationandcommunity/birthsdeathsandmarriages/families/bulletins/familiesandhouseholds/2020" TargetMode="External" /><Relationship Id="rId4" Type="http://schemas.openxmlformats.org/officeDocument/2006/relationships/hyperlink" Target="https://www.istockphoto.com/search/2/image?mediatype=illustration&amp;phrase=mother+scolding" TargetMode="External" /></Relationships>
</file>

<file path=ppt/slides/_rels/slide15.xml.rels><?xml version="1.0" encoding="UTF-8" standalone="yes"?>
<Relationships xmlns="http://schemas.openxmlformats.org/package/2006/relationships"><Relationship Id="rId3" Type="http://schemas.openxmlformats.org/officeDocument/2006/relationships/hyperlink" Target="http://www.awareparenting.com/misbehavior.pdf" TargetMode="External" /><Relationship Id="rId2" Type="http://schemas.openxmlformats.org/officeDocument/2006/relationships/notesSlide" Target="../notesSlides/notesSlide15.xml" /><Relationship Id="rId1" Type="http://schemas.openxmlformats.org/officeDocument/2006/relationships/slideLayout" Target="../slideLayouts/slideLayout6.xml" /><Relationship Id="rId4" Type="http://schemas.openxmlformats.org/officeDocument/2006/relationships/hyperlink" Target="https://www.who.int/news-room/fact-sheets/detail/violence-against-women"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2" name="Rectangle 9">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F260D208-2A96-4F91-B3C9-D296908DA685}"/>
              </a:ext>
            </a:extLst>
          </p:cNvPr>
          <p:cNvPicPr>
            <a:picLocks noChangeAspect="1"/>
          </p:cNvPicPr>
          <p:nvPr/>
        </p:nvPicPr>
        <p:blipFill rotWithShape="1">
          <a:blip r:embed="rId3">
            <a:alphaModFix amt="50000"/>
          </a:blip>
          <a:srcRect t="20495"/>
          <a:stretch/>
        </p:blipFill>
        <p:spPr>
          <a:xfrm>
            <a:off x="20" y="10"/>
            <a:ext cx="12191980" cy="6857990"/>
          </a:xfrm>
          <a:prstGeom prst="rect">
            <a:avLst/>
          </a:prstGeom>
        </p:spPr>
      </p:pic>
      <p:sp>
        <p:nvSpPr>
          <p:cNvPr id="2" name="Title 1"/>
          <p:cNvSpPr>
            <a:spLocks noGrp="1"/>
          </p:cNvSpPr>
          <p:nvPr>
            <p:ph type="ctrTitle"/>
          </p:nvPr>
        </p:nvSpPr>
        <p:spPr>
          <a:xfrm>
            <a:off x="1524000" y="1122362"/>
            <a:ext cx="9144000" cy="2900518"/>
          </a:xfrm>
        </p:spPr>
        <p:txBody>
          <a:bodyPr>
            <a:normAutofit/>
          </a:bodyPr>
          <a:lstStyle/>
          <a:p>
            <a:r>
              <a:rPr lang="en-US" spc="300">
                <a:solidFill>
                  <a:srgbClr val="FFFFFF"/>
                </a:solidFill>
                <a:cs typeface="Calibri Light"/>
              </a:rPr>
              <a:t>Children, </a:t>
            </a:r>
            <a:r>
              <a:rPr lang="en-US" spc="300">
                <a:solidFill>
                  <a:srgbClr val="FFFFFF"/>
                </a:solidFill>
                <a:latin typeface="Arial" panose="020B0604020202020204" pitchFamily="34" charset="0"/>
                <a:cs typeface="Arial" panose="020B0604020202020204" pitchFamily="34" charset="0"/>
              </a:rPr>
              <a:t>Young</a:t>
            </a:r>
            <a:r>
              <a:rPr lang="en-US" spc="300">
                <a:solidFill>
                  <a:srgbClr val="FFFFFF"/>
                </a:solidFill>
                <a:cs typeface="Calibri Light"/>
              </a:rPr>
              <a:t> People and Families</a:t>
            </a:r>
            <a:endParaRPr lang="en-US" spc="300">
              <a:solidFill>
                <a:srgbClr val="FFFFFF"/>
              </a:solidFill>
            </a:endParaRPr>
          </a:p>
        </p:txBody>
      </p:sp>
      <p:sp>
        <p:nvSpPr>
          <p:cNvPr id="3" name="Subtitle 2"/>
          <p:cNvSpPr>
            <a:spLocks noGrp="1"/>
          </p:cNvSpPr>
          <p:nvPr>
            <p:ph type="subTitle" idx="1"/>
          </p:nvPr>
        </p:nvSpPr>
        <p:spPr>
          <a:xfrm>
            <a:off x="1524000" y="4159404"/>
            <a:ext cx="9144000" cy="1098395"/>
          </a:xfrm>
        </p:spPr>
        <p:txBody>
          <a:bodyPr vert="horz" lIns="91440" tIns="45720" rIns="91440" bIns="45720" rtlCol="0">
            <a:normAutofit/>
          </a:bodyPr>
          <a:lstStyle/>
          <a:p>
            <a:r>
              <a:rPr lang="en-US" sz="1700">
                <a:solidFill>
                  <a:srgbClr val="FFFFFF"/>
                </a:solidFill>
                <a:latin typeface="Arial" panose="020B0604020202020204" pitchFamily="34" charset="0"/>
                <a:cs typeface="Arial" panose="020B0604020202020204" pitchFamily="34" charset="0"/>
              </a:rPr>
              <a:t>Task 1: Group Presentation – Group A / Family A </a:t>
            </a:r>
          </a:p>
          <a:p>
            <a:r>
              <a:rPr lang="en-US" sz="1700">
                <a:solidFill>
                  <a:srgbClr val="FFFFFF"/>
                </a:solidFill>
                <a:latin typeface="Arial" panose="020B0604020202020204" pitchFamily="34" charset="0"/>
                <a:cs typeface="Arial" panose="020B0604020202020204" pitchFamily="34" charset="0"/>
              </a:rPr>
              <a:t>Module Code: BMHP5004_BIRM</a:t>
            </a:r>
          </a:p>
          <a:p>
            <a:r>
              <a:rPr lang="en-US" sz="1700">
                <a:solidFill>
                  <a:srgbClr val="FFFFFF"/>
                </a:solidFill>
                <a:latin typeface="Arial" panose="020B0604020202020204" pitchFamily="34" charset="0"/>
                <a:cs typeface="Arial" panose="020B0604020202020204" pitchFamily="34" charset="0"/>
              </a:rPr>
              <a:t>Lecturer:  Dr Crisford </a:t>
            </a:r>
            <a:r>
              <a:rPr lang="en-US" sz="1700" err="1">
                <a:solidFill>
                  <a:srgbClr val="FFFFFF"/>
                </a:solidFill>
                <a:latin typeface="Arial" panose="020B0604020202020204" pitchFamily="34" charset="0"/>
                <a:cs typeface="Arial" panose="020B0604020202020204" pitchFamily="34" charset="0"/>
              </a:rPr>
              <a:t>Chogugudza</a:t>
            </a:r>
            <a:endParaRPr lang="en-US" sz="1700">
              <a:solidFill>
                <a:srgbClr val="FFFFFF"/>
              </a:solidFill>
              <a:latin typeface="Arial" panose="020B0604020202020204" pitchFamily="34" charset="0"/>
              <a:cs typeface="Arial" panose="020B0604020202020204" pitchFamily="34" charset="0"/>
            </a:endParaRPr>
          </a:p>
          <a:p>
            <a:endParaRPr lang="en-US" sz="1700">
              <a:solidFill>
                <a:srgbClr val="FFFFFF"/>
              </a:solidFill>
              <a:cs typeface="Calibri"/>
            </a:endParaRPr>
          </a:p>
          <a:p>
            <a:endParaRPr lang="en-US" sz="1700">
              <a:solidFill>
                <a:srgbClr val="FFFFFF"/>
              </a:solidFill>
              <a:cs typeface="Calibri"/>
            </a:endParaRPr>
          </a:p>
          <a:p>
            <a:endParaRPr lang="en-US" sz="1700">
              <a:solidFill>
                <a:srgbClr val="FFFFFF"/>
              </a:solidFill>
              <a:cs typeface="Calibri"/>
            </a:endParaRPr>
          </a:p>
        </p:txBody>
      </p:sp>
      <p:sp>
        <p:nvSpPr>
          <p:cNvPr id="5" name="TextBox 4">
            <a:extLst>
              <a:ext uri="{FF2B5EF4-FFF2-40B4-BE49-F238E27FC236}">
                <a16:creationId xmlns:a16="http://schemas.microsoft.com/office/drawing/2014/main" id="{8DD4511F-E58D-48F8-85A1-34FF1F5B7038}"/>
              </a:ext>
            </a:extLst>
          </p:cNvPr>
          <p:cNvSpPr txBox="1"/>
          <p:nvPr/>
        </p:nvSpPr>
        <p:spPr>
          <a:xfrm>
            <a:off x="684213" y="5563278"/>
            <a:ext cx="11142028"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US" sz="2000">
                <a:latin typeface="Arial"/>
                <a:cs typeface="Arial"/>
              </a:rPr>
              <a:t>Presented By : Sadeka Khatun (1920267), Roxana Gherman (1920090), Cheryl Denise Codner (1920974), Grace Nankya Kiwanuka (1920908), Mariana Angelica Gemes (1920089).</a:t>
            </a: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36" name="Picture 12">
            <a:extLst>
              <a:ext uri="{FF2B5EF4-FFF2-40B4-BE49-F238E27FC236}">
                <a16:creationId xmlns:a16="http://schemas.microsoft.com/office/drawing/2014/main" id="{616A3618-F9BC-4A5B-AD45-BC07D73CAA22}"/>
              </a:ext>
            </a:extLst>
          </p:cNvPr>
          <p:cNvPicPr>
            <a:picLocks noChangeAspect="1"/>
          </p:cNvPicPr>
          <p:nvPr/>
        </p:nvPicPr>
        <p:blipFill rotWithShape="1">
          <a:blip r:embed="rId3">
            <a:duotone>
              <a:prstClr val="black"/>
              <a:schemeClr val="tx2">
                <a:tint val="45000"/>
                <a:satMod val="400000"/>
              </a:schemeClr>
            </a:duotone>
            <a:alphaModFix amt="25000"/>
          </a:blip>
          <a:srcRect l="2667"/>
          <a:stretch/>
        </p:blipFill>
        <p:spPr>
          <a:xfrm>
            <a:off x="20" y="10"/>
            <a:ext cx="12191980" cy="6857990"/>
          </a:xfrm>
          <a:prstGeom prst="rect">
            <a:avLst/>
          </a:prstGeom>
        </p:spPr>
      </p:pic>
      <p:sp>
        <p:nvSpPr>
          <p:cNvPr id="2" name="Title 1">
            <a:extLst>
              <a:ext uri="{FF2B5EF4-FFF2-40B4-BE49-F238E27FC236}">
                <a16:creationId xmlns:a16="http://schemas.microsoft.com/office/drawing/2014/main" id="{B1932F76-AA50-4052-9F44-7D43FBBAC6B4}"/>
              </a:ext>
            </a:extLst>
          </p:cNvPr>
          <p:cNvSpPr>
            <a:spLocks noGrp="1"/>
          </p:cNvSpPr>
          <p:nvPr>
            <p:ph type="title"/>
          </p:nvPr>
        </p:nvSpPr>
        <p:spPr>
          <a:xfrm>
            <a:off x="838200" y="365125"/>
            <a:ext cx="10515600" cy="1325563"/>
          </a:xfrm>
        </p:spPr>
        <p:txBody>
          <a:bodyPr vert="horz" lIns="91440" tIns="45720" rIns="91440" bIns="45720" rtlCol="0">
            <a:normAutofit/>
          </a:bodyPr>
          <a:lstStyle/>
          <a:p>
            <a:r>
              <a:rPr lang="en-US"/>
              <a:t>Contents Page</a:t>
            </a:r>
          </a:p>
        </p:txBody>
      </p:sp>
      <p:graphicFrame>
        <p:nvGraphicFramePr>
          <p:cNvPr id="37" name="TextBox 9">
            <a:extLst>
              <a:ext uri="{FF2B5EF4-FFF2-40B4-BE49-F238E27FC236}">
                <a16:creationId xmlns:a16="http://schemas.microsoft.com/office/drawing/2014/main" id="{08E171EC-AF57-46BF-BF1B-C381D358CC6F}"/>
              </a:ext>
            </a:extLst>
          </p:cNvPr>
          <p:cNvGraphicFramePr/>
          <p:nvPr>
            <p:extLst>
              <p:ext uri="{D42A27DB-BD31-4B8C-83A1-F6EECF244321}">
                <p14:modId xmlns:p14="http://schemas.microsoft.com/office/powerpoint/2010/main" val="361014938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737584206"/>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932F76-AA50-4052-9F44-7D43FBBAC6B4}"/>
              </a:ext>
            </a:extLst>
          </p:cNvPr>
          <p:cNvSpPr>
            <a:spLocks noGrp="1"/>
          </p:cNvSpPr>
          <p:nvPr>
            <p:ph type="title"/>
          </p:nvPr>
        </p:nvSpPr>
        <p:spPr>
          <a:xfrm>
            <a:off x="684211" y="800877"/>
            <a:ext cx="5483323" cy="723123"/>
          </a:xfrm>
        </p:spPr>
        <p:txBody>
          <a:bodyPr vert="horz" lIns="91440" tIns="45720" rIns="91440" bIns="45720" rtlCol="0" anchor="b">
            <a:normAutofit/>
          </a:bodyPr>
          <a:lstStyle/>
          <a:p>
            <a:r>
              <a:rPr lang="en-US" cap="small">
                <a:solidFill>
                  <a:schemeClr val="tx2"/>
                </a:solidFill>
                <a:latin typeface="Arial" panose="020B0604020202020204" pitchFamily="34" charset="0"/>
                <a:cs typeface="Arial" panose="020B0604020202020204" pitchFamily="34" charset="0"/>
              </a:rPr>
              <a:t>Introduction</a:t>
            </a:r>
          </a:p>
        </p:txBody>
      </p:sp>
      <p:sp>
        <p:nvSpPr>
          <p:cNvPr id="3" name="TextBox 2">
            <a:extLst>
              <a:ext uri="{FF2B5EF4-FFF2-40B4-BE49-F238E27FC236}">
                <a16:creationId xmlns:a16="http://schemas.microsoft.com/office/drawing/2014/main" id="{69E56D98-BF1C-4628-BFE5-70EE090DBC13}"/>
              </a:ext>
            </a:extLst>
          </p:cNvPr>
          <p:cNvSpPr txBox="1"/>
          <p:nvPr/>
        </p:nvSpPr>
        <p:spPr>
          <a:xfrm>
            <a:off x="589755" y="2136338"/>
            <a:ext cx="11012489" cy="2585323"/>
          </a:xfrm>
          <a:prstGeom prst="rect">
            <a:avLst/>
          </a:prstGeom>
          <a:noFill/>
        </p:spPr>
        <p:txBody>
          <a:bodyPr wrap="square" lIns="91440" tIns="45720" rIns="91440" bIns="45720" rtlCol="0" anchor="t">
            <a:spAutoFit/>
          </a:bodyPr>
          <a:lstStyle/>
          <a:p>
            <a:pPr algn="ctr"/>
            <a:r>
              <a:rPr lang="en-GB">
                <a:latin typeface="Arial" panose="020B0604020202020204" pitchFamily="34" charset="0"/>
                <a:cs typeface="Arial" panose="020B0604020202020204" pitchFamily="34" charset="0"/>
              </a:rPr>
              <a:t>This Group presentation is being presented by </a:t>
            </a:r>
            <a:r>
              <a:rPr lang="en-US" sz="1800">
                <a:latin typeface="Arial" panose="020B0604020202020204" pitchFamily="34" charset="0"/>
                <a:cs typeface="Arial" panose="020B0604020202020204" pitchFamily="34" charset="0"/>
              </a:rPr>
              <a:t>Sadeka Khatun, Roxana German, Cheryl Denise </a:t>
            </a:r>
            <a:r>
              <a:rPr lang="en-US" sz="1800" err="1">
                <a:latin typeface="Arial" panose="020B0604020202020204" pitchFamily="34" charset="0"/>
                <a:cs typeface="Arial" panose="020B0604020202020204" pitchFamily="34" charset="0"/>
              </a:rPr>
              <a:t>Codner</a:t>
            </a:r>
            <a:r>
              <a:rPr lang="en-US">
                <a:latin typeface="Arial" panose="020B0604020202020204" pitchFamily="34" charset="0"/>
                <a:cs typeface="Arial" panose="020B0604020202020204" pitchFamily="34" charset="0"/>
              </a:rPr>
              <a:t>, </a:t>
            </a:r>
            <a:r>
              <a:rPr lang="en-US" sz="1800">
                <a:latin typeface="Arial" panose="020B0604020202020204" pitchFamily="34" charset="0"/>
                <a:cs typeface="Arial" panose="020B0604020202020204" pitchFamily="34" charset="0"/>
              </a:rPr>
              <a:t>Grace </a:t>
            </a:r>
            <a:r>
              <a:rPr lang="en-US" sz="1800" err="1">
                <a:latin typeface="Arial" panose="020B0604020202020204" pitchFamily="34" charset="0"/>
                <a:cs typeface="Arial" panose="020B0604020202020204" pitchFamily="34" charset="0"/>
              </a:rPr>
              <a:t>Nankya</a:t>
            </a:r>
            <a:r>
              <a:rPr lang="en-US" sz="1800">
                <a:latin typeface="Arial" panose="020B0604020202020204" pitchFamily="34" charset="0"/>
                <a:cs typeface="Arial" panose="020B0604020202020204" pitchFamily="34" charset="0"/>
              </a:rPr>
              <a:t> Kiwanuka and Mariana Angelica </a:t>
            </a:r>
            <a:r>
              <a:rPr lang="en-US" sz="1800" err="1">
                <a:latin typeface="Arial" panose="020B0604020202020204" pitchFamily="34" charset="0"/>
                <a:cs typeface="Arial" panose="020B0604020202020204" pitchFamily="34" charset="0"/>
              </a:rPr>
              <a:t>Gemes</a:t>
            </a:r>
            <a:r>
              <a:rPr lang="en-US" sz="1800">
                <a:latin typeface="Arial" panose="020B0604020202020204" pitchFamily="34" charset="0"/>
                <a:cs typeface="Arial" panose="020B0604020202020204" pitchFamily="34" charset="0"/>
              </a:rPr>
              <a:t>.</a:t>
            </a:r>
            <a:r>
              <a:rPr lang="en-US">
                <a:latin typeface="Arial" panose="020B0604020202020204" pitchFamily="34" charset="0"/>
                <a:cs typeface="Arial" panose="020B0604020202020204" pitchFamily="34" charset="0"/>
              </a:rPr>
              <a:t> </a:t>
            </a:r>
            <a:endParaRPr lang="en-US" sz="1800">
              <a:latin typeface="Arial" panose="020B0604020202020204" pitchFamily="34" charset="0"/>
              <a:cs typeface="Arial" panose="020B0604020202020204" pitchFamily="34" charset="0"/>
            </a:endParaRPr>
          </a:p>
          <a:p>
            <a:pPr algn="ctr"/>
            <a:endParaRPr lang="en-GB">
              <a:latin typeface="Arial" panose="020B0604020202020204" pitchFamily="34" charset="0"/>
              <a:cs typeface="Arial" panose="020B0604020202020204" pitchFamily="34" charset="0"/>
            </a:endParaRPr>
          </a:p>
          <a:p>
            <a:pPr algn="ctr"/>
            <a:r>
              <a:rPr lang="en-GB">
                <a:latin typeface="Arial" panose="020B0604020202020204" pitchFamily="34" charset="0"/>
                <a:cs typeface="Arial" panose="020B0604020202020204" pitchFamily="34" charset="0"/>
              </a:rPr>
              <a:t>As a group we have been given a case study to analyse further to produce and present possible solutions and implementations to support  how the case we have been presented with can benefit from various services out there, It is a complex case where a family of five members are involved, We have all analysed and investigated and researched to identify that the family of 5 are experiencing many problems and issues that need to be addressed more in depth to find solutions to the problems faced.</a:t>
            </a:r>
          </a:p>
          <a:p>
            <a:endParaRPr lang="en-GB"/>
          </a:p>
        </p:txBody>
      </p:sp>
    </p:spTree>
    <p:extLst>
      <p:ext uri="{BB962C8B-B14F-4D97-AF65-F5344CB8AC3E}">
        <p14:creationId xmlns:p14="http://schemas.microsoft.com/office/powerpoint/2010/main" val="2686638832"/>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932F76-AA50-4052-9F44-7D43FBBAC6B4}"/>
              </a:ext>
            </a:extLst>
          </p:cNvPr>
          <p:cNvSpPr>
            <a:spLocks noGrp="1"/>
          </p:cNvSpPr>
          <p:nvPr>
            <p:ph type="title"/>
          </p:nvPr>
        </p:nvSpPr>
        <p:spPr>
          <a:xfrm>
            <a:off x="460075" y="313899"/>
            <a:ext cx="6377453" cy="764274"/>
          </a:xfrm>
        </p:spPr>
        <p:txBody>
          <a:bodyPr vert="horz" lIns="91440" tIns="45720" rIns="91440" bIns="45720" rtlCol="0" anchor="b">
            <a:normAutofit fontScale="90000"/>
          </a:bodyPr>
          <a:lstStyle/>
          <a:p>
            <a:r>
              <a:rPr lang="en-US" cap="small">
                <a:solidFill>
                  <a:schemeClr val="tx2"/>
                </a:solidFill>
                <a:latin typeface="Arial" panose="020B0604020202020204" pitchFamily="34" charset="0"/>
                <a:cs typeface="Arial" panose="020B0604020202020204" pitchFamily="34" charset="0"/>
              </a:rPr>
              <a:t>Overview of Case Study</a:t>
            </a:r>
          </a:p>
        </p:txBody>
      </p:sp>
      <p:sp>
        <p:nvSpPr>
          <p:cNvPr id="3" name="TextBox 2">
            <a:extLst>
              <a:ext uri="{FF2B5EF4-FFF2-40B4-BE49-F238E27FC236}">
                <a16:creationId xmlns:a16="http://schemas.microsoft.com/office/drawing/2014/main" id="{4BEE1B65-404A-4FFE-81D4-BCD29AFADEE5}"/>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sp>
        <p:nvSpPr>
          <p:cNvPr id="4" name="TextBox 3">
            <a:extLst>
              <a:ext uri="{FF2B5EF4-FFF2-40B4-BE49-F238E27FC236}">
                <a16:creationId xmlns:a16="http://schemas.microsoft.com/office/drawing/2014/main" id="{12288774-9663-49B1-8CA1-7CC68FB52127}"/>
              </a:ext>
            </a:extLst>
          </p:cNvPr>
          <p:cNvSpPr txBox="1"/>
          <p:nvPr/>
        </p:nvSpPr>
        <p:spPr>
          <a:xfrm>
            <a:off x="437071" y="1135641"/>
            <a:ext cx="11317857"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GB">
                <a:latin typeface="Arial"/>
                <a:cs typeface="Arial"/>
              </a:rPr>
              <a:t>This case is complex in terms of having various issues relating to the overall contribution for the anti social behaviour of  the young boy within this family he is demonstrating negative actions and behaviours. </a:t>
            </a:r>
            <a:r>
              <a:rPr lang="en-GB" err="1">
                <a:latin typeface="Arial"/>
                <a:cs typeface="Arial"/>
              </a:rPr>
              <a:t>Alther</a:t>
            </a:r>
            <a:r>
              <a:rPr lang="en-GB">
                <a:latin typeface="Arial"/>
                <a:cs typeface="Arial"/>
              </a:rPr>
              <a:t> Solter states further in a published article states  “All children when they act in a manner that’s hurtful or spiteful its likely due to one of three following factors stated below (Solter, 1998).</a:t>
            </a:r>
          </a:p>
        </p:txBody>
      </p:sp>
      <p:sp>
        <p:nvSpPr>
          <p:cNvPr id="5" name="Rectangle 4">
            <a:extLst>
              <a:ext uri="{FF2B5EF4-FFF2-40B4-BE49-F238E27FC236}">
                <a16:creationId xmlns:a16="http://schemas.microsoft.com/office/drawing/2014/main" id="{F40A276E-7EF1-41BB-AC1C-EBE1820DB113}"/>
              </a:ext>
            </a:extLst>
          </p:cNvPr>
          <p:cNvSpPr/>
          <p:nvPr/>
        </p:nvSpPr>
        <p:spPr>
          <a:xfrm>
            <a:off x="4163884" y="2817814"/>
            <a:ext cx="3458162" cy="1376952"/>
          </a:xfrm>
          <a:prstGeom prst="rect">
            <a:avLst/>
          </a:prstGeom>
          <a:solidFill>
            <a:schemeClr val="accent2">
              <a:lumMod val="20000"/>
              <a:lumOff val="80000"/>
            </a:schemeClr>
          </a:solidFill>
          <a:ln>
            <a:solidFill>
              <a:srgbClr val="FF0000"/>
            </a:solidFill>
          </a:ln>
        </p:spPr>
        <p:style>
          <a:lnRef idx="1">
            <a:schemeClr val="dk1"/>
          </a:lnRef>
          <a:fillRef idx="2">
            <a:schemeClr val="dk1"/>
          </a:fillRef>
          <a:effectRef idx="1">
            <a:schemeClr val="dk1"/>
          </a:effectRef>
          <a:fontRef idx="minor">
            <a:schemeClr val="dk1"/>
          </a:fontRef>
        </p:style>
        <p:txBody>
          <a:bodyPr rtlCol="0" anchor="ctr"/>
          <a:lstStyle/>
          <a:p>
            <a:pPr algn="ctr"/>
            <a:r>
              <a:rPr lang="en-GB">
                <a:latin typeface="Arial" panose="020B0604020202020204" pitchFamily="34" charset="0"/>
                <a:cs typeface="Arial" panose="020B0604020202020204" pitchFamily="34" charset="0"/>
              </a:rPr>
              <a:t>Why do children misbehave?</a:t>
            </a:r>
          </a:p>
        </p:txBody>
      </p:sp>
      <p:sp>
        <p:nvSpPr>
          <p:cNvPr id="8" name="Rectangle 7">
            <a:extLst>
              <a:ext uri="{FF2B5EF4-FFF2-40B4-BE49-F238E27FC236}">
                <a16:creationId xmlns:a16="http://schemas.microsoft.com/office/drawing/2014/main" id="{29081E55-460E-4EC4-B4E1-741146AED981}"/>
              </a:ext>
            </a:extLst>
          </p:cNvPr>
          <p:cNvSpPr/>
          <p:nvPr/>
        </p:nvSpPr>
        <p:spPr>
          <a:xfrm>
            <a:off x="3976425" y="5167912"/>
            <a:ext cx="3985403" cy="1334640"/>
          </a:xfrm>
          <a:prstGeom prst="rect">
            <a:avLst/>
          </a:prstGeom>
          <a:noFill/>
          <a:ln w="5715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rPr>
              <a:t>“The child has experienced or is suffering from a trauma” </a:t>
            </a:r>
          </a:p>
        </p:txBody>
      </p:sp>
      <p:sp>
        <p:nvSpPr>
          <p:cNvPr id="9" name="Rectangle 8">
            <a:extLst>
              <a:ext uri="{FF2B5EF4-FFF2-40B4-BE49-F238E27FC236}">
                <a16:creationId xmlns:a16="http://schemas.microsoft.com/office/drawing/2014/main" id="{E49023C1-7AEF-462B-8D30-9847D2D61D36}"/>
              </a:ext>
            </a:extLst>
          </p:cNvPr>
          <p:cNvSpPr/>
          <p:nvPr/>
        </p:nvSpPr>
        <p:spPr>
          <a:xfrm>
            <a:off x="8582378" y="2844732"/>
            <a:ext cx="2995787" cy="1495571"/>
          </a:xfrm>
          <a:prstGeom prst="rect">
            <a:avLst/>
          </a:prstGeom>
          <a:noFill/>
          <a:ln w="5715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rPr>
              <a:t>“The Child lacks some information or is too young to understand and process instructions”</a:t>
            </a:r>
          </a:p>
        </p:txBody>
      </p:sp>
      <p:cxnSp>
        <p:nvCxnSpPr>
          <p:cNvPr id="14" name="Straight Arrow Connector 13">
            <a:extLst>
              <a:ext uri="{FF2B5EF4-FFF2-40B4-BE49-F238E27FC236}">
                <a16:creationId xmlns:a16="http://schemas.microsoft.com/office/drawing/2014/main" id="{7A7B6032-015D-41C6-9417-DCE6CBBADA84}"/>
              </a:ext>
            </a:extLst>
          </p:cNvPr>
          <p:cNvCxnSpPr>
            <a:cxnSpLocks/>
          </p:cNvCxnSpPr>
          <p:nvPr/>
        </p:nvCxnSpPr>
        <p:spPr>
          <a:xfrm>
            <a:off x="3431205" y="3583153"/>
            <a:ext cx="621104" cy="4291"/>
          </a:xfrm>
          <a:prstGeom prst="straightConnector1">
            <a:avLst/>
          </a:prstGeom>
          <a:ln w="38100">
            <a:solidFill>
              <a:srgbClr val="FF0000">
                <a:alpha val="60000"/>
              </a:srgbClr>
            </a:solidFill>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56EE2638-BD80-4876-93B0-255E48739A1C}"/>
              </a:ext>
            </a:extLst>
          </p:cNvPr>
          <p:cNvCxnSpPr>
            <a:cxnSpLocks/>
          </p:cNvCxnSpPr>
          <p:nvPr/>
        </p:nvCxnSpPr>
        <p:spPr>
          <a:xfrm flipV="1">
            <a:off x="5857336" y="4340302"/>
            <a:ext cx="0" cy="682074"/>
          </a:xfrm>
          <a:prstGeom prst="straightConnector1">
            <a:avLst/>
          </a:prstGeom>
          <a:ln w="38100">
            <a:solidFill>
              <a:srgbClr val="FF0000">
                <a:alpha val="60000"/>
              </a:srgbClr>
            </a:solidFill>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1C86F946-EC96-42F3-A42A-FAC462696087}"/>
              </a:ext>
            </a:extLst>
          </p:cNvPr>
          <p:cNvCxnSpPr>
            <a:cxnSpLocks/>
          </p:cNvCxnSpPr>
          <p:nvPr/>
        </p:nvCxnSpPr>
        <p:spPr>
          <a:xfrm flipH="1">
            <a:off x="7809505" y="3612688"/>
            <a:ext cx="585414" cy="0"/>
          </a:xfrm>
          <a:prstGeom prst="straightConnector1">
            <a:avLst/>
          </a:prstGeom>
          <a:ln w="38100">
            <a:solidFill>
              <a:srgbClr val="FF0000">
                <a:alpha val="60000"/>
              </a:srgbClr>
            </a:solidFill>
            <a:tailEnd type="triangle"/>
          </a:ln>
        </p:spPr>
        <p:style>
          <a:lnRef idx="1">
            <a:schemeClr val="accent1"/>
          </a:lnRef>
          <a:fillRef idx="0">
            <a:schemeClr val="accent1"/>
          </a:fillRef>
          <a:effectRef idx="0">
            <a:schemeClr val="accent1"/>
          </a:effectRef>
          <a:fontRef idx="minor">
            <a:schemeClr val="tx1"/>
          </a:fontRef>
        </p:style>
      </p:cxnSp>
      <p:sp>
        <p:nvSpPr>
          <p:cNvPr id="42" name="Rectangle 41">
            <a:extLst>
              <a:ext uri="{FF2B5EF4-FFF2-40B4-BE49-F238E27FC236}">
                <a16:creationId xmlns:a16="http://schemas.microsoft.com/office/drawing/2014/main" id="{091955AD-D55A-4A5F-8E6C-31B2A0D30AD0}"/>
              </a:ext>
            </a:extLst>
          </p:cNvPr>
          <p:cNvSpPr/>
          <p:nvPr/>
        </p:nvSpPr>
        <p:spPr>
          <a:xfrm>
            <a:off x="102038" y="2817814"/>
            <a:ext cx="3174721" cy="1495256"/>
          </a:xfrm>
          <a:prstGeom prst="rect">
            <a:avLst/>
          </a:prstGeom>
          <a:noFill/>
          <a:ln w="5715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rPr>
              <a:t>“The Child is attempting to fill a genuine need”</a:t>
            </a:r>
          </a:p>
        </p:txBody>
      </p:sp>
    </p:spTree>
    <p:extLst>
      <p:ext uri="{BB962C8B-B14F-4D97-AF65-F5344CB8AC3E}">
        <p14:creationId xmlns:p14="http://schemas.microsoft.com/office/powerpoint/2010/main" val="1162603243"/>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932F76-AA50-4052-9F44-7D43FBBAC6B4}"/>
              </a:ext>
            </a:extLst>
          </p:cNvPr>
          <p:cNvSpPr>
            <a:spLocks noGrp="1"/>
          </p:cNvSpPr>
          <p:nvPr>
            <p:ph type="title"/>
          </p:nvPr>
        </p:nvSpPr>
        <p:spPr>
          <a:xfrm>
            <a:off x="665161" y="163773"/>
            <a:ext cx="5483323" cy="696035"/>
          </a:xfrm>
        </p:spPr>
        <p:txBody>
          <a:bodyPr vert="horz" lIns="91440" tIns="45720" rIns="91440" bIns="45720" rtlCol="0" anchor="b">
            <a:normAutofit fontScale="90000"/>
          </a:bodyPr>
          <a:lstStyle/>
          <a:p>
            <a:br>
              <a:rPr lang="en-US" cap="small">
                <a:solidFill>
                  <a:schemeClr val="tx2"/>
                </a:solidFill>
                <a:latin typeface="Arial" panose="020B0604020202020204" pitchFamily="34" charset="0"/>
                <a:cs typeface="Arial" panose="020B0604020202020204" pitchFamily="34" charset="0"/>
              </a:rPr>
            </a:br>
            <a:r>
              <a:rPr lang="en-US" sz="3600" cap="small">
                <a:solidFill>
                  <a:schemeClr val="tx2"/>
                </a:solidFill>
                <a:latin typeface="Arial" panose="020B0604020202020204" pitchFamily="34" charset="0"/>
                <a:cs typeface="Arial" panose="020B0604020202020204" pitchFamily="34" charset="0"/>
              </a:rPr>
              <a:t>Analyzing the Case Study</a:t>
            </a:r>
          </a:p>
        </p:txBody>
      </p:sp>
      <p:sp>
        <p:nvSpPr>
          <p:cNvPr id="3" name="TextBox 2">
            <a:extLst>
              <a:ext uri="{FF2B5EF4-FFF2-40B4-BE49-F238E27FC236}">
                <a16:creationId xmlns:a16="http://schemas.microsoft.com/office/drawing/2014/main" id="{96B92502-4EEA-4875-A554-1A923B56C42B}"/>
              </a:ext>
            </a:extLst>
          </p:cNvPr>
          <p:cNvSpPr txBox="1"/>
          <p:nvPr/>
        </p:nvSpPr>
        <p:spPr>
          <a:xfrm>
            <a:off x="665160" y="4435522"/>
            <a:ext cx="11222040" cy="2277547"/>
          </a:xfrm>
          <a:prstGeom prst="rect">
            <a:avLst/>
          </a:prstGeom>
          <a:noFill/>
        </p:spPr>
        <p:txBody>
          <a:bodyPr wrap="square" lIns="91440" tIns="45720" rIns="91440" bIns="45720" rtlCol="0" anchor="t">
            <a:spAutoFit/>
          </a:bodyPr>
          <a:lstStyle/>
          <a:p>
            <a:endParaRPr lang="en-GB" sz="1600"/>
          </a:p>
          <a:p>
            <a:r>
              <a:rPr lang="en-GB" b="1">
                <a:latin typeface="Arial" panose="020B0604020202020204" pitchFamily="34" charset="0"/>
                <a:cs typeface="Arial" panose="020B0604020202020204" pitchFamily="34" charset="0"/>
              </a:rPr>
              <a:t>Aims And Objectives </a:t>
            </a:r>
            <a:r>
              <a:rPr lang="en-GB">
                <a:latin typeface="Arial" panose="020B0604020202020204" pitchFamily="34" charset="0"/>
                <a:cs typeface="Arial" panose="020B0604020202020204" pitchFamily="34" charset="0"/>
              </a:rPr>
              <a:t>:</a:t>
            </a:r>
          </a:p>
          <a:p>
            <a:endParaRPr lang="en-GB">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To develop a plan which focuses on the development of each member of the family.</a:t>
            </a:r>
          </a:p>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To make use of the relationships between the family and the other teams involved (the Job centre etc.)</a:t>
            </a:r>
          </a:p>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Improve on the relationships between each family member</a:t>
            </a:r>
          </a:p>
          <a:p>
            <a:pPr marL="342900" indent="-342900">
              <a:buFont typeface="Arial" panose="020B0604020202020204" pitchFamily="34" charset="0"/>
              <a:buChar char="•"/>
            </a:pPr>
            <a:endParaRPr lang="en-GB"/>
          </a:p>
          <a:p>
            <a:pPr marL="342900" indent="-342900">
              <a:buFont typeface="Arial" panose="020B0604020202020204" pitchFamily="34" charset="0"/>
              <a:buChar char="•"/>
            </a:pPr>
            <a:endParaRPr lang="en-GB"/>
          </a:p>
        </p:txBody>
      </p:sp>
      <p:sp>
        <p:nvSpPr>
          <p:cNvPr id="4" name="TextBox 3">
            <a:extLst>
              <a:ext uri="{FF2B5EF4-FFF2-40B4-BE49-F238E27FC236}">
                <a16:creationId xmlns:a16="http://schemas.microsoft.com/office/drawing/2014/main" id="{D6F293CD-93DB-465F-9750-1033DD334D48}"/>
              </a:ext>
            </a:extLst>
          </p:cNvPr>
          <p:cNvSpPr txBox="1"/>
          <p:nvPr/>
        </p:nvSpPr>
        <p:spPr>
          <a:xfrm>
            <a:off x="665160" y="859808"/>
            <a:ext cx="6893347" cy="420883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spcBef>
                <a:spcPct val="20000"/>
              </a:spcBef>
              <a:spcAft>
                <a:spcPts val="600"/>
              </a:spcAft>
              <a:buFont typeface="Arial"/>
              <a:buChar char="•"/>
            </a:pPr>
            <a:r>
              <a:rPr lang="en-GB">
                <a:latin typeface="Arial" panose="020B0604020202020204" pitchFamily="34" charset="0"/>
                <a:ea typeface="+mn-lt"/>
                <a:cs typeface="Arial" panose="020B0604020202020204" pitchFamily="34" charset="0"/>
              </a:rPr>
              <a:t>In the last decade, there has been a 7.4% increase in families in the UK (ONS, 2020).</a:t>
            </a:r>
          </a:p>
          <a:p>
            <a:pPr marL="285750" indent="-285750">
              <a:spcBef>
                <a:spcPct val="20000"/>
              </a:spcBef>
              <a:spcAft>
                <a:spcPts val="600"/>
              </a:spcAft>
              <a:buFont typeface="Arial"/>
              <a:buChar char="•"/>
            </a:pPr>
            <a:r>
              <a:rPr lang="en-GB">
                <a:latin typeface="Arial" panose="020B0604020202020204" pitchFamily="34" charset="0"/>
                <a:ea typeface="+mn-lt"/>
                <a:cs typeface="Arial" panose="020B0604020202020204" pitchFamily="34" charset="0"/>
              </a:rPr>
              <a:t>Case study focuses on a family of 5 members with various problems.</a:t>
            </a:r>
          </a:p>
          <a:p>
            <a:pPr marL="285750" indent="-285750">
              <a:spcBef>
                <a:spcPct val="20000"/>
              </a:spcBef>
              <a:spcAft>
                <a:spcPts val="600"/>
              </a:spcAft>
              <a:buFont typeface="Arial"/>
              <a:buChar char="•"/>
            </a:pPr>
            <a:r>
              <a:rPr lang="en-GB">
                <a:latin typeface="Arial" panose="020B0604020202020204" pitchFamily="34" charset="0"/>
                <a:ea typeface="+mn-lt"/>
                <a:cs typeface="Arial" panose="020B0604020202020204" pitchFamily="34" charset="0"/>
              </a:rPr>
              <a:t>Key agencies have been in contact with the family have identified multiple issues.</a:t>
            </a:r>
            <a:endParaRPr lang="en-US">
              <a:latin typeface="Arial" panose="020B0604020202020204" pitchFamily="34" charset="0"/>
              <a:ea typeface="+mn-lt"/>
              <a:cs typeface="Arial" panose="020B0604020202020204" pitchFamily="34" charset="0"/>
            </a:endParaRPr>
          </a:p>
          <a:p>
            <a:pPr marL="285750" indent="-285750">
              <a:spcBef>
                <a:spcPct val="20000"/>
              </a:spcBef>
              <a:spcAft>
                <a:spcPts val="600"/>
              </a:spcAft>
              <a:buFont typeface="Arial"/>
              <a:buChar char="•"/>
            </a:pPr>
            <a:r>
              <a:rPr lang="en-GB">
                <a:latin typeface="Arial" panose="020B0604020202020204" pitchFamily="34" charset="0"/>
                <a:ea typeface="+mn-lt"/>
                <a:cs typeface="Arial" panose="020B0604020202020204" pitchFamily="34" charset="0"/>
              </a:rPr>
              <a:t>Actions focus on solving internal and external issues that the problematic family faces.</a:t>
            </a:r>
            <a:endParaRPr lang="en-US">
              <a:latin typeface="Arial" panose="020B0604020202020204" pitchFamily="34" charset="0"/>
              <a:ea typeface="+mn-lt"/>
              <a:cs typeface="Arial" panose="020B0604020202020204" pitchFamily="34" charset="0"/>
            </a:endParaRPr>
          </a:p>
          <a:p>
            <a:pPr marL="285750" indent="-285750">
              <a:spcBef>
                <a:spcPct val="20000"/>
              </a:spcBef>
              <a:spcAft>
                <a:spcPts val="600"/>
              </a:spcAft>
              <a:buFont typeface="Arial"/>
              <a:buChar char="•"/>
            </a:pPr>
            <a:r>
              <a:rPr lang="en-GB">
                <a:latin typeface="Arial" panose="020B0604020202020204" pitchFamily="34" charset="0"/>
                <a:cs typeface="Arial" panose="020B0604020202020204" pitchFamily="34" charset="0"/>
              </a:rPr>
              <a:t>Witnessing parental abuse or violence is correlated with a 77% increase in odds of children engaging in delinquency (</a:t>
            </a:r>
            <a:r>
              <a:rPr lang="en-GB" err="1">
                <a:latin typeface="Arial" panose="020B0604020202020204" pitchFamily="34" charset="0"/>
                <a:cs typeface="Arial" panose="020B0604020202020204" pitchFamily="34" charset="0"/>
              </a:rPr>
              <a:t>Zinzow</a:t>
            </a:r>
            <a:r>
              <a:rPr lang="en-GB">
                <a:latin typeface="Arial" panose="020B0604020202020204" pitchFamily="34" charset="0"/>
                <a:cs typeface="Arial" panose="020B0604020202020204" pitchFamily="34" charset="0"/>
              </a:rPr>
              <a:t> </a:t>
            </a:r>
            <a:r>
              <a:rPr lang="en-GB" i="1">
                <a:latin typeface="Arial" panose="020B0604020202020204" pitchFamily="34" charset="0"/>
                <a:cs typeface="Arial" panose="020B0604020202020204" pitchFamily="34" charset="0"/>
              </a:rPr>
              <a:t>et al</a:t>
            </a:r>
            <a:r>
              <a:rPr lang="en-GB">
                <a:latin typeface="Arial" panose="020B0604020202020204" pitchFamily="34" charset="0"/>
                <a:cs typeface="Arial" panose="020B0604020202020204" pitchFamily="34" charset="0"/>
              </a:rPr>
              <a:t>., 2009).</a:t>
            </a:r>
          </a:p>
          <a:p>
            <a:pPr marL="285750" indent="-285750">
              <a:spcBef>
                <a:spcPct val="20000"/>
              </a:spcBef>
              <a:spcAft>
                <a:spcPts val="600"/>
              </a:spcAft>
              <a:buFont typeface="Arial"/>
              <a:buChar char="•"/>
            </a:pPr>
            <a:endParaRPr lang="en-GB"/>
          </a:p>
        </p:txBody>
      </p:sp>
      <p:pic>
        <p:nvPicPr>
          <p:cNvPr id="5" name="Picture 5">
            <a:extLst>
              <a:ext uri="{FF2B5EF4-FFF2-40B4-BE49-F238E27FC236}">
                <a16:creationId xmlns:a16="http://schemas.microsoft.com/office/drawing/2014/main" id="{7F02BDCA-5024-4750-A6DC-2DEC5BA59E00}"/>
              </a:ext>
            </a:extLst>
          </p:cNvPr>
          <p:cNvPicPr>
            <a:picLocks noChangeAspect="1"/>
          </p:cNvPicPr>
          <p:nvPr/>
        </p:nvPicPr>
        <p:blipFill>
          <a:blip r:embed="rId3"/>
          <a:stretch>
            <a:fillRect/>
          </a:stretch>
        </p:blipFill>
        <p:spPr>
          <a:xfrm>
            <a:off x="7900393" y="274442"/>
            <a:ext cx="3872507" cy="2581054"/>
          </a:xfrm>
          <a:prstGeom prst="rect">
            <a:avLst/>
          </a:prstGeom>
          <a:ln w="57150">
            <a:solidFill>
              <a:srgbClr val="0070C0"/>
            </a:solidFill>
          </a:ln>
        </p:spPr>
      </p:pic>
      <p:sp>
        <p:nvSpPr>
          <p:cNvPr id="6" name="TextBox 5">
            <a:extLst>
              <a:ext uri="{FF2B5EF4-FFF2-40B4-BE49-F238E27FC236}">
                <a16:creationId xmlns:a16="http://schemas.microsoft.com/office/drawing/2014/main" id="{A6358BBE-4A26-44C6-B591-1F015DE7F1D6}"/>
              </a:ext>
            </a:extLst>
          </p:cNvPr>
          <p:cNvSpPr txBox="1"/>
          <p:nvPr/>
        </p:nvSpPr>
        <p:spPr>
          <a:xfrm>
            <a:off x="7792873" y="2855496"/>
            <a:ext cx="312694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(Hochschild, 2018)</a:t>
            </a:r>
            <a:endParaRPr lang="en-GB"/>
          </a:p>
        </p:txBody>
      </p:sp>
    </p:spTree>
    <p:extLst>
      <p:ext uri="{BB962C8B-B14F-4D97-AF65-F5344CB8AC3E}">
        <p14:creationId xmlns:p14="http://schemas.microsoft.com/office/powerpoint/2010/main" val="730924044"/>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932F76-AA50-4052-9F44-7D43FBBAC6B4}"/>
              </a:ext>
            </a:extLst>
          </p:cNvPr>
          <p:cNvSpPr>
            <a:spLocks noGrp="1"/>
          </p:cNvSpPr>
          <p:nvPr>
            <p:ph type="title"/>
          </p:nvPr>
        </p:nvSpPr>
        <p:spPr>
          <a:xfrm>
            <a:off x="684210" y="312821"/>
            <a:ext cx="8319829" cy="695131"/>
          </a:xfrm>
        </p:spPr>
        <p:txBody>
          <a:bodyPr vert="horz" lIns="91440" tIns="45720" rIns="91440" bIns="45720" rtlCol="0" anchor="b">
            <a:normAutofit/>
          </a:bodyPr>
          <a:lstStyle/>
          <a:p>
            <a:r>
              <a:rPr lang="en-US" cap="small">
                <a:solidFill>
                  <a:schemeClr val="tx2"/>
                </a:solidFill>
                <a:latin typeface="Arial" panose="020B0604020202020204" pitchFamily="34" charset="0"/>
                <a:cs typeface="Arial" panose="020B0604020202020204" pitchFamily="34" charset="0"/>
              </a:rPr>
              <a:t>Identifying Risk Factors</a:t>
            </a:r>
          </a:p>
        </p:txBody>
      </p:sp>
      <p:sp>
        <p:nvSpPr>
          <p:cNvPr id="3" name="TextBox 2">
            <a:extLst>
              <a:ext uri="{FF2B5EF4-FFF2-40B4-BE49-F238E27FC236}">
                <a16:creationId xmlns:a16="http://schemas.microsoft.com/office/drawing/2014/main" id="{A93EA46B-D1B6-4FFF-9120-C45BB07E8C55}"/>
              </a:ext>
            </a:extLst>
          </p:cNvPr>
          <p:cNvSpPr txBox="1"/>
          <p:nvPr/>
        </p:nvSpPr>
        <p:spPr>
          <a:xfrm>
            <a:off x="684210" y="1189867"/>
            <a:ext cx="10943683" cy="5632311"/>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When dealing with complex cases involving children, it is vital to seek intervention as soon as possible to avoid long term consequences that can interfere with the development of the child, causing lasting effects. (</a:t>
            </a:r>
            <a:r>
              <a:rPr lang="en-GB" err="1">
                <a:latin typeface="Arial" panose="020B0604020202020204" pitchFamily="34" charset="0"/>
                <a:cs typeface="Arial" panose="020B0604020202020204" pitchFamily="34" charset="0"/>
              </a:rPr>
              <a:t>Childwelfare</a:t>
            </a:r>
            <a:r>
              <a:rPr lang="en-GB">
                <a:latin typeface="Arial" panose="020B0604020202020204" pitchFamily="34" charset="0"/>
                <a:cs typeface="Arial" panose="020B0604020202020204" pitchFamily="34" charset="0"/>
              </a:rPr>
              <a:t> Gov, 2017). </a:t>
            </a:r>
          </a:p>
          <a:p>
            <a:endParaRPr lang="en-GB">
              <a:latin typeface="Arial" panose="020B0604020202020204" pitchFamily="34" charset="0"/>
              <a:cs typeface="Arial" panose="020B0604020202020204" pitchFamily="34" charset="0"/>
            </a:endParaRPr>
          </a:p>
          <a:p>
            <a:r>
              <a:rPr lang="en-GB" b="1">
                <a:latin typeface="Arial" panose="020B0604020202020204" pitchFamily="34" charset="0"/>
                <a:cs typeface="Arial" panose="020B0604020202020204" pitchFamily="34" charset="0"/>
              </a:rPr>
              <a:t>What contributes to the vulnerability of ‘Child/Young Families’? </a:t>
            </a:r>
          </a:p>
          <a:p>
            <a:endParaRPr lang="en-GB" b="1">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Witnessed Domestic violence</a:t>
            </a:r>
          </a:p>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Financial strain- causing poverty &amp; Hardship</a:t>
            </a:r>
          </a:p>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Environment- poor living conditions</a:t>
            </a:r>
          </a:p>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Alcohol abuse</a:t>
            </a:r>
          </a:p>
          <a:p>
            <a:pPr marL="285750" indent="-285750">
              <a:buFont typeface="Arial" panose="020B0604020202020204" pitchFamily="34" charset="0"/>
              <a:buChar char="•"/>
            </a:pPr>
            <a:endParaRPr lang="en-GB">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a:p>
            <a:r>
              <a:rPr lang="en-GB" b="1">
                <a:latin typeface="Arial" panose="020B0604020202020204" pitchFamily="34" charset="0"/>
                <a:cs typeface="Arial" panose="020B0604020202020204" pitchFamily="34" charset="0"/>
              </a:rPr>
              <a:t>What are their Impact’s?</a:t>
            </a:r>
          </a:p>
          <a:p>
            <a:endParaRPr lang="en-GB" b="1">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Children maybe a victim of neglect</a:t>
            </a:r>
          </a:p>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Mental health could be affected</a:t>
            </a:r>
          </a:p>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Children may display signs of aggression through bad behaviour</a:t>
            </a:r>
          </a:p>
          <a:p>
            <a:pPr marL="285750" indent="-285750">
              <a:buFont typeface="Arial" panose="020B0604020202020204" pitchFamily="34" charset="0"/>
              <a:buChar char="•"/>
            </a:pPr>
            <a:endParaRPr lang="en-GB">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98454004"/>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9">
            <a:extLst>
              <a:ext uri="{FF2B5EF4-FFF2-40B4-BE49-F238E27FC236}">
                <a16:creationId xmlns:a16="http://schemas.microsoft.com/office/drawing/2014/main" id="{A99050EE-26AF-4253-BD50-F0FCD965A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284" y="575361"/>
            <a:ext cx="5707277" cy="5707277"/>
          </a:xfrm>
          <a:prstGeom prst="ellipse">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4876B4-A45E-4B89-868D-6B6E3726E4F8}"/>
              </a:ext>
            </a:extLst>
          </p:cNvPr>
          <p:cNvSpPr>
            <a:spLocks noGrp="1"/>
          </p:cNvSpPr>
          <p:nvPr>
            <p:ph type="title"/>
          </p:nvPr>
        </p:nvSpPr>
        <p:spPr>
          <a:xfrm>
            <a:off x="838200" y="1748452"/>
            <a:ext cx="4974771" cy="3587786"/>
          </a:xfrm>
        </p:spPr>
        <p:txBody>
          <a:bodyPr>
            <a:normAutofit/>
          </a:bodyPr>
          <a:lstStyle/>
          <a:p>
            <a:pPr algn="ctr"/>
            <a:r>
              <a:rPr lang="en-GB">
                <a:solidFill>
                  <a:schemeClr val="bg1"/>
                </a:solidFill>
                <a:cs typeface="Calibri Light"/>
              </a:rPr>
              <a:t>DISCUSSION AND EVALUATION</a:t>
            </a:r>
          </a:p>
        </p:txBody>
      </p:sp>
      <p:grpSp>
        <p:nvGrpSpPr>
          <p:cNvPr id="190" name="Graphic 190">
            <a:extLst>
              <a:ext uri="{FF2B5EF4-FFF2-40B4-BE49-F238E27FC236}">
                <a16:creationId xmlns:a16="http://schemas.microsoft.com/office/drawing/2014/main" id="{00E015F5-1A99-4E40-BC3D-7707802996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3117" y="1193254"/>
            <a:ext cx="1291642" cy="429215"/>
            <a:chOff x="2504802" y="1755501"/>
            <a:chExt cx="1598829" cy="531293"/>
          </a:xfrm>
          <a:solidFill>
            <a:schemeClr val="bg1"/>
          </a:solidFill>
        </p:grpSpPr>
        <p:sp>
          <p:nvSpPr>
            <p:cNvPr id="13" name="Freeform: Shape 12">
              <a:extLst>
                <a:ext uri="{FF2B5EF4-FFF2-40B4-BE49-F238E27FC236}">
                  <a16:creationId xmlns:a16="http://schemas.microsoft.com/office/drawing/2014/main" id="{3FE6F571-2BB7-46DA-A3D9-B32ADDC16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A905CC16-753C-4B9F-B3E2-C456795AE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sp>
        <p:nvSpPr>
          <p:cNvPr id="361" name="Graphic 212">
            <a:extLst>
              <a:ext uri="{FF2B5EF4-FFF2-40B4-BE49-F238E27FC236}">
                <a16:creationId xmlns:a16="http://schemas.microsoft.com/office/drawing/2014/main" id="{D0C78466-EB6E-45A0-99A6-A00789ACD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8" name="Graphic 212">
            <a:extLst>
              <a:ext uri="{FF2B5EF4-FFF2-40B4-BE49-F238E27FC236}">
                <a16:creationId xmlns:a16="http://schemas.microsoft.com/office/drawing/2014/main" id="{E99F76E4-5DFD-4DBE-B042-66FBCD118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362" name="Graphic 4">
            <a:extLst>
              <a:ext uri="{FF2B5EF4-FFF2-40B4-BE49-F238E27FC236}">
                <a16:creationId xmlns:a16="http://schemas.microsoft.com/office/drawing/2014/main" id="{5468B3A9-705E-43C3-A742-0619B0D8F2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solidFill>
        </p:grpSpPr>
        <p:sp>
          <p:nvSpPr>
            <p:cNvPr id="21" name="Freeform: Shape 20">
              <a:extLst>
                <a:ext uri="{FF2B5EF4-FFF2-40B4-BE49-F238E27FC236}">
                  <a16:creationId xmlns:a16="http://schemas.microsoft.com/office/drawing/2014/main" id="{29D439AD-5D67-497C-B831-D17FC3E59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363" name="Freeform: Shape 21">
              <a:extLst>
                <a:ext uri="{FF2B5EF4-FFF2-40B4-BE49-F238E27FC236}">
                  <a16:creationId xmlns:a16="http://schemas.microsoft.com/office/drawing/2014/main" id="{23F54BF2-C71C-45C5-9408-3B5E011B0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BBABE17-DB56-44AB-934B-63C07C79F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64" name="Freeform: Shape 23">
              <a:extLst>
                <a:ext uri="{FF2B5EF4-FFF2-40B4-BE49-F238E27FC236}">
                  <a16:creationId xmlns:a16="http://schemas.microsoft.com/office/drawing/2014/main" id="{CB483D20-A128-4076-AF54-88646172B8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E5EFA818-FDDA-49E9-B11F-E9DC1854A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EA1F8728-F8F7-4828-A718-A15E7663E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8DA1F73F-AA1D-41D7-BAAB-292FD94A3E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D9441DEA-C85E-4B9C-A48D-8437854C4C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15EBAA20-1368-4495-8D7C-820FAD8E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65" name="Freeform: Shape 29">
              <a:extLst>
                <a:ext uri="{FF2B5EF4-FFF2-40B4-BE49-F238E27FC236}">
                  <a16:creationId xmlns:a16="http://schemas.microsoft.com/office/drawing/2014/main" id="{0FB92591-626C-4D2B-A3E6-EC8742D67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D392448D-513F-4528-9D8D-A151982041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61946BAE-1546-4EA4-A108-A799BF5D2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42A8EC93-6A35-4D37-A8CB-59362BF87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FC3ECA2-E914-4D83-ABF9-B9FFD96E9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712B1108-9AAC-4F10-A64F-0D6963E518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284CDA0C-B2AB-4791-83B1-C053C061D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F857BF6B-E0CA-49C0-8827-B44CE8B92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66" name="Freeform: Shape 37">
              <a:extLst>
                <a:ext uri="{FF2B5EF4-FFF2-40B4-BE49-F238E27FC236}">
                  <a16:creationId xmlns:a16="http://schemas.microsoft.com/office/drawing/2014/main" id="{6D7B06A7-ADDF-4F27-B11F-08422FC18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E8B0DA6C-71D7-4FCB-AE4C-035E0ADB5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67" name="Freeform: Shape 39">
              <a:extLst>
                <a:ext uri="{FF2B5EF4-FFF2-40B4-BE49-F238E27FC236}">
                  <a16:creationId xmlns:a16="http://schemas.microsoft.com/office/drawing/2014/main" id="{EB078173-ADFB-480D-91A4-4D71C0109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AAA4027A-C97B-4C9A-B04C-EBE21122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C06DA92D-C6D0-4C7D-98CF-D9576912E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D6601653-3941-4C9B-BD39-62EECE23A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2BC4A394-4FFE-4BFE-9A59-2B624E07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EB4EABA5-FDCF-4F6F-8FF1-6FDFF5058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68" name="Freeform: Shape 45">
              <a:extLst>
                <a:ext uri="{FF2B5EF4-FFF2-40B4-BE49-F238E27FC236}">
                  <a16:creationId xmlns:a16="http://schemas.microsoft.com/office/drawing/2014/main" id="{10F3C940-2320-488A-B24C-AB0A4FB53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F525BA82-37D8-47ED-AFF6-AE57124A4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69" name="Freeform: Shape 47">
              <a:extLst>
                <a:ext uri="{FF2B5EF4-FFF2-40B4-BE49-F238E27FC236}">
                  <a16:creationId xmlns:a16="http://schemas.microsoft.com/office/drawing/2014/main" id="{C2D78955-C80F-4DA3-83AA-D28A5A6F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BC23DAAC-7C06-4012-8CBB-8E3126B68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60D19F80-DC80-49EC-8EDD-7889092C1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11F50BB3-EA39-4693-BAE1-1101EF0A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00EFD45B-69A8-47F6-A5BF-779F7EB49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9E53C464-7272-4EBC-830B-CB29A96988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B6BF10CE-C2AD-487A-9402-8D5C746EC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1064C7FE-F8EB-47EF-97FA-348A52059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A991C553-06A1-4F26-BBBC-80F7E11E7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BCE9C081-2191-4C84-956E-F106BB015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292F6F03-BC34-40C6-8F17-7A169CD72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A5101B80-7351-4F0F-AB7D-3E40B4D26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0570EE1D-95AC-4660-8E96-7C8A36FEB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385D9A56-2D15-4E0A-B981-E168F09064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28D0BA2F-9273-4EAA-AD17-C4EFE1140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512CC54E-7976-4DC9-984C-45C2A23A7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C8A3FC72-9FF9-41F6-97E0-45A0FEE94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48918C16-C9B6-40D5-93A0-DB547B644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A05612C6-4858-4854-A3D3-90CF1E1C7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A8E88D77-C726-4008-849C-DA7361F88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24CFE7CA-C955-4365-90C3-6272CB9A3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38B43FC8-B81C-490A-A346-4C6235DA8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214D0221-0C97-4C71-B535-7506956EF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ED0C44EA-BD25-49A3-9EB8-9D8DED7C19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A3C9CCF2-15CC-4F7D-87F5-7FFEBAC9C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8AA321D8-1D2C-472C-A2DB-EBB74498D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724680C1-4BB5-45DB-A558-82514418C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C94F4CEF-82DD-4CFB-8EE3-4AB115F6A0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4F186C9C-C620-4426-A674-E40F808F6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8929942C-BA3F-40EF-94DD-4A5C22C5B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D234974B-3555-465B-95A7-1C63CE7386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0E38F9FD-48AC-4C3E-9E75-D1C0B555E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3AA72E26-5C3D-4231-9042-E00AE43E8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6684433D-3C9E-4C19-A801-D51CF3064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DADB0C3D-A021-4F40-93B3-76B61334F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41781C18-F408-401D-8A86-99FFBB989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9D958D9F-E4B0-48B1-ADA4-3053AFB5D9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43EFCD46-F0FB-499C-81B9-3508FE5C8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2B6A130F-CB85-4BDA-8DDF-8DAAB2F7D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9359DA40-CA94-4B1F-9BE6-C800BEEC7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73304FCD-8DAD-4BC8-A16E-84DDCA07F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BCB4864C-8F67-4BE7-89CC-664EA25EC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845F543D-67FC-4640-A2A1-69DA6D05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DBDB2A9C-60E5-4F7E-BA2B-4DD1595FB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72B10DA2-D88E-4952-BDB5-102E61B4B2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AC5F5BED-3698-4F52-9977-D8CA2DC03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E19CCEBC-AD20-45B2-A751-42B40BB31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3A978AD9-9A35-4B89-B3BC-61E54AD9EB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77D8C808-AFC9-42DD-B253-004890379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EECD0BF1-7C64-407E-8306-4C447B1D32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953B0F94-AC35-4CB2-878D-1DC7D68BE9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08EA50C2-BB5F-4368-AA91-67B207C1A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DE45A7FE-0A45-45F6-8417-EBDA5A12D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DA8B8DC8-F88C-432E-A8C2-8D13FE874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D02C5430-233D-49F7-B852-181D2B2F6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76DB286F-9E15-441C-8697-57007B76C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534DC0EE-15B7-44AE-A7DC-8B5E22688A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4FBE9900-F640-4248-9C4C-EDBE5E00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37FF04AF-F86B-49F8-AAB5-DA696591A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710DCFEA-4572-47A3-A6BE-7B21F575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BA42ED8E-CCC8-478F-9EF4-625B633071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146DF8F4-DF09-4E6C-887F-C9269E56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7FF3916E-5C82-4956-A88B-81BFAC91B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7E5CF7AE-ED45-4AB5-9AEB-56FC964BFA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7CFB132C-BEB1-4897-B1A4-97422811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4EE49F21-E336-41BC-8256-85A9AB597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C62510EE-BDCD-4393-9AD7-2D0C9A722D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2420F94B-4F00-4C6C-97E3-BA5B5E687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E712560A-A110-4132-85D5-21BBBFA8C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D1E3102B-23D5-43AE-A67D-583AAA52B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9D5ABE4E-EB80-423C-BBCE-9C1B77D9B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BEB8CCC5-38F5-4892-A00B-14B645BBD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8860175F-F7D5-4464-AD61-5B435528F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E28C20B0-98AA-4A5B-8CE1-236A3F6CA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8A56719F-13F0-4B75-8C04-DAACD8FD8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B30555DA-285C-4859-83DE-B16FF6DB1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67AF00E9-C8D6-41C4-9703-5468F5163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D07F88BD-A2E8-4F25-BB43-9372C6C9F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DFAE35DA-8283-4F4B-8C00-FF8EFE39B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4340DEBE-A255-48E2-B7B2-AE881651C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FE968FB9-507A-4F2E-B346-15995081B1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4DA99BD8-9C2B-46BF-AA27-ED405540D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50C84F67-D2C2-48DF-8537-DF99C6024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F5CAEB9A-26A6-4FBF-916B-19FC9B0BF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E4DEDE1B-4819-4E4B-849E-330D7DF56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C441B73E-F19C-4313-8F46-F600603B3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014FE805-EF51-4859-A6DF-CF75F9A0F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624CF2A5-BD9E-4570-8560-063BC70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6BEC415C-7946-43B2-9AC8-348B6B5CD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1B615AD5-3365-43D4-8E16-377A2A2F9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9D184DFD-DD33-491E-90FF-6E4ECA266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31B62FE1-0262-4B09-ABEA-8AA010137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20C539C6-FAA9-4EBE-93D9-1F946E144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8C6EF3FF-09E5-4099-A49B-CA364A6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B3C5E06F-8F1E-4771-AAE4-B34B1D6A3D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538D5AE9-76CC-4AE4-B026-656EDCB01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30F1A9B9-52AB-4527-BD4A-1802F7C960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46A57D78-C020-4EEF-971D-0C880288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7666D7A3-5ABF-4EDE-A0C5-F2099B2D86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13BC460A-E0FF-4658-A2FD-A3AF4D51D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26467CC2-3AB3-4D37-8323-385B7399F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563A1F58-33CE-4EDF-B902-3F43F69DA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DDCFAB2F-7E88-4A57-999A-2506A1FE7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571BEB66-3787-441F-BB54-80C05C6F1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641DC095-611E-4979-8664-6C0EB878F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210B9ECF-D859-4919-A9D6-3208548F0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4FBC31D4-7E98-452C-8A87-822DE0432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E302346C-F328-435B-87ED-447C6F854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B94F507E-9E94-432E-AE8A-A6CB2C5D0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1FFAC4F0-FD7F-4943-B60E-E276F8B23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A8A5D871-92FD-43C3-BF94-0B524FA7D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6A79A241-1665-453E-ADD4-18892D4F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81EABE18-4189-4E07-93C9-9B76673E3E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B658A0EE-6F09-4EF7-B5E7-F23A556BD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15EB019C-C95B-4DE3-BD17-DC20F8007A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2948B3ED-79C1-47C8-B712-0BFB5536C3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13387DB9-900B-422D-90F7-C5C7EB5D5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48FDCCF3-E6D6-4CD0-9D47-02FE785C7A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BC14E8F6-33F6-47CE-9A24-EA71D7149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F78CC38F-63FC-4552-B17B-8D79D3C8F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89042823-A002-49CE-B03D-ED1291DC1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96EFC6CE-198B-489B-B1EE-72CE84262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49FEA23D-54D9-45D7-9325-1E2F638C9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2DB04EE3-370F-49CE-BCFE-C2999C3CF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8BCBCC34-797D-41A8-8AD1-7E03E1BBFF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AFF5C1F8-0EDE-4835-89E6-1FCB2EA39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6171D504-6300-457C-AFCC-064DBB3FC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62ACE739-C8C4-4495-B04C-C3AFC4481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3F4771CD-CDCA-4FFE-8EF5-E42D1781E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A10C0BFE-A8F9-4E21-9DFD-37A4D26C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4D8D4EF9-4EF7-4538-A4AE-439F9335EA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7E0500AB-5662-43B9-95C2-2EC80CC54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984021AD-A6A2-4CDA-A953-72FBA7598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FD1FBF47-CAC8-4385-9DC7-C9BB6167E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FBAEE482-005F-4288-8D66-09EA246C4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2C5DCF49-33DE-4AFF-818E-42F59F280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866903F3-208B-46D5-925B-254DC7429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2550D219-E342-4A38-BB89-575C1EE7A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5B5485FC-95D0-4660-9594-2C9BD3B77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2EA358DA-C7E8-4DF8-B7D6-CC582956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7990E8BB-4369-4845-8436-A6F3FE1D1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D6C050C5-1951-434B-A7FE-D271E73F8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grpSp>
      <p:grpSp>
        <p:nvGrpSpPr>
          <p:cNvPr id="191" name="Graphic 4">
            <a:extLst>
              <a:ext uri="{FF2B5EF4-FFF2-40B4-BE49-F238E27FC236}">
                <a16:creationId xmlns:a16="http://schemas.microsoft.com/office/drawing/2014/main" id="{773717CC-ECEE-4ABF-BA61-C59F468017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alpha val="60000"/>
            </a:schemeClr>
          </a:solidFill>
        </p:grpSpPr>
        <p:sp>
          <p:nvSpPr>
            <p:cNvPr id="192" name="Freeform: Shape 191">
              <a:extLst>
                <a:ext uri="{FF2B5EF4-FFF2-40B4-BE49-F238E27FC236}">
                  <a16:creationId xmlns:a16="http://schemas.microsoft.com/office/drawing/2014/main" id="{9A4FAE41-62DF-4B8E-BD66-8EC206E0E3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564C7F1F-5546-40DC-A16B-C9A3E45777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4" name="Freeform: Shape 193">
              <a:extLst>
                <a:ext uri="{FF2B5EF4-FFF2-40B4-BE49-F238E27FC236}">
                  <a16:creationId xmlns:a16="http://schemas.microsoft.com/office/drawing/2014/main" id="{45583216-FC24-4B75-9703-DBEC401FF8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5" name="Freeform: Shape 194">
              <a:extLst>
                <a:ext uri="{FF2B5EF4-FFF2-40B4-BE49-F238E27FC236}">
                  <a16:creationId xmlns:a16="http://schemas.microsoft.com/office/drawing/2014/main" id="{2FD0A70D-2E7E-4048-8145-0F45EDBBCE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6" name="Freeform: Shape 195">
              <a:extLst>
                <a:ext uri="{FF2B5EF4-FFF2-40B4-BE49-F238E27FC236}">
                  <a16:creationId xmlns:a16="http://schemas.microsoft.com/office/drawing/2014/main" id="{B703C78E-D176-4455-B7B5-2DB4F418D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7" name="Freeform: Shape 196">
              <a:extLst>
                <a:ext uri="{FF2B5EF4-FFF2-40B4-BE49-F238E27FC236}">
                  <a16:creationId xmlns:a16="http://schemas.microsoft.com/office/drawing/2014/main" id="{AD23B98E-D1FB-4BD9-BA4A-060BC8266E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8" name="Freeform: Shape 197">
              <a:extLst>
                <a:ext uri="{FF2B5EF4-FFF2-40B4-BE49-F238E27FC236}">
                  <a16:creationId xmlns:a16="http://schemas.microsoft.com/office/drawing/2014/main" id="{C1541992-EEDB-4D6B-BDA9-B66E58A17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9" name="Freeform: Shape 198">
              <a:extLst>
                <a:ext uri="{FF2B5EF4-FFF2-40B4-BE49-F238E27FC236}">
                  <a16:creationId xmlns:a16="http://schemas.microsoft.com/office/drawing/2014/main" id="{08072B3B-B852-4186-ACFE-F614251324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00" name="Freeform: Shape 199">
              <a:extLst>
                <a:ext uri="{FF2B5EF4-FFF2-40B4-BE49-F238E27FC236}">
                  <a16:creationId xmlns:a16="http://schemas.microsoft.com/office/drawing/2014/main" id="{7B5DD2CA-BCBA-4F3E-B472-84006768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1" name="Freeform: Shape 200">
              <a:extLst>
                <a:ext uri="{FF2B5EF4-FFF2-40B4-BE49-F238E27FC236}">
                  <a16:creationId xmlns:a16="http://schemas.microsoft.com/office/drawing/2014/main" id="{C7335DFE-05E4-4D45-B035-1D85E7648E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2" name="Freeform: Shape 201">
              <a:extLst>
                <a:ext uri="{FF2B5EF4-FFF2-40B4-BE49-F238E27FC236}">
                  <a16:creationId xmlns:a16="http://schemas.microsoft.com/office/drawing/2014/main" id="{ADCF9375-A092-491A-960D-A4DBB376C3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3" name="Freeform: Shape 202">
              <a:extLst>
                <a:ext uri="{FF2B5EF4-FFF2-40B4-BE49-F238E27FC236}">
                  <a16:creationId xmlns:a16="http://schemas.microsoft.com/office/drawing/2014/main" id="{95341599-7E99-490F-9AF8-07EAE5C8D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4" name="Freeform: Shape 203">
              <a:extLst>
                <a:ext uri="{FF2B5EF4-FFF2-40B4-BE49-F238E27FC236}">
                  <a16:creationId xmlns:a16="http://schemas.microsoft.com/office/drawing/2014/main" id="{E1C55EB0-818A-46E6-8D53-5503100290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05" name="Freeform: Shape 204">
              <a:extLst>
                <a:ext uri="{FF2B5EF4-FFF2-40B4-BE49-F238E27FC236}">
                  <a16:creationId xmlns:a16="http://schemas.microsoft.com/office/drawing/2014/main" id="{319B036C-5BD8-4F3B-8935-96D50F410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6" name="Freeform: Shape 205">
              <a:extLst>
                <a:ext uri="{FF2B5EF4-FFF2-40B4-BE49-F238E27FC236}">
                  <a16:creationId xmlns:a16="http://schemas.microsoft.com/office/drawing/2014/main" id="{A8445880-106C-4DC8-A250-D132F0D6F3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07" name="Freeform: Shape 206">
              <a:extLst>
                <a:ext uri="{FF2B5EF4-FFF2-40B4-BE49-F238E27FC236}">
                  <a16:creationId xmlns:a16="http://schemas.microsoft.com/office/drawing/2014/main" id="{952AA1DD-5DBE-43CD-9B85-63C7626929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08" name="Freeform: Shape 207">
              <a:extLst>
                <a:ext uri="{FF2B5EF4-FFF2-40B4-BE49-F238E27FC236}">
                  <a16:creationId xmlns:a16="http://schemas.microsoft.com/office/drawing/2014/main" id="{2A412466-ED73-4944-83CE-224B1769C2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9" name="Freeform: Shape 208">
              <a:extLst>
                <a:ext uri="{FF2B5EF4-FFF2-40B4-BE49-F238E27FC236}">
                  <a16:creationId xmlns:a16="http://schemas.microsoft.com/office/drawing/2014/main" id="{807E195A-10DB-494C-A547-E1D0C6F616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0" name="Freeform: Shape 209">
              <a:extLst>
                <a:ext uri="{FF2B5EF4-FFF2-40B4-BE49-F238E27FC236}">
                  <a16:creationId xmlns:a16="http://schemas.microsoft.com/office/drawing/2014/main" id="{4CD4AECE-734D-4B90-984F-B2ABFA2B6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1" name="Freeform: Shape 210">
              <a:extLst>
                <a:ext uri="{FF2B5EF4-FFF2-40B4-BE49-F238E27FC236}">
                  <a16:creationId xmlns:a16="http://schemas.microsoft.com/office/drawing/2014/main" id="{2927072E-8001-4AD1-A4C4-2EDBA3BF87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12" name="Freeform: Shape 211">
              <a:extLst>
                <a:ext uri="{FF2B5EF4-FFF2-40B4-BE49-F238E27FC236}">
                  <a16:creationId xmlns:a16="http://schemas.microsoft.com/office/drawing/2014/main" id="{499D6F50-E593-46A3-81D8-73389276B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3" name="Freeform: Shape 212">
              <a:extLst>
                <a:ext uri="{FF2B5EF4-FFF2-40B4-BE49-F238E27FC236}">
                  <a16:creationId xmlns:a16="http://schemas.microsoft.com/office/drawing/2014/main" id="{7A96E600-84B4-452B-AE40-295FC5807E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14" name="Freeform: Shape 213">
              <a:extLst>
                <a:ext uri="{FF2B5EF4-FFF2-40B4-BE49-F238E27FC236}">
                  <a16:creationId xmlns:a16="http://schemas.microsoft.com/office/drawing/2014/main" id="{CBBA17AC-C1AB-4BFC-A051-457275D1D6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5" name="Freeform: Shape 214">
              <a:extLst>
                <a:ext uri="{FF2B5EF4-FFF2-40B4-BE49-F238E27FC236}">
                  <a16:creationId xmlns:a16="http://schemas.microsoft.com/office/drawing/2014/main" id="{488E850C-90D5-4D0F-A57D-7809327EF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6" name="Freeform: Shape 215">
              <a:extLst>
                <a:ext uri="{FF2B5EF4-FFF2-40B4-BE49-F238E27FC236}">
                  <a16:creationId xmlns:a16="http://schemas.microsoft.com/office/drawing/2014/main" id="{9F98D808-AB13-4D8D-B4C5-9D32153462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7" name="Freeform: Shape 216">
              <a:extLst>
                <a:ext uri="{FF2B5EF4-FFF2-40B4-BE49-F238E27FC236}">
                  <a16:creationId xmlns:a16="http://schemas.microsoft.com/office/drawing/2014/main" id="{95AFFBC0-FF37-4117-86FA-21ABDA17AB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8" name="Freeform: Shape 217">
              <a:extLst>
                <a:ext uri="{FF2B5EF4-FFF2-40B4-BE49-F238E27FC236}">
                  <a16:creationId xmlns:a16="http://schemas.microsoft.com/office/drawing/2014/main" id="{ED0AC42A-17B0-4154-968C-CAE2A04C2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9" name="Freeform: Shape 218">
              <a:extLst>
                <a:ext uri="{FF2B5EF4-FFF2-40B4-BE49-F238E27FC236}">
                  <a16:creationId xmlns:a16="http://schemas.microsoft.com/office/drawing/2014/main" id="{4A7A31A0-8490-4B9D-B9CC-7FF28053EB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0" name="Freeform: Shape 219">
              <a:extLst>
                <a:ext uri="{FF2B5EF4-FFF2-40B4-BE49-F238E27FC236}">
                  <a16:creationId xmlns:a16="http://schemas.microsoft.com/office/drawing/2014/main" id="{8188899C-6A74-43D8-B36C-F86B278C8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1" name="Freeform: Shape 220">
              <a:extLst>
                <a:ext uri="{FF2B5EF4-FFF2-40B4-BE49-F238E27FC236}">
                  <a16:creationId xmlns:a16="http://schemas.microsoft.com/office/drawing/2014/main" id="{1537EAA6-95B6-4674-A7B9-40F9AB7F59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2" name="Freeform: Shape 221">
              <a:extLst>
                <a:ext uri="{FF2B5EF4-FFF2-40B4-BE49-F238E27FC236}">
                  <a16:creationId xmlns:a16="http://schemas.microsoft.com/office/drawing/2014/main" id="{F4B29507-C08F-4764-B703-0EB33A0FAC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3" name="Freeform: Shape 222">
              <a:extLst>
                <a:ext uri="{FF2B5EF4-FFF2-40B4-BE49-F238E27FC236}">
                  <a16:creationId xmlns:a16="http://schemas.microsoft.com/office/drawing/2014/main" id="{4200E500-6A99-47FC-A30F-FA4C85DA8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4" name="Freeform: Shape 223">
              <a:extLst>
                <a:ext uri="{FF2B5EF4-FFF2-40B4-BE49-F238E27FC236}">
                  <a16:creationId xmlns:a16="http://schemas.microsoft.com/office/drawing/2014/main" id="{9558677C-76AD-451F-AEEE-C5FEE4179C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5" name="Freeform: Shape 224">
              <a:extLst>
                <a:ext uri="{FF2B5EF4-FFF2-40B4-BE49-F238E27FC236}">
                  <a16:creationId xmlns:a16="http://schemas.microsoft.com/office/drawing/2014/main" id="{79E472E5-A81A-44E7-AEBA-C3A593497B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6" name="Freeform: Shape 225">
              <a:extLst>
                <a:ext uri="{FF2B5EF4-FFF2-40B4-BE49-F238E27FC236}">
                  <a16:creationId xmlns:a16="http://schemas.microsoft.com/office/drawing/2014/main" id="{5CD54F54-9E41-4635-A533-6CC6515E13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7" name="Freeform: Shape 226">
              <a:extLst>
                <a:ext uri="{FF2B5EF4-FFF2-40B4-BE49-F238E27FC236}">
                  <a16:creationId xmlns:a16="http://schemas.microsoft.com/office/drawing/2014/main" id="{B22D6F46-74C0-49D9-8CD8-BC125E973D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8" name="Freeform: Shape 227">
              <a:extLst>
                <a:ext uri="{FF2B5EF4-FFF2-40B4-BE49-F238E27FC236}">
                  <a16:creationId xmlns:a16="http://schemas.microsoft.com/office/drawing/2014/main" id="{C6FAA6EC-EDF6-4522-ACD8-8D4F7FF872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9" name="Freeform: Shape 228">
              <a:extLst>
                <a:ext uri="{FF2B5EF4-FFF2-40B4-BE49-F238E27FC236}">
                  <a16:creationId xmlns:a16="http://schemas.microsoft.com/office/drawing/2014/main" id="{5F8364DC-ED1A-482D-A418-7941B199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0" name="Freeform: Shape 229">
              <a:extLst>
                <a:ext uri="{FF2B5EF4-FFF2-40B4-BE49-F238E27FC236}">
                  <a16:creationId xmlns:a16="http://schemas.microsoft.com/office/drawing/2014/main" id="{1896D361-70A8-4528-940B-F306550F88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1" name="Freeform: Shape 230">
              <a:extLst>
                <a:ext uri="{FF2B5EF4-FFF2-40B4-BE49-F238E27FC236}">
                  <a16:creationId xmlns:a16="http://schemas.microsoft.com/office/drawing/2014/main" id="{4D1CB00A-0CE1-4E25-ADCE-9562845F54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2" name="Freeform: Shape 231">
              <a:extLst>
                <a:ext uri="{FF2B5EF4-FFF2-40B4-BE49-F238E27FC236}">
                  <a16:creationId xmlns:a16="http://schemas.microsoft.com/office/drawing/2014/main" id="{E1B6761E-B7C6-4218-B95F-F6DEC0066D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3" name="Freeform: Shape 232">
              <a:extLst>
                <a:ext uri="{FF2B5EF4-FFF2-40B4-BE49-F238E27FC236}">
                  <a16:creationId xmlns:a16="http://schemas.microsoft.com/office/drawing/2014/main" id="{CA081177-DAC3-4667-91A1-4CC885D4A1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4" name="Freeform: Shape 233">
              <a:extLst>
                <a:ext uri="{FF2B5EF4-FFF2-40B4-BE49-F238E27FC236}">
                  <a16:creationId xmlns:a16="http://schemas.microsoft.com/office/drawing/2014/main" id="{435007DC-BB8D-43BA-9598-AE79AA262E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35" name="Freeform: Shape 234">
              <a:extLst>
                <a:ext uri="{FF2B5EF4-FFF2-40B4-BE49-F238E27FC236}">
                  <a16:creationId xmlns:a16="http://schemas.microsoft.com/office/drawing/2014/main" id="{46628B8A-02EC-44EF-B52C-5EBAFBCF9C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6" name="Freeform: Shape 235">
              <a:extLst>
                <a:ext uri="{FF2B5EF4-FFF2-40B4-BE49-F238E27FC236}">
                  <a16:creationId xmlns:a16="http://schemas.microsoft.com/office/drawing/2014/main" id="{2DACEC99-8F4C-495C-8EAA-670A3A02ED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7" name="Freeform: Shape 236">
              <a:extLst>
                <a:ext uri="{FF2B5EF4-FFF2-40B4-BE49-F238E27FC236}">
                  <a16:creationId xmlns:a16="http://schemas.microsoft.com/office/drawing/2014/main" id="{C8EFEAD4-1425-4357-9D8A-F326DABC6E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8" name="Freeform: Shape 237">
              <a:extLst>
                <a:ext uri="{FF2B5EF4-FFF2-40B4-BE49-F238E27FC236}">
                  <a16:creationId xmlns:a16="http://schemas.microsoft.com/office/drawing/2014/main" id="{FDA70E94-A082-47D4-B4F8-142AEF1DC3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9" name="Freeform: Shape 238">
              <a:extLst>
                <a:ext uri="{FF2B5EF4-FFF2-40B4-BE49-F238E27FC236}">
                  <a16:creationId xmlns:a16="http://schemas.microsoft.com/office/drawing/2014/main" id="{10E96E8A-1EEA-4F1D-8CFE-12DC9B9E7A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0" name="Freeform: Shape 239">
              <a:extLst>
                <a:ext uri="{FF2B5EF4-FFF2-40B4-BE49-F238E27FC236}">
                  <a16:creationId xmlns:a16="http://schemas.microsoft.com/office/drawing/2014/main" id="{B12D7CC4-A548-4FF7-A6B2-9151CFA9E3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1" name="Freeform: Shape 240">
              <a:extLst>
                <a:ext uri="{FF2B5EF4-FFF2-40B4-BE49-F238E27FC236}">
                  <a16:creationId xmlns:a16="http://schemas.microsoft.com/office/drawing/2014/main" id="{CB3F1C68-B597-4669-87F8-C80124ABE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2" name="Freeform: Shape 241">
              <a:extLst>
                <a:ext uri="{FF2B5EF4-FFF2-40B4-BE49-F238E27FC236}">
                  <a16:creationId xmlns:a16="http://schemas.microsoft.com/office/drawing/2014/main" id="{A57037D2-0958-4F34-815F-C8CA7F86AE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3" name="Freeform: Shape 242">
              <a:extLst>
                <a:ext uri="{FF2B5EF4-FFF2-40B4-BE49-F238E27FC236}">
                  <a16:creationId xmlns:a16="http://schemas.microsoft.com/office/drawing/2014/main" id="{30AF3969-3F11-4157-B4B9-33B1314623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244" name="Freeform: Shape 243">
              <a:extLst>
                <a:ext uri="{FF2B5EF4-FFF2-40B4-BE49-F238E27FC236}">
                  <a16:creationId xmlns:a16="http://schemas.microsoft.com/office/drawing/2014/main" id="{51D613E3-18F5-4426-ADEB-DEC123E16B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5" name="Freeform: Shape 244">
              <a:extLst>
                <a:ext uri="{FF2B5EF4-FFF2-40B4-BE49-F238E27FC236}">
                  <a16:creationId xmlns:a16="http://schemas.microsoft.com/office/drawing/2014/main" id="{1DC25548-A3A9-4018-A29B-6972D353F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246" name="Freeform: Shape 245">
              <a:extLst>
                <a:ext uri="{FF2B5EF4-FFF2-40B4-BE49-F238E27FC236}">
                  <a16:creationId xmlns:a16="http://schemas.microsoft.com/office/drawing/2014/main" id="{7EDE6372-94D2-435D-BD43-A20072D807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47" name="Freeform: Shape 246">
              <a:extLst>
                <a:ext uri="{FF2B5EF4-FFF2-40B4-BE49-F238E27FC236}">
                  <a16:creationId xmlns:a16="http://schemas.microsoft.com/office/drawing/2014/main" id="{729575A6-77E2-4199-8F0A-27C89330A0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8" name="Freeform: Shape 247">
              <a:extLst>
                <a:ext uri="{FF2B5EF4-FFF2-40B4-BE49-F238E27FC236}">
                  <a16:creationId xmlns:a16="http://schemas.microsoft.com/office/drawing/2014/main" id="{12EB506D-59AD-4011-80F8-36A2BDB954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9" name="Freeform: Shape 248">
              <a:extLst>
                <a:ext uri="{FF2B5EF4-FFF2-40B4-BE49-F238E27FC236}">
                  <a16:creationId xmlns:a16="http://schemas.microsoft.com/office/drawing/2014/main" id="{92FD46FA-14EB-46A2-B4A3-ECD1F49BAC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50" name="Freeform: Shape 249">
              <a:extLst>
                <a:ext uri="{FF2B5EF4-FFF2-40B4-BE49-F238E27FC236}">
                  <a16:creationId xmlns:a16="http://schemas.microsoft.com/office/drawing/2014/main" id="{1CD84E07-49A9-40E3-B34C-91C156C9C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51" name="Freeform: Shape 250">
              <a:extLst>
                <a:ext uri="{FF2B5EF4-FFF2-40B4-BE49-F238E27FC236}">
                  <a16:creationId xmlns:a16="http://schemas.microsoft.com/office/drawing/2014/main" id="{F3090306-C384-44A0-8C38-77397133B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52" name="Freeform: Shape 251">
              <a:extLst>
                <a:ext uri="{FF2B5EF4-FFF2-40B4-BE49-F238E27FC236}">
                  <a16:creationId xmlns:a16="http://schemas.microsoft.com/office/drawing/2014/main" id="{3515E97E-31A4-4273-AB55-8EAD74CB9E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3" name="Freeform: Shape 252">
              <a:extLst>
                <a:ext uri="{FF2B5EF4-FFF2-40B4-BE49-F238E27FC236}">
                  <a16:creationId xmlns:a16="http://schemas.microsoft.com/office/drawing/2014/main" id="{792F63CA-0494-43E2-A0AA-37C35C8326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4" name="Freeform: Shape 253">
              <a:extLst>
                <a:ext uri="{FF2B5EF4-FFF2-40B4-BE49-F238E27FC236}">
                  <a16:creationId xmlns:a16="http://schemas.microsoft.com/office/drawing/2014/main" id="{5389A040-E4CC-4CE7-8B9F-40ECA9ACE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5" name="Freeform: Shape 254">
              <a:extLst>
                <a:ext uri="{FF2B5EF4-FFF2-40B4-BE49-F238E27FC236}">
                  <a16:creationId xmlns:a16="http://schemas.microsoft.com/office/drawing/2014/main" id="{1BA51B23-705C-49BE-B606-8A9B623E0A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56" name="Freeform: Shape 255">
              <a:extLst>
                <a:ext uri="{FF2B5EF4-FFF2-40B4-BE49-F238E27FC236}">
                  <a16:creationId xmlns:a16="http://schemas.microsoft.com/office/drawing/2014/main" id="{B16EF17A-F451-4B5B-9052-33A9116E9D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7" name="Freeform: Shape 256">
              <a:extLst>
                <a:ext uri="{FF2B5EF4-FFF2-40B4-BE49-F238E27FC236}">
                  <a16:creationId xmlns:a16="http://schemas.microsoft.com/office/drawing/2014/main" id="{1B20B7D1-27D7-4E1A-A317-E9E7A105A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58" name="Freeform: Shape 257">
              <a:extLst>
                <a:ext uri="{FF2B5EF4-FFF2-40B4-BE49-F238E27FC236}">
                  <a16:creationId xmlns:a16="http://schemas.microsoft.com/office/drawing/2014/main" id="{1E3FADAF-FD1D-45B2-A40D-EBDD536E7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59" name="Freeform: Shape 258">
              <a:extLst>
                <a:ext uri="{FF2B5EF4-FFF2-40B4-BE49-F238E27FC236}">
                  <a16:creationId xmlns:a16="http://schemas.microsoft.com/office/drawing/2014/main" id="{301257BA-BCE2-4479-A04F-A9DBFAF92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0" name="Freeform: Shape 259">
              <a:extLst>
                <a:ext uri="{FF2B5EF4-FFF2-40B4-BE49-F238E27FC236}">
                  <a16:creationId xmlns:a16="http://schemas.microsoft.com/office/drawing/2014/main" id="{619D0ABC-04D9-405A-A52F-5EEC01762A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1" name="Freeform: Shape 260">
              <a:extLst>
                <a:ext uri="{FF2B5EF4-FFF2-40B4-BE49-F238E27FC236}">
                  <a16:creationId xmlns:a16="http://schemas.microsoft.com/office/drawing/2014/main" id="{123AE5C7-608A-47A7-B7A1-55662B70BF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62" name="Freeform: Shape 261">
              <a:extLst>
                <a:ext uri="{FF2B5EF4-FFF2-40B4-BE49-F238E27FC236}">
                  <a16:creationId xmlns:a16="http://schemas.microsoft.com/office/drawing/2014/main" id="{957BDA1A-3081-45EB-A31E-3F98EC6DC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3" name="Freeform: Shape 262">
              <a:extLst>
                <a:ext uri="{FF2B5EF4-FFF2-40B4-BE49-F238E27FC236}">
                  <a16:creationId xmlns:a16="http://schemas.microsoft.com/office/drawing/2014/main" id="{683DDA50-C794-4DC5-8297-CFDEB8DCB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64" name="Freeform: Shape 263">
              <a:extLst>
                <a:ext uri="{FF2B5EF4-FFF2-40B4-BE49-F238E27FC236}">
                  <a16:creationId xmlns:a16="http://schemas.microsoft.com/office/drawing/2014/main" id="{FA42024A-A832-4635-9CE6-B968232CE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5" name="Freeform: Shape 264">
              <a:extLst>
                <a:ext uri="{FF2B5EF4-FFF2-40B4-BE49-F238E27FC236}">
                  <a16:creationId xmlns:a16="http://schemas.microsoft.com/office/drawing/2014/main" id="{564D00AA-3E68-4F56-80A0-08D5DFFB6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6" name="Freeform: Shape 265">
              <a:extLst>
                <a:ext uri="{FF2B5EF4-FFF2-40B4-BE49-F238E27FC236}">
                  <a16:creationId xmlns:a16="http://schemas.microsoft.com/office/drawing/2014/main" id="{D988A711-E3E8-4172-AFE1-60E93FF10A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7" name="Freeform: Shape 266">
              <a:extLst>
                <a:ext uri="{FF2B5EF4-FFF2-40B4-BE49-F238E27FC236}">
                  <a16:creationId xmlns:a16="http://schemas.microsoft.com/office/drawing/2014/main" id="{7A89FF34-EE34-461C-A3EF-73AC3801B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68" name="Freeform: Shape 267">
              <a:extLst>
                <a:ext uri="{FF2B5EF4-FFF2-40B4-BE49-F238E27FC236}">
                  <a16:creationId xmlns:a16="http://schemas.microsoft.com/office/drawing/2014/main" id="{80D55E43-BE59-444D-B32B-9C0306A126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9" name="Freeform: Shape 268">
              <a:extLst>
                <a:ext uri="{FF2B5EF4-FFF2-40B4-BE49-F238E27FC236}">
                  <a16:creationId xmlns:a16="http://schemas.microsoft.com/office/drawing/2014/main" id="{639C823F-B16B-4DF7-BA6E-0D832AAB2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70" name="Freeform: Shape 269">
              <a:extLst>
                <a:ext uri="{FF2B5EF4-FFF2-40B4-BE49-F238E27FC236}">
                  <a16:creationId xmlns:a16="http://schemas.microsoft.com/office/drawing/2014/main" id="{2E623C08-172F-41EA-90CB-59ED0D583B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1" name="Freeform: Shape 270">
              <a:extLst>
                <a:ext uri="{FF2B5EF4-FFF2-40B4-BE49-F238E27FC236}">
                  <a16:creationId xmlns:a16="http://schemas.microsoft.com/office/drawing/2014/main" id="{94C0577F-0FF9-47D5-8C6D-FC7B4CC31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2" name="Freeform: Shape 271">
              <a:extLst>
                <a:ext uri="{FF2B5EF4-FFF2-40B4-BE49-F238E27FC236}">
                  <a16:creationId xmlns:a16="http://schemas.microsoft.com/office/drawing/2014/main" id="{30C80E9D-7909-4C52-ACAD-80FF874F99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3" name="Freeform: Shape 272">
              <a:extLst>
                <a:ext uri="{FF2B5EF4-FFF2-40B4-BE49-F238E27FC236}">
                  <a16:creationId xmlns:a16="http://schemas.microsoft.com/office/drawing/2014/main" id="{2B9598CE-4E74-4A54-BAB8-59379D211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74" name="Freeform: Shape 273">
              <a:extLst>
                <a:ext uri="{FF2B5EF4-FFF2-40B4-BE49-F238E27FC236}">
                  <a16:creationId xmlns:a16="http://schemas.microsoft.com/office/drawing/2014/main" id="{E7188EAA-47E1-4B73-8682-C74A0421B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5" name="Freeform: Shape 274">
              <a:extLst>
                <a:ext uri="{FF2B5EF4-FFF2-40B4-BE49-F238E27FC236}">
                  <a16:creationId xmlns:a16="http://schemas.microsoft.com/office/drawing/2014/main" id="{36900E8B-61F2-411F-B29F-A9CDC6E811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76" name="Freeform: Shape 275">
              <a:extLst>
                <a:ext uri="{FF2B5EF4-FFF2-40B4-BE49-F238E27FC236}">
                  <a16:creationId xmlns:a16="http://schemas.microsoft.com/office/drawing/2014/main" id="{0A25598A-334A-487D-9604-4753EAE81E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7" name="Freeform: Shape 276">
              <a:extLst>
                <a:ext uri="{FF2B5EF4-FFF2-40B4-BE49-F238E27FC236}">
                  <a16:creationId xmlns:a16="http://schemas.microsoft.com/office/drawing/2014/main" id="{C8DBE472-045A-491C-AB7C-4153EE2B00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8" name="Freeform: Shape 277">
              <a:extLst>
                <a:ext uri="{FF2B5EF4-FFF2-40B4-BE49-F238E27FC236}">
                  <a16:creationId xmlns:a16="http://schemas.microsoft.com/office/drawing/2014/main" id="{2F6DD374-5D5F-48BB-8135-8F37EE2C2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9" name="Freeform: Shape 278">
              <a:extLst>
                <a:ext uri="{FF2B5EF4-FFF2-40B4-BE49-F238E27FC236}">
                  <a16:creationId xmlns:a16="http://schemas.microsoft.com/office/drawing/2014/main" id="{386B8A5A-00D0-4291-937B-931B3F19CD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80" name="Freeform: Shape 279">
              <a:extLst>
                <a:ext uri="{FF2B5EF4-FFF2-40B4-BE49-F238E27FC236}">
                  <a16:creationId xmlns:a16="http://schemas.microsoft.com/office/drawing/2014/main" id="{89C10BFA-8067-495D-810E-1F4085F7B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1" name="Freeform: Shape 280">
              <a:extLst>
                <a:ext uri="{FF2B5EF4-FFF2-40B4-BE49-F238E27FC236}">
                  <a16:creationId xmlns:a16="http://schemas.microsoft.com/office/drawing/2014/main" id="{51F94E69-8294-4AB3-A457-3BD4ACF085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82" name="Freeform: Shape 281">
              <a:extLst>
                <a:ext uri="{FF2B5EF4-FFF2-40B4-BE49-F238E27FC236}">
                  <a16:creationId xmlns:a16="http://schemas.microsoft.com/office/drawing/2014/main" id="{AD2859C5-45C5-4EE2-8272-0FA7A02353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3" name="Freeform: Shape 282">
              <a:extLst>
                <a:ext uri="{FF2B5EF4-FFF2-40B4-BE49-F238E27FC236}">
                  <a16:creationId xmlns:a16="http://schemas.microsoft.com/office/drawing/2014/main" id="{14AFB321-1B9D-41AF-9686-8C689A3F4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84" name="Freeform: Shape 283">
              <a:extLst>
                <a:ext uri="{FF2B5EF4-FFF2-40B4-BE49-F238E27FC236}">
                  <a16:creationId xmlns:a16="http://schemas.microsoft.com/office/drawing/2014/main" id="{5C4403F4-D893-4E4C-8DFE-E79AE6A62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5" name="Freeform: Shape 284">
              <a:extLst>
                <a:ext uri="{FF2B5EF4-FFF2-40B4-BE49-F238E27FC236}">
                  <a16:creationId xmlns:a16="http://schemas.microsoft.com/office/drawing/2014/main" id="{BA894316-677B-4B51-AF19-0D3FAF96A7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6" name="Freeform: Shape 285">
              <a:extLst>
                <a:ext uri="{FF2B5EF4-FFF2-40B4-BE49-F238E27FC236}">
                  <a16:creationId xmlns:a16="http://schemas.microsoft.com/office/drawing/2014/main" id="{07FDE9AD-8F5A-44B0-AC7E-30148150D0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7" name="Freeform: Shape 286">
              <a:extLst>
                <a:ext uri="{FF2B5EF4-FFF2-40B4-BE49-F238E27FC236}">
                  <a16:creationId xmlns:a16="http://schemas.microsoft.com/office/drawing/2014/main" id="{A4D0E6BA-489D-4EA4-994E-225F7D078B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8" name="Freeform: Shape 287">
              <a:extLst>
                <a:ext uri="{FF2B5EF4-FFF2-40B4-BE49-F238E27FC236}">
                  <a16:creationId xmlns:a16="http://schemas.microsoft.com/office/drawing/2014/main" id="{7EDFBCCB-EC92-4860-BBDB-2EC6355FE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9" name="Freeform: Shape 288">
              <a:extLst>
                <a:ext uri="{FF2B5EF4-FFF2-40B4-BE49-F238E27FC236}">
                  <a16:creationId xmlns:a16="http://schemas.microsoft.com/office/drawing/2014/main" id="{459DBA8E-2EB0-4C51-A161-2C595B89D4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90" name="Freeform: Shape 289">
              <a:extLst>
                <a:ext uri="{FF2B5EF4-FFF2-40B4-BE49-F238E27FC236}">
                  <a16:creationId xmlns:a16="http://schemas.microsoft.com/office/drawing/2014/main" id="{FB1BA285-9A95-49B7-A098-F38400D92B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1" name="Freeform: Shape 290">
              <a:extLst>
                <a:ext uri="{FF2B5EF4-FFF2-40B4-BE49-F238E27FC236}">
                  <a16:creationId xmlns:a16="http://schemas.microsoft.com/office/drawing/2014/main" id="{D29C405E-90F5-4AB5-8B5F-3CA2F1815A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2" name="Freeform: Shape 291">
              <a:extLst>
                <a:ext uri="{FF2B5EF4-FFF2-40B4-BE49-F238E27FC236}">
                  <a16:creationId xmlns:a16="http://schemas.microsoft.com/office/drawing/2014/main" id="{F7214FFD-3321-412F-9CA5-4BC6E874F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3" name="Freeform: Shape 292">
              <a:extLst>
                <a:ext uri="{FF2B5EF4-FFF2-40B4-BE49-F238E27FC236}">
                  <a16:creationId xmlns:a16="http://schemas.microsoft.com/office/drawing/2014/main" id="{5F16C3D8-64A1-443D-92A7-EA97518A6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4" name="Freeform: Shape 293">
              <a:extLst>
                <a:ext uri="{FF2B5EF4-FFF2-40B4-BE49-F238E27FC236}">
                  <a16:creationId xmlns:a16="http://schemas.microsoft.com/office/drawing/2014/main" id="{7E4EFAB9-436A-4B6B-A16B-8DA3F614A8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5" name="Freeform: Shape 294">
              <a:extLst>
                <a:ext uri="{FF2B5EF4-FFF2-40B4-BE49-F238E27FC236}">
                  <a16:creationId xmlns:a16="http://schemas.microsoft.com/office/drawing/2014/main" id="{037DDFC3-D7A5-443D-8417-D723296DA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6" name="Freeform: Shape 295">
              <a:extLst>
                <a:ext uri="{FF2B5EF4-FFF2-40B4-BE49-F238E27FC236}">
                  <a16:creationId xmlns:a16="http://schemas.microsoft.com/office/drawing/2014/main" id="{253AC142-F4B4-47E8-BBEE-F7D0F8547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7" name="Freeform: Shape 296">
              <a:extLst>
                <a:ext uri="{FF2B5EF4-FFF2-40B4-BE49-F238E27FC236}">
                  <a16:creationId xmlns:a16="http://schemas.microsoft.com/office/drawing/2014/main" id="{890AAA82-94E2-41D0-AE92-9C87195CC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8" name="Freeform: Shape 297">
              <a:extLst>
                <a:ext uri="{FF2B5EF4-FFF2-40B4-BE49-F238E27FC236}">
                  <a16:creationId xmlns:a16="http://schemas.microsoft.com/office/drawing/2014/main" id="{FD33B856-EF4E-40FC-BDA0-9E26203D0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9" name="Freeform: Shape 298">
              <a:extLst>
                <a:ext uri="{FF2B5EF4-FFF2-40B4-BE49-F238E27FC236}">
                  <a16:creationId xmlns:a16="http://schemas.microsoft.com/office/drawing/2014/main" id="{24AEBF58-C8A2-4D00-9AFB-B5012AEA36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0" name="Freeform: Shape 299">
              <a:extLst>
                <a:ext uri="{FF2B5EF4-FFF2-40B4-BE49-F238E27FC236}">
                  <a16:creationId xmlns:a16="http://schemas.microsoft.com/office/drawing/2014/main" id="{21270E55-4211-4529-BDC3-29B80BDF5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1" name="Freeform: Shape 300">
              <a:extLst>
                <a:ext uri="{FF2B5EF4-FFF2-40B4-BE49-F238E27FC236}">
                  <a16:creationId xmlns:a16="http://schemas.microsoft.com/office/drawing/2014/main" id="{16DD7E91-EFBB-4DD7-B30F-4A13C20BED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2" name="Freeform: Shape 301">
              <a:extLst>
                <a:ext uri="{FF2B5EF4-FFF2-40B4-BE49-F238E27FC236}">
                  <a16:creationId xmlns:a16="http://schemas.microsoft.com/office/drawing/2014/main" id="{96260F31-66FB-4E2C-801E-701C2B859A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3" name="Freeform: Shape 302">
              <a:extLst>
                <a:ext uri="{FF2B5EF4-FFF2-40B4-BE49-F238E27FC236}">
                  <a16:creationId xmlns:a16="http://schemas.microsoft.com/office/drawing/2014/main" id="{B5FEE1C9-3961-4400-AD3E-B5AD93A474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4" name="Freeform: Shape 303">
              <a:extLst>
                <a:ext uri="{FF2B5EF4-FFF2-40B4-BE49-F238E27FC236}">
                  <a16:creationId xmlns:a16="http://schemas.microsoft.com/office/drawing/2014/main" id="{34E1BE05-269F-4A13-99FE-2A973A0E77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05" name="Freeform: Shape 304">
              <a:extLst>
                <a:ext uri="{FF2B5EF4-FFF2-40B4-BE49-F238E27FC236}">
                  <a16:creationId xmlns:a16="http://schemas.microsoft.com/office/drawing/2014/main" id="{2D591FBD-65C6-46C4-AF19-875D652DC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6" name="Freeform: Shape 305">
              <a:extLst>
                <a:ext uri="{FF2B5EF4-FFF2-40B4-BE49-F238E27FC236}">
                  <a16:creationId xmlns:a16="http://schemas.microsoft.com/office/drawing/2014/main" id="{85F7E635-CB45-4346-BBFB-10FF0576AF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7" name="Freeform: Shape 306">
              <a:extLst>
                <a:ext uri="{FF2B5EF4-FFF2-40B4-BE49-F238E27FC236}">
                  <a16:creationId xmlns:a16="http://schemas.microsoft.com/office/drawing/2014/main" id="{3BDAC885-F0B3-4D66-8587-438465298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8" name="Freeform: Shape 307">
              <a:extLst>
                <a:ext uri="{FF2B5EF4-FFF2-40B4-BE49-F238E27FC236}">
                  <a16:creationId xmlns:a16="http://schemas.microsoft.com/office/drawing/2014/main" id="{3427A7E1-71C9-42CC-9CAF-53642DC4D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9" name="Freeform: Shape 308">
              <a:extLst>
                <a:ext uri="{FF2B5EF4-FFF2-40B4-BE49-F238E27FC236}">
                  <a16:creationId xmlns:a16="http://schemas.microsoft.com/office/drawing/2014/main" id="{20BF60C4-2E5D-473E-96B6-D22BB8536F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0" name="Freeform: Shape 309">
              <a:extLst>
                <a:ext uri="{FF2B5EF4-FFF2-40B4-BE49-F238E27FC236}">
                  <a16:creationId xmlns:a16="http://schemas.microsoft.com/office/drawing/2014/main" id="{C4703732-1088-4448-ACC0-D8BD901B2C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1" name="Freeform: Shape 310">
              <a:extLst>
                <a:ext uri="{FF2B5EF4-FFF2-40B4-BE49-F238E27FC236}">
                  <a16:creationId xmlns:a16="http://schemas.microsoft.com/office/drawing/2014/main" id="{6777D706-23BF-4962-98D3-D5AE7DF4EC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2" name="Freeform: Shape 311">
              <a:extLst>
                <a:ext uri="{FF2B5EF4-FFF2-40B4-BE49-F238E27FC236}">
                  <a16:creationId xmlns:a16="http://schemas.microsoft.com/office/drawing/2014/main" id="{783FF777-4C59-44D0-9441-2B40E0A70E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3" name="Freeform: Shape 312">
              <a:extLst>
                <a:ext uri="{FF2B5EF4-FFF2-40B4-BE49-F238E27FC236}">
                  <a16:creationId xmlns:a16="http://schemas.microsoft.com/office/drawing/2014/main" id="{2037F33C-65F4-44B6-9CB2-D32D1552C6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4" name="Freeform: Shape 313">
              <a:extLst>
                <a:ext uri="{FF2B5EF4-FFF2-40B4-BE49-F238E27FC236}">
                  <a16:creationId xmlns:a16="http://schemas.microsoft.com/office/drawing/2014/main" id="{E73BA403-F3FD-4D76-A516-5698375D6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5" name="Freeform: Shape 314">
              <a:extLst>
                <a:ext uri="{FF2B5EF4-FFF2-40B4-BE49-F238E27FC236}">
                  <a16:creationId xmlns:a16="http://schemas.microsoft.com/office/drawing/2014/main" id="{0AF0D29B-415A-4327-A4B4-B5DC8F0AC0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6" name="Freeform: Shape 315">
              <a:extLst>
                <a:ext uri="{FF2B5EF4-FFF2-40B4-BE49-F238E27FC236}">
                  <a16:creationId xmlns:a16="http://schemas.microsoft.com/office/drawing/2014/main" id="{374A9388-F55E-4F94-817D-5BFF0B59E7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7" name="Freeform: Shape 316">
              <a:extLst>
                <a:ext uri="{FF2B5EF4-FFF2-40B4-BE49-F238E27FC236}">
                  <a16:creationId xmlns:a16="http://schemas.microsoft.com/office/drawing/2014/main" id="{30C52183-F223-4E0A-B713-C91589CEB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8" name="Freeform: Shape 317">
              <a:extLst>
                <a:ext uri="{FF2B5EF4-FFF2-40B4-BE49-F238E27FC236}">
                  <a16:creationId xmlns:a16="http://schemas.microsoft.com/office/drawing/2014/main" id="{A6BEE030-DC6B-4CB1-A01B-95CC82552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9" name="Freeform: Shape 318">
              <a:extLst>
                <a:ext uri="{FF2B5EF4-FFF2-40B4-BE49-F238E27FC236}">
                  <a16:creationId xmlns:a16="http://schemas.microsoft.com/office/drawing/2014/main" id="{2D41CF67-37BB-443C-85CF-2A05174FD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0" name="Freeform: Shape 319">
              <a:extLst>
                <a:ext uri="{FF2B5EF4-FFF2-40B4-BE49-F238E27FC236}">
                  <a16:creationId xmlns:a16="http://schemas.microsoft.com/office/drawing/2014/main" id="{65A449CF-396F-45B8-B268-6824A4E89B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1" name="Freeform: Shape 320">
              <a:extLst>
                <a:ext uri="{FF2B5EF4-FFF2-40B4-BE49-F238E27FC236}">
                  <a16:creationId xmlns:a16="http://schemas.microsoft.com/office/drawing/2014/main" id="{9C20A7EF-7013-4D6C-ADD8-868A931DF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2" name="Freeform: Shape 321">
              <a:extLst>
                <a:ext uri="{FF2B5EF4-FFF2-40B4-BE49-F238E27FC236}">
                  <a16:creationId xmlns:a16="http://schemas.microsoft.com/office/drawing/2014/main" id="{F787692C-3BA9-4D4D-82F8-E497797AAE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3" name="Freeform: Shape 322">
              <a:extLst>
                <a:ext uri="{FF2B5EF4-FFF2-40B4-BE49-F238E27FC236}">
                  <a16:creationId xmlns:a16="http://schemas.microsoft.com/office/drawing/2014/main" id="{A6D539D6-A55E-40F5-83AC-A77340524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4" name="Freeform: Shape 323">
              <a:extLst>
                <a:ext uri="{FF2B5EF4-FFF2-40B4-BE49-F238E27FC236}">
                  <a16:creationId xmlns:a16="http://schemas.microsoft.com/office/drawing/2014/main" id="{D4D7922F-CA55-4202-B99F-ED303E7044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5" name="Freeform: Shape 324">
              <a:extLst>
                <a:ext uri="{FF2B5EF4-FFF2-40B4-BE49-F238E27FC236}">
                  <a16:creationId xmlns:a16="http://schemas.microsoft.com/office/drawing/2014/main" id="{4120C846-A602-4B6C-9C07-11D2B0F8A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6" name="Freeform: Shape 325">
              <a:extLst>
                <a:ext uri="{FF2B5EF4-FFF2-40B4-BE49-F238E27FC236}">
                  <a16:creationId xmlns:a16="http://schemas.microsoft.com/office/drawing/2014/main" id="{84B5D527-4684-45F5-84CE-73642492DB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7" name="Freeform: Shape 326">
              <a:extLst>
                <a:ext uri="{FF2B5EF4-FFF2-40B4-BE49-F238E27FC236}">
                  <a16:creationId xmlns:a16="http://schemas.microsoft.com/office/drawing/2014/main" id="{FF31CF21-8169-4D45-A115-9CF8D37189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328" name="Freeform: Shape 327">
              <a:extLst>
                <a:ext uri="{FF2B5EF4-FFF2-40B4-BE49-F238E27FC236}">
                  <a16:creationId xmlns:a16="http://schemas.microsoft.com/office/drawing/2014/main" id="{DA8762B9-9CD8-4676-93F5-6C9358A94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9" name="Freeform: Shape 328">
              <a:extLst>
                <a:ext uri="{FF2B5EF4-FFF2-40B4-BE49-F238E27FC236}">
                  <a16:creationId xmlns:a16="http://schemas.microsoft.com/office/drawing/2014/main" id="{A183E80A-70D1-4F52-A92D-D396648CCB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330" name="Freeform: Shape 329">
              <a:extLst>
                <a:ext uri="{FF2B5EF4-FFF2-40B4-BE49-F238E27FC236}">
                  <a16:creationId xmlns:a16="http://schemas.microsoft.com/office/drawing/2014/main" id="{83FBB0F7-E17E-4890-9B66-3625BA1468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31" name="Freeform: Shape 330">
              <a:extLst>
                <a:ext uri="{FF2B5EF4-FFF2-40B4-BE49-F238E27FC236}">
                  <a16:creationId xmlns:a16="http://schemas.microsoft.com/office/drawing/2014/main" id="{708E7BF1-2D4D-44AB-A5CC-0ED91B8462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2" name="Freeform: Shape 331">
              <a:extLst>
                <a:ext uri="{FF2B5EF4-FFF2-40B4-BE49-F238E27FC236}">
                  <a16:creationId xmlns:a16="http://schemas.microsoft.com/office/drawing/2014/main" id="{4B468C4E-6F63-4172-AE1F-8965744DBC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3" name="Freeform: Shape 332">
              <a:extLst>
                <a:ext uri="{FF2B5EF4-FFF2-40B4-BE49-F238E27FC236}">
                  <a16:creationId xmlns:a16="http://schemas.microsoft.com/office/drawing/2014/main" id="{974C7149-F567-4D55-8F48-511DCF3A81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34" name="Freeform: Shape 333">
              <a:extLst>
                <a:ext uri="{FF2B5EF4-FFF2-40B4-BE49-F238E27FC236}">
                  <a16:creationId xmlns:a16="http://schemas.microsoft.com/office/drawing/2014/main" id="{54A551FA-7E10-4D28-9A10-B9A06C0780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5" name="Freeform: Shape 334">
              <a:extLst>
                <a:ext uri="{FF2B5EF4-FFF2-40B4-BE49-F238E27FC236}">
                  <a16:creationId xmlns:a16="http://schemas.microsoft.com/office/drawing/2014/main" id="{1D04F3C0-CE2C-4B8D-A5BD-0E994FD8D9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36" name="Freeform: Shape 335">
              <a:extLst>
                <a:ext uri="{FF2B5EF4-FFF2-40B4-BE49-F238E27FC236}">
                  <a16:creationId xmlns:a16="http://schemas.microsoft.com/office/drawing/2014/main" id="{D2EA9230-DD52-48A9-B268-56744EA506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37" name="Freeform: Shape 336">
              <a:extLst>
                <a:ext uri="{FF2B5EF4-FFF2-40B4-BE49-F238E27FC236}">
                  <a16:creationId xmlns:a16="http://schemas.microsoft.com/office/drawing/2014/main" id="{043A05F5-A8CF-4D01-AF12-95D1ECAE46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8" name="Freeform: Shape 337">
              <a:extLst>
                <a:ext uri="{FF2B5EF4-FFF2-40B4-BE49-F238E27FC236}">
                  <a16:creationId xmlns:a16="http://schemas.microsoft.com/office/drawing/2014/main" id="{1F47C6BC-BD1A-4291-B018-05E5A72E4B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9" name="Freeform: Shape 338">
              <a:extLst>
                <a:ext uri="{FF2B5EF4-FFF2-40B4-BE49-F238E27FC236}">
                  <a16:creationId xmlns:a16="http://schemas.microsoft.com/office/drawing/2014/main" id="{E5B89844-FD17-4048-A3F5-35E390C6EF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0" name="Freeform: Shape 339">
              <a:extLst>
                <a:ext uri="{FF2B5EF4-FFF2-40B4-BE49-F238E27FC236}">
                  <a16:creationId xmlns:a16="http://schemas.microsoft.com/office/drawing/2014/main" id="{B5593F34-8B0E-4D34-9781-B594E2F5D7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1" name="Freeform: Shape 340">
              <a:extLst>
                <a:ext uri="{FF2B5EF4-FFF2-40B4-BE49-F238E27FC236}">
                  <a16:creationId xmlns:a16="http://schemas.microsoft.com/office/drawing/2014/main" id="{4428E4BB-2263-4D19-8254-C9B54B856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2" name="Freeform: Shape 341">
              <a:extLst>
                <a:ext uri="{FF2B5EF4-FFF2-40B4-BE49-F238E27FC236}">
                  <a16:creationId xmlns:a16="http://schemas.microsoft.com/office/drawing/2014/main" id="{2366216E-6EA2-4872-8370-C5EC22520F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3" name="Freeform: Shape 342">
              <a:extLst>
                <a:ext uri="{FF2B5EF4-FFF2-40B4-BE49-F238E27FC236}">
                  <a16:creationId xmlns:a16="http://schemas.microsoft.com/office/drawing/2014/main" id="{D66F8E3F-BF33-4F99-A1F0-EB5885BF2C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4" name="Freeform: Shape 343">
              <a:extLst>
                <a:ext uri="{FF2B5EF4-FFF2-40B4-BE49-F238E27FC236}">
                  <a16:creationId xmlns:a16="http://schemas.microsoft.com/office/drawing/2014/main" id="{EB506747-ED9D-43EA-BD67-DF7971849E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5" name="Freeform: Shape 344">
              <a:extLst>
                <a:ext uri="{FF2B5EF4-FFF2-40B4-BE49-F238E27FC236}">
                  <a16:creationId xmlns:a16="http://schemas.microsoft.com/office/drawing/2014/main" id="{AC803CE8-FFF7-40EA-AF62-102724C324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6" name="Freeform: Shape 345">
              <a:extLst>
                <a:ext uri="{FF2B5EF4-FFF2-40B4-BE49-F238E27FC236}">
                  <a16:creationId xmlns:a16="http://schemas.microsoft.com/office/drawing/2014/main" id="{7EF6FFCA-06CC-4395-AEB0-425719A42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7" name="Freeform: Shape 346">
              <a:extLst>
                <a:ext uri="{FF2B5EF4-FFF2-40B4-BE49-F238E27FC236}">
                  <a16:creationId xmlns:a16="http://schemas.microsoft.com/office/drawing/2014/main" id="{0D95F285-AAC0-4F32-8665-2677878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8" name="Freeform: Shape 347">
              <a:extLst>
                <a:ext uri="{FF2B5EF4-FFF2-40B4-BE49-F238E27FC236}">
                  <a16:creationId xmlns:a16="http://schemas.microsoft.com/office/drawing/2014/main" id="{8DFCCA2E-BF12-4D26-A5A4-A03387546A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9" name="Freeform: Shape 348">
              <a:extLst>
                <a:ext uri="{FF2B5EF4-FFF2-40B4-BE49-F238E27FC236}">
                  <a16:creationId xmlns:a16="http://schemas.microsoft.com/office/drawing/2014/main" id="{2ABEAC60-6AC3-4D6A-95F9-2E79F6BE0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0" name="Freeform: Shape 349">
              <a:extLst>
                <a:ext uri="{FF2B5EF4-FFF2-40B4-BE49-F238E27FC236}">
                  <a16:creationId xmlns:a16="http://schemas.microsoft.com/office/drawing/2014/main" id="{FA6015B7-49FE-4729-B2F4-585F0F305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1" name="Freeform: Shape 350">
              <a:extLst>
                <a:ext uri="{FF2B5EF4-FFF2-40B4-BE49-F238E27FC236}">
                  <a16:creationId xmlns:a16="http://schemas.microsoft.com/office/drawing/2014/main" id="{D611DEB1-76FE-4625-9449-88E52D15F4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52" name="Freeform: Shape 351">
              <a:extLst>
                <a:ext uri="{FF2B5EF4-FFF2-40B4-BE49-F238E27FC236}">
                  <a16:creationId xmlns:a16="http://schemas.microsoft.com/office/drawing/2014/main" id="{97F031C1-1AA7-4CA7-ADD3-E0577626E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3" name="Freeform: Shape 352">
              <a:extLst>
                <a:ext uri="{FF2B5EF4-FFF2-40B4-BE49-F238E27FC236}">
                  <a16:creationId xmlns:a16="http://schemas.microsoft.com/office/drawing/2014/main" id="{96F5D0CB-22E6-4536-8403-F42527F31F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54" name="Freeform: Shape 353">
              <a:extLst>
                <a:ext uri="{FF2B5EF4-FFF2-40B4-BE49-F238E27FC236}">
                  <a16:creationId xmlns:a16="http://schemas.microsoft.com/office/drawing/2014/main" id="{A32718AB-7401-4F66-9C77-E06C3CF7C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5" name="Freeform: Shape 354">
              <a:extLst>
                <a:ext uri="{FF2B5EF4-FFF2-40B4-BE49-F238E27FC236}">
                  <a16:creationId xmlns:a16="http://schemas.microsoft.com/office/drawing/2014/main" id="{85B6B5F1-D1E4-45A3-8117-348D02D2A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6" name="Freeform: Shape 355">
              <a:extLst>
                <a:ext uri="{FF2B5EF4-FFF2-40B4-BE49-F238E27FC236}">
                  <a16:creationId xmlns:a16="http://schemas.microsoft.com/office/drawing/2014/main" id="{534869FD-184C-42DB-B9DA-293DB67E5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7" name="Freeform: Shape 356">
              <a:extLst>
                <a:ext uri="{FF2B5EF4-FFF2-40B4-BE49-F238E27FC236}">
                  <a16:creationId xmlns:a16="http://schemas.microsoft.com/office/drawing/2014/main" id="{A781504F-CAFD-4201-B288-8B4A809B43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358" name="Freeform: Shape 357">
              <a:extLst>
                <a:ext uri="{FF2B5EF4-FFF2-40B4-BE49-F238E27FC236}">
                  <a16:creationId xmlns:a16="http://schemas.microsoft.com/office/drawing/2014/main" id="{D9FC8348-2BA6-4631-8AA7-D63CD898C5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9" name="Freeform: Shape 358">
              <a:extLst>
                <a:ext uri="{FF2B5EF4-FFF2-40B4-BE49-F238E27FC236}">
                  <a16:creationId xmlns:a16="http://schemas.microsoft.com/office/drawing/2014/main" id="{C1AF95A2-64EA-45E2-A43B-1EBD56910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360" name="Freeform: Shape 359">
              <a:extLst>
                <a:ext uri="{FF2B5EF4-FFF2-40B4-BE49-F238E27FC236}">
                  <a16:creationId xmlns:a16="http://schemas.microsoft.com/office/drawing/2014/main" id="{CFC80050-240D-434A-BFCB-DE4DA4FAF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36469473-14D4-486F-A27C-F58B98881EF5}"/>
              </a:ext>
            </a:extLst>
          </p:cNvPr>
          <p:cNvSpPr>
            <a:spLocks noGrp="1"/>
          </p:cNvSpPr>
          <p:nvPr>
            <p:ph idx="1"/>
          </p:nvPr>
        </p:nvSpPr>
        <p:spPr>
          <a:xfrm>
            <a:off x="6477270" y="1130846"/>
            <a:ext cx="4974771" cy="4351338"/>
          </a:xfrm>
        </p:spPr>
        <p:txBody>
          <a:bodyPr vert="horz" lIns="91440" tIns="45720" rIns="91440" bIns="45720" rtlCol="0">
            <a:normAutofit/>
          </a:bodyPr>
          <a:lstStyle/>
          <a:p>
            <a:pPr marL="0" indent="0">
              <a:buNone/>
            </a:pPr>
            <a:r>
              <a:rPr lang="en-GB" sz="2600">
                <a:solidFill>
                  <a:schemeClr val="bg1"/>
                </a:solidFill>
                <a:cs typeface="Calibri"/>
              </a:rPr>
              <a:t>The following legislations and theory can be used to evaluate the case study.</a:t>
            </a:r>
          </a:p>
          <a:p>
            <a:pPr marL="457200" indent="-457200"/>
            <a:r>
              <a:rPr lang="en-GB" sz="2600">
                <a:solidFill>
                  <a:schemeClr val="bg1"/>
                </a:solidFill>
                <a:cs typeface="Calibri"/>
              </a:rPr>
              <a:t>THE UNITED NATION CONVENTION OF THE RIGHTS OF CHILDREN</a:t>
            </a:r>
          </a:p>
          <a:p>
            <a:pPr marL="457200" indent="-457200"/>
            <a:r>
              <a:rPr lang="en-GB" sz="2600">
                <a:solidFill>
                  <a:schemeClr val="bg1"/>
                </a:solidFill>
                <a:cs typeface="Calibri"/>
              </a:rPr>
              <a:t>CHILDREN ACT 1989</a:t>
            </a:r>
          </a:p>
          <a:p>
            <a:pPr marL="457200" indent="-457200"/>
            <a:r>
              <a:rPr lang="en-GB" sz="2600">
                <a:solidFill>
                  <a:schemeClr val="bg1"/>
                </a:solidFill>
                <a:cs typeface="Calibri"/>
              </a:rPr>
              <a:t>THE CARE ACT 2014</a:t>
            </a:r>
          </a:p>
          <a:p>
            <a:pPr marL="457200" indent="-457200"/>
            <a:r>
              <a:rPr lang="en-GB" sz="2600">
                <a:solidFill>
                  <a:schemeClr val="bg1"/>
                </a:solidFill>
                <a:cs typeface="Calibri"/>
              </a:rPr>
              <a:t>MASLOW'S HIERACHY OF NEEDS THEORY</a:t>
            </a:r>
          </a:p>
          <a:p>
            <a:endParaRPr lang="en-GB" sz="2600">
              <a:solidFill>
                <a:schemeClr val="bg1"/>
              </a:solidFill>
              <a:cs typeface="Calibri"/>
            </a:endParaRPr>
          </a:p>
          <a:p>
            <a:pPr marL="0" indent="0">
              <a:buNone/>
            </a:pPr>
            <a:endParaRPr lang="en-GB" sz="2600">
              <a:solidFill>
                <a:schemeClr val="bg1"/>
              </a:solidFill>
              <a:cs typeface="Calibri"/>
            </a:endParaRPr>
          </a:p>
          <a:p>
            <a:endParaRPr lang="en-GB" sz="2600">
              <a:solidFill>
                <a:schemeClr val="bg1"/>
              </a:solidFill>
              <a:cs typeface="Calibri"/>
            </a:endParaRPr>
          </a:p>
          <a:p>
            <a:endParaRPr lang="en-GB" sz="2600">
              <a:solidFill>
                <a:schemeClr val="bg1"/>
              </a:solidFill>
              <a:cs typeface="Calibri"/>
            </a:endParaRPr>
          </a:p>
        </p:txBody>
      </p:sp>
      <p:sp>
        <p:nvSpPr>
          <p:cNvPr id="4" name="TextBox 3">
            <a:extLst>
              <a:ext uri="{FF2B5EF4-FFF2-40B4-BE49-F238E27FC236}">
                <a16:creationId xmlns:a16="http://schemas.microsoft.com/office/drawing/2014/main" id="{0F00E0EC-3420-4288-BD21-180D401D8816}"/>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Tree>
    <p:extLst>
      <p:ext uri="{BB962C8B-B14F-4D97-AF65-F5344CB8AC3E}">
        <p14:creationId xmlns:p14="http://schemas.microsoft.com/office/powerpoint/2010/main" val="23073402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932F76-AA50-4052-9F44-7D43FBBAC6B4}"/>
              </a:ext>
            </a:extLst>
          </p:cNvPr>
          <p:cNvSpPr>
            <a:spLocks noGrp="1"/>
          </p:cNvSpPr>
          <p:nvPr>
            <p:ph type="title"/>
          </p:nvPr>
        </p:nvSpPr>
        <p:spPr>
          <a:xfrm>
            <a:off x="684211" y="685800"/>
            <a:ext cx="9959405" cy="716280"/>
          </a:xfrm>
        </p:spPr>
        <p:txBody>
          <a:bodyPr vert="horz" lIns="91440" tIns="45720" rIns="91440" bIns="45720" rtlCol="0" anchor="b">
            <a:normAutofit/>
          </a:bodyPr>
          <a:lstStyle/>
          <a:p>
            <a:r>
              <a:rPr lang="en-US" cap="small">
                <a:solidFill>
                  <a:schemeClr val="tx2"/>
                </a:solidFill>
                <a:latin typeface="Arial" panose="020B0604020202020204" pitchFamily="34" charset="0"/>
                <a:cs typeface="Arial" panose="020B0604020202020204" pitchFamily="34" charset="0"/>
              </a:rPr>
              <a:t>Positives and Negatives</a:t>
            </a:r>
          </a:p>
        </p:txBody>
      </p:sp>
      <p:sp>
        <p:nvSpPr>
          <p:cNvPr id="3" name="CasetăText 2">
            <a:extLst>
              <a:ext uri="{FF2B5EF4-FFF2-40B4-BE49-F238E27FC236}">
                <a16:creationId xmlns:a16="http://schemas.microsoft.com/office/drawing/2014/main" id="{A2D50015-5FB5-4B13-B06A-1B21D35F6A88}"/>
              </a:ext>
            </a:extLst>
          </p:cNvPr>
          <p:cNvSpPr txBox="1"/>
          <p:nvPr/>
        </p:nvSpPr>
        <p:spPr>
          <a:xfrm>
            <a:off x="181155" y="1647645"/>
            <a:ext cx="6395049" cy="47089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b="1">
                <a:latin typeface="Arial"/>
                <a:cs typeface="Calibri"/>
              </a:rPr>
              <a:t>Positives:</a:t>
            </a:r>
            <a:endParaRPr lang="ro-RO" sz="2400" b="1">
              <a:latin typeface="Arial"/>
              <a:cs typeface="Arial"/>
            </a:endParaRPr>
          </a:p>
          <a:p>
            <a:pPr algn="ctr"/>
            <a:r>
              <a:rPr lang="en-GB" sz="2400">
                <a:latin typeface="Arial"/>
                <a:cs typeface="Calibri"/>
              </a:rPr>
              <a:t>-Having the opportunity to work with employment agencies and services that offer parental support  ---&gt; having a better income that allowed the family to pay rent, earning services trust and support</a:t>
            </a:r>
          </a:p>
          <a:p>
            <a:pPr algn="ctr"/>
            <a:r>
              <a:rPr lang="en-GB" sz="2400">
                <a:latin typeface="Arial"/>
                <a:cs typeface="Calibri"/>
              </a:rPr>
              <a:t>- family counselling---&gt; working on the mental state of all members of the family, positive outcomes when it comes to the relationship parents- children, primary school boy's behaviour</a:t>
            </a:r>
          </a:p>
          <a:p>
            <a:endParaRPr lang="en-GB">
              <a:cs typeface="Calibri"/>
            </a:endParaRPr>
          </a:p>
          <a:p>
            <a:endParaRPr lang="en-GB">
              <a:cs typeface="Calibri"/>
            </a:endParaRPr>
          </a:p>
        </p:txBody>
      </p:sp>
      <p:sp>
        <p:nvSpPr>
          <p:cNvPr id="4" name="CasetăText 3">
            <a:extLst>
              <a:ext uri="{FF2B5EF4-FFF2-40B4-BE49-F238E27FC236}">
                <a16:creationId xmlns:a16="http://schemas.microsoft.com/office/drawing/2014/main" id="{76AD3228-FC85-456F-BC35-2C9C8D2DA29B}"/>
              </a:ext>
            </a:extLst>
          </p:cNvPr>
          <p:cNvSpPr txBox="1"/>
          <p:nvPr/>
        </p:nvSpPr>
        <p:spPr>
          <a:xfrm>
            <a:off x="6564702" y="1647644"/>
            <a:ext cx="5172973" cy="30469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b="1">
                <a:latin typeface="Arial"/>
                <a:cs typeface="Calibri"/>
              </a:rPr>
              <a:t>Negatives:</a:t>
            </a:r>
            <a:endParaRPr lang="ro-RO" sz="2400" b="1">
              <a:latin typeface="Arial"/>
              <a:cs typeface="Calibri"/>
            </a:endParaRPr>
          </a:p>
          <a:p>
            <a:pPr algn="ctr"/>
            <a:r>
              <a:rPr lang="en-GB" sz="2400">
                <a:latin typeface="Arial"/>
                <a:cs typeface="Calibri"/>
              </a:rPr>
              <a:t>-the antagonist relationship between the family and other agencies implicated in the project (CAMHS)</a:t>
            </a:r>
          </a:p>
          <a:p>
            <a:pPr algn="ctr"/>
            <a:r>
              <a:rPr lang="en-GB" sz="2400">
                <a:latin typeface="Arial"/>
                <a:cs typeface="Calibri"/>
              </a:rPr>
              <a:t>-the pressure of the project on the parents which lead to a breakup ----&gt; might destabilise the family's dynamics </a:t>
            </a:r>
          </a:p>
        </p:txBody>
      </p:sp>
    </p:spTree>
    <p:extLst>
      <p:ext uri="{BB962C8B-B14F-4D97-AF65-F5344CB8AC3E}">
        <p14:creationId xmlns:p14="http://schemas.microsoft.com/office/powerpoint/2010/main" val="2437168439"/>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CasetăText 6">
            <a:extLst>
              <a:ext uri="{FF2B5EF4-FFF2-40B4-BE49-F238E27FC236}">
                <a16:creationId xmlns:a16="http://schemas.microsoft.com/office/drawing/2014/main" id="{50983220-BD38-43D3-AD76-8F492AE110A6}"/>
              </a:ext>
            </a:extLst>
          </p:cNvPr>
          <p:cNvSpPr txBox="1"/>
          <p:nvPr/>
        </p:nvSpPr>
        <p:spPr>
          <a:xfrm>
            <a:off x="4411580" y="529390"/>
            <a:ext cx="7411452" cy="449178"/>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rmAutofit/>
          </a:bodyPr>
          <a:lstStyle/>
          <a:p>
            <a:pPr>
              <a:lnSpc>
                <a:spcPct val="90000"/>
              </a:lnSpc>
              <a:spcBef>
                <a:spcPts val="1000"/>
              </a:spcBef>
            </a:pPr>
            <a:r>
              <a:rPr lang="en-US" sz="1300" kern="1200">
                <a:solidFill>
                  <a:schemeClr val="tx1"/>
                </a:solidFill>
                <a:latin typeface="+mn-lt"/>
                <a:ea typeface="+mn-ea"/>
                <a:cs typeface="+mn-cs"/>
              </a:rPr>
              <a:t>(</a:t>
            </a:r>
            <a:r>
              <a:rPr lang="en-US" sz="1600" kern="1200">
                <a:solidFill>
                  <a:schemeClr val="tx1"/>
                </a:solidFill>
                <a:latin typeface="+mn-lt"/>
                <a:ea typeface="+mn-ea"/>
                <a:cs typeface="+mn-cs"/>
              </a:rPr>
              <a:t>Cambridge dictionary.2020) states that a solution represents the answer to a problem</a:t>
            </a:r>
            <a:r>
              <a:rPr lang="en-US" sz="1300" kern="1200">
                <a:solidFill>
                  <a:schemeClr val="tx1"/>
                </a:solidFill>
                <a:latin typeface="+mn-lt"/>
                <a:ea typeface="+mn-ea"/>
                <a:cs typeface="+mn-cs"/>
              </a:rPr>
              <a:t>.</a:t>
            </a:r>
          </a:p>
        </p:txBody>
      </p:sp>
      <p:sp>
        <p:nvSpPr>
          <p:cNvPr id="4" name="CasetăText 3">
            <a:extLst>
              <a:ext uri="{FF2B5EF4-FFF2-40B4-BE49-F238E27FC236}">
                <a16:creationId xmlns:a16="http://schemas.microsoft.com/office/drawing/2014/main" id="{3B892C65-2749-4E78-8EE4-E26789C6E9EC}"/>
              </a:ext>
            </a:extLst>
          </p:cNvPr>
          <p:cNvSpPr txBox="1"/>
          <p:nvPr/>
        </p:nvSpPr>
        <p:spPr>
          <a:xfrm>
            <a:off x="4411580" y="1096963"/>
            <a:ext cx="7145422" cy="511333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normAutofit lnSpcReduction="10000"/>
          </a:bodyPr>
          <a:lstStyle/>
          <a:p>
            <a:pPr algn="just">
              <a:lnSpc>
                <a:spcPct val="90000"/>
              </a:lnSpc>
              <a:spcAft>
                <a:spcPts val="600"/>
              </a:spcAft>
            </a:pPr>
            <a:r>
              <a:rPr lang="en-GB" sz="1600" b="1">
                <a:latin typeface="Arial" panose="020B0604020202020204" pitchFamily="34" charset="0"/>
                <a:ea typeface="+mn-lt"/>
                <a:cs typeface="Arial" panose="020B0604020202020204" pitchFamily="34" charset="0"/>
              </a:rPr>
              <a:t>E</a:t>
            </a:r>
            <a:r>
              <a:rPr lang="ro-RO" sz="1600" b="1">
                <a:latin typeface="Arial" panose="020B0604020202020204" pitchFamily="34" charset="0"/>
                <a:ea typeface="+mn-lt"/>
                <a:cs typeface="Arial" panose="020B0604020202020204" pitchFamily="34" charset="0"/>
              </a:rPr>
              <a:t>ach family member</a:t>
            </a:r>
            <a:endParaRPr lang="en-GB" sz="1600">
              <a:latin typeface="Arial" panose="020B0604020202020204" pitchFamily="34" charset="0"/>
              <a:ea typeface="+mn-lt"/>
              <a:cs typeface="Arial" panose="020B0604020202020204" pitchFamily="34" charset="0"/>
            </a:endParaRPr>
          </a:p>
          <a:p>
            <a:pPr algn="just">
              <a:lnSpc>
                <a:spcPct val="90000"/>
              </a:lnSpc>
              <a:spcAft>
                <a:spcPts val="600"/>
              </a:spcAft>
            </a:pPr>
            <a:endParaRPr lang="en-GB" sz="1600">
              <a:latin typeface="Arial" panose="020B0604020202020204" pitchFamily="34" charset="0"/>
              <a:cs typeface="Arial" panose="020B0604020202020204" pitchFamily="34" charset="0"/>
            </a:endParaRPr>
          </a:p>
          <a:p>
            <a:pPr>
              <a:lnSpc>
                <a:spcPct val="90000"/>
              </a:lnSpc>
              <a:spcAft>
                <a:spcPts val="600"/>
              </a:spcAft>
            </a:pPr>
            <a:r>
              <a:rPr lang="en-GB" sz="1600">
                <a:latin typeface="Arial" panose="020B0604020202020204" pitchFamily="34" charset="0"/>
                <a:cs typeface="Arial" panose="020B0604020202020204" pitchFamily="34" charset="0"/>
              </a:rPr>
              <a:t>B</a:t>
            </a:r>
            <a:r>
              <a:rPr lang="ro-RO" sz="1600">
                <a:latin typeface="Arial" panose="020B0604020202020204" pitchFamily="34" charset="0"/>
                <a:cs typeface="Arial" panose="020B0604020202020204" pitchFamily="34" charset="0"/>
              </a:rPr>
              <a:t>ehavioural development</a:t>
            </a:r>
            <a:r>
              <a:rPr lang="en-GB" sz="1600">
                <a:latin typeface="Arial" panose="020B0604020202020204" pitchFamily="34" charset="0"/>
                <a:cs typeface="Arial" panose="020B0604020202020204" pitchFamily="34" charset="0"/>
              </a:rPr>
              <a:t> programme for</a:t>
            </a:r>
            <a:r>
              <a:rPr lang="ro-RO" sz="1600">
                <a:latin typeface="Arial" panose="020B0604020202020204" pitchFamily="34" charset="0"/>
                <a:cs typeface="Arial" panose="020B0604020202020204" pitchFamily="34" charset="0"/>
              </a:rPr>
              <a:t> the boy: anti-social  behaviour scale (ASB), developed by Gibson (1967) and adapted and used by Powell (1976).</a:t>
            </a:r>
            <a:endParaRPr lang="ro-RO" sz="1600">
              <a:latin typeface="Arial" panose="020B0604020202020204" pitchFamily="34" charset="0"/>
              <a:ea typeface="+mn-lt"/>
              <a:cs typeface="Arial" panose="020B0604020202020204" pitchFamily="34" charset="0"/>
            </a:endParaRPr>
          </a:p>
          <a:p>
            <a:pPr>
              <a:lnSpc>
                <a:spcPct val="90000"/>
              </a:lnSpc>
              <a:spcAft>
                <a:spcPts val="600"/>
              </a:spcAft>
            </a:pPr>
            <a:r>
              <a:rPr lang="ro-RO" sz="1600">
                <a:latin typeface="Arial" panose="020B0604020202020204" pitchFamily="34" charset="0"/>
                <a:cs typeface="Arial" panose="020B0604020202020204" pitchFamily="34" charset="0"/>
              </a:rPr>
              <a:t>mental health solutions for the teenage girls: approrpiate trainng-care for teenage girls have proven to be effective, by reducing stress and improving mental health (Abootalebi, Dehghani, Akbarzadeh, 2020)</a:t>
            </a:r>
            <a:r>
              <a:rPr lang="en-GB" sz="1600">
                <a:latin typeface="Arial" panose="020B0604020202020204" pitchFamily="34" charset="0"/>
                <a:cs typeface="Arial" panose="020B0604020202020204" pitchFamily="34" charset="0"/>
              </a:rPr>
              <a:t>.</a:t>
            </a:r>
            <a:endParaRPr lang="ro-RO" sz="1600">
              <a:latin typeface="Arial" panose="020B0604020202020204" pitchFamily="34" charset="0"/>
              <a:ea typeface="+mn-lt"/>
              <a:cs typeface="Arial" panose="020B0604020202020204" pitchFamily="34" charset="0"/>
            </a:endParaRPr>
          </a:p>
          <a:p>
            <a:pPr>
              <a:lnSpc>
                <a:spcPct val="90000"/>
              </a:lnSpc>
              <a:spcAft>
                <a:spcPts val="600"/>
              </a:spcAft>
            </a:pPr>
            <a:r>
              <a:rPr lang="ro-RO" sz="1600">
                <a:latin typeface="Arial" panose="020B0604020202020204" pitchFamily="34" charset="0"/>
                <a:cs typeface="Arial" panose="020B0604020202020204" pitchFamily="34" charset="0"/>
              </a:rPr>
              <a:t>parental developemnt of the mom: parents support affects the self-esteem of children (Felson</a:t>
            </a:r>
            <a:r>
              <a:rPr lang="en-GB" sz="1600">
                <a:latin typeface="Arial" panose="020B0604020202020204" pitchFamily="34" charset="0"/>
                <a:cs typeface="Arial" panose="020B0604020202020204" pitchFamily="34" charset="0"/>
              </a:rPr>
              <a:t>,</a:t>
            </a:r>
            <a:r>
              <a:rPr lang="ro-RO" sz="1600">
                <a:latin typeface="Arial" panose="020B0604020202020204" pitchFamily="34" charset="0"/>
                <a:cs typeface="Arial" panose="020B0604020202020204" pitchFamily="34" charset="0"/>
              </a:rPr>
              <a:t> </a:t>
            </a:r>
            <a:r>
              <a:rPr lang="en-GB" sz="1600">
                <a:latin typeface="Arial" panose="020B0604020202020204" pitchFamily="34" charset="0"/>
                <a:cs typeface="Arial" panose="020B0604020202020204" pitchFamily="34" charset="0"/>
              </a:rPr>
              <a:t>and</a:t>
            </a:r>
            <a:r>
              <a:rPr lang="ro-RO" sz="1600">
                <a:latin typeface="Arial" panose="020B0604020202020204" pitchFamily="34" charset="0"/>
                <a:cs typeface="Arial" panose="020B0604020202020204" pitchFamily="34" charset="0"/>
              </a:rPr>
              <a:t> Zielinski, 1989).</a:t>
            </a:r>
            <a:endParaRPr lang="ro-RO" sz="1600">
              <a:latin typeface="Arial" panose="020B0604020202020204" pitchFamily="34" charset="0"/>
              <a:ea typeface="+mn-lt"/>
              <a:cs typeface="Arial" panose="020B0604020202020204" pitchFamily="34" charset="0"/>
            </a:endParaRPr>
          </a:p>
          <a:p>
            <a:pPr>
              <a:lnSpc>
                <a:spcPct val="90000"/>
              </a:lnSpc>
              <a:spcAft>
                <a:spcPts val="600"/>
              </a:spcAft>
            </a:pPr>
            <a:r>
              <a:rPr lang="ro-RO" sz="1600">
                <a:latin typeface="Arial" panose="020B0604020202020204" pitchFamily="34" charset="0"/>
                <a:cs typeface="Arial" panose="020B0604020202020204" pitchFamily="34" charset="0"/>
              </a:rPr>
              <a:t>fighting the addiction with the dad: because the addiction cycle is part of a family pattern, the use of homestatic products and other substances have major consequences on the family stability (Stanton</a:t>
            </a:r>
            <a:r>
              <a:rPr lang="en-GB" sz="1600">
                <a:latin typeface="Arial" panose="020B0604020202020204" pitchFamily="34" charset="0"/>
                <a:cs typeface="Arial" panose="020B0604020202020204" pitchFamily="34" charset="0"/>
              </a:rPr>
              <a:t>,</a:t>
            </a:r>
            <a:r>
              <a:rPr lang="ro-RO" sz="1600">
                <a:latin typeface="Arial" panose="020B0604020202020204" pitchFamily="34" charset="0"/>
                <a:cs typeface="Arial" panose="020B0604020202020204" pitchFamily="34" charset="0"/>
              </a:rPr>
              <a:t> </a:t>
            </a:r>
            <a:r>
              <a:rPr lang="ro-RO" sz="1600" i="1">
                <a:latin typeface="Arial" panose="020B0604020202020204" pitchFamily="34" charset="0"/>
                <a:cs typeface="Arial" panose="020B0604020202020204" pitchFamily="34" charset="0"/>
              </a:rPr>
              <a:t>et al</a:t>
            </a:r>
            <a:r>
              <a:rPr lang="ro-RO" sz="1600">
                <a:latin typeface="Arial" panose="020B0604020202020204" pitchFamily="34" charset="0"/>
                <a:cs typeface="Arial" panose="020B0604020202020204" pitchFamily="34" charset="0"/>
              </a:rPr>
              <a:t>., 1978).</a:t>
            </a:r>
          </a:p>
          <a:p>
            <a:pPr algn="just">
              <a:lnSpc>
                <a:spcPct val="90000"/>
              </a:lnSpc>
              <a:spcAft>
                <a:spcPts val="600"/>
              </a:spcAft>
            </a:pPr>
            <a:endParaRPr lang="en-US" sz="1600">
              <a:latin typeface="Arial" panose="020B0604020202020204" pitchFamily="34" charset="0"/>
              <a:ea typeface="+mn-lt"/>
              <a:cs typeface="Arial" panose="020B0604020202020204" pitchFamily="34" charset="0"/>
            </a:endParaRPr>
          </a:p>
          <a:p>
            <a:pPr algn="just">
              <a:lnSpc>
                <a:spcPct val="90000"/>
              </a:lnSpc>
              <a:spcAft>
                <a:spcPts val="600"/>
              </a:spcAft>
            </a:pPr>
            <a:r>
              <a:rPr lang="en-GB" sz="1600">
                <a:latin typeface="Arial" panose="020B0604020202020204" pitchFamily="34" charset="0"/>
                <a:ea typeface="+mn-lt"/>
                <a:cs typeface="Arial" panose="020B0604020202020204" pitchFamily="34" charset="0"/>
              </a:rPr>
              <a:t>T</a:t>
            </a:r>
            <a:r>
              <a:rPr lang="ro-RO" sz="1600">
                <a:latin typeface="Arial" panose="020B0604020202020204" pitchFamily="34" charset="0"/>
                <a:ea typeface="+mn-lt"/>
                <a:cs typeface="Arial" panose="020B0604020202020204" pitchFamily="34" charset="0"/>
              </a:rPr>
              <a:t>heir Problems</a:t>
            </a:r>
            <a:endParaRPr lang="en-GB" sz="1600">
              <a:latin typeface="Arial" panose="020B0604020202020204" pitchFamily="34" charset="0"/>
              <a:ea typeface="+mn-lt"/>
              <a:cs typeface="Arial" panose="020B0604020202020204" pitchFamily="34" charset="0"/>
            </a:endParaRPr>
          </a:p>
          <a:p>
            <a:pPr marL="285750" indent="-285750" algn="just">
              <a:lnSpc>
                <a:spcPct val="90000"/>
              </a:lnSpc>
              <a:spcAft>
                <a:spcPts val="600"/>
              </a:spcAft>
              <a:buFont typeface="Arial" panose="020B0604020202020204" pitchFamily="34" charset="0"/>
              <a:buChar char="•"/>
            </a:pPr>
            <a:r>
              <a:rPr lang="en-US" sz="1600">
                <a:latin typeface="Arial" panose="020B0604020202020204" pitchFamily="34" charset="0"/>
                <a:ea typeface="+mn-lt"/>
                <a:cs typeface="Arial" panose="020B0604020202020204" pitchFamily="34" charset="0"/>
              </a:rPr>
              <a:t>Behavior, Parenting. Mental Health, addiction and aggression</a:t>
            </a:r>
          </a:p>
          <a:p>
            <a:pPr algn="just">
              <a:lnSpc>
                <a:spcPct val="90000"/>
              </a:lnSpc>
              <a:spcAft>
                <a:spcPts val="600"/>
              </a:spcAft>
            </a:pPr>
            <a:endParaRPr lang="en-US" sz="1600">
              <a:latin typeface="Arial" panose="020B0604020202020204" pitchFamily="34" charset="0"/>
              <a:ea typeface="+mn-lt"/>
              <a:cs typeface="Arial" panose="020B0604020202020204" pitchFamily="34" charset="0"/>
            </a:endParaRPr>
          </a:p>
          <a:p>
            <a:pPr algn="just">
              <a:lnSpc>
                <a:spcPct val="90000"/>
              </a:lnSpc>
              <a:spcAft>
                <a:spcPts val="600"/>
              </a:spcAft>
            </a:pPr>
            <a:r>
              <a:rPr lang="en-GB" sz="1600">
                <a:latin typeface="Arial" panose="020B0604020202020204" pitchFamily="34" charset="0"/>
                <a:ea typeface="+mn-lt"/>
                <a:cs typeface="Arial" panose="020B0604020202020204" pitchFamily="34" charset="0"/>
              </a:rPr>
              <a:t>T</a:t>
            </a:r>
            <a:r>
              <a:rPr lang="ro-RO" sz="1600">
                <a:latin typeface="Arial" panose="020B0604020202020204" pitchFamily="34" charset="0"/>
                <a:ea typeface="+mn-lt"/>
                <a:cs typeface="Arial" panose="020B0604020202020204" pitchFamily="34" charset="0"/>
              </a:rPr>
              <a:t>he family itself</a:t>
            </a:r>
            <a:endParaRPr lang="en-GB" sz="1600">
              <a:latin typeface="Arial" panose="020B0604020202020204" pitchFamily="34" charset="0"/>
              <a:ea typeface="+mn-lt"/>
              <a:cs typeface="Arial" panose="020B0604020202020204" pitchFamily="34" charset="0"/>
            </a:endParaRPr>
          </a:p>
          <a:p>
            <a:pPr marL="285750" indent="-285750" algn="just">
              <a:lnSpc>
                <a:spcPct val="90000"/>
              </a:lnSpc>
              <a:spcAft>
                <a:spcPts val="600"/>
              </a:spcAft>
              <a:buFont typeface="Arial" panose="020B0604020202020204" pitchFamily="34" charset="0"/>
              <a:buChar char="•"/>
            </a:pPr>
            <a:r>
              <a:rPr lang="en-GB" sz="1600">
                <a:latin typeface="Arial" panose="020B0604020202020204" pitchFamily="34" charset="0"/>
                <a:ea typeface="+mn-lt"/>
                <a:cs typeface="Arial" panose="020B0604020202020204" pitchFamily="34" charset="0"/>
              </a:rPr>
              <a:t>Family bonding via counselling or forms of mediation</a:t>
            </a:r>
          </a:p>
          <a:p>
            <a:pPr algn="just">
              <a:lnSpc>
                <a:spcPct val="90000"/>
              </a:lnSpc>
              <a:spcAft>
                <a:spcPts val="600"/>
              </a:spcAft>
            </a:pPr>
            <a:endParaRPr lang="en-GB" sz="1600">
              <a:latin typeface="Arial" panose="020B0604020202020204" pitchFamily="34" charset="0"/>
              <a:ea typeface="+mn-lt"/>
              <a:cs typeface="Arial" panose="020B0604020202020204" pitchFamily="34" charset="0"/>
            </a:endParaRPr>
          </a:p>
          <a:p>
            <a:pPr algn="just">
              <a:lnSpc>
                <a:spcPct val="90000"/>
              </a:lnSpc>
              <a:spcAft>
                <a:spcPts val="600"/>
              </a:spcAft>
            </a:pPr>
            <a:endParaRPr lang="ro-RO" sz="1500"/>
          </a:p>
        </p:txBody>
      </p:sp>
      <p:sp>
        <p:nvSpPr>
          <p:cNvPr id="2" name="Title 1">
            <a:extLst>
              <a:ext uri="{FF2B5EF4-FFF2-40B4-BE49-F238E27FC236}">
                <a16:creationId xmlns:a16="http://schemas.microsoft.com/office/drawing/2014/main" id="{B1932F76-AA50-4052-9F44-7D43FBBAC6B4}"/>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cap="small">
                <a:solidFill>
                  <a:srgbClr val="FFFFFF"/>
                </a:solidFill>
                <a:latin typeface="+mj-lt"/>
                <a:ea typeface="+mj-ea"/>
                <a:cs typeface="+mj-cs"/>
              </a:rPr>
              <a:t>Solution</a:t>
            </a:r>
          </a:p>
        </p:txBody>
      </p:sp>
    </p:spTree>
    <p:extLst>
      <p:ext uri="{BB962C8B-B14F-4D97-AF65-F5344CB8AC3E}">
        <p14:creationId xmlns:p14="http://schemas.microsoft.com/office/powerpoint/2010/main" val="24587504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42">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932F76-AA50-4052-9F44-7D43FBBAC6B4}"/>
              </a:ext>
            </a:extLst>
          </p:cNvPr>
          <p:cNvSpPr>
            <a:spLocks noGrp="1"/>
          </p:cNvSpPr>
          <p:nvPr>
            <p:ph type="title"/>
          </p:nvPr>
        </p:nvSpPr>
        <p:spPr>
          <a:xfrm>
            <a:off x="572493" y="238539"/>
            <a:ext cx="11018520" cy="1434415"/>
          </a:xfrm>
        </p:spPr>
        <p:txBody>
          <a:bodyPr vert="horz" lIns="91440" tIns="45720" rIns="91440" bIns="45720" rtlCol="0" anchor="b">
            <a:normAutofit/>
          </a:bodyPr>
          <a:lstStyle/>
          <a:p>
            <a:r>
              <a:rPr lang="en-US" sz="5400" cap="small"/>
              <a:t>Implementation</a:t>
            </a:r>
          </a:p>
        </p:txBody>
      </p:sp>
      <p:sp>
        <p:nvSpPr>
          <p:cNvPr id="75"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CDF872A4-7404-4AA1-9455-8E569A8AEDF5}"/>
              </a:ext>
            </a:extLst>
          </p:cNvPr>
          <p:cNvSpPr txBox="1"/>
          <p:nvPr/>
        </p:nvSpPr>
        <p:spPr>
          <a:xfrm>
            <a:off x="572493" y="2071316"/>
            <a:ext cx="6984008" cy="4078224"/>
          </a:xfrm>
          <a:prstGeom prst="rect">
            <a:avLst/>
          </a:prstGeom>
        </p:spPr>
        <p:txBody>
          <a:bodyPr vert="horz" lIns="91440" tIns="45720" rIns="91440" bIns="45720" rtlCol="0" anchor="t">
            <a:normAutofit/>
          </a:bodyPr>
          <a:lstStyle/>
          <a:p>
            <a:pPr marL="285750" indent="-285750" algn="just">
              <a:lnSpc>
                <a:spcPct val="90000"/>
              </a:lnSpc>
              <a:spcAft>
                <a:spcPts val="600"/>
              </a:spcAft>
              <a:buFont typeface="Arial" panose="020B0604020202020204" pitchFamily="34" charset="0"/>
              <a:buChar char="•"/>
            </a:pPr>
            <a:r>
              <a:rPr lang="en-US" sz="1700"/>
              <a:t>The family are finding resolving their situation challenging, We know this from analyzing the case study.</a:t>
            </a:r>
          </a:p>
          <a:p>
            <a:pPr marL="285750" indent="-285750" algn="just">
              <a:lnSpc>
                <a:spcPct val="90000"/>
              </a:lnSpc>
              <a:spcAft>
                <a:spcPts val="600"/>
              </a:spcAft>
              <a:buFont typeface="Arial" panose="020B0604020202020204" pitchFamily="34" charset="0"/>
              <a:buChar char="•"/>
            </a:pPr>
            <a:r>
              <a:rPr lang="en-US" sz="1700"/>
              <a:t>Many key agencies already involved have been involved for some time with no changes in improving.</a:t>
            </a:r>
          </a:p>
          <a:p>
            <a:pPr marL="285750" indent="-285750" algn="just">
              <a:lnSpc>
                <a:spcPct val="90000"/>
              </a:lnSpc>
              <a:spcAft>
                <a:spcPts val="600"/>
              </a:spcAft>
              <a:buFont typeface="Arial" panose="020B0604020202020204" pitchFamily="34" charset="0"/>
              <a:buChar char="•"/>
            </a:pPr>
            <a:r>
              <a:rPr lang="en-US" sz="1700"/>
              <a:t>Two young  children involved who are also exposed to serious implications to their education and overall upbringing causing mental health issues to surface as they grow older</a:t>
            </a:r>
          </a:p>
          <a:p>
            <a:pPr marL="285750" indent="-285750" algn="just">
              <a:lnSpc>
                <a:spcPct val="90000"/>
              </a:lnSpc>
              <a:spcAft>
                <a:spcPts val="600"/>
              </a:spcAft>
              <a:buFont typeface="Arial" panose="020B0604020202020204" pitchFamily="34" charset="0"/>
              <a:buChar char="•"/>
            </a:pPr>
            <a:r>
              <a:rPr lang="en-US" sz="1700"/>
              <a:t>Special supervised support whereby introducing further mediation involving family liaison officers who can help find route causes of the issues. Problems that are not transparent are having long term negative effect on all the children.</a:t>
            </a:r>
          </a:p>
          <a:p>
            <a:pPr marL="285750" indent="-285750" algn="just">
              <a:lnSpc>
                <a:spcPct val="90000"/>
              </a:lnSpc>
              <a:spcAft>
                <a:spcPts val="600"/>
              </a:spcAft>
              <a:buFont typeface="Arial" panose="020B0604020202020204" pitchFamily="34" charset="0"/>
              <a:buChar char="•"/>
            </a:pPr>
            <a:r>
              <a:rPr lang="en-US" sz="1700"/>
              <a:t>Introduce “The troubled family programme which is about making changes to improve for families and for services“(Department of Communities and local government, 2012).</a:t>
            </a:r>
          </a:p>
          <a:p>
            <a:pPr indent="-228600">
              <a:lnSpc>
                <a:spcPct val="90000"/>
              </a:lnSpc>
              <a:spcAft>
                <a:spcPts val="600"/>
              </a:spcAft>
              <a:buFont typeface="Arial" panose="020B0604020202020204" pitchFamily="34" charset="0"/>
              <a:buChar char="•"/>
            </a:pPr>
            <a:endParaRPr lang="en-US" sz="1700"/>
          </a:p>
          <a:p>
            <a:pPr indent="-228600">
              <a:lnSpc>
                <a:spcPct val="90000"/>
              </a:lnSpc>
              <a:spcAft>
                <a:spcPts val="600"/>
              </a:spcAft>
              <a:buFont typeface="Arial" panose="020B0604020202020204" pitchFamily="34" charset="0"/>
              <a:buChar char="•"/>
            </a:pPr>
            <a:endParaRPr lang="en-US" sz="1700"/>
          </a:p>
          <a:p>
            <a:pPr indent="-228600">
              <a:lnSpc>
                <a:spcPct val="90000"/>
              </a:lnSpc>
              <a:spcAft>
                <a:spcPts val="600"/>
              </a:spcAft>
              <a:buFont typeface="Arial" panose="020B0604020202020204" pitchFamily="34" charset="0"/>
              <a:buChar char="•"/>
            </a:pPr>
            <a:endParaRPr lang="en-US" sz="1700"/>
          </a:p>
          <a:p>
            <a:pPr indent="-228600">
              <a:lnSpc>
                <a:spcPct val="90000"/>
              </a:lnSpc>
              <a:spcAft>
                <a:spcPts val="600"/>
              </a:spcAft>
              <a:buFont typeface="Arial" panose="020B0604020202020204" pitchFamily="34" charset="0"/>
              <a:buChar char="•"/>
            </a:pPr>
            <a:endParaRPr lang="en-US" sz="1700"/>
          </a:p>
          <a:p>
            <a:pPr indent="-228600">
              <a:lnSpc>
                <a:spcPct val="90000"/>
              </a:lnSpc>
              <a:spcAft>
                <a:spcPts val="600"/>
              </a:spcAft>
              <a:buFont typeface="Arial" panose="020B0604020202020204" pitchFamily="34" charset="0"/>
              <a:buChar char="•"/>
            </a:pPr>
            <a:endParaRPr lang="en-US" sz="1700"/>
          </a:p>
          <a:p>
            <a:pPr marL="342900" indent="-228600">
              <a:lnSpc>
                <a:spcPct val="90000"/>
              </a:lnSpc>
              <a:spcAft>
                <a:spcPts val="600"/>
              </a:spcAft>
              <a:buFont typeface="Arial" panose="020B0604020202020204" pitchFamily="34" charset="0"/>
              <a:buChar char="•"/>
            </a:pPr>
            <a:endParaRPr lang="en-US" sz="1700"/>
          </a:p>
        </p:txBody>
      </p:sp>
      <p:pic>
        <p:nvPicPr>
          <p:cNvPr id="6" name="Picture 5" descr="A picture containing clipart, toy, doll&#10;&#10;Description automatically generated">
            <a:extLst>
              <a:ext uri="{FF2B5EF4-FFF2-40B4-BE49-F238E27FC236}">
                <a16:creationId xmlns:a16="http://schemas.microsoft.com/office/drawing/2014/main" id="{D7A1CC70-FB14-410C-8353-7078D92B4F02}"/>
              </a:ext>
            </a:extLst>
          </p:cNvPr>
          <p:cNvPicPr>
            <a:picLocks noChangeAspect="1"/>
          </p:cNvPicPr>
          <p:nvPr/>
        </p:nvPicPr>
        <p:blipFill rotWithShape="1">
          <a:blip r:embed="rId3">
            <a:extLst>
              <a:ext uri="{28A0092B-C50C-407E-A947-70E740481C1C}">
                <a14:useLocalDpi xmlns:a14="http://schemas.microsoft.com/office/drawing/2010/main" val="0"/>
              </a:ext>
            </a:extLst>
          </a:blip>
          <a:srcRect l="9033" r="1" b="1"/>
          <a:stretch/>
        </p:blipFill>
        <p:spPr>
          <a:xfrm>
            <a:off x="7675658" y="2093976"/>
            <a:ext cx="3941064" cy="4096512"/>
          </a:xfrm>
          <a:prstGeom prst="rect">
            <a:avLst/>
          </a:prstGeom>
        </p:spPr>
      </p:pic>
      <p:sp>
        <p:nvSpPr>
          <p:cNvPr id="4" name="TextBox 3">
            <a:extLst>
              <a:ext uri="{FF2B5EF4-FFF2-40B4-BE49-F238E27FC236}">
                <a16:creationId xmlns:a16="http://schemas.microsoft.com/office/drawing/2014/main" id="{ECCDE4BC-D773-49FD-A8AF-25AAD4E5E819}"/>
              </a:ext>
            </a:extLst>
          </p:cNvPr>
          <p:cNvSpPr txBox="1"/>
          <p:nvPr/>
        </p:nvSpPr>
        <p:spPr>
          <a:xfrm>
            <a:off x="7675658" y="5780837"/>
            <a:ext cx="3941064" cy="409651"/>
          </a:xfrm>
          <a:prstGeom prst="rect">
            <a:avLst/>
          </a:prstGeom>
          <a:solidFill>
            <a:srgbClr val="000000">
              <a:alpha val="50000"/>
            </a:srgbClr>
          </a:solidFill>
          <a:ln>
            <a:noFill/>
          </a:ln>
        </p:spPr>
        <p:txBody>
          <a:bodyPr wrap="square" rtlCol="0">
            <a:noAutofit/>
          </a:bodyPr>
          <a:lstStyle/>
          <a:p>
            <a:pPr algn="ctr">
              <a:spcAft>
                <a:spcPts val="600"/>
              </a:spcAft>
            </a:pPr>
            <a:r>
              <a:rPr lang="en-GB" sz="1300">
                <a:solidFill>
                  <a:srgbClr val="FFFFFF"/>
                </a:solidFill>
              </a:rPr>
              <a:t>(iStock, 2021)</a:t>
            </a:r>
          </a:p>
        </p:txBody>
      </p:sp>
    </p:spTree>
    <p:extLst>
      <p:ext uri="{BB962C8B-B14F-4D97-AF65-F5344CB8AC3E}">
        <p14:creationId xmlns:p14="http://schemas.microsoft.com/office/powerpoint/2010/main" val="37238325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 name="Rectangle 47">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6" name="Picture 43">
            <a:extLst>
              <a:ext uri="{FF2B5EF4-FFF2-40B4-BE49-F238E27FC236}">
                <a16:creationId xmlns:a16="http://schemas.microsoft.com/office/drawing/2014/main" id="{A52562D2-D3BF-490F-B0C0-36DCD2CA7BB6}"/>
              </a:ext>
            </a:extLst>
          </p:cNvPr>
          <p:cNvPicPr>
            <a:picLocks noChangeAspect="1"/>
          </p:cNvPicPr>
          <p:nvPr/>
        </p:nvPicPr>
        <p:blipFill rotWithShape="1">
          <a:blip r:embed="rId3">
            <a:alphaModFix amt="35000"/>
          </a:blip>
          <a:srcRect t="7529" b="8201"/>
          <a:stretch/>
        </p:blipFill>
        <p:spPr>
          <a:xfrm>
            <a:off x="20" y="10"/>
            <a:ext cx="12191980" cy="6857990"/>
          </a:xfrm>
          <a:prstGeom prst="rect">
            <a:avLst/>
          </a:prstGeom>
        </p:spPr>
      </p:pic>
      <p:sp>
        <p:nvSpPr>
          <p:cNvPr id="2" name="Title 1">
            <a:extLst>
              <a:ext uri="{FF2B5EF4-FFF2-40B4-BE49-F238E27FC236}">
                <a16:creationId xmlns:a16="http://schemas.microsoft.com/office/drawing/2014/main" id="{B1932F76-AA50-4052-9F44-7D43FBBAC6B4}"/>
              </a:ext>
            </a:extLst>
          </p:cNvPr>
          <p:cNvSpPr>
            <a:spLocks noGrp="1"/>
          </p:cNvSpPr>
          <p:nvPr>
            <p:ph type="title"/>
          </p:nvPr>
        </p:nvSpPr>
        <p:spPr>
          <a:xfrm>
            <a:off x="838200" y="365125"/>
            <a:ext cx="10515600" cy="1325563"/>
          </a:xfrm>
        </p:spPr>
        <p:txBody>
          <a:bodyPr vert="horz" lIns="91440" tIns="45720" rIns="91440" bIns="45720" rtlCol="0">
            <a:normAutofit/>
          </a:bodyPr>
          <a:lstStyle/>
          <a:p>
            <a:r>
              <a:rPr lang="en-US" kern="1200" cap="small">
                <a:solidFill>
                  <a:srgbClr val="FFFFFF"/>
                </a:solidFill>
                <a:latin typeface="+mj-lt"/>
                <a:ea typeface="+mj-ea"/>
                <a:cs typeface="+mj-cs"/>
              </a:rPr>
              <a:t>Group Discussion </a:t>
            </a:r>
          </a:p>
        </p:txBody>
      </p:sp>
      <p:sp>
        <p:nvSpPr>
          <p:cNvPr id="3" name="TextBox 2">
            <a:extLst>
              <a:ext uri="{FF2B5EF4-FFF2-40B4-BE49-F238E27FC236}">
                <a16:creationId xmlns:a16="http://schemas.microsoft.com/office/drawing/2014/main" id="{2FC40576-3C60-4491-A64A-DD05A8A1677A}"/>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a:endParaRPr>
          </a:p>
        </p:txBody>
      </p:sp>
      <p:graphicFrame>
        <p:nvGraphicFramePr>
          <p:cNvPr id="42" name="TextBox 4">
            <a:extLst>
              <a:ext uri="{FF2B5EF4-FFF2-40B4-BE49-F238E27FC236}">
                <a16:creationId xmlns:a16="http://schemas.microsoft.com/office/drawing/2014/main" id="{B09578A5-9305-47E1-AD29-0B2D90D71ABF}"/>
              </a:ext>
            </a:extLst>
          </p:cNvPr>
          <p:cNvGraphicFramePr/>
          <p:nvPr>
            <p:extLst>
              <p:ext uri="{D42A27DB-BD31-4B8C-83A1-F6EECF244321}">
                <p14:modId xmlns:p14="http://schemas.microsoft.com/office/powerpoint/2010/main" val="4132002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006862479"/>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932F76-AA50-4052-9F44-7D43FBBAC6B4}"/>
              </a:ext>
            </a:extLst>
          </p:cNvPr>
          <p:cNvSpPr>
            <a:spLocks noGrp="1"/>
          </p:cNvSpPr>
          <p:nvPr>
            <p:ph type="title"/>
          </p:nvPr>
        </p:nvSpPr>
        <p:spPr>
          <a:xfrm>
            <a:off x="684211" y="685800"/>
            <a:ext cx="8319829" cy="723122"/>
          </a:xfrm>
        </p:spPr>
        <p:txBody>
          <a:bodyPr vert="horz" lIns="91440" tIns="45720" rIns="91440" bIns="45720" rtlCol="0" anchor="b">
            <a:normAutofit/>
          </a:bodyPr>
          <a:lstStyle/>
          <a:p>
            <a:r>
              <a:rPr lang="en-US" cap="small">
                <a:solidFill>
                  <a:schemeClr val="tx2"/>
                </a:solidFill>
                <a:latin typeface="Arial" panose="020B0604020202020204" pitchFamily="34" charset="0"/>
                <a:cs typeface="Arial" panose="020B0604020202020204" pitchFamily="34" charset="0"/>
              </a:rPr>
              <a:t>Conclusion</a:t>
            </a:r>
          </a:p>
        </p:txBody>
      </p:sp>
      <p:sp>
        <p:nvSpPr>
          <p:cNvPr id="3" name="TextBox 2">
            <a:extLst>
              <a:ext uri="{FF2B5EF4-FFF2-40B4-BE49-F238E27FC236}">
                <a16:creationId xmlns:a16="http://schemas.microsoft.com/office/drawing/2014/main" id="{14B639B3-EC94-4785-8523-5A7A37A7188D}"/>
              </a:ext>
            </a:extLst>
          </p:cNvPr>
          <p:cNvSpPr txBox="1"/>
          <p:nvPr/>
        </p:nvSpPr>
        <p:spPr>
          <a:xfrm>
            <a:off x="980442" y="2414913"/>
            <a:ext cx="10617389"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a:latin typeface="Arial"/>
                <a:cs typeface="Arial"/>
              </a:rPr>
              <a:t>In conclusion, the case study presents the unfortunate battle between a family of 5 and key UK agencies, in the search for solutions in order to make things better and bring them on the right track. Starting from the anti-social behavioural team, all groups involved are trying to make things better for the family and make sure that they are capable of remaining united whilst trying to better their lives. </a:t>
            </a:r>
          </a:p>
          <a:p>
            <a:pPr algn="ctr"/>
            <a:endParaRPr lang="ro-RO"/>
          </a:p>
        </p:txBody>
      </p:sp>
    </p:spTree>
    <p:extLst>
      <p:ext uri="{BB962C8B-B14F-4D97-AF65-F5344CB8AC3E}">
        <p14:creationId xmlns:p14="http://schemas.microsoft.com/office/powerpoint/2010/main" val="4269339218"/>
      </p:ext>
    </p:extLst>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 name="Rectangle 60">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Rectangle 62">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Rectangle 64">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Rectangle 66">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Rectangle 68">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3495E6-9975-49D6-B1A1-9EAF3C5F57FD}"/>
              </a:ext>
            </a:extLst>
          </p:cNvPr>
          <p:cNvSpPr>
            <a:spLocks noGrp="1"/>
          </p:cNvSpPr>
          <p:nvPr>
            <p:ph type="title"/>
          </p:nvPr>
        </p:nvSpPr>
        <p:spPr>
          <a:xfrm>
            <a:off x="1371599" y="294538"/>
            <a:ext cx="9895951" cy="1033669"/>
          </a:xfrm>
        </p:spPr>
        <p:txBody>
          <a:bodyPr vert="horz" lIns="91440" tIns="45720" rIns="91440" bIns="45720" rtlCol="0" anchor="ctr">
            <a:normAutofit/>
          </a:bodyPr>
          <a:lstStyle/>
          <a:p>
            <a:r>
              <a:rPr lang="en-US" sz="3400" kern="1200">
                <a:solidFill>
                  <a:srgbClr val="FFFFFF"/>
                </a:solidFill>
                <a:latin typeface="+mj-lt"/>
                <a:ea typeface="+mj-ea"/>
                <a:cs typeface="+mj-cs"/>
              </a:rPr>
              <a:t>Reference List</a:t>
            </a:r>
            <a:br>
              <a:rPr lang="en-US" sz="3400" kern="1200">
                <a:solidFill>
                  <a:srgbClr val="FFFFFF"/>
                </a:solidFill>
                <a:latin typeface="+mj-lt"/>
                <a:ea typeface="+mj-ea"/>
                <a:cs typeface="+mj-cs"/>
              </a:rPr>
            </a:br>
            <a:endParaRPr lang="en-US" sz="3400" kern="1200">
              <a:solidFill>
                <a:srgbClr val="FFFFFF"/>
              </a:solidFill>
              <a:latin typeface="+mj-lt"/>
              <a:ea typeface="+mj-ea"/>
              <a:cs typeface="+mj-cs"/>
            </a:endParaRPr>
          </a:p>
        </p:txBody>
      </p:sp>
      <p:sp>
        <p:nvSpPr>
          <p:cNvPr id="36" name="TextBox 2">
            <a:extLst>
              <a:ext uri="{FF2B5EF4-FFF2-40B4-BE49-F238E27FC236}">
                <a16:creationId xmlns:a16="http://schemas.microsoft.com/office/drawing/2014/main" id="{0E9E8A00-1C4C-40C5-8C71-B78728DC7452}"/>
              </a:ext>
            </a:extLst>
          </p:cNvPr>
          <p:cNvSpPr txBox="1"/>
          <p:nvPr/>
        </p:nvSpPr>
        <p:spPr>
          <a:xfrm>
            <a:off x="304799" y="1860997"/>
            <a:ext cx="11629031" cy="4864458"/>
          </a:xfrm>
          <a:prstGeom prst="rect">
            <a:avLst/>
          </a:prstGeom>
        </p:spPr>
        <p:txBody>
          <a:bodyPr vert="horz" lIns="91440" tIns="45720" rIns="91440" bIns="45720" rtlCol="0" anchor="ctr">
            <a:normAutofit lnSpcReduction="10000"/>
          </a:bodyPr>
          <a:lstStyle/>
          <a:p>
            <a:pPr marL="514350" indent="-457200">
              <a:lnSpc>
                <a:spcPct val="90000"/>
              </a:lnSpc>
              <a:spcAft>
                <a:spcPts val="600"/>
              </a:spcAft>
              <a:buFont typeface="Arial" panose="020B0604020202020204" pitchFamily="34" charset="0"/>
              <a:buChar char="•"/>
            </a:pPr>
            <a:endParaRPr lang="en-US" sz="1900">
              <a:latin typeface="Arial" panose="020B0604020202020204" pitchFamily="34" charset="0"/>
              <a:ea typeface="+mn-lt"/>
              <a:cs typeface="Arial" panose="020B0604020202020204" pitchFamily="34" charset="0"/>
            </a:endParaRPr>
          </a:p>
          <a:p>
            <a:pPr marL="514350" indent="-457200">
              <a:lnSpc>
                <a:spcPct val="90000"/>
              </a:lnSpc>
              <a:spcAft>
                <a:spcPts val="600"/>
              </a:spcAft>
              <a:buFont typeface="Wingdings" panose="05000000000000000000" pitchFamily="2" charset="2"/>
              <a:buChar char="v"/>
            </a:pPr>
            <a:r>
              <a:rPr lang="en-US" sz="1900">
                <a:latin typeface="Arial" panose="020B0604020202020204" pitchFamily="34" charset="0"/>
                <a:cs typeface="Arial" panose="020B0604020202020204" pitchFamily="34" charset="0"/>
              </a:rPr>
              <a:t>Abootalebi, M. </a:t>
            </a:r>
            <a:r>
              <a:rPr lang="en-US" sz="1900" i="1">
                <a:latin typeface="Arial" panose="020B0604020202020204" pitchFamily="34" charset="0"/>
                <a:cs typeface="Arial" panose="020B0604020202020204" pitchFamily="34" charset="0"/>
              </a:rPr>
              <a:t>et al</a:t>
            </a:r>
            <a:r>
              <a:rPr lang="en-US" sz="1900">
                <a:latin typeface="Arial" panose="020B0604020202020204" pitchFamily="34" charset="0"/>
                <a:cs typeface="Arial" panose="020B0604020202020204" pitchFamily="34" charset="0"/>
              </a:rPr>
              <a:t>,. (2020), 'Implementing of mental health training programs for promotion of health affected teenage girls to premenstrual syndrome: A community-based study', </a:t>
            </a:r>
            <a:r>
              <a:rPr lang="en-US" sz="1900" i="1">
                <a:latin typeface="Arial" panose="020B0604020202020204" pitchFamily="34" charset="0"/>
                <a:cs typeface="Arial" panose="020B0604020202020204" pitchFamily="34" charset="0"/>
              </a:rPr>
              <a:t>Journal of Education and Health Promotion, </a:t>
            </a:r>
            <a:r>
              <a:rPr lang="en-US" sz="1900">
                <a:latin typeface="Arial" panose="020B0604020202020204" pitchFamily="34" charset="0"/>
                <a:cs typeface="Arial" panose="020B0604020202020204" pitchFamily="34" charset="0"/>
              </a:rPr>
              <a:t>9, p.115.</a:t>
            </a:r>
          </a:p>
          <a:p>
            <a:pPr marL="514350" indent="-457200">
              <a:lnSpc>
                <a:spcPct val="90000"/>
              </a:lnSpc>
              <a:spcAft>
                <a:spcPts val="600"/>
              </a:spcAft>
              <a:buFont typeface="Wingdings" panose="05000000000000000000" pitchFamily="2" charset="2"/>
              <a:buChar char="v"/>
            </a:pPr>
            <a:endParaRPr lang="en-US" sz="1900">
              <a:latin typeface="Arial" panose="020B0604020202020204" pitchFamily="34" charset="0"/>
              <a:cs typeface="Arial" panose="020B0604020202020204" pitchFamily="34" charset="0"/>
            </a:endParaRPr>
          </a:p>
          <a:p>
            <a:pPr marL="514350" indent="-457200">
              <a:lnSpc>
                <a:spcPct val="90000"/>
              </a:lnSpc>
              <a:spcAft>
                <a:spcPts val="600"/>
              </a:spcAft>
              <a:buFont typeface="Wingdings" panose="05000000000000000000" pitchFamily="2" charset="2"/>
              <a:buChar char="v"/>
            </a:pPr>
            <a:r>
              <a:rPr lang="en-US" sz="1900">
                <a:latin typeface="Arial" panose="020B0604020202020204" pitchFamily="34" charset="0"/>
                <a:cs typeface="Arial" panose="020B0604020202020204" pitchFamily="34" charset="0"/>
              </a:rPr>
              <a:t> Cambridge dictionary, (2020) </a:t>
            </a:r>
            <a:r>
              <a:rPr lang="en-US" sz="1900" i="1">
                <a:latin typeface="Arial" panose="020B0604020202020204" pitchFamily="34" charset="0"/>
                <a:cs typeface="Arial" panose="020B0604020202020204" pitchFamily="34" charset="0"/>
              </a:rPr>
              <a:t>Solution</a:t>
            </a:r>
            <a:r>
              <a:rPr lang="en-US" sz="1900">
                <a:latin typeface="Arial" panose="020B0604020202020204" pitchFamily="34" charset="0"/>
                <a:cs typeface="Arial" panose="020B0604020202020204" pitchFamily="34" charset="0"/>
              </a:rPr>
              <a:t>. Available at: </a:t>
            </a:r>
            <a:r>
              <a:rPr lang="en-US" sz="1900">
                <a:latin typeface="Arial" panose="020B0604020202020204" pitchFamily="34" charset="0"/>
                <a:cs typeface="Arial" panose="020B0604020202020204" pitchFamily="34" charset="0"/>
                <a:hlinkClick r:id="rId3"/>
              </a:rPr>
              <a:t>https://dictionary.cambridge.org/dictionary/english/solution</a:t>
            </a:r>
            <a:r>
              <a:rPr lang="en-US" sz="1900">
                <a:latin typeface="Arial" panose="020B0604020202020204" pitchFamily="34" charset="0"/>
                <a:cs typeface="Arial" panose="020B0604020202020204" pitchFamily="34" charset="0"/>
              </a:rPr>
              <a:t> (Accessed 7 July 2021).</a:t>
            </a:r>
          </a:p>
          <a:p>
            <a:pPr marL="514350" indent="-457200">
              <a:lnSpc>
                <a:spcPct val="90000"/>
              </a:lnSpc>
              <a:spcAft>
                <a:spcPts val="600"/>
              </a:spcAft>
              <a:buFont typeface="Wingdings" panose="05000000000000000000" pitchFamily="2" charset="2"/>
              <a:buChar char="v"/>
            </a:pPr>
            <a:endParaRPr lang="en-US" sz="1900">
              <a:latin typeface="Arial" panose="020B0604020202020204" pitchFamily="34" charset="0"/>
              <a:cs typeface="Arial" panose="020B0604020202020204" pitchFamily="34" charset="0"/>
            </a:endParaRPr>
          </a:p>
          <a:p>
            <a:pPr marL="514350" indent="-457200">
              <a:lnSpc>
                <a:spcPct val="90000"/>
              </a:lnSpc>
              <a:spcAft>
                <a:spcPts val="600"/>
              </a:spcAft>
              <a:buFont typeface="Wingdings" panose="05000000000000000000" pitchFamily="2" charset="2"/>
              <a:buChar char="v"/>
            </a:pPr>
            <a:r>
              <a:rPr lang="en-US" sz="1900">
                <a:latin typeface="Arial" panose="020B0604020202020204" pitchFamily="34" charset="0"/>
                <a:cs typeface="Arial" panose="020B0604020202020204" pitchFamily="34" charset="0"/>
              </a:rPr>
              <a:t>Childwelfare.gov (2017) </a:t>
            </a:r>
            <a:r>
              <a:rPr lang="en-US" sz="1900" i="1">
                <a:latin typeface="Arial" panose="020B0604020202020204" pitchFamily="34" charset="0"/>
                <a:cs typeface="Arial" panose="020B0604020202020204" pitchFamily="34" charset="0"/>
              </a:rPr>
              <a:t>Impact on child development. </a:t>
            </a:r>
            <a:r>
              <a:rPr lang="en-US" sz="1900">
                <a:latin typeface="Arial" panose="020B0604020202020204" pitchFamily="34" charset="0"/>
                <a:cs typeface="Arial" panose="020B0604020202020204" pitchFamily="34" charset="0"/>
              </a:rPr>
              <a:t>Available</a:t>
            </a:r>
            <a:r>
              <a:rPr lang="en-US" sz="1900" i="1">
                <a:latin typeface="Arial" panose="020B0604020202020204" pitchFamily="34" charset="0"/>
                <a:cs typeface="Arial" panose="020B0604020202020204" pitchFamily="34" charset="0"/>
              </a:rPr>
              <a:t> </a:t>
            </a:r>
            <a:r>
              <a:rPr lang="en-US" sz="1900">
                <a:latin typeface="Arial" panose="020B0604020202020204" pitchFamily="34" charset="0"/>
                <a:cs typeface="Arial" panose="020B0604020202020204" pitchFamily="34" charset="0"/>
              </a:rPr>
              <a:t>at: </a:t>
            </a:r>
            <a:r>
              <a:rPr lang="en-US" sz="1900">
                <a:latin typeface="Arial" panose="020B0604020202020204" pitchFamily="34" charset="0"/>
                <a:cs typeface="Arial" panose="020B0604020202020204" pitchFamily="34" charset="0"/>
                <a:hlinkClick r:id="rId4"/>
              </a:rPr>
              <a:t>https://www.childwelfare.gov</a:t>
            </a:r>
            <a:r>
              <a:rPr lang="en-US" sz="1900">
                <a:latin typeface="Arial" panose="020B0604020202020204" pitchFamily="34" charset="0"/>
                <a:cs typeface="Arial" panose="020B0604020202020204" pitchFamily="34" charset="0"/>
              </a:rPr>
              <a:t>  (Assessed 15 July 2021)</a:t>
            </a:r>
            <a:r>
              <a:rPr lang="en-US" sz="1900" i="1">
                <a:latin typeface="Arial" panose="020B0604020202020204" pitchFamily="34" charset="0"/>
                <a:cs typeface="Arial" panose="020B0604020202020204" pitchFamily="34" charset="0"/>
              </a:rPr>
              <a:t>.</a:t>
            </a:r>
          </a:p>
          <a:p>
            <a:pPr marL="514350" indent="-457200">
              <a:lnSpc>
                <a:spcPct val="90000"/>
              </a:lnSpc>
              <a:spcAft>
                <a:spcPts val="600"/>
              </a:spcAft>
              <a:buFont typeface="Wingdings" panose="05000000000000000000" pitchFamily="2" charset="2"/>
              <a:buChar char="v"/>
            </a:pPr>
            <a:endParaRPr lang="en-US" sz="1900" i="1">
              <a:latin typeface="Arial" panose="020B0604020202020204" pitchFamily="34" charset="0"/>
              <a:cs typeface="Arial" panose="020B0604020202020204" pitchFamily="34" charset="0"/>
            </a:endParaRPr>
          </a:p>
          <a:p>
            <a:pPr marL="514350" indent="-457200">
              <a:lnSpc>
                <a:spcPct val="90000"/>
              </a:lnSpc>
              <a:spcAft>
                <a:spcPts val="600"/>
              </a:spcAft>
              <a:buFont typeface="Wingdings" panose="05000000000000000000" pitchFamily="2" charset="2"/>
              <a:buChar char="v"/>
            </a:pPr>
            <a:r>
              <a:rPr lang="en-US" sz="1900">
                <a:latin typeface="Arial" panose="020B0604020202020204" pitchFamily="34" charset="0"/>
                <a:cs typeface="Arial" panose="020B0604020202020204" pitchFamily="34" charset="0"/>
              </a:rPr>
              <a:t>Child Poverty Action Group, (2021) </a:t>
            </a:r>
            <a:r>
              <a:rPr lang="en-US" sz="1900" i="1" err="1">
                <a:latin typeface="Arial" panose="020B0604020202020204" pitchFamily="34" charset="0"/>
                <a:cs typeface="Arial" panose="020B0604020202020204" pitchFamily="34" charset="0"/>
              </a:rPr>
              <a:t>Morre</a:t>
            </a:r>
            <a:r>
              <a:rPr lang="en-US" sz="1900" i="1">
                <a:latin typeface="Arial" panose="020B0604020202020204" pitchFamily="34" charset="0"/>
                <a:cs typeface="Arial" panose="020B0604020202020204" pitchFamily="34" charset="0"/>
              </a:rPr>
              <a:t> that 1 in 4 children are growing up in poverty, </a:t>
            </a:r>
            <a:r>
              <a:rPr lang="en-US" sz="1900">
                <a:latin typeface="Arial" panose="020B0604020202020204" pitchFamily="34" charset="0"/>
                <a:cs typeface="Arial" panose="020B0604020202020204" pitchFamily="34" charset="0"/>
              </a:rPr>
              <a:t>Available at: </a:t>
            </a:r>
            <a:r>
              <a:rPr lang="en-US" sz="1900">
                <a:latin typeface="Arial" panose="020B0604020202020204" pitchFamily="34" charset="0"/>
                <a:cs typeface="Arial" panose="020B0604020202020204" pitchFamily="34" charset="0"/>
                <a:hlinkClick r:id="rId5"/>
              </a:rPr>
              <a:t>https://cpag.org.uk/</a:t>
            </a:r>
            <a:r>
              <a:rPr lang="en-US" sz="1900">
                <a:latin typeface="Arial" panose="020B0604020202020204" pitchFamily="34" charset="0"/>
                <a:cs typeface="Arial" panose="020B0604020202020204" pitchFamily="34" charset="0"/>
              </a:rPr>
              <a:t> ( </a:t>
            </a:r>
            <a:r>
              <a:rPr lang="en-US" sz="1900" err="1">
                <a:latin typeface="Arial" panose="020B0604020202020204" pitchFamily="34" charset="0"/>
                <a:cs typeface="Arial" panose="020B0604020202020204" pitchFamily="34" charset="0"/>
              </a:rPr>
              <a:t>Acessesed</a:t>
            </a:r>
            <a:r>
              <a:rPr lang="en-US" sz="1900">
                <a:latin typeface="Arial" panose="020B0604020202020204" pitchFamily="34" charset="0"/>
                <a:cs typeface="Arial" panose="020B0604020202020204" pitchFamily="34" charset="0"/>
              </a:rPr>
              <a:t> 15 July 2021).</a:t>
            </a:r>
          </a:p>
          <a:p>
            <a:pPr marL="57150">
              <a:lnSpc>
                <a:spcPct val="90000"/>
              </a:lnSpc>
              <a:spcAft>
                <a:spcPts val="600"/>
              </a:spcAft>
            </a:pPr>
            <a:endParaRPr lang="en-US" sz="1900">
              <a:latin typeface="Arial" panose="020B0604020202020204" pitchFamily="34" charset="0"/>
              <a:cs typeface="Arial" panose="020B0604020202020204" pitchFamily="34" charset="0"/>
            </a:endParaRPr>
          </a:p>
          <a:p>
            <a:pPr marL="514350" indent="-457200">
              <a:lnSpc>
                <a:spcPct val="90000"/>
              </a:lnSpc>
              <a:spcAft>
                <a:spcPts val="600"/>
              </a:spcAft>
              <a:buFont typeface="Wingdings" panose="05000000000000000000" pitchFamily="2" charset="2"/>
              <a:buChar char="v"/>
            </a:pPr>
            <a:r>
              <a:rPr lang="en-US" sz="1900">
                <a:latin typeface="Arial" panose="020B0604020202020204" pitchFamily="34" charset="0"/>
                <a:cs typeface="Arial" panose="020B0604020202020204" pitchFamily="34" charset="0"/>
              </a:rPr>
              <a:t>Felson, R.B., Zielinski, M.A. (1989), 'Children's self-esteem and parental support', </a:t>
            </a:r>
            <a:r>
              <a:rPr lang="en-US" sz="1900" i="1">
                <a:latin typeface="Arial" panose="020B0604020202020204" pitchFamily="34" charset="0"/>
                <a:cs typeface="Arial" panose="020B0604020202020204" pitchFamily="34" charset="0"/>
              </a:rPr>
              <a:t>Journal of Marriage and the Family, </a:t>
            </a:r>
            <a:r>
              <a:rPr lang="en-US" sz="1900">
                <a:latin typeface="Arial" panose="020B0604020202020204" pitchFamily="34" charset="0"/>
                <a:cs typeface="Arial" panose="020B0604020202020204" pitchFamily="34" charset="0"/>
              </a:rPr>
              <a:t>51(1),</a:t>
            </a:r>
            <a:r>
              <a:rPr lang="en-US" sz="1900" i="1">
                <a:latin typeface="Arial" panose="020B0604020202020204" pitchFamily="34" charset="0"/>
                <a:cs typeface="Arial" panose="020B0604020202020204" pitchFamily="34" charset="0"/>
              </a:rPr>
              <a:t> </a:t>
            </a:r>
            <a:r>
              <a:rPr lang="en-US" sz="1900">
                <a:latin typeface="Arial" panose="020B0604020202020204" pitchFamily="34" charset="0"/>
                <a:cs typeface="Arial" panose="020B0604020202020204" pitchFamily="34" charset="0"/>
              </a:rPr>
              <a:t>pp.</a:t>
            </a:r>
            <a:r>
              <a:rPr lang="en-US" sz="1900" i="1">
                <a:latin typeface="Arial" panose="020B0604020202020204" pitchFamily="34" charset="0"/>
                <a:cs typeface="Arial" panose="020B0604020202020204" pitchFamily="34" charset="0"/>
              </a:rPr>
              <a:t> </a:t>
            </a:r>
            <a:r>
              <a:rPr lang="en-US" sz="1900">
                <a:latin typeface="Arial" panose="020B0604020202020204" pitchFamily="34" charset="0"/>
                <a:cs typeface="Arial" panose="020B0604020202020204" pitchFamily="34" charset="0"/>
              </a:rPr>
              <a:t>727-735.</a:t>
            </a:r>
          </a:p>
          <a:p>
            <a:pPr marL="514350" indent="-457200">
              <a:lnSpc>
                <a:spcPct val="90000"/>
              </a:lnSpc>
              <a:spcAft>
                <a:spcPts val="600"/>
              </a:spcAft>
              <a:buFont typeface="Wingdings" panose="05000000000000000000" pitchFamily="2" charset="2"/>
              <a:buChar char="v"/>
            </a:pPr>
            <a:endParaRPr lang="en-US" sz="2000">
              <a:latin typeface="Arial"/>
              <a:cs typeface="Arial"/>
            </a:endParaRPr>
          </a:p>
          <a:p>
            <a:pPr marL="114300" algn="just">
              <a:lnSpc>
                <a:spcPct val="90000"/>
              </a:lnSpc>
              <a:spcBef>
                <a:spcPct val="20000"/>
              </a:spcBef>
              <a:spcAft>
                <a:spcPts val="600"/>
              </a:spcAft>
              <a:buClr>
                <a:prstClr val="black"/>
              </a:buClr>
              <a:buSzPct val="80000"/>
            </a:pPr>
            <a:endParaRPr lang="en-US" sz="2000">
              <a:latin typeface="Calibri" panose="020F0502020204030204"/>
              <a:cs typeface="Calibri" panose="020F0502020204030204"/>
            </a:endParaRPr>
          </a:p>
        </p:txBody>
      </p:sp>
    </p:spTree>
    <p:extLst>
      <p:ext uri="{BB962C8B-B14F-4D97-AF65-F5344CB8AC3E}">
        <p14:creationId xmlns:p14="http://schemas.microsoft.com/office/powerpoint/2010/main" val="12392666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 name="Rectangle 60">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Rectangle 62">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Rectangle 64">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Rectangle 66">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Rectangle 68">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3495E6-9975-49D6-B1A1-9EAF3C5F57FD}"/>
              </a:ext>
            </a:extLst>
          </p:cNvPr>
          <p:cNvSpPr>
            <a:spLocks noGrp="1"/>
          </p:cNvSpPr>
          <p:nvPr>
            <p:ph type="title"/>
          </p:nvPr>
        </p:nvSpPr>
        <p:spPr>
          <a:xfrm>
            <a:off x="1371599" y="294538"/>
            <a:ext cx="9895951" cy="1033669"/>
          </a:xfrm>
        </p:spPr>
        <p:txBody>
          <a:bodyPr vert="horz" lIns="91440" tIns="45720" rIns="91440" bIns="45720" rtlCol="0" anchor="ctr">
            <a:normAutofit/>
          </a:bodyPr>
          <a:lstStyle/>
          <a:p>
            <a:r>
              <a:rPr lang="en-US" sz="3400" kern="1200">
                <a:solidFill>
                  <a:srgbClr val="FFFFFF"/>
                </a:solidFill>
                <a:latin typeface="+mj-lt"/>
                <a:ea typeface="+mj-ea"/>
                <a:cs typeface="+mj-cs"/>
              </a:rPr>
              <a:t>Reference List</a:t>
            </a:r>
            <a:br>
              <a:rPr lang="en-US" sz="3400" kern="1200">
                <a:solidFill>
                  <a:srgbClr val="FFFFFF"/>
                </a:solidFill>
                <a:latin typeface="+mj-lt"/>
                <a:ea typeface="+mj-ea"/>
                <a:cs typeface="+mj-cs"/>
              </a:rPr>
            </a:br>
            <a:endParaRPr lang="en-US" sz="3400" kern="1200">
              <a:solidFill>
                <a:srgbClr val="FFFFFF"/>
              </a:solidFill>
              <a:latin typeface="+mj-lt"/>
              <a:ea typeface="+mj-ea"/>
              <a:cs typeface="+mj-cs"/>
            </a:endParaRPr>
          </a:p>
        </p:txBody>
      </p:sp>
      <p:sp>
        <p:nvSpPr>
          <p:cNvPr id="4" name="TextBox 3">
            <a:extLst>
              <a:ext uri="{FF2B5EF4-FFF2-40B4-BE49-F238E27FC236}">
                <a16:creationId xmlns:a16="http://schemas.microsoft.com/office/drawing/2014/main" id="{9DA6E6CA-BD9D-4646-A828-15E2388DB8D0}"/>
              </a:ext>
            </a:extLst>
          </p:cNvPr>
          <p:cNvSpPr txBox="1"/>
          <p:nvPr/>
        </p:nvSpPr>
        <p:spPr>
          <a:xfrm>
            <a:off x="409574" y="1858122"/>
            <a:ext cx="11429006" cy="4772083"/>
          </a:xfrm>
          <a:prstGeom prst="rect">
            <a:avLst/>
          </a:prstGeom>
        </p:spPr>
        <p:txBody>
          <a:bodyPr vert="horz" lIns="91440" tIns="45720" rIns="91440" bIns="45720" rtlCol="0" anchor="ctr">
            <a:normAutofit fontScale="70000" lnSpcReduction="20000"/>
          </a:bodyPr>
          <a:lstStyle/>
          <a:p>
            <a:pPr marL="514350" indent="-457200" algn="just">
              <a:lnSpc>
                <a:spcPct val="90000"/>
              </a:lnSpc>
              <a:spcAft>
                <a:spcPts val="600"/>
              </a:spcAft>
              <a:buFont typeface="+mj-lt"/>
              <a:buAutoNum type="arabicPeriod"/>
            </a:pPr>
            <a:endParaRPr lang="en-US" sz="2400">
              <a:latin typeface="Arial" panose="020B0604020202020204" pitchFamily="34" charset="0"/>
              <a:ea typeface="+mn-lt"/>
              <a:cs typeface="Arial" panose="020B0604020202020204" pitchFamily="34" charset="0"/>
            </a:endParaRPr>
          </a:p>
          <a:p>
            <a:pPr marL="514350" indent="-457200">
              <a:lnSpc>
                <a:spcPct val="90000"/>
              </a:lnSpc>
              <a:spcAft>
                <a:spcPts val="600"/>
              </a:spcAft>
              <a:buFont typeface="Wingdings" panose="05000000000000000000" pitchFamily="2" charset="2"/>
              <a:buChar char="v"/>
            </a:pPr>
            <a:endParaRPr lang="en-US" sz="2400">
              <a:latin typeface="Arial"/>
              <a:ea typeface="+mn-lt"/>
              <a:cs typeface="+mn-lt"/>
            </a:endParaRPr>
          </a:p>
          <a:p>
            <a:pPr marL="514350" indent="-457200">
              <a:lnSpc>
                <a:spcPct val="90000"/>
              </a:lnSpc>
              <a:spcAft>
                <a:spcPts val="600"/>
              </a:spcAft>
              <a:buFont typeface="Wingdings" panose="05000000000000000000" pitchFamily="2" charset="2"/>
              <a:buChar char="v"/>
            </a:pPr>
            <a:r>
              <a:rPr lang="en-US" sz="2600">
                <a:latin typeface="Arial" panose="020B0604020202020204" pitchFamily="34" charset="0"/>
                <a:cs typeface="Arial" panose="020B0604020202020204" pitchFamily="34" charset="0"/>
              </a:rPr>
              <a:t>Gadda, A. (2008)  </a:t>
            </a:r>
            <a:r>
              <a:rPr lang="en-US" sz="2600" i="1">
                <a:latin typeface="Arial" panose="020B0604020202020204" pitchFamily="34" charset="0"/>
                <a:cs typeface="Arial" panose="020B0604020202020204" pitchFamily="34" charset="0"/>
              </a:rPr>
              <a:t>Rights, Foucault and power: A critical analysis of the United Nation Convention on the Rights of the Child</a:t>
            </a:r>
            <a:r>
              <a:rPr lang="en-US" sz="2600">
                <a:latin typeface="Arial" panose="020B0604020202020204" pitchFamily="34" charset="0"/>
                <a:cs typeface="Arial" panose="020B0604020202020204" pitchFamily="34" charset="0"/>
              </a:rPr>
              <a:t>. Sociology subject Group of Social &amp; Political Studies, University of Edinburgh.</a:t>
            </a:r>
          </a:p>
          <a:p>
            <a:pPr marL="57150">
              <a:lnSpc>
                <a:spcPct val="90000"/>
              </a:lnSpc>
              <a:spcAft>
                <a:spcPts val="600"/>
              </a:spcAft>
            </a:pPr>
            <a:endParaRPr lang="en-US" sz="2600">
              <a:latin typeface="Arial" panose="020B0604020202020204" pitchFamily="34" charset="0"/>
              <a:cs typeface="Arial" panose="020B0604020202020204" pitchFamily="34" charset="0"/>
            </a:endParaRPr>
          </a:p>
          <a:p>
            <a:pPr marL="514350" indent="-457200">
              <a:lnSpc>
                <a:spcPct val="90000"/>
              </a:lnSpc>
              <a:spcAft>
                <a:spcPts val="600"/>
              </a:spcAft>
              <a:buFont typeface="Wingdings" panose="05000000000000000000" pitchFamily="2" charset="2"/>
              <a:buChar char="v"/>
            </a:pPr>
            <a:r>
              <a:rPr lang="en-US" sz="2600">
                <a:latin typeface="Arial" panose="020B0604020202020204" pitchFamily="34" charset="0"/>
                <a:cs typeface="Arial" panose="020B0604020202020204" pitchFamily="34" charset="0"/>
              </a:rPr>
              <a:t>Gibson, H.B. (1967), 'Self reported delinquency among schoolboys and their attitudes to the police', </a:t>
            </a:r>
            <a:r>
              <a:rPr lang="en-US" sz="2600" i="1">
                <a:latin typeface="Arial" panose="020B0604020202020204" pitchFamily="34" charset="0"/>
                <a:cs typeface="Arial" panose="020B0604020202020204" pitchFamily="34" charset="0"/>
              </a:rPr>
              <a:t>British Journal of Social &amp; Clinical Psychology, </a:t>
            </a:r>
            <a:r>
              <a:rPr lang="en-US" sz="2600">
                <a:latin typeface="Arial" panose="020B0604020202020204" pitchFamily="34" charset="0"/>
                <a:cs typeface="Arial" panose="020B0604020202020204" pitchFamily="34" charset="0"/>
              </a:rPr>
              <a:t>6(1), pp. 168.</a:t>
            </a:r>
          </a:p>
          <a:p>
            <a:pPr marL="514350" indent="-457200">
              <a:lnSpc>
                <a:spcPct val="90000"/>
              </a:lnSpc>
              <a:spcAft>
                <a:spcPts val="600"/>
              </a:spcAft>
              <a:buFont typeface="Wingdings" panose="05000000000000000000" pitchFamily="2" charset="2"/>
              <a:buChar char="v"/>
            </a:pPr>
            <a:endParaRPr lang="en-US" sz="2600">
              <a:latin typeface="Arial" panose="020B0604020202020204" pitchFamily="34" charset="0"/>
              <a:cs typeface="Arial" panose="020B0604020202020204" pitchFamily="34" charset="0"/>
            </a:endParaRPr>
          </a:p>
          <a:p>
            <a:pPr marL="514350" indent="-457200">
              <a:lnSpc>
                <a:spcPct val="90000"/>
              </a:lnSpc>
              <a:spcAft>
                <a:spcPts val="600"/>
              </a:spcAft>
              <a:buFont typeface="Wingdings" panose="05000000000000000000" pitchFamily="2" charset="2"/>
              <a:buChar char="v"/>
            </a:pPr>
            <a:r>
              <a:rPr lang="en-US" sz="2600">
                <a:latin typeface="Arial" panose="020B0604020202020204" pitchFamily="34" charset="0"/>
                <a:ea typeface="+mn-lt"/>
                <a:cs typeface="Arial" panose="020B0604020202020204" pitchFamily="34" charset="0"/>
              </a:rPr>
              <a:t>Hochschild, E. (2018) </a:t>
            </a:r>
            <a:r>
              <a:rPr lang="en-US" sz="2600" i="1">
                <a:latin typeface="Arial" panose="020B0604020202020204" pitchFamily="34" charset="0"/>
                <a:ea typeface="+mn-lt"/>
                <a:cs typeface="Arial" panose="020B0604020202020204" pitchFamily="34" charset="0"/>
              </a:rPr>
              <a:t>Committing family violence has a dramatic effect on many phases of your life.</a:t>
            </a:r>
            <a:r>
              <a:rPr lang="en-US" sz="2600">
                <a:latin typeface="Arial" panose="020B0604020202020204" pitchFamily="34" charset="0"/>
                <a:ea typeface="+mn-lt"/>
                <a:cs typeface="Arial" panose="020B0604020202020204" pitchFamily="34" charset="0"/>
              </a:rPr>
              <a:t> [Image]. Available at: </a:t>
            </a:r>
            <a:r>
              <a:rPr lang="en-US" sz="2600">
                <a:latin typeface="Arial" panose="020B0604020202020204" pitchFamily="34" charset="0"/>
                <a:ea typeface="+mn-lt"/>
                <a:cs typeface="Arial" panose="020B0604020202020204" pitchFamily="34" charset="0"/>
                <a:hlinkClick r:id="rId3"/>
              </a:rPr>
              <a:t>https://www.bryanfagan.com/family-law-blog/2018/may/committing-family-violence-has-a-dramatic-effect/</a:t>
            </a:r>
            <a:r>
              <a:rPr lang="en-US" sz="2600">
                <a:latin typeface="Arial" panose="020B0604020202020204" pitchFamily="34" charset="0"/>
                <a:ea typeface="+mn-lt"/>
                <a:cs typeface="Arial" panose="020B0604020202020204" pitchFamily="34" charset="0"/>
              </a:rPr>
              <a:t> (Accessed: 3 July 2021).</a:t>
            </a:r>
          </a:p>
          <a:p>
            <a:pPr marL="514350" indent="-457200">
              <a:lnSpc>
                <a:spcPct val="90000"/>
              </a:lnSpc>
              <a:spcAft>
                <a:spcPts val="600"/>
              </a:spcAft>
              <a:buFont typeface="Wingdings" panose="05000000000000000000" pitchFamily="2" charset="2"/>
              <a:buChar char="v"/>
            </a:pPr>
            <a:endParaRPr lang="en-US" sz="2600">
              <a:latin typeface="Arial" panose="020B0604020202020204" pitchFamily="34" charset="0"/>
              <a:ea typeface="+mn-lt"/>
              <a:cs typeface="Arial" panose="020B0604020202020204" pitchFamily="34" charset="0"/>
            </a:endParaRPr>
          </a:p>
          <a:p>
            <a:pPr marL="514350" indent="-457200">
              <a:lnSpc>
                <a:spcPct val="90000"/>
              </a:lnSpc>
              <a:spcAft>
                <a:spcPts val="600"/>
              </a:spcAft>
              <a:buFont typeface="Wingdings" panose="05000000000000000000" pitchFamily="2" charset="2"/>
              <a:buChar char="v"/>
            </a:pPr>
            <a:r>
              <a:rPr lang="en-US" sz="2600" err="1">
                <a:latin typeface="Arial" panose="020B0604020202020204" pitchFamily="34" charset="0"/>
                <a:ea typeface="+mn-lt"/>
                <a:cs typeface="Arial" panose="020B0604020202020204" pitchFamily="34" charset="0"/>
              </a:rPr>
              <a:t>Istock</a:t>
            </a:r>
            <a:r>
              <a:rPr lang="en-US" sz="2600">
                <a:latin typeface="Arial" panose="020B0604020202020204" pitchFamily="34" charset="0"/>
                <a:ea typeface="+mn-lt"/>
                <a:cs typeface="Arial" panose="020B0604020202020204" pitchFamily="34" charset="0"/>
              </a:rPr>
              <a:t> by Jelly Images, (2021) </a:t>
            </a:r>
            <a:r>
              <a:rPr lang="en-US" sz="2600" i="1">
                <a:latin typeface="Arial" panose="020B0604020202020204" pitchFamily="34" charset="0"/>
                <a:ea typeface="+mn-lt"/>
                <a:cs typeface="Arial" panose="020B0604020202020204" pitchFamily="34" charset="0"/>
              </a:rPr>
              <a:t>Royalty Free Mother Scolding. </a:t>
            </a:r>
            <a:r>
              <a:rPr lang="en-US" sz="2600">
                <a:latin typeface="Arial" panose="020B0604020202020204" pitchFamily="34" charset="0"/>
                <a:ea typeface="+mn-lt"/>
                <a:cs typeface="Arial" panose="020B0604020202020204" pitchFamily="34" charset="0"/>
              </a:rPr>
              <a:t>[Image] Available at: </a:t>
            </a:r>
            <a:r>
              <a:rPr lang="en-US" sz="2600">
                <a:latin typeface="Arial" panose="020B0604020202020204" pitchFamily="34" charset="0"/>
                <a:ea typeface="+mn-lt"/>
                <a:cs typeface="Arial" panose="020B0604020202020204" pitchFamily="34" charset="0"/>
                <a:hlinkClick r:id="rId4"/>
              </a:rPr>
              <a:t>https://www.istockphoto.com/search/2/image?mediatype=illustration&amp;phrase=mother+scolding</a:t>
            </a:r>
            <a:r>
              <a:rPr lang="en-US" sz="2600">
                <a:latin typeface="Arial" panose="020B0604020202020204" pitchFamily="34" charset="0"/>
                <a:ea typeface="+mn-lt"/>
                <a:cs typeface="Arial" panose="020B0604020202020204" pitchFamily="34" charset="0"/>
              </a:rPr>
              <a:t> (Accessed 15 July 2021).</a:t>
            </a:r>
            <a:endParaRPr lang="en-US" sz="2600" i="1">
              <a:latin typeface="Arial" panose="020B0604020202020204" pitchFamily="34" charset="0"/>
              <a:ea typeface="+mn-lt"/>
              <a:cs typeface="Arial" panose="020B0604020202020204" pitchFamily="34" charset="0"/>
            </a:endParaRPr>
          </a:p>
          <a:p>
            <a:pPr marL="514350" indent="-457200">
              <a:lnSpc>
                <a:spcPct val="90000"/>
              </a:lnSpc>
              <a:spcAft>
                <a:spcPts val="600"/>
              </a:spcAft>
              <a:buFont typeface="Wingdings" panose="05000000000000000000" pitchFamily="2" charset="2"/>
              <a:buChar char="v"/>
            </a:pPr>
            <a:endParaRPr lang="en-US" sz="2600">
              <a:latin typeface="Arial" panose="020B0604020202020204" pitchFamily="34" charset="0"/>
              <a:cs typeface="Arial" panose="020B0604020202020204" pitchFamily="34" charset="0"/>
            </a:endParaRPr>
          </a:p>
          <a:p>
            <a:pPr marL="514350" indent="-457200">
              <a:lnSpc>
                <a:spcPct val="90000"/>
              </a:lnSpc>
              <a:spcAft>
                <a:spcPts val="600"/>
              </a:spcAft>
              <a:buFont typeface="Wingdings" panose="05000000000000000000" pitchFamily="2" charset="2"/>
              <a:buChar char="v"/>
            </a:pPr>
            <a:r>
              <a:rPr lang="en-US" sz="2600">
                <a:latin typeface="Arial" panose="020B0604020202020204" pitchFamily="34" charset="0"/>
                <a:ea typeface="+mn-lt"/>
                <a:cs typeface="Arial" panose="020B0604020202020204" pitchFamily="34" charset="0"/>
              </a:rPr>
              <a:t>Office for National Statistics, (2020) </a:t>
            </a:r>
            <a:r>
              <a:rPr lang="en-US" sz="2600" i="1">
                <a:latin typeface="Arial" panose="020B0604020202020204" pitchFamily="34" charset="0"/>
                <a:ea typeface="+mn-lt"/>
                <a:cs typeface="Arial" panose="020B0604020202020204" pitchFamily="34" charset="0"/>
              </a:rPr>
              <a:t>Families and households in the UK:2020</a:t>
            </a:r>
            <a:r>
              <a:rPr lang="en-US" sz="2600">
                <a:latin typeface="Arial" panose="020B0604020202020204" pitchFamily="34" charset="0"/>
                <a:ea typeface="+mn-lt"/>
                <a:cs typeface="Arial" panose="020B0604020202020204" pitchFamily="34" charset="0"/>
              </a:rPr>
              <a:t>. Available at: </a:t>
            </a:r>
            <a:r>
              <a:rPr lang="en-US" sz="2600">
                <a:latin typeface="Arial" panose="020B0604020202020204" pitchFamily="34" charset="0"/>
                <a:ea typeface="+mn-lt"/>
                <a:cs typeface="Arial" panose="020B0604020202020204" pitchFamily="34" charset="0"/>
                <a:hlinkClick r:id="rId5"/>
              </a:rPr>
              <a:t>https://www.ons.gov.uk/peoplepopulationandcommunity/birthsdeathsandmarriages/families/bulletins/familiesandhouseholds/2020</a:t>
            </a:r>
            <a:r>
              <a:rPr lang="en-US" sz="2600">
                <a:latin typeface="Arial" panose="020B0604020202020204" pitchFamily="34" charset="0"/>
                <a:ea typeface="+mn-lt"/>
                <a:cs typeface="Arial" panose="020B0604020202020204" pitchFamily="34" charset="0"/>
              </a:rPr>
              <a:t> (Accessed: 3 July 2021).</a:t>
            </a:r>
          </a:p>
          <a:p>
            <a:pPr marL="514350" indent="-457200">
              <a:lnSpc>
                <a:spcPct val="90000"/>
              </a:lnSpc>
              <a:spcAft>
                <a:spcPts val="600"/>
              </a:spcAft>
              <a:buFont typeface="Wingdings" panose="05000000000000000000" pitchFamily="2" charset="2"/>
              <a:buChar char="v"/>
            </a:pPr>
            <a:endParaRPr lang="en-US" sz="2400">
              <a:latin typeface="Arial"/>
              <a:cs typeface="Arial"/>
            </a:endParaRPr>
          </a:p>
          <a:p>
            <a:pPr marL="57150">
              <a:lnSpc>
                <a:spcPct val="90000"/>
              </a:lnSpc>
              <a:spcAft>
                <a:spcPts val="600"/>
              </a:spcAft>
            </a:pPr>
            <a:endParaRPr lang="en-US" sz="2400">
              <a:latin typeface="Arial"/>
              <a:cs typeface="Arial"/>
            </a:endParaRPr>
          </a:p>
          <a:p>
            <a:pPr marL="514350" indent="-457200">
              <a:lnSpc>
                <a:spcPct val="90000"/>
              </a:lnSpc>
              <a:spcAft>
                <a:spcPts val="600"/>
              </a:spcAft>
              <a:buFont typeface="Wingdings" panose="05000000000000000000" pitchFamily="2" charset="2"/>
              <a:buChar char="v"/>
            </a:pPr>
            <a:endParaRPr lang="en-US" sz="2400">
              <a:latin typeface="Arial"/>
              <a:cs typeface="Arial"/>
            </a:endParaRPr>
          </a:p>
          <a:p>
            <a:pPr marL="514350" indent="-457200">
              <a:lnSpc>
                <a:spcPct val="90000"/>
              </a:lnSpc>
              <a:spcAft>
                <a:spcPts val="600"/>
              </a:spcAft>
              <a:buFont typeface="Arial" panose="020B0604020202020204" pitchFamily="34" charset="0"/>
              <a:buChar char="•"/>
            </a:pPr>
            <a:endParaRPr lang="en-US" sz="2400">
              <a:latin typeface="Arial"/>
              <a:cs typeface="Arial"/>
            </a:endParaRPr>
          </a:p>
          <a:p>
            <a:pPr indent="-228600">
              <a:lnSpc>
                <a:spcPct val="90000"/>
              </a:lnSpc>
              <a:spcAft>
                <a:spcPts val="600"/>
              </a:spcAft>
              <a:buFont typeface="Arial" panose="020B0604020202020204" pitchFamily="34" charset="0"/>
              <a:buChar char="•"/>
            </a:pPr>
            <a:endParaRPr lang="en-US" sz="1700">
              <a:cs typeface="Calibri" panose="020F0502020204030204"/>
            </a:endParaRPr>
          </a:p>
        </p:txBody>
      </p:sp>
    </p:spTree>
    <p:extLst>
      <p:ext uri="{BB962C8B-B14F-4D97-AF65-F5344CB8AC3E}">
        <p14:creationId xmlns:p14="http://schemas.microsoft.com/office/powerpoint/2010/main" val="20473332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 name="Rectangle 60">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Rectangle 62">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Rectangle 64">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Rectangle 66">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Rectangle 68">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3495E6-9975-49D6-B1A1-9EAF3C5F57FD}"/>
              </a:ext>
            </a:extLst>
          </p:cNvPr>
          <p:cNvSpPr>
            <a:spLocks noGrp="1"/>
          </p:cNvSpPr>
          <p:nvPr>
            <p:ph type="title"/>
          </p:nvPr>
        </p:nvSpPr>
        <p:spPr>
          <a:xfrm>
            <a:off x="1371599" y="294538"/>
            <a:ext cx="9895951" cy="1033669"/>
          </a:xfrm>
        </p:spPr>
        <p:txBody>
          <a:bodyPr vert="horz" lIns="91440" tIns="45720" rIns="91440" bIns="45720" rtlCol="0" anchor="ctr">
            <a:normAutofit/>
          </a:bodyPr>
          <a:lstStyle/>
          <a:p>
            <a:r>
              <a:rPr lang="en-US" sz="3400" kern="1200">
                <a:solidFill>
                  <a:srgbClr val="FFFFFF"/>
                </a:solidFill>
                <a:latin typeface="+mj-lt"/>
                <a:ea typeface="+mj-ea"/>
                <a:cs typeface="+mj-cs"/>
              </a:rPr>
              <a:t>Reference List</a:t>
            </a:r>
            <a:br>
              <a:rPr lang="en-US" sz="3400" kern="1200">
                <a:solidFill>
                  <a:srgbClr val="FFFFFF"/>
                </a:solidFill>
                <a:latin typeface="+mj-lt"/>
                <a:ea typeface="+mj-ea"/>
                <a:cs typeface="+mj-cs"/>
              </a:rPr>
            </a:br>
            <a:endParaRPr lang="en-US" sz="3400" kern="1200">
              <a:solidFill>
                <a:srgbClr val="FFFFFF"/>
              </a:solidFill>
              <a:latin typeface="+mj-lt"/>
              <a:ea typeface="+mj-ea"/>
              <a:cs typeface="+mj-cs"/>
            </a:endParaRPr>
          </a:p>
        </p:txBody>
      </p:sp>
      <p:sp>
        <p:nvSpPr>
          <p:cNvPr id="4" name="TextBox 3">
            <a:extLst>
              <a:ext uri="{FF2B5EF4-FFF2-40B4-BE49-F238E27FC236}">
                <a16:creationId xmlns:a16="http://schemas.microsoft.com/office/drawing/2014/main" id="{9DA6E6CA-BD9D-4646-A828-15E2388DB8D0}"/>
              </a:ext>
            </a:extLst>
          </p:cNvPr>
          <p:cNvSpPr txBox="1"/>
          <p:nvPr/>
        </p:nvSpPr>
        <p:spPr>
          <a:xfrm>
            <a:off x="251920" y="1891970"/>
            <a:ext cx="11141986" cy="4765392"/>
          </a:xfrm>
          <a:prstGeom prst="rect">
            <a:avLst/>
          </a:prstGeom>
        </p:spPr>
        <p:txBody>
          <a:bodyPr vert="horz" lIns="91440" tIns="45720" rIns="91440" bIns="45720" rtlCol="0" anchor="ctr">
            <a:normAutofit/>
          </a:bodyPr>
          <a:lstStyle/>
          <a:p>
            <a:pPr marL="57150" algn="just">
              <a:lnSpc>
                <a:spcPct val="90000"/>
              </a:lnSpc>
              <a:spcAft>
                <a:spcPts val="600"/>
              </a:spcAft>
            </a:pPr>
            <a:endParaRPr lang="en-US" sz="2400">
              <a:latin typeface="Arial" panose="020B0604020202020204" pitchFamily="34" charset="0"/>
              <a:ea typeface="+mn-lt"/>
              <a:cs typeface="Arial" panose="020B0604020202020204" pitchFamily="34" charset="0"/>
            </a:endParaRPr>
          </a:p>
          <a:p>
            <a:pPr marL="342900" indent="-342900" algn="just">
              <a:lnSpc>
                <a:spcPct val="90000"/>
              </a:lnSpc>
              <a:spcBef>
                <a:spcPct val="20000"/>
              </a:spcBef>
              <a:spcAft>
                <a:spcPts val="600"/>
              </a:spcAft>
              <a:buFont typeface="Wingdings" panose="05000000000000000000" pitchFamily="2" charset="2"/>
              <a:buChar char="v"/>
            </a:pPr>
            <a:endParaRPr lang="en-US">
              <a:latin typeface="Arial"/>
              <a:cs typeface="Calibri" panose="020F0502020204030204"/>
            </a:endParaRPr>
          </a:p>
          <a:p>
            <a:pPr lvl="1">
              <a:lnSpc>
                <a:spcPct val="90000"/>
              </a:lnSpc>
              <a:spcBef>
                <a:spcPct val="20000"/>
              </a:spcBef>
              <a:spcAft>
                <a:spcPts val="600"/>
              </a:spcAft>
            </a:pPr>
            <a:endParaRPr lang="en-US" sz="1800">
              <a:latin typeface="Arial"/>
              <a:cs typeface="Arial"/>
            </a:endParaRPr>
          </a:p>
          <a:p>
            <a:pPr marL="742950" lvl="1" indent="-285750">
              <a:lnSpc>
                <a:spcPct val="90000"/>
              </a:lnSpc>
              <a:spcBef>
                <a:spcPct val="20000"/>
              </a:spcBef>
              <a:spcAft>
                <a:spcPts val="600"/>
              </a:spcAft>
              <a:buFont typeface="Wingdings" panose="05000000000000000000" pitchFamily="2" charset="2"/>
              <a:buChar char="v"/>
            </a:pPr>
            <a:r>
              <a:rPr lang="en-US">
                <a:latin typeface="Arial" panose="020B0604020202020204" pitchFamily="34" charset="0"/>
                <a:cs typeface="Arial" panose="020B0604020202020204" pitchFamily="34" charset="0"/>
              </a:rPr>
              <a:t>Powell, G. E. (1977) 'Psychoticism and social deviancy in children', </a:t>
            </a:r>
            <a:r>
              <a:rPr lang="en-US" i="1">
                <a:latin typeface="Arial" panose="020B0604020202020204" pitchFamily="34" charset="0"/>
                <a:cs typeface="Arial" panose="020B0604020202020204" pitchFamily="34" charset="0"/>
              </a:rPr>
              <a:t>Advances in Behavior Research &amp; Therapy, </a:t>
            </a:r>
            <a:r>
              <a:rPr lang="en-US">
                <a:latin typeface="Arial" panose="020B0604020202020204" pitchFamily="34" charset="0"/>
                <a:cs typeface="Arial" panose="020B0604020202020204" pitchFamily="34" charset="0"/>
              </a:rPr>
              <a:t>1(1), pp. 27-56.</a:t>
            </a:r>
          </a:p>
          <a:p>
            <a:pPr marL="742950" lvl="1" indent="-285750">
              <a:lnSpc>
                <a:spcPct val="90000"/>
              </a:lnSpc>
              <a:spcBef>
                <a:spcPct val="20000"/>
              </a:spcBef>
              <a:spcAft>
                <a:spcPts val="600"/>
              </a:spcAft>
              <a:buFont typeface="Wingdings" panose="05000000000000000000" pitchFamily="2" charset="2"/>
              <a:buChar char="v"/>
            </a:pPr>
            <a:r>
              <a:rPr lang="en-US">
                <a:latin typeface="Arial" panose="020B0604020202020204" pitchFamily="34" charset="0"/>
                <a:cs typeface="Arial" panose="020B0604020202020204" pitchFamily="34" charset="0"/>
              </a:rPr>
              <a:t>Stanton, M. </a:t>
            </a:r>
            <a:r>
              <a:rPr lang="en-US" i="1">
                <a:latin typeface="Arial" panose="020B0604020202020204" pitchFamily="34" charset="0"/>
                <a:cs typeface="Arial" panose="020B0604020202020204" pitchFamily="34" charset="0"/>
              </a:rPr>
              <a:t>et a</a:t>
            </a:r>
            <a:r>
              <a:rPr lang="en-US">
                <a:latin typeface="Arial" panose="020B0604020202020204" pitchFamily="34" charset="0"/>
                <a:cs typeface="Arial" panose="020B0604020202020204" pitchFamily="34" charset="0"/>
              </a:rPr>
              <a:t>l. (1978), 'Heroin addiction as a family phenomenon: A new conceptual model', </a:t>
            </a:r>
            <a:r>
              <a:rPr lang="en-US" i="1">
                <a:latin typeface="Arial" panose="020B0604020202020204" pitchFamily="34" charset="0"/>
                <a:cs typeface="Arial" panose="020B0604020202020204" pitchFamily="34" charset="0"/>
              </a:rPr>
              <a:t>American journal of drug and alcohol abuse, </a:t>
            </a:r>
            <a:r>
              <a:rPr lang="en-US">
                <a:latin typeface="Arial" panose="020B0604020202020204" pitchFamily="34" charset="0"/>
                <a:cs typeface="Arial" panose="020B0604020202020204" pitchFamily="34" charset="0"/>
              </a:rPr>
              <a:t>5(2), pp. 125-150.</a:t>
            </a:r>
          </a:p>
          <a:p>
            <a:pPr marL="742950" lvl="1" indent="-285750">
              <a:lnSpc>
                <a:spcPct val="90000"/>
              </a:lnSpc>
              <a:spcBef>
                <a:spcPct val="20000"/>
              </a:spcBef>
              <a:spcAft>
                <a:spcPts val="600"/>
              </a:spcAft>
              <a:buFont typeface="Wingdings" panose="05000000000000000000" pitchFamily="2" charset="2"/>
              <a:buChar char="v"/>
            </a:pPr>
            <a:r>
              <a:rPr lang="en-GB">
                <a:latin typeface="Arial" panose="020B0604020202020204" pitchFamily="34" charset="0"/>
                <a:cs typeface="Arial" panose="020B0604020202020204" pitchFamily="34" charset="0"/>
              </a:rPr>
              <a:t>Solter, A. (1998) </a:t>
            </a:r>
            <a:r>
              <a:rPr lang="en-GB" i="1">
                <a:latin typeface="Arial" panose="020B0604020202020204" pitchFamily="34" charset="0"/>
                <a:cs typeface="Arial" panose="020B0604020202020204" pitchFamily="34" charset="0"/>
              </a:rPr>
              <a:t>Why do children misbehave. Aware Parenting Institute, </a:t>
            </a:r>
            <a:r>
              <a:rPr lang="en-GB">
                <a:latin typeface="Arial" panose="020B0604020202020204" pitchFamily="34" charset="0"/>
                <a:cs typeface="Arial" panose="020B0604020202020204" pitchFamily="34" charset="0"/>
              </a:rPr>
              <a:t>Available at: </a:t>
            </a:r>
            <a:r>
              <a:rPr lang="en-GB">
                <a:latin typeface="Arial" panose="020B0604020202020204" pitchFamily="34" charset="0"/>
                <a:cs typeface="Arial" panose="020B0604020202020204" pitchFamily="34" charset="0"/>
                <a:hlinkClick r:id="rId3"/>
              </a:rPr>
              <a:t>http://www.awareparenting.com/misbehavior.pdf</a:t>
            </a:r>
            <a:r>
              <a:rPr lang="en-GB">
                <a:latin typeface="Arial" panose="020B0604020202020204" pitchFamily="34" charset="0"/>
                <a:cs typeface="Arial" panose="020B0604020202020204" pitchFamily="34" charset="0"/>
              </a:rPr>
              <a:t> (Accessed: 12 July 2021).</a:t>
            </a:r>
          </a:p>
          <a:p>
            <a:pPr marL="742950" lvl="1" indent="-285750">
              <a:lnSpc>
                <a:spcPct val="90000"/>
              </a:lnSpc>
              <a:spcBef>
                <a:spcPct val="20000"/>
              </a:spcBef>
              <a:spcAft>
                <a:spcPts val="600"/>
              </a:spcAft>
              <a:buFont typeface="Wingdings" panose="05000000000000000000" pitchFamily="2" charset="2"/>
              <a:buChar char="v"/>
            </a:pPr>
            <a:r>
              <a:rPr lang="en-US">
                <a:latin typeface="Arial" panose="020B0604020202020204" pitchFamily="34" charset="0"/>
                <a:cs typeface="Arial" panose="020B0604020202020204" pitchFamily="34" charset="0"/>
              </a:rPr>
              <a:t>World Health organization, (2021) </a:t>
            </a:r>
            <a:r>
              <a:rPr lang="en-US" i="1">
                <a:latin typeface="Arial" panose="020B0604020202020204" pitchFamily="34" charset="0"/>
                <a:cs typeface="Arial" panose="020B0604020202020204" pitchFamily="34" charset="0"/>
              </a:rPr>
              <a:t>Violence against Women, </a:t>
            </a:r>
            <a:r>
              <a:rPr lang="en-US">
                <a:latin typeface="Arial" panose="020B0604020202020204" pitchFamily="34" charset="0"/>
                <a:cs typeface="Arial" panose="020B0604020202020204" pitchFamily="34" charset="0"/>
              </a:rPr>
              <a:t>Available at: </a:t>
            </a:r>
            <a:r>
              <a:rPr lang="en-US">
                <a:latin typeface="Arial" panose="020B0604020202020204" pitchFamily="34" charset="0"/>
                <a:cs typeface="Arial" panose="020B0604020202020204" pitchFamily="34" charset="0"/>
                <a:hlinkClick r:id="rId4"/>
              </a:rPr>
              <a:t>https://www.who.int/news-room/fact-sheets/detail/violence-against-women</a:t>
            </a:r>
            <a:r>
              <a:rPr lang="en-US">
                <a:latin typeface="Arial" panose="020B0604020202020204" pitchFamily="34" charset="0"/>
                <a:cs typeface="Arial" panose="020B0604020202020204" pitchFamily="34" charset="0"/>
              </a:rPr>
              <a:t> (Accessed 16 July 2021).</a:t>
            </a:r>
          </a:p>
          <a:p>
            <a:pPr marL="742950" lvl="1" indent="-285750">
              <a:lnSpc>
                <a:spcPct val="90000"/>
              </a:lnSpc>
              <a:spcBef>
                <a:spcPct val="20000"/>
              </a:spcBef>
              <a:spcAft>
                <a:spcPts val="600"/>
              </a:spcAft>
              <a:buFont typeface="Wingdings" panose="05000000000000000000" pitchFamily="2" charset="2"/>
              <a:buChar char="v"/>
            </a:pPr>
            <a:r>
              <a:rPr lang="en-US">
                <a:latin typeface="Arial" panose="020B0604020202020204" pitchFamily="34" charset="0"/>
                <a:cs typeface="Arial" panose="020B0604020202020204" pitchFamily="34" charset="0"/>
              </a:rPr>
              <a:t>Zinzow, H.M. e</a:t>
            </a:r>
            <a:r>
              <a:rPr lang="en-US" i="1">
                <a:latin typeface="Arial" panose="020B0604020202020204" pitchFamily="34" charset="0"/>
                <a:cs typeface="Arial" panose="020B0604020202020204" pitchFamily="34" charset="0"/>
              </a:rPr>
              <a:t>t al</a:t>
            </a:r>
            <a:r>
              <a:rPr lang="en-US">
                <a:latin typeface="Arial" panose="020B0604020202020204" pitchFamily="34" charset="0"/>
                <a:cs typeface="Arial" panose="020B0604020202020204" pitchFamily="34" charset="0"/>
              </a:rPr>
              <a:t>., (2009) 'Witnessed community and parental violence in relation to substance use and delinquency in a national sample of adolescence', </a:t>
            </a:r>
            <a:r>
              <a:rPr lang="en-US" i="1">
                <a:latin typeface="Arial" panose="020B0604020202020204" pitchFamily="34" charset="0"/>
                <a:cs typeface="Arial" panose="020B0604020202020204" pitchFamily="34" charset="0"/>
              </a:rPr>
              <a:t>Journal of traumatic stress</a:t>
            </a:r>
            <a:r>
              <a:rPr lang="en-US">
                <a:latin typeface="Arial" panose="020B0604020202020204" pitchFamily="34" charset="0"/>
                <a:cs typeface="Arial" panose="020B0604020202020204" pitchFamily="34" charset="0"/>
              </a:rPr>
              <a:t>, 22(6), pp. 525-533.</a:t>
            </a:r>
          </a:p>
          <a:p>
            <a:pPr algn="just">
              <a:lnSpc>
                <a:spcPct val="90000"/>
              </a:lnSpc>
              <a:spcBef>
                <a:spcPct val="20000"/>
              </a:spcBef>
              <a:spcAft>
                <a:spcPts val="600"/>
              </a:spcAft>
            </a:pPr>
            <a:endParaRPr lang="en-US" sz="1200">
              <a:cs typeface="Calibri" panose="020F0502020204030204"/>
            </a:endParaRPr>
          </a:p>
          <a:p>
            <a:pPr algn="just">
              <a:lnSpc>
                <a:spcPct val="90000"/>
              </a:lnSpc>
              <a:spcBef>
                <a:spcPct val="20000"/>
              </a:spcBef>
              <a:spcAft>
                <a:spcPts val="600"/>
              </a:spcAft>
            </a:pPr>
            <a:endParaRPr lang="en-US" sz="1200">
              <a:cs typeface="Calibri" panose="020F0502020204030204"/>
            </a:endParaRPr>
          </a:p>
          <a:p>
            <a:pPr algn="just">
              <a:lnSpc>
                <a:spcPct val="90000"/>
              </a:lnSpc>
              <a:spcBef>
                <a:spcPct val="20000"/>
              </a:spcBef>
              <a:spcAft>
                <a:spcPts val="600"/>
              </a:spcAft>
            </a:pPr>
            <a:endParaRPr lang="en-US" sz="1200">
              <a:cs typeface="Calibri" panose="020F0502020204030204"/>
            </a:endParaRPr>
          </a:p>
          <a:p>
            <a:pPr algn="just">
              <a:lnSpc>
                <a:spcPct val="90000"/>
              </a:lnSpc>
              <a:spcBef>
                <a:spcPct val="20000"/>
              </a:spcBef>
              <a:spcAft>
                <a:spcPts val="600"/>
              </a:spcAft>
            </a:pPr>
            <a:endParaRPr lang="en-US" sz="1200">
              <a:cs typeface="Calibri" panose="020F0502020204030204"/>
            </a:endParaRPr>
          </a:p>
          <a:p>
            <a:pPr algn="just">
              <a:lnSpc>
                <a:spcPct val="90000"/>
              </a:lnSpc>
              <a:spcBef>
                <a:spcPct val="20000"/>
              </a:spcBef>
              <a:spcAft>
                <a:spcPts val="600"/>
              </a:spcAft>
            </a:pPr>
            <a:endParaRPr lang="en-US">
              <a:cs typeface="Calibri" panose="020F0502020204030204"/>
            </a:endParaRPr>
          </a:p>
          <a:p>
            <a:pPr marL="57150" algn="just">
              <a:lnSpc>
                <a:spcPct val="90000"/>
              </a:lnSpc>
              <a:spcAft>
                <a:spcPts val="600"/>
              </a:spcAft>
            </a:pPr>
            <a:endParaRPr lang="en-US" sz="2400">
              <a:latin typeface="Arial"/>
              <a:cs typeface="Arial"/>
            </a:endParaRPr>
          </a:p>
          <a:p>
            <a:pPr indent="-228600">
              <a:lnSpc>
                <a:spcPct val="90000"/>
              </a:lnSpc>
              <a:spcAft>
                <a:spcPts val="600"/>
              </a:spcAft>
              <a:buFont typeface="Arial" panose="020B0604020202020204" pitchFamily="34" charset="0"/>
              <a:buChar char="•"/>
            </a:pPr>
            <a:endParaRPr lang="en-US" sz="1700">
              <a:cs typeface="Calibri" panose="020F0502020204030204"/>
            </a:endParaRPr>
          </a:p>
        </p:txBody>
      </p:sp>
    </p:spTree>
    <p:extLst>
      <p:ext uri="{BB962C8B-B14F-4D97-AF65-F5344CB8AC3E}">
        <p14:creationId xmlns:p14="http://schemas.microsoft.com/office/powerpoint/2010/main" val="321841035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1">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15</Slides>
  <Notes>15</Notes>
  <HiddenSlides>0</HiddenSlides>
  <ScaleCrop>false</ScaleCrop>
  <HeadingPairs>
    <vt:vector size="4" baseType="variant">
      <vt:variant>
        <vt:lpstr>Theme</vt:lpstr>
      </vt:variant>
      <vt:variant>
        <vt:i4>2</vt:i4>
      </vt:variant>
      <vt:variant>
        <vt:lpstr>Slide Titles</vt:lpstr>
      </vt:variant>
      <vt:variant>
        <vt:i4>15</vt:i4>
      </vt:variant>
    </vt:vector>
  </HeadingPairs>
  <TitlesOfParts>
    <vt:vector size="17" baseType="lpstr">
      <vt:lpstr>Office Theme</vt:lpstr>
      <vt:lpstr>office theme</vt:lpstr>
      <vt:lpstr>Children, Young People and Families</vt:lpstr>
      <vt:lpstr>Contents Page</vt:lpstr>
      <vt:lpstr>Introduction</vt:lpstr>
      <vt:lpstr>Overview of Case Study</vt:lpstr>
      <vt:lpstr> Analyzing the Case Study</vt:lpstr>
      <vt:lpstr>Identifying Risk Factors</vt:lpstr>
      <vt:lpstr>DISCUSSION AND EVALUATION</vt:lpstr>
      <vt:lpstr>Positives and Negatives</vt:lpstr>
      <vt:lpstr>Solution</vt:lpstr>
      <vt:lpstr>Implementation</vt:lpstr>
      <vt:lpstr>Group Discussion </vt:lpstr>
      <vt:lpstr>Conclusion</vt:lpstr>
      <vt:lpstr>Reference List </vt:lpstr>
      <vt:lpstr>Reference List </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Cheryl Denise Codner</cp:lastModifiedBy>
  <cp:revision>2</cp:revision>
  <dcterms:created xsi:type="dcterms:W3CDTF">2021-06-17T07:36:22Z</dcterms:created>
  <dcterms:modified xsi:type="dcterms:W3CDTF">2021-07-16T10:07:16Z</dcterms:modified>
</cp:coreProperties>
</file>