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8" autoAdjust="0"/>
    <p:restoredTop sz="94660"/>
  </p:normalViewPr>
  <p:slideViewPr>
    <p:cSldViewPr snapToGrid="0">
      <p:cViewPr varScale="1">
        <p:scale>
          <a:sx n="98" d="100"/>
          <a:sy n="98" d="100"/>
        </p:scale>
        <p:origin x="68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B6F54303-D305-4D18-9CF9-91A7265247F2}"/>
    <pc:docChg chg="delSld">
      <pc:chgData name="Jessica Shore" userId="4a81739d-7633-41be-905a-53582c49e6ff" providerId="ADAL" clId="{B6F54303-D305-4D18-9CF9-91A7265247F2}" dt="2026-10-14T09:30:24.662" v="0" actId="47"/>
      <pc:docMkLst>
        <pc:docMk/>
      </pc:docMkLst>
      <pc:sldChg chg="del">
        <pc:chgData name="Jessica Shore" userId="4a81739d-7633-41be-905a-53582c49e6ff" providerId="ADAL" clId="{B6F54303-D305-4D18-9CF9-91A7265247F2}" dt="2026-10-14T09:30:24.662" v="0" actId="47"/>
        <pc:sldMkLst>
          <pc:docMk/>
          <pc:sldMk cId="347304585" sldId="26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074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657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280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710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809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282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433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865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360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417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048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9741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Inside view of a red umbrella">
            <a:extLst>
              <a:ext uri="{FF2B5EF4-FFF2-40B4-BE49-F238E27FC236}">
                <a16:creationId xmlns:a16="http://schemas.microsoft.com/office/drawing/2014/main" id="{B555EFC0-CE52-DE40-11F3-DFD410657F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21F66AB-6D67-4C86-A415-0B6E4EEC5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23811" y="423809"/>
            <a:ext cx="6858002" cy="6010383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1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F58620-E6B8-11B0-C86F-F02FFF045A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3786" y="908651"/>
            <a:ext cx="5230366" cy="4005454"/>
          </a:xfrm>
        </p:spPr>
        <p:txBody>
          <a:bodyPr anchor="t">
            <a:normAutofit/>
          </a:bodyPr>
          <a:lstStyle/>
          <a:p>
            <a:r>
              <a:rPr lang="en-GB" sz="6800"/>
              <a:t>Creativity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D941A-4502-8D43-5B91-19CEEE1841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3787" y="5050632"/>
            <a:ext cx="3793200" cy="1129888"/>
          </a:xfrm>
        </p:spPr>
        <p:txBody>
          <a:bodyPr anchor="b">
            <a:normAutofit/>
          </a:bodyPr>
          <a:lstStyle/>
          <a:p>
            <a:endParaRPr lang="en-GB" sz="22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66F5E1-B07D-4718-F4B4-5FCE4B7E8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00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4971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8EC02-BA15-E06D-7AA1-A9EBBC99E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r>
              <a:rPr lang="en-GB" dirty="0"/>
              <a:t>Creativity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53D6C-EE01-FB30-C51E-8FB0914E4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700"/>
              <a:t>Creativity isn’t a talent reserved for “creative people”. It’s a </a:t>
            </a:r>
            <a:r>
              <a:rPr lang="en-GB" sz="1700" b="1"/>
              <a:t>skill</a:t>
            </a:r>
            <a:r>
              <a:rPr lang="en-GB" sz="1700"/>
              <a:t> that develops through mindset, habits, and practice. Organisations rely on creativity to:</a:t>
            </a:r>
          </a:p>
          <a:p>
            <a:pPr lvl="0">
              <a:lnSpc>
                <a:spcPct val="100000"/>
              </a:lnSpc>
            </a:pPr>
            <a:r>
              <a:rPr lang="en-GB" sz="1700"/>
              <a:t>Solve problems</a:t>
            </a:r>
          </a:p>
          <a:p>
            <a:pPr lvl="0">
              <a:lnSpc>
                <a:spcPct val="100000"/>
              </a:lnSpc>
            </a:pPr>
            <a:r>
              <a:rPr lang="en-GB" sz="1700"/>
              <a:t>Innovate</a:t>
            </a:r>
          </a:p>
          <a:p>
            <a:pPr lvl="0">
              <a:lnSpc>
                <a:spcPct val="100000"/>
              </a:lnSpc>
            </a:pPr>
            <a:r>
              <a:rPr lang="en-GB" sz="1700"/>
              <a:t>Identify gaps</a:t>
            </a:r>
          </a:p>
          <a:p>
            <a:pPr lvl="0">
              <a:lnSpc>
                <a:spcPct val="100000"/>
              </a:lnSpc>
            </a:pPr>
            <a:r>
              <a:rPr lang="en-GB" sz="1700"/>
              <a:t>Create value</a:t>
            </a:r>
          </a:p>
          <a:p>
            <a:pPr lvl="0">
              <a:lnSpc>
                <a:spcPct val="100000"/>
              </a:lnSpc>
            </a:pPr>
            <a:r>
              <a:rPr lang="en-GB" sz="1700"/>
              <a:t>Adapt to change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/>
              <a:t>Creativity grows when individuals adopt a </a:t>
            </a:r>
            <a:r>
              <a:rPr lang="en-GB" sz="1700" b="1"/>
              <a:t>growth mindset</a:t>
            </a:r>
            <a:r>
              <a:rPr lang="en-GB" sz="1700"/>
              <a:t>, nurture </a:t>
            </a:r>
            <a:r>
              <a:rPr lang="en-GB" sz="1700" b="1"/>
              <a:t>curiosity</a:t>
            </a:r>
            <a:r>
              <a:rPr lang="en-GB" sz="1700"/>
              <a:t>, and engage in </a:t>
            </a:r>
            <a:r>
              <a:rPr lang="en-GB" sz="1700" b="1"/>
              <a:t>experimentation</a:t>
            </a:r>
            <a:r>
              <a:rPr lang="en-GB" sz="1700"/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/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B8143BA0-FB8D-56AB-1034-594B308459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863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70A41F0-68A3-1613-C841-28ED6C42B1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4776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A30686-41AC-4385-3A58-A1147E9C3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1018162"/>
            <a:ext cx="6236208" cy="514489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growth mindset</a:t>
            </a:r>
            <a:r>
              <a:rPr lang="en-GB" dirty="0"/>
              <a:t> is the belief that abilities can be developed through effort, learning, and persistence.</a:t>
            </a:r>
          </a:p>
          <a:p>
            <a:r>
              <a:rPr lang="en-GB" b="1" dirty="0"/>
              <a:t>Why it matters for creativity</a:t>
            </a:r>
          </a:p>
          <a:p>
            <a:pPr lvl="0"/>
            <a:r>
              <a:rPr lang="en-GB" dirty="0"/>
              <a:t>Encourages risk‑taking</a:t>
            </a:r>
          </a:p>
          <a:p>
            <a:pPr lvl="0"/>
            <a:r>
              <a:rPr lang="en-GB" dirty="0"/>
              <a:t>Reduces fear of failure</a:t>
            </a:r>
          </a:p>
          <a:p>
            <a:pPr lvl="0"/>
            <a:r>
              <a:rPr lang="en-GB" dirty="0"/>
              <a:t>Supports continuous improvement</a:t>
            </a:r>
          </a:p>
          <a:p>
            <a:pPr lvl="0"/>
            <a:r>
              <a:rPr lang="en-GB" dirty="0"/>
              <a:t>Helps students and entrepreneurs push beyond comfort zones</a:t>
            </a:r>
          </a:p>
          <a:p>
            <a:r>
              <a:rPr lang="en-GB" b="1" dirty="0"/>
              <a:t>Key behaviours</a:t>
            </a:r>
          </a:p>
          <a:p>
            <a:pPr lvl="0"/>
            <a:r>
              <a:rPr lang="en-GB" dirty="0"/>
              <a:t>Embrace challenges</a:t>
            </a:r>
          </a:p>
          <a:p>
            <a:pPr lvl="0"/>
            <a:r>
              <a:rPr lang="en-GB" dirty="0"/>
              <a:t>Persist through setbacks</a:t>
            </a:r>
          </a:p>
          <a:p>
            <a:pPr lvl="0"/>
            <a:r>
              <a:rPr lang="en-GB" dirty="0"/>
              <a:t>Seek feedback</a:t>
            </a:r>
          </a:p>
          <a:p>
            <a:pPr lvl="0"/>
            <a:r>
              <a:rPr lang="en-GB" dirty="0"/>
              <a:t>Celebrate progress, not perfection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870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0513E4-18FD-B996-FC64-620CE856E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GB" dirty="0"/>
              <a:t>Curiosity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B5785B-A501-C932-B0F6-4CC98ED9C0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66" r="30143" b="-2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6875480-C3A5-DA45-E188-8F9C338C2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Curiosity drives exploration, questioning, and discovery. It’s the spark that leads to new ideas.</a:t>
            </a:r>
          </a:p>
          <a:p>
            <a:pPr marL="0" indent="0">
              <a:buNone/>
            </a:pPr>
            <a:r>
              <a:rPr lang="en-GB" b="1" dirty="0"/>
              <a:t>Curiosity in practice</a:t>
            </a:r>
          </a:p>
          <a:p>
            <a:pPr lvl="0"/>
            <a:r>
              <a:rPr lang="en-GB" dirty="0"/>
              <a:t>Asking “What if…?”</a:t>
            </a:r>
          </a:p>
          <a:p>
            <a:pPr lvl="0"/>
            <a:r>
              <a:rPr lang="en-GB" dirty="0"/>
              <a:t>Challenging assumptions</a:t>
            </a:r>
          </a:p>
          <a:p>
            <a:pPr lvl="0"/>
            <a:r>
              <a:rPr lang="en-GB" dirty="0"/>
              <a:t>Exploring unfamiliar topics</a:t>
            </a:r>
          </a:p>
          <a:p>
            <a:pPr lvl="0"/>
            <a:r>
              <a:rPr lang="en-GB" dirty="0"/>
              <a:t>Observing patterns and behaviours</a:t>
            </a:r>
          </a:p>
          <a:p>
            <a:pPr lvl="0"/>
            <a:r>
              <a:rPr lang="en-GB" dirty="0"/>
              <a:t>Engaging with diverse perspectives</a:t>
            </a:r>
          </a:p>
          <a:p>
            <a:pPr marL="0" indent="0">
              <a:buNone/>
            </a:pPr>
            <a:r>
              <a:rPr lang="en-GB" b="1" dirty="0"/>
              <a:t>Curiosity tools</a:t>
            </a:r>
          </a:p>
          <a:p>
            <a:pPr lvl="0"/>
            <a:r>
              <a:rPr lang="en-GB" dirty="0"/>
              <a:t>Mind‑mapping</a:t>
            </a:r>
          </a:p>
          <a:p>
            <a:pPr lvl="0"/>
            <a:r>
              <a:rPr lang="en-GB" dirty="0"/>
              <a:t>Question‑storming</a:t>
            </a:r>
          </a:p>
          <a:p>
            <a:pPr lvl="0"/>
            <a:r>
              <a:rPr lang="en-GB" dirty="0"/>
              <a:t>Reverse thinking</a:t>
            </a:r>
          </a:p>
          <a:p>
            <a:pPr lvl="0"/>
            <a:r>
              <a:rPr lang="en-GB" dirty="0"/>
              <a:t>Customer interviews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771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6ADC46-6BB3-982E-20F7-E88332409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00" y="899025"/>
            <a:ext cx="4917754" cy="379292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/>
              <a:t>Experimentation:turning ideas into action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76813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F2B36B-4D1C-9E0A-B17B-23D805AEC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76813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9336F41-8625-186A-F957-3B6338E315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4" r="1763" b="4"/>
          <a:stretch>
            <a:fillRect/>
          </a:stretch>
        </p:blipFill>
        <p:spPr>
          <a:xfrm>
            <a:off x="6217920" y="723901"/>
            <a:ext cx="5244454" cy="5410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9B5831-638A-E6B3-F7BB-330410DC89E6}"/>
              </a:ext>
            </a:extLst>
          </p:cNvPr>
          <p:cNvSpPr txBox="1"/>
          <p:nvPr/>
        </p:nvSpPr>
        <p:spPr>
          <a:xfrm>
            <a:off x="453006" y="1862356"/>
            <a:ext cx="56429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/>
              </a:rPr>
              <a:t>Experimentation is the process of </a:t>
            </a:r>
            <a:r>
              <a:rPr lang="en-GB" b="1" dirty="0">
                <a:effectLst/>
              </a:rPr>
              <a:t>trying</a:t>
            </a:r>
            <a:r>
              <a:rPr lang="en-GB" dirty="0">
                <a:effectLst/>
              </a:rPr>
              <a:t>, </a:t>
            </a:r>
            <a:r>
              <a:rPr lang="en-GB" b="1" dirty="0">
                <a:effectLst/>
              </a:rPr>
              <a:t>testing</a:t>
            </a:r>
            <a:r>
              <a:rPr lang="en-GB" dirty="0">
                <a:effectLst/>
              </a:rPr>
              <a:t>, and </a:t>
            </a:r>
            <a:r>
              <a:rPr lang="en-GB" b="1" dirty="0">
                <a:effectLst/>
              </a:rPr>
              <a:t>learning</a:t>
            </a:r>
            <a:r>
              <a:rPr lang="en-GB" dirty="0">
                <a:effectLst/>
              </a:rPr>
              <a:t>. It transforms ideas into prototypes and prototypes into solutions.</a:t>
            </a:r>
            <a:endParaRPr lang="en-GB" dirty="0"/>
          </a:p>
          <a:p>
            <a:r>
              <a:rPr lang="en-GB" b="1" dirty="0"/>
              <a:t>Why experimentation matters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Reduces risk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Reveals hidden problems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Generates evidence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Encourages iteration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Builds confidence</a:t>
            </a:r>
            <a:endParaRPr lang="en-GB" dirty="0"/>
          </a:p>
          <a:p>
            <a:r>
              <a:rPr lang="en-GB" b="1" dirty="0"/>
              <a:t>Experimentation methods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Rapid prototyping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A/B testing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Pilot projects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Minimum viable products (MVPs)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Feedback loops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989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C86A3-BFD5-D149-2D15-AD6CE3863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dirty="0"/>
              <a:t>Creative thinking process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DE890-65BA-0764-F940-C0988A3FC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Creative thinking follows a cycle of </a:t>
            </a:r>
            <a:r>
              <a:rPr lang="en-GB" b="1" dirty="0"/>
              <a:t>exploring</a:t>
            </a:r>
            <a:r>
              <a:rPr lang="en-GB" dirty="0"/>
              <a:t>, </a:t>
            </a:r>
            <a:r>
              <a:rPr lang="en-GB" b="1" dirty="0"/>
              <a:t>generating</a:t>
            </a:r>
            <a:r>
              <a:rPr lang="en-GB" dirty="0"/>
              <a:t>, </a:t>
            </a:r>
            <a:r>
              <a:rPr lang="en-GB" b="1" dirty="0"/>
              <a:t>evaluating</a:t>
            </a:r>
            <a:r>
              <a:rPr lang="en-GB" dirty="0"/>
              <a:t>, </a:t>
            </a:r>
            <a:r>
              <a:rPr lang="en-GB" b="1" dirty="0"/>
              <a:t>experimenting</a:t>
            </a:r>
            <a:r>
              <a:rPr lang="en-GB" dirty="0"/>
              <a:t>, and </a:t>
            </a:r>
            <a:r>
              <a:rPr lang="en-GB" b="1" dirty="0"/>
              <a:t>implementing</a:t>
            </a:r>
            <a:r>
              <a:rPr lang="en-GB" dirty="0"/>
              <a:t> ideas. It blends imagination with practical problem‑solving.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7547CB-7295-3247-DCC7-7B28DF0AFE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1" r="828"/>
          <a:stretch>
            <a:fillRect/>
          </a:stretch>
        </p:blipFill>
        <p:spPr>
          <a:xfrm>
            <a:off x="6031684" y="731520"/>
            <a:ext cx="5444933" cy="5422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621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5C4C3-2E03-643F-5AB4-20250A8FB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1 - exploration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4F475-0C41-7D5E-4474-C7385D3CD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Creative thinking begins with understanding what you’re trying to solve or improve.</a:t>
            </a:r>
          </a:p>
          <a:p>
            <a:pPr marL="0" indent="0">
              <a:buNone/>
            </a:pPr>
            <a:r>
              <a:rPr lang="en-GB" dirty="0"/>
              <a:t>This stage involves:</a:t>
            </a:r>
          </a:p>
          <a:p>
            <a:pPr lvl="0"/>
            <a:r>
              <a:rPr lang="en-GB" dirty="0"/>
              <a:t>Observing what’s happening</a:t>
            </a:r>
          </a:p>
          <a:p>
            <a:pPr lvl="0"/>
            <a:r>
              <a:rPr lang="en-GB" dirty="0"/>
              <a:t>Asking questions</a:t>
            </a:r>
          </a:p>
          <a:p>
            <a:pPr lvl="0"/>
            <a:r>
              <a:rPr lang="en-GB" dirty="0"/>
              <a:t>Gathering information</a:t>
            </a:r>
          </a:p>
          <a:p>
            <a:pPr lvl="0"/>
            <a:r>
              <a:rPr lang="en-GB" dirty="0"/>
              <a:t>Challenging assumptions</a:t>
            </a:r>
          </a:p>
          <a:p>
            <a:pPr marL="0" indent="0">
              <a:buNone/>
            </a:pPr>
            <a:r>
              <a:rPr lang="en-GB" dirty="0"/>
              <a:t>It’s about seeing the problem clearly before jumping to solutions.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086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E98C3-801B-0D35-7C34-C8E12D8EC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Stage 2 – generate ideas (DIVERGENT THINKING)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6B2E4-C3ED-C69F-F22C-B0430DC941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This is the “big ideas” stage — you produce as many ideas as possible without judging them.</a:t>
            </a:r>
          </a:p>
          <a:p>
            <a:pPr marL="0" indent="0">
              <a:buNone/>
            </a:pPr>
            <a:r>
              <a:rPr lang="en-GB" dirty="0"/>
              <a:t>Techniques include:</a:t>
            </a:r>
          </a:p>
          <a:p>
            <a:pPr lvl="0"/>
            <a:r>
              <a:rPr lang="en-GB" dirty="0"/>
              <a:t>Brainstorming</a:t>
            </a:r>
          </a:p>
          <a:p>
            <a:pPr lvl="0"/>
            <a:r>
              <a:rPr lang="en-GB" dirty="0"/>
              <a:t>Mind‑mapping</a:t>
            </a:r>
          </a:p>
          <a:p>
            <a:pPr lvl="0"/>
            <a:r>
              <a:rPr lang="en-GB" dirty="0"/>
              <a:t>“What if…?” questioning</a:t>
            </a:r>
          </a:p>
          <a:p>
            <a:pPr lvl="0"/>
            <a:r>
              <a:rPr lang="en-GB" dirty="0"/>
              <a:t>Free writing</a:t>
            </a:r>
          </a:p>
          <a:p>
            <a:pPr lvl="0"/>
            <a:r>
              <a:rPr lang="en-GB" dirty="0"/>
              <a:t>Role‑storming (thinking from someone else’s perspective)</a:t>
            </a:r>
          </a:p>
          <a:p>
            <a:pPr marL="0" indent="0">
              <a:buNone/>
            </a:pPr>
            <a:r>
              <a:rPr lang="en-GB" dirty="0"/>
              <a:t>Quantity matters here — the more ideas you generate, the more likely you’ll find something original.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5066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20FF2-D780-4BDC-735A-7AF19FDF1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STAGE 3 – EVALUATE AND SELECT IDEAS (CONVERGENT THINKING)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0A656-A500-BA4D-EB9B-B46DDD3FF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Now you narrow down the ideas to find the ones worth developing.</a:t>
            </a:r>
          </a:p>
          <a:p>
            <a:r>
              <a:rPr lang="en-GB" dirty="0"/>
              <a:t>You consider:</a:t>
            </a:r>
          </a:p>
          <a:p>
            <a:pPr lvl="0"/>
            <a:r>
              <a:rPr lang="en-GB" dirty="0"/>
              <a:t>Feasibility</a:t>
            </a:r>
          </a:p>
          <a:p>
            <a:pPr lvl="0"/>
            <a:r>
              <a:rPr lang="en-GB" dirty="0"/>
              <a:t>Resources</a:t>
            </a:r>
          </a:p>
          <a:p>
            <a:pPr lvl="0"/>
            <a:r>
              <a:rPr lang="en-GB" dirty="0"/>
              <a:t>Impact</a:t>
            </a:r>
          </a:p>
          <a:p>
            <a:pPr lvl="0"/>
            <a:r>
              <a:rPr lang="en-GB" dirty="0"/>
              <a:t>Risks</a:t>
            </a:r>
          </a:p>
          <a:p>
            <a:pPr lvl="0"/>
            <a:r>
              <a:rPr lang="en-GB" dirty="0"/>
              <a:t>Fit with goals or values</a:t>
            </a:r>
          </a:p>
          <a:p>
            <a:pPr marL="0" indent="0">
              <a:buNone/>
            </a:pPr>
            <a:r>
              <a:rPr lang="en-GB" dirty="0"/>
              <a:t>This stage turns creativity into strategy.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395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E82B7-3979-7F29-B2EF-8C9FA2D6A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4 – experiment and prototype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122DF-1A03-821A-C9E8-E40E5A167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Creative thinking becomes practical here. You test your idea in a small, low‑risk way.</a:t>
            </a:r>
          </a:p>
          <a:p>
            <a:pPr marL="0" indent="0">
              <a:buNone/>
            </a:pPr>
            <a:r>
              <a:rPr lang="en-GB" dirty="0"/>
              <a:t>Examples:</a:t>
            </a:r>
          </a:p>
          <a:p>
            <a:pPr lvl="0"/>
            <a:r>
              <a:rPr lang="en-GB" dirty="0"/>
              <a:t>A quick sketch or model</a:t>
            </a:r>
          </a:p>
          <a:p>
            <a:pPr lvl="0"/>
            <a:r>
              <a:rPr lang="en-GB" dirty="0"/>
              <a:t>A trial session</a:t>
            </a:r>
          </a:p>
          <a:p>
            <a:pPr lvl="0"/>
            <a:r>
              <a:rPr lang="en-GB" dirty="0"/>
              <a:t>A pilot activity</a:t>
            </a:r>
          </a:p>
          <a:p>
            <a:pPr lvl="0"/>
            <a:r>
              <a:rPr lang="en-GB" dirty="0"/>
              <a:t>A rough draft</a:t>
            </a:r>
          </a:p>
          <a:p>
            <a:pPr lvl="0"/>
            <a:r>
              <a:rPr lang="en-GB" dirty="0"/>
              <a:t>A simple experiment</a:t>
            </a:r>
          </a:p>
          <a:p>
            <a:pPr marL="0" indent="0">
              <a:buNone/>
            </a:pPr>
            <a:r>
              <a:rPr lang="en-GB" dirty="0"/>
              <a:t>The goal is to learn what works — and what doesn’t — without committing too much time or money.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882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F6EFD-643D-2A0E-CBD9-6CB8ECA5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5 – implement and refine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C8F91-09F8-C620-3474-51D8394AC3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Once the idea has been tested, you put it into practice.</a:t>
            </a:r>
          </a:p>
          <a:p>
            <a:pPr marL="0" indent="0">
              <a:buNone/>
            </a:pPr>
            <a:r>
              <a:rPr lang="en-GB" dirty="0"/>
              <a:t>This stage includes:</a:t>
            </a:r>
          </a:p>
          <a:p>
            <a:pPr lvl="0"/>
            <a:r>
              <a:rPr lang="en-GB" dirty="0"/>
              <a:t>Launching the idea</a:t>
            </a:r>
          </a:p>
          <a:p>
            <a:pPr lvl="0"/>
            <a:r>
              <a:rPr lang="en-GB" dirty="0"/>
              <a:t>Gathering feedback</a:t>
            </a:r>
          </a:p>
          <a:p>
            <a:pPr lvl="0"/>
            <a:r>
              <a:rPr lang="en-GB" dirty="0"/>
              <a:t>Making improvements</a:t>
            </a:r>
          </a:p>
          <a:p>
            <a:pPr lvl="0"/>
            <a:r>
              <a:rPr lang="en-GB" dirty="0"/>
              <a:t>Scaling or adapting</a:t>
            </a:r>
          </a:p>
          <a:p>
            <a:pPr marL="0" indent="0">
              <a:buNone/>
            </a:pPr>
            <a:r>
              <a:rPr lang="en-GB" dirty="0"/>
              <a:t>Creative thinking is iterative — you refine the idea as you learn more.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4410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BDBD8-F46B-5BEC-3221-7AFC22800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6 – reflect and iterate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8C118-3818-A0CE-A671-217FD16F6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Reflection strengthens creativity over time.</a:t>
            </a:r>
          </a:p>
          <a:p>
            <a:pPr marL="0" indent="0">
              <a:buNone/>
            </a:pPr>
            <a:r>
              <a:rPr lang="en-GB" dirty="0"/>
              <a:t>You ask:</a:t>
            </a:r>
          </a:p>
          <a:p>
            <a:pPr lvl="0"/>
            <a:r>
              <a:rPr lang="en-GB" dirty="0"/>
              <a:t>What worked well?</a:t>
            </a:r>
          </a:p>
          <a:p>
            <a:pPr lvl="0"/>
            <a:r>
              <a:rPr lang="en-GB" dirty="0"/>
              <a:t>What didn’t?</a:t>
            </a:r>
          </a:p>
          <a:p>
            <a:pPr lvl="0"/>
            <a:r>
              <a:rPr lang="en-GB" dirty="0"/>
              <a:t>What surprised me?</a:t>
            </a:r>
          </a:p>
          <a:p>
            <a:pPr lvl="0"/>
            <a:r>
              <a:rPr lang="en-GB" dirty="0"/>
              <a:t>What should I try next time?</a:t>
            </a:r>
          </a:p>
          <a:p>
            <a:pPr marL="0" indent="0">
              <a:buNone/>
            </a:pPr>
            <a:r>
              <a:rPr lang="en-GB" dirty="0"/>
              <a:t>This closes the loop and prepares you for the next cycle.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7495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18170-2198-75C2-27DB-FAF9B5E41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the process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F0C48-2B61-F7DE-EF54-B9383FB73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Creative thinking helps people:</a:t>
            </a:r>
          </a:p>
          <a:p>
            <a:pPr lvl="0"/>
            <a:r>
              <a:rPr lang="en-GB" dirty="0"/>
              <a:t>Solve problems in new ways</a:t>
            </a:r>
          </a:p>
          <a:p>
            <a:pPr lvl="0"/>
            <a:r>
              <a:rPr lang="en-GB" dirty="0"/>
              <a:t>Identify gaps and opportunities</a:t>
            </a:r>
          </a:p>
          <a:p>
            <a:pPr lvl="0"/>
            <a:r>
              <a:rPr lang="en-GB" dirty="0"/>
              <a:t>Innovate in resource‑limited settings</a:t>
            </a:r>
          </a:p>
          <a:p>
            <a:pPr lvl="0"/>
            <a:r>
              <a:rPr lang="en-GB" dirty="0"/>
              <a:t>Build confidence in their ideas</a:t>
            </a:r>
          </a:p>
          <a:p>
            <a:pPr lvl="0"/>
            <a:r>
              <a:rPr lang="en-GB" dirty="0"/>
              <a:t>Adapt quickly to change</a:t>
            </a:r>
          </a:p>
          <a:p>
            <a:pPr marL="0" indent="0">
              <a:buNone/>
            </a:pPr>
            <a:r>
              <a:rPr lang="en-GB" dirty="0"/>
              <a:t>It’s especially powerful in </a:t>
            </a:r>
            <a:r>
              <a:rPr lang="en-GB" b="1" dirty="0"/>
              <a:t>community development</a:t>
            </a:r>
            <a:r>
              <a:rPr lang="en-GB" dirty="0"/>
              <a:t>, </a:t>
            </a:r>
            <a:r>
              <a:rPr lang="en-GB" b="1" dirty="0"/>
              <a:t>enterprise</a:t>
            </a:r>
            <a:r>
              <a:rPr lang="en-GB" dirty="0"/>
              <a:t>, </a:t>
            </a:r>
            <a:r>
              <a:rPr lang="en-GB" b="1" dirty="0"/>
              <a:t>education</a:t>
            </a:r>
            <a:r>
              <a:rPr lang="en-GB" dirty="0"/>
              <a:t>, and </a:t>
            </a:r>
            <a:r>
              <a:rPr lang="en-GB" b="1" dirty="0"/>
              <a:t>health innovation</a:t>
            </a:r>
            <a:r>
              <a:rPr lang="en-GB" dirty="0"/>
              <a:t> — all areas you work in.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57336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1319</TotalTime>
  <Words>623</Words>
  <Application>Microsoft Office PowerPoint</Application>
  <PresentationFormat>Widescreen</PresentationFormat>
  <Paragraphs>108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Calisto MT</vt:lpstr>
      <vt:lpstr>Univers Condensed</vt:lpstr>
      <vt:lpstr>ChronicleVTI</vt:lpstr>
      <vt:lpstr>Creativity</vt:lpstr>
      <vt:lpstr>Creativity</vt:lpstr>
      <vt:lpstr>PowerPoint Presentation</vt:lpstr>
      <vt:lpstr>Curiosity</vt:lpstr>
      <vt:lpstr>Experimentation:turning ideas into action</vt:lpstr>
      <vt:lpstr>Creative thinking process</vt:lpstr>
      <vt:lpstr>Stage 1 - exploration</vt:lpstr>
      <vt:lpstr>Stage 2 – generate ideas (DIVERGENT THINKING)</vt:lpstr>
      <vt:lpstr>STAGE 3 – EVALUATE AND SELECT IDEAS (CONVERGENT THINKING)</vt:lpstr>
      <vt:lpstr>Stage 4 – experiment and prototype</vt:lpstr>
      <vt:lpstr>Stage 5 – implement and refine</vt:lpstr>
      <vt:lpstr>Stage 6 – reflect and iterate</vt:lpstr>
      <vt:lpstr>Why is the process important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2026-08-10T16:12:01Z</dcterms:created>
  <dcterms:modified xsi:type="dcterms:W3CDTF">2026-10-14T09:30:27Z</dcterms:modified>
</cp:coreProperties>
</file>