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AB3DC-3F13-270B-ABEB-081BFD2AC0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3214AC-2FF3-558B-EC0E-430B567AD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30349B-E429-E25D-7645-11C62E2677F0}"/>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5" name="Footer Placeholder 4">
            <a:extLst>
              <a:ext uri="{FF2B5EF4-FFF2-40B4-BE49-F238E27FC236}">
                <a16:creationId xmlns:a16="http://schemas.microsoft.com/office/drawing/2014/main" id="{997EF6AC-492F-A92C-36F7-D893D1EC1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2A47D1-96F9-CF4A-3147-A5B9189F3EBB}"/>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636383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B41C4-1F6A-DB51-65B1-E930EC3F57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2DE8DC-9155-0914-E758-A2B11911FE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36227B-3669-C21B-79BA-487DA9672FB8}"/>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5" name="Footer Placeholder 4">
            <a:extLst>
              <a:ext uri="{FF2B5EF4-FFF2-40B4-BE49-F238E27FC236}">
                <a16:creationId xmlns:a16="http://schemas.microsoft.com/office/drawing/2014/main" id="{DC04BFE2-47D2-117B-3868-03BDFF163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370F57-9B7E-2C87-7D98-286C4ADD5A4D}"/>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711008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FD3E-F92E-C54F-AE4B-9F7436C87E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E4A587-4B75-353B-59D2-F416C7B2A6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2372BC-BDBF-3D29-D170-1E1C602A0960}"/>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5" name="Footer Placeholder 4">
            <a:extLst>
              <a:ext uri="{FF2B5EF4-FFF2-40B4-BE49-F238E27FC236}">
                <a16:creationId xmlns:a16="http://schemas.microsoft.com/office/drawing/2014/main" id="{E78A86A4-6E71-4BE1-3C11-9B409FAD8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6F27D-5C8C-8A4E-A11A-6C64DAD768B5}"/>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500763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532BE-7216-2ED6-0F2D-4676A29810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C4F923-AA7D-964F-AB55-650C83BFAB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548309-6E37-A9E4-3748-EFE2DD5461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2354B8-FA2C-911A-FD20-FB59293F8125}"/>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6" name="Footer Placeholder 5">
            <a:extLst>
              <a:ext uri="{FF2B5EF4-FFF2-40B4-BE49-F238E27FC236}">
                <a16:creationId xmlns:a16="http://schemas.microsoft.com/office/drawing/2014/main" id="{951C61CF-4014-7E1F-B3F8-4E0D8020D8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8E37AB-8D94-9F56-6810-116EA2361252}"/>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192726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B2F-FCB9-F8CD-19CB-2166A527C7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592194-BE4C-B7C0-67A2-7559F19E2C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45BF06-DEA8-07AE-4344-DF802048A0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55B4CB-F84B-591E-05FD-9F02EC7CCE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700570-26B0-F547-C3DD-87655F71CA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AF4ECB-10D2-2D7C-6767-698C49993EFA}"/>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8" name="Footer Placeholder 7">
            <a:extLst>
              <a:ext uri="{FF2B5EF4-FFF2-40B4-BE49-F238E27FC236}">
                <a16:creationId xmlns:a16="http://schemas.microsoft.com/office/drawing/2014/main" id="{456C5E66-49C3-F242-C26F-A22642C23D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7FBD05-934D-8CE4-B1C8-04312EE65B90}"/>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321736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9750-CB7F-79EE-4F65-78DBF6CF52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65FC48-C9B7-6196-5261-4280E4A178BF}"/>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4" name="Footer Placeholder 3">
            <a:extLst>
              <a:ext uri="{FF2B5EF4-FFF2-40B4-BE49-F238E27FC236}">
                <a16:creationId xmlns:a16="http://schemas.microsoft.com/office/drawing/2014/main" id="{B5672D52-E462-9EAC-C999-0756746BAE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FD7472-7855-5E32-0CDB-07D5FD7FEE06}"/>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1682059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E3C413-50A2-D219-DC79-D15774BB8B5F}"/>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3" name="Footer Placeholder 2">
            <a:extLst>
              <a:ext uri="{FF2B5EF4-FFF2-40B4-BE49-F238E27FC236}">
                <a16:creationId xmlns:a16="http://schemas.microsoft.com/office/drawing/2014/main" id="{9F0044CC-EB8C-1941-388C-011C913211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A2F47B-53E4-EE44-43CC-05BEBCC84441}"/>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4178508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AEE8A-42A1-AC2E-8310-82591DE7C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EBAC2F-0273-220E-4EA0-2E0B832E8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5D04DF-A2BE-4700-FA24-2F9AF0F2E9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AF89EC-EEF7-4FFF-B4FE-40661EC0ACF1}"/>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6" name="Footer Placeholder 5">
            <a:extLst>
              <a:ext uri="{FF2B5EF4-FFF2-40B4-BE49-F238E27FC236}">
                <a16:creationId xmlns:a16="http://schemas.microsoft.com/office/drawing/2014/main" id="{12408E12-751C-4DEE-E3D0-4EDE1D5797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83D394-F63A-CB43-CF31-ADE8465D4AB0}"/>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245986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7B42E-939D-E513-69CE-B2A5718CD3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18D4F4-E8B8-2BFA-76CF-D3F491E482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33FEA9-40A8-3F64-E061-61906F47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C2080-0DDA-D90A-7A63-E8053AF3D5C3}"/>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6" name="Footer Placeholder 5">
            <a:extLst>
              <a:ext uri="{FF2B5EF4-FFF2-40B4-BE49-F238E27FC236}">
                <a16:creationId xmlns:a16="http://schemas.microsoft.com/office/drawing/2014/main" id="{A0E90173-D154-3ED7-C37F-C9EAF02ACA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190A38-146B-ECC5-A817-3AF6DF5982C7}"/>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603690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1F07-4A97-7708-94AD-526D9E0C70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D9557B-F8FC-15B7-55C3-C682AED659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9FDE7-F59C-E9DD-FBBD-6307AB448D14}"/>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5" name="Footer Placeholder 4">
            <a:extLst>
              <a:ext uri="{FF2B5EF4-FFF2-40B4-BE49-F238E27FC236}">
                <a16:creationId xmlns:a16="http://schemas.microsoft.com/office/drawing/2014/main" id="{FDE7B74F-0038-648C-DC98-C61FB5AC4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D8C1A2-0C00-64FF-448F-CB76844593B9}"/>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48061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46AF2E-E1C2-B1B1-A41F-4F069038B6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D9FC8F-373A-8B6B-8967-E680273773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CC160-8AE5-D700-5794-1BA406DE0AC6}"/>
              </a:ext>
            </a:extLst>
          </p:cNvPr>
          <p:cNvSpPr>
            <a:spLocks noGrp="1"/>
          </p:cNvSpPr>
          <p:nvPr>
            <p:ph type="dt" sz="half" idx="10"/>
          </p:nvPr>
        </p:nvSpPr>
        <p:spPr/>
        <p:txBody>
          <a:bodyPr/>
          <a:lstStyle/>
          <a:p>
            <a:fld id="{9B24E07A-6D95-452A-A59D-4983C441D646}" type="datetimeFigureOut">
              <a:rPr lang="en-GB" smtClean="0"/>
              <a:t>26/09/2022</a:t>
            </a:fld>
            <a:endParaRPr lang="en-GB"/>
          </a:p>
        </p:txBody>
      </p:sp>
      <p:sp>
        <p:nvSpPr>
          <p:cNvPr id="5" name="Footer Placeholder 4">
            <a:extLst>
              <a:ext uri="{FF2B5EF4-FFF2-40B4-BE49-F238E27FC236}">
                <a16:creationId xmlns:a16="http://schemas.microsoft.com/office/drawing/2014/main" id="{C0CF4055-6DAB-185B-CB0E-479AB6F39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61F78-146F-AF2C-30D3-721F7060590F}"/>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810169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4BE856-91D0-E82A-00AF-4CF282B2DB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D07284-971E-6309-FCB0-56C9D02F15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1B22E-F473-10A2-E806-4D504F069C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4E07A-6D95-452A-A59D-4983C441D646}" type="datetimeFigureOut">
              <a:rPr lang="en-GB" smtClean="0"/>
              <a:t>26/09/2022</a:t>
            </a:fld>
            <a:endParaRPr lang="en-GB"/>
          </a:p>
        </p:txBody>
      </p:sp>
      <p:sp>
        <p:nvSpPr>
          <p:cNvPr id="5" name="Footer Placeholder 4">
            <a:extLst>
              <a:ext uri="{FF2B5EF4-FFF2-40B4-BE49-F238E27FC236}">
                <a16:creationId xmlns:a16="http://schemas.microsoft.com/office/drawing/2014/main" id="{CC5EB1A6-3E85-5159-2063-332F34FE9E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14228A-D759-A359-8616-B6A75E9130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2D6738-91FD-4345-9A2E-A3B1EDE76AC2}" type="slidenum">
              <a:rPr lang="en-GB" smtClean="0"/>
              <a:t>‹#›</a:t>
            </a:fld>
            <a:endParaRPr lang="en-GB"/>
          </a:p>
        </p:txBody>
      </p:sp>
    </p:spTree>
    <p:extLst>
      <p:ext uri="{BB962C8B-B14F-4D97-AF65-F5344CB8AC3E}">
        <p14:creationId xmlns:p14="http://schemas.microsoft.com/office/powerpoint/2010/main" val="2562240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536F0-6F4D-080D-271B-A309289FD997}"/>
              </a:ext>
            </a:extLst>
          </p:cNvPr>
          <p:cNvSpPr>
            <a:spLocks noGrp="1"/>
          </p:cNvSpPr>
          <p:nvPr>
            <p:ph type="ctrTitle"/>
          </p:nvPr>
        </p:nvSpPr>
        <p:spPr>
          <a:xfrm>
            <a:off x="2918691" y="1600201"/>
            <a:ext cx="4812145" cy="1909762"/>
          </a:xfrm>
        </p:spPr>
        <p:txBody>
          <a:bodyPr/>
          <a:lstStyle/>
          <a:p>
            <a:endParaRPr lang="en-GB" dirty="0"/>
          </a:p>
        </p:txBody>
      </p:sp>
      <p:sp>
        <p:nvSpPr>
          <p:cNvPr id="10" name="Rectangle 9">
            <a:extLst>
              <a:ext uri="{FF2B5EF4-FFF2-40B4-BE49-F238E27FC236}">
                <a16:creationId xmlns:a16="http://schemas.microsoft.com/office/drawing/2014/main" id="{9265E987-2F64-212A-432F-081428DC0263}"/>
              </a:ext>
            </a:extLst>
          </p:cNvPr>
          <p:cNvSpPr/>
          <p:nvPr/>
        </p:nvSpPr>
        <p:spPr>
          <a:xfrm>
            <a:off x="99282" y="398330"/>
            <a:ext cx="2706255" cy="411954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A0807F2C-077B-97A1-8ECA-E8FB797BFD75}"/>
              </a:ext>
            </a:extLst>
          </p:cNvPr>
          <p:cNvSpPr/>
          <p:nvPr/>
        </p:nvSpPr>
        <p:spPr>
          <a:xfrm>
            <a:off x="2964864" y="3316001"/>
            <a:ext cx="5116945" cy="354199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15" name="Rectangle: Rounded Corners 14">
            <a:extLst>
              <a:ext uri="{FF2B5EF4-FFF2-40B4-BE49-F238E27FC236}">
                <a16:creationId xmlns:a16="http://schemas.microsoft.com/office/drawing/2014/main" id="{AB246488-931A-C352-7594-C9900E35037B}"/>
              </a:ext>
            </a:extLst>
          </p:cNvPr>
          <p:cNvSpPr/>
          <p:nvPr/>
        </p:nvSpPr>
        <p:spPr>
          <a:xfrm>
            <a:off x="8377371" y="83140"/>
            <a:ext cx="3657609" cy="4655116"/>
          </a:xfrm>
          <a:prstGeom prst="round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3E4F2206-9F3D-F1AB-E267-2CBEFF70871B}"/>
              </a:ext>
            </a:extLst>
          </p:cNvPr>
          <p:cNvSpPr/>
          <p:nvPr/>
        </p:nvSpPr>
        <p:spPr>
          <a:xfrm>
            <a:off x="2999511" y="1607128"/>
            <a:ext cx="5181599" cy="1651074"/>
          </a:xfrm>
          <a:prstGeom prst="flowChartTerminator">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7CD62D5-3780-51BC-7714-FB282DF85BEB}"/>
              </a:ext>
            </a:extLst>
          </p:cNvPr>
          <p:cNvSpPr txBox="1"/>
          <p:nvPr/>
        </p:nvSpPr>
        <p:spPr>
          <a:xfrm>
            <a:off x="92364" y="83139"/>
            <a:ext cx="338050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Charlotte Thomas</a:t>
            </a:r>
            <a:r>
              <a:rPr lang="en-GB" sz="1000" dirty="0">
                <a:latin typeface="Times New Roman" panose="02020603050405020304" pitchFamily="18" charset="0"/>
                <a:cs typeface="Times New Roman" panose="02020603050405020304" pitchFamily="18" charset="0"/>
              </a:rPr>
              <a:t>         </a:t>
            </a:r>
            <a:r>
              <a:rPr lang="en-GB" sz="1000" dirty="0">
                <a:latin typeface="Arial" panose="020B0604020202020204" pitchFamily="34" charset="0"/>
                <a:cs typeface="Arial" panose="020B0604020202020204" pitchFamily="34" charset="0"/>
              </a:rPr>
              <a:t>2218764               ECGE4005P/C</a:t>
            </a:r>
          </a:p>
        </p:txBody>
      </p:sp>
      <p:sp>
        <p:nvSpPr>
          <p:cNvPr id="4" name="Rectangle: Rounded Corners 3">
            <a:extLst>
              <a:ext uri="{FF2B5EF4-FFF2-40B4-BE49-F238E27FC236}">
                <a16:creationId xmlns:a16="http://schemas.microsoft.com/office/drawing/2014/main" id="{A652364F-488E-B5F0-26AA-5936AEF58111}"/>
              </a:ext>
            </a:extLst>
          </p:cNvPr>
          <p:cNvSpPr/>
          <p:nvPr/>
        </p:nvSpPr>
        <p:spPr>
          <a:xfrm>
            <a:off x="8377370" y="4798228"/>
            <a:ext cx="3657609" cy="1976631"/>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hought Bubble: Cloud 4">
            <a:extLst>
              <a:ext uri="{FF2B5EF4-FFF2-40B4-BE49-F238E27FC236}">
                <a16:creationId xmlns:a16="http://schemas.microsoft.com/office/drawing/2014/main" id="{5D33AD9B-3EFC-21AA-7B88-609069A6F274}"/>
              </a:ext>
            </a:extLst>
          </p:cNvPr>
          <p:cNvSpPr/>
          <p:nvPr/>
        </p:nvSpPr>
        <p:spPr>
          <a:xfrm>
            <a:off x="3472873" y="83139"/>
            <a:ext cx="3943928" cy="1256134"/>
          </a:xfrm>
          <a:prstGeom prst="cloudCallout">
            <a:avLst/>
          </a:prstGeo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7" name="AutoShape 2">
            <a:extLst>
              <a:ext uri="{FF2B5EF4-FFF2-40B4-BE49-F238E27FC236}">
                <a16:creationId xmlns:a16="http://schemas.microsoft.com/office/drawing/2014/main" id="{09F82931-2778-1A65-F736-36A119983FE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Box 18">
            <a:extLst>
              <a:ext uri="{FF2B5EF4-FFF2-40B4-BE49-F238E27FC236}">
                <a16:creationId xmlns:a16="http://schemas.microsoft.com/office/drawing/2014/main" id="{79AF24B5-B71E-0B0D-407C-1DF26DFA331D}"/>
              </a:ext>
            </a:extLst>
          </p:cNvPr>
          <p:cNvSpPr txBox="1"/>
          <p:nvPr/>
        </p:nvSpPr>
        <p:spPr>
          <a:xfrm>
            <a:off x="3205018" y="3429000"/>
            <a:ext cx="4645889" cy="3477875"/>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Taking Notes</a:t>
            </a:r>
          </a:p>
          <a:p>
            <a:r>
              <a:rPr lang="en-GB" sz="1000" dirty="0">
                <a:latin typeface="Arial" panose="020B0604020202020204" pitchFamily="34" charset="0"/>
                <a:cs typeface="Arial" panose="020B0604020202020204" pitchFamily="34" charset="0"/>
              </a:rPr>
              <a:t>Day (2018) suggests that taking notes plays a vital part in academic writing and reading. A person may choose to make key notes throughout various parts of their academic study’s. Some of these may include a lecture, book, article or other reliable sources used in order to conduct research. By being strategic in what notes you choose to make Day (2018) believes that this will allow you to recall, review and reflect on a particular experience, therefore being selective in what information you choose to record you are only documenting information that is necessary and useful. Sharing similar views Pritchard (2018) elaborates by suggesting that a good level of engagement is shown through the notes you choose to make and believes that there is not only one way to make purposeful notes , the style in which we choose to make notes is a choice made based on an approach and style that suits you personally, although Pritchard (2018) believes an essential element of the learning process is ensuring your notes are well organised and deciding beforehand what the main focus of your notes are. Pritchard (2018) also argues that if the principles remain the same, both linear and non-linear notes can be used depending on the preferred method, but states that the definition on non-linear note making suggests a more chaotic approach rather than a structured and organised approach , this preferred method can often include making diagrammatically notes and by using this method we are able to refer to the information using our visual memory ( Pritchard, 2008). </a:t>
            </a:r>
          </a:p>
        </p:txBody>
      </p:sp>
      <p:pic>
        <p:nvPicPr>
          <p:cNvPr id="21" name="Picture 20">
            <a:extLst>
              <a:ext uri="{FF2B5EF4-FFF2-40B4-BE49-F238E27FC236}">
                <a16:creationId xmlns:a16="http://schemas.microsoft.com/office/drawing/2014/main" id="{C40F100B-9756-65D7-00A7-30D06169C217}"/>
              </a:ext>
            </a:extLst>
          </p:cNvPr>
          <p:cNvPicPr>
            <a:picLocks noChangeAspect="1"/>
          </p:cNvPicPr>
          <p:nvPr/>
        </p:nvPicPr>
        <p:blipFill>
          <a:blip r:embed="rId2"/>
          <a:stretch>
            <a:fillRect/>
          </a:stretch>
        </p:blipFill>
        <p:spPr>
          <a:xfrm>
            <a:off x="128440" y="4586842"/>
            <a:ext cx="2677097" cy="2000620"/>
          </a:xfrm>
          <a:prstGeom prst="rect">
            <a:avLst/>
          </a:prstGeom>
        </p:spPr>
      </p:pic>
      <p:sp>
        <p:nvSpPr>
          <p:cNvPr id="22" name="TextBox 21">
            <a:extLst>
              <a:ext uri="{FF2B5EF4-FFF2-40B4-BE49-F238E27FC236}">
                <a16:creationId xmlns:a16="http://schemas.microsoft.com/office/drawing/2014/main" id="{A1B5431E-A612-215E-F6F9-95333FB34B64}"/>
              </a:ext>
            </a:extLst>
          </p:cNvPr>
          <p:cNvSpPr txBox="1"/>
          <p:nvPr/>
        </p:nvSpPr>
        <p:spPr>
          <a:xfrm>
            <a:off x="157020" y="6604000"/>
            <a:ext cx="251228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    ( Source: Joseph </a:t>
            </a:r>
            <a:r>
              <a:rPr lang="en-GB" sz="1000" dirty="0" err="1">
                <a:latin typeface="Arial" panose="020B0604020202020204" pitchFamily="34" charset="0"/>
                <a:cs typeface="Arial" panose="020B0604020202020204" pitchFamily="34" charset="0"/>
              </a:rPr>
              <a:t>Venturelli</a:t>
            </a:r>
            <a:r>
              <a:rPr lang="en-GB" sz="1000" dirty="0">
                <a:latin typeface="Arial" panose="020B0604020202020204" pitchFamily="34" charset="0"/>
                <a:cs typeface="Arial" panose="020B0604020202020204" pitchFamily="34" charset="0"/>
              </a:rPr>
              <a:t>, 2015)</a:t>
            </a:r>
          </a:p>
        </p:txBody>
      </p:sp>
      <p:sp>
        <p:nvSpPr>
          <p:cNvPr id="23" name="TextBox 22">
            <a:extLst>
              <a:ext uri="{FF2B5EF4-FFF2-40B4-BE49-F238E27FC236}">
                <a16:creationId xmlns:a16="http://schemas.microsoft.com/office/drawing/2014/main" id="{322A6B8C-872F-1BD9-6609-89F391E22934}"/>
              </a:ext>
            </a:extLst>
          </p:cNvPr>
          <p:cNvSpPr txBox="1"/>
          <p:nvPr/>
        </p:nvSpPr>
        <p:spPr>
          <a:xfrm>
            <a:off x="157020" y="398330"/>
            <a:ext cx="2595427" cy="4555093"/>
          </a:xfrm>
          <a:prstGeom prst="rect">
            <a:avLst/>
          </a:prstGeom>
          <a:noFill/>
        </p:spPr>
        <p:txBody>
          <a:bodyPr wrap="square" rtlCol="0">
            <a:spAutoFit/>
          </a:bodyPr>
          <a:lstStyle/>
          <a:p>
            <a:r>
              <a:rPr lang="en-GB" sz="1000" u="sng" dirty="0">
                <a:latin typeface="Arial" panose="020B0604020202020204" pitchFamily="34" charset="0"/>
                <a:cs typeface="Arial" panose="020B0604020202020204" pitchFamily="34" charset="0"/>
              </a:rPr>
              <a:t>What is Critical Thinking</a:t>
            </a:r>
          </a:p>
          <a:p>
            <a:r>
              <a:rPr lang="en-GB" sz="1000" dirty="0">
                <a:latin typeface="Arial" panose="020B0604020202020204" pitchFamily="34" charset="0"/>
                <a:cs typeface="Arial" panose="020B0604020202020204" pitchFamily="34" charset="0"/>
              </a:rPr>
              <a:t>Judge, Jones and McCreery, (2010) argue that critical thinking is some of the most crucial skills a person will learn during their academic studies. A skill that is made up of several components that enable a person to think critically to create their own judgements and nonbiased opinions through analysing alternative views and arguments, it is the ability to display an argument that is well constructed to support your point of view. Cottrell (2019) agrees that critical thinking skills are a vital ability for academic students. Skills that we can learn and develop allowing us to determine if arguments are valid and if they can be justified by evidence. Cottrell ( 2017) states that without developing the ability to critically evaluate the work of others we simply fall into habit of repeating or describing something we have heard or read, something we believe to be true, this type of thinking can lead to mistakes, errors of judgement and a weak understanding of the argument.</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580AE9-DDF0-65B8-3F94-47977CDAF8B5}"/>
              </a:ext>
            </a:extLst>
          </p:cNvPr>
          <p:cNvSpPr txBox="1"/>
          <p:nvPr/>
        </p:nvSpPr>
        <p:spPr>
          <a:xfrm>
            <a:off x="8571345" y="329360"/>
            <a:ext cx="3248889" cy="4862870"/>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Plagiarism</a:t>
            </a:r>
          </a:p>
          <a:p>
            <a:r>
              <a:rPr lang="en-GB" sz="1000" dirty="0">
                <a:latin typeface="Arial" panose="020B0604020202020204" pitchFamily="34" charset="0"/>
                <a:cs typeface="Arial" panose="020B0604020202020204" pitchFamily="34" charset="0"/>
              </a:rPr>
              <a:t>According to  Day (2018) Plagiarism occurs when the sources used in writing or presented in idea’s are not acknowledged correctly, therefore you are using somebody else’s work as your own. Avoiding plagiarism is not something that is grasped quickly and involves applying and understanding  a range of practises. Day (2018) also believes there are several reasons why plagiarism maybe committed accidently, some of these include, poor time management, having little understanding in citing and referencing correctly and lacking the self confidence in one’s ability to paraphrase. In order to avoid this there are several skills we must acquire. Such skills include ensuring you are able to paraphrase appropriately, mange your time accordingly and correctly acknowledging sources used in your work. By managing your time correctly this allows you to keep a clear record of sources and how you have used them within your work. In addition to this by collecting well organised notes and allowing yourself the appropriate time to gather research you are less likely to commit plagiarism ( Day, 2018). Wilson and Bedford, (2009) state that many lecturers through experience of marking and reading work are able to detect plagiarism, in addition to this many higher education institutions use specific software that are able to identify the similarity amongst your work and others.</a:t>
            </a:r>
          </a:p>
          <a:p>
            <a:endParaRPr lang="en-GB" sz="1000" u="sng"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4CD0B8D-06A6-410E-7639-8608C2C69DDE}"/>
              </a:ext>
            </a:extLst>
          </p:cNvPr>
          <p:cNvSpPr txBox="1"/>
          <p:nvPr/>
        </p:nvSpPr>
        <p:spPr>
          <a:xfrm>
            <a:off x="3334327" y="1830950"/>
            <a:ext cx="4478472" cy="400110"/>
          </a:xfrm>
          <a:prstGeom prst="rect">
            <a:avLst/>
          </a:prstGeom>
          <a:noFill/>
        </p:spPr>
        <p:txBody>
          <a:bodyPr wrap="square" rtlCol="0">
            <a:spAutoFit/>
          </a:bodyPr>
          <a:lstStyle/>
          <a:p>
            <a:pPr algn="ct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83920B9E-EE60-DC4C-4B88-372A55ED6587}"/>
              </a:ext>
            </a:extLst>
          </p:cNvPr>
          <p:cNvSpPr txBox="1"/>
          <p:nvPr/>
        </p:nvSpPr>
        <p:spPr>
          <a:xfrm>
            <a:off x="3472873" y="1727200"/>
            <a:ext cx="4257963" cy="246221"/>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Time Management</a:t>
            </a:r>
          </a:p>
        </p:txBody>
      </p:sp>
      <p:sp>
        <p:nvSpPr>
          <p:cNvPr id="13" name="TextBox 12">
            <a:extLst>
              <a:ext uri="{FF2B5EF4-FFF2-40B4-BE49-F238E27FC236}">
                <a16:creationId xmlns:a16="http://schemas.microsoft.com/office/drawing/2014/main" id="{DB8FF449-242E-F956-C937-43B2EFE7F228}"/>
              </a:ext>
            </a:extLst>
          </p:cNvPr>
          <p:cNvSpPr txBox="1"/>
          <p:nvPr/>
        </p:nvSpPr>
        <p:spPr>
          <a:xfrm>
            <a:off x="10109664" y="4953423"/>
            <a:ext cx="45719" cy="369332"/>
          </a:xfrm>
          <a:prstGeom prst="rect">
            <a:avLst/>
          </a:prstGeom>
          <a:noFill/>
        </p:spPr>
        <p:txBody>
          <a:bodyPr wrap="square" rtlCol="0">
            <a:spAutoFit/>
          </a:bodyPr>
          <a:lstStyle/>
          <a:p>
            <a:endParaRPr lang="en-GB" dirty="0"/>
          </a:p>
        </p:txBody>
      </p:sp>
      <p:sp>
        <p:nvSpPr>
          <p:cNvPr id="14" name="TextBox 13">
            <a:extLst>
              <a:ext uri="{FF2B5EF4-FFF2-40B4-BE49-F238E27FC236}">
                <a16:creationId xmlns:a16="http://schemas.microsoft.com/office/drawing/2014/main" id="{7598BB80-5B0D-7738-8BD0-D56C6456A955}"/>
              </a:ext>
            </a:extLst>
          </p:cNvPr>
          <p:cNvSpPr txBox="1"/>
          <p:nvPr/>
        </p:nvSpPr>
        <p:spPr>
          <a:xfrm>
            <a:off x="8571345" y="4953423"/>
            <a:ext cx="850209" cy="708468"/>
          </a:xfrm>
          <a:prstGeom prst="rect">
            <a:avLst/>
          </a:prstGeom>
          <a:noFill/>
        </p:spPr>
        <p:txBody>
          <a:bodyPr wrap="square" rtlCol="0">
            <a:spAutoFit/>
          </a:bodyPr>
          <a:lstStyle/>
          <a:p>
            <a:endParaRPr lang="en-GB" dirty="0"/>
          </a:p>
        </p:txBody>
      </p:sp>
      <p:sp>
        <p:nvSpPr>
          <p:cNvPr id="16" name="TextBox 15">
            <a:extLst>
              <a:ext uri="{FF2B5EF4-FFF2-40B4-BE49-F238E27FC236}">
                <a16:creationId xmlns:a16="http://schemas.microsoft.com/office/drawing/2014/main" id="{702A3642-C3BD-9100-5445-37959B8DA31F}"/>
              </a:ext>
            </a:extLst>
          </p:cNvPr>
          <p:cNvSpPr txBox="1"/>
          <p:nvPr/>
        </p:nvSpPr>
        <p:spPr>
          <a:xfrm>
            <a:off x="8571345" y="4953423"/>
            <a:ext cx="3315855" cy="246221"/>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594157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E4DA6-760D-B78C-629A-2906A5B66E1B}"/>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BB9970D-7655-C361-5312-AEF129B2670F}"/>
              </a:ext>
            </a:extLst>
          </p:cNvPr>
          <p:cNvSpPr>
            <a:spLocks noGrp="1"/>
          </p:cNvSpPr>
          <p:nvPr>
            <p:ph idx="1"/>
          </p:nvPr>
        </p:nvSpPr>
        <p:spPr>
          <a:xfrm>
            <a:off x="572655" y="1690688"/>
            <a:ext cx="10947400" cy="4449330"/>
          </a:xfrm>
        </p:spPr>
        <p:txBody>
          <a:bodyPr>
            <a:normAutofit/>
          </a:bodyPr>
          <a:lstStyle/>
          <a:p>
            <a:pPr marL="0" indent="0">
              <a:buNone/>
            </a:pPr>
            <a:r>
              <a:rPr lang="en-GB" sz="1200" dirty="0">
                <a:latin typeface="Arial" panose="020B0604020202020204" pitchFamily="34" charset="0"/>
                <a:cs typeface="Arial" panose="020B0604020202020204" pitchFamily="34" charset="0"/>
              </a:rPr>
              <a:t>Day, T. (2018) </a:t>
            </a:r>
            <a:r>
              <a:rPr lang="en-GB" sz="1200" i="1" dirty="0">
                <a:latin typeface="Arial" panose="020B0604020202020204" pitchFamily="34" charset="0"/>
                <a:cs typeface="Arial" panose="020B0604020202020204" pitchFamily="34" charset="0"/>
              </a:rPr>
              <a:t>Success in Academic Writing </a:t>
            </a:r>
            <a:r>
              <a:rPr lang="en-GB" sz="1200" dirty="0">
                <a:latin typeface="Arial" panose="020B0604020202020204" pitchFamily="34" charset="0"/>
                <a:cs typeface="Arial" panose="020B0604020202020204" pitchFamily="34" charset="0"/>
              </a:rPr>
              <a:t>. Basingstoke, Hampshire: Palgrave Macmillan</a:t>
            </a:r>
          </a:p>
          <a:p>
            <a:pPr marL="0" indent="0">
              <a:buNone/>
            </a:pPr>
            <a:r>
              <a:rPr lang="en-GB" sz="1200" dirty="0">
                <a:latin typeface="Arial" panose="020B0604020202020204" pitchFamily="34" charset="0"/>
                <a:cs typeface="Arial" panose="020B0604020202020204" pitchFamily="34" charset="0"/>
              </a:rPr>
              <a:t>Cottrell, S. (2019) </a:t>
            </a:r>
            <a:r>
              <a:rPr lang="en-GB" sz="1200" i="1" dirty="0">
                <a:latin typeface="Arial" panose="020B0604020202020204" pitchFamily="34" charset="0"/>
                <a:cs typeface="Arial" panose="020B0604020202020204" pitchFamily="34" charset="0"/>
              </a:rPr>
              <a:t>The Study Skills Handbook</a:t>
            </a:r>
            <a:r>
              <a:rPr lang="en-GB" sz="1200" dirty="0">
                <a:latin typeface="Arial" panose="020B0604020202020204" pitchFamily="34" charset="0"/>
                <a:cs typeface="Arial" panose="020B0604020202020204" pitchFamily="34" charset="0"/>
              </a:rPr>
              <a:t>. 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Red Globe Press</a:t>
            </a:r>
          </a:p>
          <a:p>
            <a:pPr marL="0" indent="0">
              <a:buNone/>
            </a:pPr>
            <a:r>
              <a:rPr lang="en-GB" sz="1200" dirty="0">
                <a:latin typeface="Arial" panose="020B0604020202020204" pitchFamily="34" charset="0"/>
                <a:cs typeface="Arial" panose="020B0604020202020204" pitchFamily="34" charset="0"/>
              </a:rPr>
              <a:t>Pritchard, A. (2018) </a:t>
            </a:r>
            <a:r>
              <a:rPr lang="en-GB" sz="1200" i="1" dirty="0">
                <a:latin typeface="Arial" panose="020B0604020202020204" pitchFamily="34" charset="0"/>
                <a:cs typeface="Arial" panose="020B0604020202020204" pitchFamily="34" charset="0"/>
              </a:rPr>
              <a:t>Studying and learning at University: vital skills for success in your degree.</a:t>
            </a:r>
            <a:r>
              <a:rPr lang="en-GB" sz="1200" dirty="0">
                <a:latin typeface="Arial" panose="020B0604020202020204" pitchFamily="34" charset="0"/>
                <a:cs typeface="Arial" panose="020B0604020202020204" pitchFamily="34" charset="0"/>
              </a:rPr>
              <a:t> London: Sage Publications Ltd.</a:t>
            </a:r>
          </a:p>
          <a:p>
            <a:pPr marL="0" indent="0">
              <a:buNone/>
            </a:pPr>
            <a:r>
              <a:rPr lang="en-GB" sz="1200" dirty="0">
                <a:latin typeface="Arial" panose="020B0604020202020204" pitchFamily="34" charset="0"/>
                <a:cs typeface="Arial" panose="020B0604020202020204" pitchFamily="34" charset="0"/>
              </a:rPr>
              <a:t>Judge, B., Jones, P. and McCreery, E. (2009) Critical Thinking Skills for Education Students. Exeter : Learning Matters Ltd</a:t>
            </a:r>
          </a:p>
          <a:p>
            <a:pPr marL="0" indent="0">
              <a:buNone/>
            </a:pPr>
            <a:r>
              <a:rPr lang="en-GB" sz="1200" dirty="0">
                <a:latin typeface="Arial" panose="020B0604020202020204" pitchFamily="34" charset="0"/>
                <a:cs typeface="Arial" panose="020B0604020202020204" pitchFamily="34" charset="0"/>
              </a:rPr>
              <a:t>Cottrell, S. (2017) </a:t>
            </a:r>
            <a:r>
              <a:rPr lang="en-GB" sz="1200" i="1" dirty="0">
                <a:latin typeface="Arial" panose="020B0604020202020204" pitchFamily="34" charset="0"/>
                <a:cs typeface="Arial" panose="020B0604020202020204" pitchFamily="34" charset="0"/>
              </a:rPr>
              <a:t>Study Skills, Critical Thinking Skills. Developing Effective Argument And Analysis. </a:t>
            </a:r>
            <a:r>
              <a:rPr lang="en-GB" sz="1200" dirty="0">
                <a:latin typeface="Arial" panose="020B0604020202020204" pitchFamily="34" charset="0"/>
                <a:cs typeface="Arial" panose="020B0604020202020204" pitchFamily="34" charset="0"/>
              </a:rPr>
              <a:t>London : Palgrave</a:t>
            </a:r>
          </a:p>
          <a:p>
            <a:pPr marL="0" indent="0">
              <a:buNone/>
            </a:pPr>
            <a:r>
              <a:rPr lang="en-GB" sz="1200" dirty="0">
                <a:latin typeface="Arial" panose="020B0604020202020204" pitchFamily="34" charset="0"/>
                <a:cs typeface="Arial" panose="020B0604020202020204" pitchFamily="34" charset="0"/>
              </a:rPr>
              <a:t>Wilson, E. and Bedford, D. (2009) </a:t>
            </a:r>
            <a:r>
              <a:rPr lang="en-GB" sz="1200" i="1" dirty="0">
                <a:latin typeface="Arial" panose="020B0604020202020204" pitchFamily="34" charset="0"/>
                <a:cs typeface="Arial" panose="020B0604020202020204" pitchFamily="34" charset="0"/>
              </a:rPr>
              <a:t>Study Skills for part-time students. </a:t>
            </a:r>
            <a:r>
              <a:rPr lang="en-GB" sz="1200" dirty="0">
                <a:latin typeface="Arial" panose="020B0604020202020204" pitchFamily="34" charset="0"/>
                <a:cs typeface="Arial" panose="020B0604020202020204" pitchFamily="34" charset="0"/>
              </a:rPr>
              <a:t>Harlow: Pearson Education UK.</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2768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2483</TotalTime>
  <Words>868</Words>
  <Application>Microsoft Office PowerPoint</Application>
  <PresentationFormat>Widescreen</PresentationFormat>
  <Paragraphs>18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james</dc:creator>
  <cp:lastModifiedBy>carys james</cp:lastModifiedBy>
  <cp:revision>6</cp:revision>
  <dcterms:created xsi:type="dcterms:W3CDTF">2022-09-17T20:30:49Z</dcterms:created>
  <dcterms:modified xsi:type="dcterms:W3CDTF">2022-09-26T19:28:47Z</dcterms:modified>
</cp:coreProperties>
</file>