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6" r:id="rId3"/>
    <p:sldId id="263" r:id="rId4"/>
    <p:sldId id="257" r:id="rId5"/>
    <p:sldId id="258" r:id="rId6"/>
    <p:sldId id="259" r:id="rId7"/>
    <p:sldId id="270" r:id="rId8"/>
    <p:sldId id="260" r:id="rId9"/>
    <p:sldId id="269" r:id="rId10"/>
    <p:sldId id="261" r:id="rId11"/>
    <p:sldId id="262" r:id="rId12"/>
    <p:sldId id="264" r:id="rId13"/>
    <p:sldId id="271" r:id="rId14"/>
    <p:sldId id="265" r:id="rId15"/>
    <p:sldId id="267" r:id="rId16"/>
    <p:sldId id="272" r:id="rId17"/>
    <p:sldId id="275" r:id="rId18"/>
    <p:sldId id="266" r:id="rId19"/>
    <p:sldId id="273" r:id="rId20"/>
    <p:sldId id="274" r:id="rId21"/>
    <p:sldId id="26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SchemeForSuggestions">
  <dgm:title val="Color Scheme for Suggestions"/>
  <dgm:desc val="Color Scheme for Suggestions"/>
  <dgm:catLst>
    <dgm:cat type="Other" pri="2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bg1">
        <a:lumMod val="95000"/>
      </a:schemeClr>
    </dgm:fillClrLst>
    <dgm:linClrLst>
      <a:schemeClr val="bg1">
        <a:lumMod val="95000"/>
      </a:schemeClr>
    </dgm:linClrLst>
    <dgm:effectClrLst/>
    <dgm:txLinClrLst/>
    <dgm:txFillClrLst meth="repeat">
      <a:schemeClr val="tx1">
        <a:lumMod val="75000"/>
        <a:lumOff val="25000"/>
      </a:schemeClr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BCCFB4-B943-4203-8FBC-9B848CDCB516}" type="doc">
      <dgm:prSet loTypeId="urn:microsoft.com/office/officeart/2005/8/layout/hierarchy3" loCatId="Inbox" qsTypeId="urn:microsoft.com/office/officeart/2005/8/quickstyle/3d2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B240FD8-9D29-4B85-9101-0D654C12D67F}">
      <dgm:prSet/>
      <dgm:spPr/>
      <dgm:t>
        <a:bodyPr/>
        <a:lstStyle/>
        <a:p>
          <a:r>
            <a:rPr lang="en-GB" dirty="0"/>
            <a:t>A general interest in the sponsorship of clubs and how it affects them</a:t>
          </a:r>
          <a:endParaRPr lang="en-US" dirty="0"/>
        </a:p>
      </dgm:t>
    </dgm:pt>
    <dgm:pt modelId="{CA4F9ECE-8191-4F0E-AB7D-9BC8CC239884}" type="parTrans" cxnId="{1137DCFB-7EAA-44D6-85D4-E9ADF6C09564}">
      <dgm:prSet/>
      <dgm:spPr/>
      <dgm:t>
        <a:bodyPr/>
        <a:lstStyle/>
        <a:p>
          <a:endParaRPr lang="en-US"/>
        </a:p>
      </dgm:t>
    </dgm:pt>
    <dgm:pt modelId="{4C4BAC4C-259F-41C6-A0BA-3A3348DEF3E7}" type="sibTrans" cxnId="{1137DCFB-7EAA-44D6-85D4-E9ADF6C09564}">
      <dgm:prSet/>
      <dgm:spPr/>
      <dgm:t>
        <a:bodyPr/>
        <a:lstStyle/>
        <a:p>
          <a:endParaRPr lang="en-US"/>
        </a:p>
      </dgm:t>
    </dgm:pt>
    <dgm:pt modelId="{82B4C25F-A6CD-4E91-A088-C538C47E1EFE}">
      <dgm:prSet/>
      <dgm:spPr/>
      <dgm:t>
        <a:bodyPr/>
        <a:lstStyle/>
        <a:p>
          <a:r>
            <a:rPr lang="en-GB" dirty="0"/>
            <a:t>I’d like to know how fans feel about sponsorship and if it changes their view of their clubs</a:t>
          </a:r>
          <a:endParaRPr lang="en-US" dirty="0"/>
        </a:p>
      </dgm:t>
    </dgm:pt>
    <dgm:pt modelId="{2D0937E7-6E26-4D92-B0C2-37701CD452CA}" type="parTrans" cxnId="{79B42D92-9406-40EE-9AF9-C0B8B824554A}">
      <dgm:prSet/>
      <dgm:spPr/>
      <dgm:t>
        <a:bodyPr/>
        <a:lstStyle/>
        <a:p>
          <a:endParaRPr lang="en-US"/>
        </a:p>
      </dgm:t>
    </dgm:pt>
    <dgm:pt modelId="{5E531DC3-C3BB-43D9-83ED-6B1F6167BB30}" type="sibTrans" cxnId="{79B42D92-9406-40EE-9AF9-C0B8B824554A}">
      <dgm:prSet/>
      <dgm:spPr/>
      <dgm:t>
        <a:bodyPr/>
        <a:lstStyle/>
        <a:p>
          <a:endParaRPr lang="en-US"/>
        </a:p>
      </dgm:t>
    </dgm:pt>
    <dgm:pt modelId="{763662EC-036C-4469-9326-7610E95152D2}">
      <dgm:prSet/>
      <dgm:spPr/>
      <dgm:t>
        <a:bodyPr/>
        <a:lstStyle/>
        <a:p>
          <a:r>
            <a:rPr lang="en-US" dirty="0"/>
            <a:t>I am a football fan and have seen the changes of sponsorships over recent years</a:t>
          </a:r>
        </a:p>
      </dgm:t>
    </dgm:pt>
    <dgm:pt modelId="{628ED76C-3F28-4775-9B8E-D36482B7D84F}" type="parTrans" cxnId="{6B43CE2A-A4F5-4421-A9B1-4BF0864C13AA}">
      <dgm:prSet/>
      <dgm:spPr/>
      <dgm:t>
        <a:bodyPr/>
        <a:lstStyle/>
        <a:p>
          <a:endParaRPr lang="en-US"/>
        </a:p>
      </dgm:t>
    </dgm:pt>
    <dgm:pt modelId="{CA117D21-CF6C-4709-82A5-E48EE6415AAA}" type="sibTrans" cxnId="{6B43CE2A-A4F5-4421-A9B1-4BF0864C13AA}">
      <dgm:prSet/>
      <dgm:spPr/>
      <dgm:t>
        <a:bodyPr/>
        <a:lstStyle/>
        <a:p>
          <a:endParaRPr lang="en-US"/>
        </a:p>
      </dgm:t>
    </dgm:pt>
    <dgm:pt modelId="{C088D604-F23F-45B3-B1E2-B081BC38EE08}" type="pres">
      <dgm:prSet presAssocID="{58BCCFB4-B943-4203-8FBC-9B848CDCB51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D06239D8-E9A6-4F48-B9E6-E7ED0FF4BE50}" type="pres">
      <dgm:prSet presAssocID="{EB240FD8-9D29-4B85-9101-0D654C12D67F}" presName="root" presStyleCnt="0"/>
      <dgm:spPr/>
    </dgm:pt>
    <dgm:pt modelId="{04D9BB8D-E385-402D-9963-8C94ED0A84AF}" type="pres">
      <dgm:prSet presAssocID="{EB240FD8-9D29-4B85-9101-0D654C12D67F}" presName="rootComposite" presStyleCnt="0"/>
      <dgm:spPr/>
    </dgm:pt>
    <dgm:pt modelId="{5437E7EA-8FE8-42A1-8782-F72BBD969075}" type="pres">
      <dgm:prSet presAssocID="{EB240FD8-9D29-4B85-9101-0D654C12D67F}" presName="rootText" presStyleLbl="node1" presStyleIdx="0" presStyleCnt="3" custLinFactNeighborX="-41" custLinFactNeighborY="-925"/>
      <dgm:spPr/>
      <dgm:t>
        <a:bodyPr/>
        <a:lstStyle/>
        <a:p>
          <a:endParaRPr lang="en-GB"/>
        </a:p>
      </dgm:t>
    </dgm:pt>
    <dgm:pt modelId="{799D2F30-CE98-4B90-88EC-DB53D5DB013D}" type="pres">
      <dgm:prSet presAssocID="{EB240FD8-9D29-4B85-9101-0D654C12D67F}" presName="rootConnector" presStyleLbl="node1" presStyleIdx="0" presStyleCnt="3"/>
      <dgm:spPr/>
      <dgm:t>
        <a:bodyPr/>
        <a:lstStyle/>
        <a:p>
          <a:endParaRPr lang="en-GB"/>
        </a:p>
      </dgm:t>
    </dgm:pt>
    <dgm:pt modelId="{F00ED89B-E1BE-415A-BF95-7E532D46D0C9}" type="pres">
      <dgm:prSet presAssocID="{EB240FD8-9D29-4B85-9101-0D654C12D67F}" presName="childShape" presStyleCnt="0"/>
      <dgm:spPr/>
    </dgm:pt>
    <dgm:pt modelId="{61787699-33B5-4A97-BC77-9D094790ABF8}" type="pres">
      <dgm:prSet presAssocID="{82B4C25F-A6CD-4E91-A088-C538C47E1EFE}" presName="root" presStyleCnt="0"/>
      <dgm:spPr/>
    </dgm:pt>
    <dgm:pt modelId="{8BB7C1A4-44B5-4779-BDD5-CA8B36327FBC}" type="pres">
      <dgm:prSet presAssocID="{82B4C25F-A6CD-4E91-A088-C538C47E1EFE}" presName="rootComposite" presStyleCnt="0"/>
      <dgm:spPr/>
    </dgm:pt>
    <dgm:pt modelId="{3E22F046-66D2-4F04-AB4B-4BEC5193FC5B}" type="pres">
      <dgm:prSet presAssocID="{82B4C25F-A6CD-4E91-A088-C538C47E1EFE}" presName="rootText" presStyleLbl="node1" presStyleIdx="1" presStyleCnt="3"/>
      <dgm:spPr/>
      <dgm:t>
        <a:bodyPr/>
        <a:lstStyle/>
        <a:p>
          <a:endParaRPr lang="en-GB"/>
        </a:p>
      </dgm:t>
    </dgm:pt>
    <dgm:pt modelId="{DB1A2147-30B3-412C-BAA1-CEAE1FE49786}" type="pres">
      <dgm:prSet presAssocID="{82B4C25F-A6CD-4E91-A088-C538C47E1EFE}" presName="rootConnector" presStyleLbl="node1" presStyleIdx="1" presStyleCnt="3"/>
      <dgm:spPr/>
      <dgm:t>
        <a:bodyPr/>
        <a:lstStyle/>
        <a:p>
          <a:endParaRPr lang="en-GB"/>
        </a:p>
      </dgm:t>
    </dgm:pt>
    <dgm:pt modelId="{20DAA010-A838-45C2-8FEC-8F1DDEE55016}" type="pres">
      <dgm:prSet presAssocID="{82B4C25F-A6CD-4E91-A088-C538C47E1EFE}" presName="childShape" presStyleCnt="0"/>
      <dgm:spPr/>
    </dgm:pt>
    <dgm:pt modelId="{7B0CC69E-19E9-4972-BFA7-CA99169D45C5}" type="pres">
      <dgm:prSet presAssocID="{763662EC-036C-4469-9326-7610E95152D2}" presName="root" presStyleCnt="0"/>
      <dgm:spPr/>
    </dgm:pt>
    <dgm:pt modelId="{891518DC-D07F-42C3-86C7-28346F2E1BF1}" type="pres">
      <dgm:prSet presAssocID="{763662EC-036C-4469-9326-7610E95152D2}" presName="rootComposite" presStyleCnt="0"/>
      <dgm:spPr/>
    </dgm:pt>
    <dgm:pt modelId="{6D449909-C3A9-40F2-8920-097BBBD767E4}" type="pres">
      <dgm:prSet presAssocID="{763662EC-036C-4469-9326-7610E95152D2}" presName="rootText" presStyleLbl="node1" presStyleIdx="2" presStyleCnt="3"/>
      <dgm:spPr/>
      <dgm:t>
        <a:bodyPr/>
        <a:lstStyle/>
        <a:p>
          <a:endParaRPr lang="en-GB"/>
        </a:p>
      </dgm:t>
    </dgm:pt>
    <dgm:pt modelId="{E45AAFBA-9202-4453-9230-01C132C55F03}" type="pres">
      <dgm:prSet presAssocID="{763662EC-036C-4469-9326-7610E95152D2}" presName="rootConnector" presStyleLbl="node1" presStyleIdx="2" presStyleCnt="3"/>
      <dgm:spPr/>
      <dgm:t>
        <a:bodyPr/>
        <a:lstStyle/>
        <a:p>
          <a:endParaRPr lang="en-GB"/>
        </a:p>
      </dgm:t>
    </dgm:pt>
    <dgm:pt modelId="{688D6ECF-B708-4D1A-94E4-16ED06FF9106}" type="pres">
      <dgm:prSet presAssocID="{763662EC-036C-4469-9326-7610E95152D2}" presName="childShape" presStyleCnt="0"/>
      <dgm:spPr/>
    </dgm:pt>
  </dgm:ptLst>
  <dgm:cxnLst>
    <dgm:cxn modelId="{DE717E79-97AC-4EFE-B317-4A0692F44524}" type="presOf" srcId="{EB240FD8-9D29-4B85-9101-0D654C12D67F}" destId="{799D2F30-CE98-4B90-88EC-DB53D5DB013D}" srcOrd="1" destOrd="0" presId="urn:microsoft.com/office/officeart/2005/8/layout/hierarchy3"/>
    <dgm:cxn modelId="{70A3B6B3-A4FD-4B09-B9D7-4B88FD4FA10C}" type="presOf" srcId="{763662EC-036C-4469-9326-7610E95152D2}" destId="{6D449909-C3A9-40F2-8920-097BBBD767E4}" srcOrd="0" destOrd="0" presId="urn:microsoft.com/office/officeart/2005/8/layout/hierarchy3"/>
    <dgm:cxn modelId="{218A7EC6-9C60-4233-B0C0-A3414E607E9D}" type="presOf" srcId="{EB240FD8-9D29-4B85-9101-0D654C12D67F}" destId="{5437E7EA-8FE8-42A1-8782-F72BBD969075}" srcOrd="0" destOrd="0" presId="urn:microsoft.com/office/officeart/2005/8/layout/hierarchy3"/>
    <dgm:cxn modelId="{6B43CE2A-A4F5-4421-A9B1-4BF0864C13AA}" srcId="{58BCCFB4-B943-4203-8FBC-9B848CDCB516}" destId="{763662EC-036C-4469-9326-7610E95152D2}" srcOrd="2" destOrd="0" parTransId="{628ED76C-3F28-4775-9B8E-D36482B7D84F}" sibTransId="{CA117D21-CF6C-4709-82A5-E48EE6415AAA}"/>
    <dgm:cxn modelId="{1137DCFB-7EAA-44D6-85D4-E9ADF6C09564}" srcId="{58BCCFB4-B943-4203-8FBC-9B848CDCB516}" destId="{EB240FD8-9D29-4B85-9101-0D654C12D67F}" srcOrd="0" destOrd="0" parTransId="{CA4F9ECE-8191-4F0E-AB7D-9BC8CC239884}" sibTransId="{4C4BAC4C-259F-41C6-A0BA-3A3348DEF3E7}"/>
    <dgm:cxn modelId="{6AEC2364-B5D3-42AD-8571-0670108ED801}" type="presOf" srcId="{58BCCFB4-B943-4203-8FBC-9B848CDCB516}" destId="{C088D604-F23F-45B3-B1E2-B081BC38EE08}" srcOrd="0" destOrd="0" presId="urn:microsoft.com/office/officeart/2005/8/layout/hierarchy3"/>
    <dgm:cxn modelId="{527E1769-DD12-4380-8B0D-A494FAA84B5A}" type="presOf" srcId="{763662EC-036C-4469-9326-7610E95152D2}" destId="{E45AAFBA-9202-4453-9230-01C132C55F03}" srcOrd="1" destOrd="0" presId="urn:microsoft.com/office/officeart/2005/8/layout/hierarchy3"/>
    <dgm:cxn modelId="{C6530861-2BB1-42B0-8DE4-EFCA18719CA6}" type="presOf" srcId="{82B4C25F-A6CD-4E91-A088-C538C47E1EFE}" destId="{DB1A2147-30B3-412C-BAA1-CEAE1FE49786}" srcOrd="1" destOrd="0" presId="urn:microsoft.com/office/officeart/2005/8/layout/hierarchy3"/>
    <dgm:cxn modelId="{79B42D92-9406-40EE-9AF9-C0B8B824554A}" srcId="{58BCCFB4-B943-4203-8FBC-9B848CDCB516}" destId="{82B4C25F-A6CD-4E91-A088-C538C47E1EFE}" srcOrd="1" destOrd="0" parTransId="{2D0937E7-6E26-4D92-B0C2-37701CD452CA}" sibTransId="{5E531DC3-C3BB-43D9-83ED-6B1F6167BB30}"/>
    <dgm:cxn modelId="{3698BD17-D261-4D63-84F2-77EA66D10C69}" type="presOf" srcId="{82B4C25F-A6CD-4E91-A088-C538C47E1EFE}" destId="{3E22F046-66D2-4F04-AB4B-4BEC5193FC5B}" srcOrd="0" destOrd="0" presId="urn:microsoft.com/office/officeart/2005/8/layout/hierarchy3"/>
    <dgm:cxn modelId="{F9123D58-5F7E-4492-B6DA-6E4140718EFA}" type="presParOf" srcId="{C088D604-F23F-45B3-B1E2-B081BC38EE08}" destId="{D06239D8-E9A6-4F48-B9E6-E7ED0FF4BE50}" srcOrd="0" destOrd="0" presId="urn:microsoft.com/office/officeart/2005/8/layout/hierarchy3"/>
    <dgm:cxn modelId="{F6D51612-5206-465C-A1B5-51039F136D2D}" type="presParOf" srcId="{D06239D8-E9A6-4F48-B9E6-E7ED0FF4BE50}" destId="{04D9BB8D-E385-402D-9963-8C94ED0A84AF}" srcOrd="0" destOrd="0" presId="urn:microsoft.com/office/officeart/2005/8/layout/hierarchy3"/>
    <dgm:cxn modelId="{FD5D2BFF-E5E0-4CE6-9A34-8B42CDFBDF91}" type="presParOf" srcId="{04D9BB8D-E385-402D-9963-8C94ED0A84AF}" destId="{5437E7EA-8FE8-42A1-8782-F72BBD969075}" srcOrd="0" destOrd="0" presId="urn:microsoft.com/office/officeart/2005/8/layout/hierarchy3"/>
    <dgm:cxn modelId="{74295DF1-6C57-489F-81A8-8E1769362C90}" type="presParOf" srcId="{04D9BB8D-E385-402D-9963-8C94ED0A84AF}" destId="{799D2F30-CE98-4B90-88EC-DB53D5DB013D}" srcOrd="1" destOrd="0" presId="urn:microsoft.com/office/officeart/2005/8/layout/hierarchy3"/>
    <dgm:cxn modelId="{82C2BB8C-3775-40AD-9A3E-F63FDD28696A}" type="presParOf" srcId="{D06239D8-E9A6-4F48-B9E6-E7ED0FF4BE50}" destId="{F00ED89B-E1BE-415A-BF95-7E532D46D0C9}" srcOrd="1" destOrd="0" presId="urn:microsoft.com/office/officeart/2005/8/layout/hierarchy3"/>
    <dgm:cxn modelId="{F4DEBF99-8B3B-49B6-904D-134DAC215A87}" type="presParOf" srcId="{C088D604-F23F-45B3-B1E2-B081BC38EE08}" destId="{61787699-33B5-4A97-BC77-9D094790ABF8}" srcOrd="1" destOrd="0" presId="urn:microsoft.com/office/officeart/2005/8/layout/hierarchy3"/>
    <dgm:cxn modelId="{CB8D5FA6-DEE6-4FB3-AC3D-9EC23C5F2F35}" type="presParOf" srcId="{61787699-33B5-4A97-BC77-9D094790ABF8}" destId="{8BB7C1A4-44B5-4779-BDD5-CA8B36327FBC}" srcOrd="0" destOrd="0" presId="urn:microsoft.com/office/officeart/2005/8/layout/hierarchy3"/>
    <dgm:cxn modelId="{1AC177B0-7D31-409E-9D4C-852FBF26CC31}" type="presParOf" srcId="{8BB7C1A4-44B5-4779-BDD5-CA8B36327FBC}" destId="{3E22F046-66D2-4F04-AB4B-4BEC5193FC5B}" srcOrd="0" destOrd="0" presId="urn:microsoft.com/office/officeart/2005/8/layout/hierarchy3"/>
    <dgm:cxn modelId="{D1F1A3B2-E7B3-4DD9-AF88-79876FB7ECB1}" type="presParOf" srcId="{8BB7C1A4-44B5-4779-BDD5-CA8B36327FBC}" destId="{DB1A2147-30B3-412C-BAA1-CEAE1FE49786}" srcOrd="1" destOrd="0" presId="urn:microsoft.com/office/officeart/2005/8/layout/hierarchy3"/>
    <dgm:cxn modelId="{A3EE31DE-CBF3-4E93-BBD7-98AB6830E9EB}" type="presParOf" srcId="{61787699-33B5-4A97-BC77-9D094790ABF8}" destId="{20DAA010-A838-45C2-8FEC-8F1DDEE55016}" srcOrd="1" destOrd="0" presId="urn:microsoft.com/office/officeart/2005/8/layout/hierarchy3"/>
    <dgm:cxn modelId="{AC1C1F10-0DB7-4326-BEFB-85BD4B819E72}" type="presParOf" srcId="{C088D604-F23F-45B3-B1E2-B081BC38EE08}" destId="{7B0CC69E-19E9-4972-BFA7-CA99169D45C5}" srcOrd="2" destOrd="0" presId="urn:microsoft.com/office/officeart/2005/8/layout/hierarchy3"/>
    <dgm:cxn modelId="{298F6BE3-654A-4F8D-8BD7-36D32197BB10}" type="presParOf" srcId="{7B0CC69E-19E9-4972-BFA7-CA99169D45C5}" destId="{891518DC-D07F-42C3-86C7-28346F2E1BF1}" srcOrd="0" destOrd="0" presId="urn:microsoft.com/office/officeart/2005/8/layout/hierarchy3"/>
    <dgm:cxn modelId="{53CA73CD-4EC3-49AE-BB54-32E3CA405ECA}" type="presParOf" srcId="{891518DC-D07F-42C3-86C7-28346F2E1BF1}" destId="{6D449909-C3A9-40F2-8920-097BBBD767E4}" srcOrd="0" destOrd="0" presId="urn:microsoft.com/office/officeart/2005/8/layout/hierarchy3"/>
    <dgm:cxn modelId="{6E2F682E-B5E1-40E2-8ADD-4A13AF5D21B2}" type="presParOf" srcId="{891518DC-D07F-42C3-86C7-28346F2E1BF1}" destId="{E45AAFBA-9202-4453-9230-01C132C55F03}" srcOrd="1" destOrd="0" presId="urn:microsoft.com/office/officeart/2005/8/layout/hierarchy3"/>
    <dgm:cxn modelId="{4CDFDA66-CC3D-47B4-B328-6F656985DC7F}" type="presParOf" srcId="{7B0CC69E-19E9-4972-BFA7-CA99169D45C5}" destId="{688D6ECF-B708-4D1A-94E4-16ED06FF910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A20E03-62B8-4559-98E9-BF25BD1DBBE8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419C39A2-1C13-4B2F-9B9A-288C0D3A403F}">
      <dgm:prSet/>
      <dgm:spPr/>
      <dgm:t>
        <a:bodyPr/>
        <a:lstStyle/>
        <a:p>
          <a:r>
            <a:rPr lang="en-US"/>
            <a:t>Evaluate</a:t>
          </a:r>
        </a:p>
      </dgm:t>
    </dgm:pt>
    <dgm:pt modelId="{7C988EC0-97D3-46B3-8453-903E6912BC1D}" type="parTrans" cxnId="{C45D2D29-8E51-4A41-B1F7-F8C477BA8614}">
      <dgm:prSet/>
      <dgm:spPr/>
      <dgm:t>
        <a:bodyPr/>
        <a:lstStyle/>
        <a:p>
          <a:endParaRPr lang="en-US"/>
        </a:p>
      </dgm:t>
    </dgm:pt>
    <dgm:pt modelId="{4F64406D-0618-4685-90CB-4A8F7432188C}" type="sibTrans" cxnId="{C45D2D29-8E51-4A41-B1F7-F8C477BA8614}">
      <dgm:prSet/>
      <dgm:spPr/>
      <dgm:t>
        <a:bodyPr/>
        <a:lstStyle/>
        <a:p>
          <a:endParaRPr lang="en-US"/>
        </a:p>
      </dgm:t>
    </dgm:pt>
    <dgm:pt modelId="{7B36879B-E821-45D0-8643-9842C27B3AEB}">
      <dgm:prSet/>
      <dgm:spPr/>
      <dgm:t>
        <a:bodyPr/>
        <a:lstStyle/>
        <a:p>
          <a:r>
            <a:rPr lang="en-US" dirty="0"/>
            <a:t>Evaluate the effects that sponsorships have on leading clubs and their supporters. </a:t>
          </a:r>
        </a:p>
      </dgm:t>
    </dgm:pt>
    <dgm:pt modelId="{DFCF208D-6A90-44F6-A260-597CE88E888A}" type="parTrans" cxnId="{C8C186FD-DBFD-4E21-B0DA-0F8A69CD072C}">
      <dgm:prSet/>
      <dgm:spPr/>
      <dgm:t>
        <a:bodyPr/>
        <a:lstStyle/>
        <a:p>
          <a:endParaRPr lang="en-US"/>
        </a:p>
      </dgm:t>
    </dgm:pt>
    <dgm:pt modelId="{8B7787A0-8387-4C46-9BE0-CA43F2DF596E}" type="sibTrans" cxnId="{C8C186FD-DBFD-4E21-B0DA-0F8A69CD072C}">
      <dgm:prSet/>
      <dgm:spPr/>
      <dgm:t>
        <a:bodyPr/>
        <a:lstStyle/>
        <a:p>
          <a:endParaRPr lang="en-US"/>
        </a:p>
      </dgm:t>
    </dgm:pt>
    <dgm:pt modelId="{EA6280D8-30B2-4489-A185-504D73E50DDD}">
      <dgm:prSet/>
      <dgm:spPr/>
      <dgm:t>
        <a:bodyPr/>
        <a:lstStyle/>
        <a:p>
          <a:r>
            <a:rPr lang="en-US" dirty="0" err="1"/>
            <a:t>Analyse</a:t>
          </a:r>
          <a:endParaRPr lang="en-US" dirty="0"/>
        </a:p>
      </dgm:t>
    </dgm:pt>
    <dgm:pt modelId="{6F210A95-373A-41AC-B3A2-B2E2C1F7AA4C}" type="parTrans" cxnId="{6E793DE3-41D4-4B75-A454-B1F1465CB653}">
      <dgm:prSet/>
      <dgm:spPr/>
      <dgm:t>
        <a:bodyPr/>
        <a:lstStyle/>
        <a:p>
          <a:endParaRPr lang="en-US"/>
        </a:p>
      </dgm:t>
    </dgm:pt>
    <dgm:pt modelId="{E28C6C76-29A2-4F00-BAD5-04C65415C6DC}" type="sibTrans" cxnId="{6E793DE3-41D4-4B75-A454-B1F1465CB653}">
      <dgm:prSet/>
      <dgm:spPr/>
      <dgm:t>
        <a:bodyPr/>
        <a:lstStyle/>
        <a:p>
          <a:endParaRPr lang="en-US"/>
        </a:p>
      </dgm:t>
    </dgm:pt>
    <dgm:pt modelId="{5300B3D3-C388-4059-8CDF-5BAAFC51829C}">
      <dgm:prSet/>
      <dgm:spPr/>
      <dgm:t>
        <a:bodyPr/>
        <a:lstStyle/>
        <a:p>
          <a:r>
            <a:rPr lang="en-US" dirty="0" err="1"/>
            <a:t>Analyse</a:t>
          </a:r>
          <a:r>
            <a:rPr lang="en-US" dirty="0"/>
            <a:t> primary data from supporters of Swansea City and Manchester United in relation to the perception and influence of sponsorship on club culture.</a:t>
          </a:r>
        </a:p>
      </dgm:t>
    </dgm:pt>
    <dgm:pt modelId="{2C1697AE-4D8E-45BF-8D38-E71842AE021C}" type="parTrans" cxnId="{BEF7B84F-F2F3-43FD-BED5-D46504CA5AD0}">
      <dgm:prSet/>
      <dgm:spPr/>
      <dgm:t>
        <a:bodyPr/>
        <a:lstStyle/>
        <a:p>
          <a:endParaRPr lang="en-US"/>
        </a:p>
      </dgm:t>
    </dgm:pt>
    <dgm:pt modelId="{24B8A013-2666-499F-B667-A96F2F5DDD7F}" type="sibTrans" cxnId="{BEF7B84F-F2F3-43FD-BED5-D46504CA5AD0}">
      <dgm:prSet/>
      <dgm:spPr/>
      <dgm:t>
        <a:bodyPr/>
        <a:lstStyle/>
        <a:p>
          <a:endParaRPr lang="en-US"/>
        </a:p>
      </dgm:t>
    </dgm:pt>
    <dgm:pt modelId="{1D0C0BB2-3726-463D-87E3-80FEA04D65A8}">
      <dgm:prSet/>
      <dgm:spPr/>
      <dgm:t>
        <a:bodyPr/>
        <a:lstStyle/>
        <a:p>
          <a:r>
            <a:rPr lang="en-US" dirty="0"/>
            <a:t>Provide</a:t>
          </a:r>
        </a:p>
      </dgm:t>
    </dgm:pt>
    <dgm:pt modelId="{66DC40A5-5F86-48AB-9EBD-981DCD2E6824}" type="parTrans" cxnId="{9B51880B-8343-4745-B2C0-DB3FA65C6196}">
      <dgm:prSet/>
      <dgm:spPr/>
      <dgm:t>
        <a:bodyPr/>
        <a:lstStyle/>
        <a:p>
          <a:endParaRPr lang="en-US"/>
        </a:p>
      </dgm:t>
    </dgm:pt>
    <dgm:pt modelId="{6636000E-964C-4200-9B85-79CE4F6CB459}" type="sibTrans" cxnId="{9B51880B-8343-4745-B2C0-DB3FA65C6196}">
      <dgm:prSet/>
      <dgm:spPr/>
      <dgm:t>
        <a:bodyPr/>
        <a:lstStyle/>
        <a:p>
          <a:endParaRPr lang="en-US"/>
        </a:p>
      </dgm:t>
    </dgm:pt>
    <dgm:pt modelId="{29187827-18F7-441F-A0E5-482C927FBB43}">
      <dgm:prSet/>
      <dgm:spPr/>
      <dgm:t>
        <a:bodyPr/>
        <a:lstStyle/>
        <a:p>
          <a:r>
            <a:rPr lang="en-US" dirty="0"/>
            <a:t>Provide</a:t>
          </a:r>
          <a:r>
            <a:rPr lang="en-US" baseline="0" dirty="0"/>
            <a:t> conclusions and recommendations as to the future changes in sponsorship and culture for both clubs. </a:t>
          </a:r>
          <a:endParaRPr lang="en-US" dirty="0"/>
        </a:p>
      </dgm:t>
    </dgm:pt>
    <dgm:pt modelId="{1F115A1C-D6FC-48F6-B70C-DF0CA637EE92}" type="parTrans" cxnId="{409E599E-D58D-4AD3-A7EC-ACA2E5B0230C}">
      <dgm:prSet/>
      <dgm:spPr/>
      <dgm:t>
        <a:bodyPr/>
        <a:lstStyle/>
        <a:p>
          <a:endParaRPr lang="en-US"/>
        </a:p>
      </dgm:t>
    </dgm:pt>
    <dgm:pt modelId="{C05E7008-CAE8-4528-B62B-96E223D6E19E}" type="sibTrans" cxnId="{409E599E-D58D-4AD3-A7EC-ACA2E5B0230C}">
      <dgm:prSet/>
      <dgm:spPr/>
      <dgm:t>
        <a:bodyPr/>
        <a:lstStyle/>
        <a:p>
          <a:endParaRPr lang="en-US"/>
        </a:p>
      </dgm:t>
    </dgm:pt>
    <dgm:pt modelId="{8AA10054-CD5D-4A3A-ACAE-8CBC0070834F}">
      <dgm:prSet/>
      <dgm:spPr/>
      <dgm:t>
        <a:bodyPr/>
        <a:lstStyle/>
        <a:p>
          <a:endParaRPr lang="en-US" dirty="0"/>
        </a:p>
      </dgm:t>
    </dgm:pt>
    <dgm:pt modelId="{626E3839-7511-43FF-843E-9E59327D04C1}" type="parTrans" cxnId="{5DC27FFE-7CB8-46EF-AB5A-16001B4DBD77}">
      <dgm:prSet/>
      <dgm:spPr/>
      <dgm:t>
        <a:bodyPr/>
        <a:lstStyle/>
        <a:p>
          <a:endParaRPr lang="en-US"/>
        </a:p>
      </dgm:t>
    </dgm:pt>
    <dgm:pt modelId="{C197F94E-8F3B-4922-9214-888D7A1307FE}" type="sibTrans" cxnId="{5DC27FFE-7CB8-46EF-AB5A-16001B4DBD77}">
      <dgm:prSet/>
      <dgm:spPr/>
      <dgm:t>
        <a:bodyPr/>
        <a:lstStyle/>
        <a:p>
          <a:endParaRPr lang="en-US"/>
        </a:p>
      </dgm:t>
    </dgm:pt>
    <dgm:pt modelId="{8EAB4473-3F53-4ADC-BB0A-574C7D197FBB}">
      <dgm:prSet/>
      <dgm:spPr/>
      <dgm:t>
        <a:bodyPr/>
        <a:lstStyle/>
        <a:p>
          <a:r>
            <a:rPr lang="en-US" dirty="0"/>
            <a:t>Identify </a:t>
          </a:r>
        </a:p>
      </dgm:t>
    </dgm:pt>
    <dgm:pt modelId="{AC95A5CD-DE6D-4CB6-A1A7-312336DBBC8F}" type="sibTrans" cxnId="{D40FDF6A-7E8E-4C8D-80F0-8B82EB791110}">
      <dgm:prSet/>
      <dgm:spPr/>
      <dgm:t>
        <a:bodyPr/>
        <a:lstStyle/>
        <a:p>
          <a:endParaRPr lang="en-US"/>
        </a:p>
      </dgm:t>
    </dgm:pt>
    <dgm:pt modelId="{7AD9A7BB-60BE-4AF9-8393-D2829713D9CF}" type="parTrans" cxnId="{D40FDF6A-7E8E-4C8D-80F0-8B82EB791110}">
      <dgm:prSet/>
      <dgm:spPr/>
      <dgm:t>
        <a:bodyPr/>
        <a:lstStyle/>
        <a:p>
          <a:endParaRPr lang="en-US"/>
        </a:p>
      </dgm:t>
    </dgm:pt>
    <dgm:pt modelId="{269580DB-8F90-4DC9-8B5E-9D923E1A1D38}">
      <dgm:prSet/>
      <dgm:spPr/>
      <dgm:t>
        <a:bodyPr/>
        <a:lstStyle/>
        <a:p>
          <a:r>
            <a:rPr lang="en-GB" dirty="0"/>
            <a:t>Using secondary sources critically evaluate the influence of sponsorships on club culture - with particular reference to Manchester United and Swansea City.</a:t>
          </a:r>
          <a:endParaRPr lang="en-US" dirty="0"/>
        </a:p>
      </dgm:t>
    </dgm:pt>
    <dgm:pt modelId="{656ABAD6-5BA5-4599-9B02-B983F4FEBA60}" type="parTrans" cxnId="{D0AEC70D-309C-4303-9F2C-F7AEC0A9E95A}">
      <dgm:prSet/>
      <dgm:spPr/>
      <dgm:t>
        <a:bodyPr/>
        <a:lstStyle/>
        <a:p>
          <a:endParaRPr lang="en-US"/>
        </a:p>
      </dgm:t>
    </dgm:pt>
    <dgm:pt modelId="{BFC27DF9-D6B2-4965-9F56-A45624F99368}" type="sibTrans" cxnId="{D0AEC70D-309C-4303-9F2C-F7AEC0A9E95A}">
      <dgm:prSet/>
      <dgm:spPr/>
      <dgm:t>
        <a:bodyPr/>
        <a:lstStyle/>
        <a:p>
          <a:endParaRPr lang="en-US"/>
        </a:p>
      </dgm:t>
    </dgm:pt>
    <dgm:pt modelId="{EF56B48E-ED81-44D6-A239-3F4F5598A7E7}" type="pres">
      <dgm:prSet presAssocID="{3FA20E03-62B8-4559-98E9-BF25BD1DBBE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23DB9BB-3F94-4532-9962-B5A0B96CB48C}" type="pres">
      <dgm:prSet presAssocID="{1D0C0BB2-3726-463D-87E3-80FEA04D65A8}" presName="boxAndChildren" presStyleCnt="0"/>
      <dgm:spPr/>
    </dgm:pt>
    <dgm:pt modelId="{F301BFC6-658F-40E3-8675-1A829D2F9D2A}" type="pres">
      <dgm:prSet presAssocID="{1D0C0BB2-3726-463D-87E3-80FEA04D65A8}" presName="parentTextBox" presStyleLbl="alignNode1" presStyleIdx="0" presStyleCnt="4" custLinFactNeighborX="-21041" custLinFactNeighborY="4837"/>
      <dgm:spPr/>
      <dgm:t>
        <a:bodyPr/>
        <a:lstStyle/>
        <a:p>
          <a:endParaRPr lang="en-GB"/>
        </a:p>
      </dgm:t>
    </dgm:pt>
    <dgm:pt modelId="{732537F8-BD58-4942-A4F7-49C94C4CE352}" type="pres">
      <dgm:prSet presAssocID="{1D0C0BB2-3726-463D-87E3-80FEA04D65A8}" presName="descendantBox" presStyleLbl="bgAccFollowNode1" presStyleIdx="0" presStyleCnt="4"/>
      <dgm:spPr/>
      <dgm:t>
        <a:bodyPr/>
        <a:lstStyle/>
        <a:p>
          <a:endParaRPr lang="en-GB"/>
        </a:p>
      </dgm:t>
    </dgm:pt>
    <dgm:pt modelId="{257BF5C8-0D47-4815-A080-93AB02507486}" type="pres">
      <dgm:prSet presAssocID="{E28C6C76-29A2-4F00-BAD5-04C65415C6DC}" presName="sp" presStyleCnt="0"/>
      <dgm:spPr/>
    </dgm:pt>
    <dgm:pt modelId="{7E70FBAC-4FE4-46FF-82AF-9FC3342C1856}" type="pres">
      <dgm:prSet presAssocID="{EA6280D8-30B2-4489-A185-504D73E50DDD}" presName="arrowAndChildren" presStyleCnt="0"/>
      <dgm:spPr/>
    </dgm:pt>
    <dgm:pt modelId="{F366309B-5AEF-43EB-8E9D-CE0C980997A2}" type="pres">
      <dgm:prSet presAssocID="{EA6280D8-30B2-4489-A185-504D73E50DDD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87ABC926-8420-49E3-AFF9-E730C1CB9EB5}" type="pres">
      <dgm:prSet presAssocID="{EA6280D8-30B2-4489-A185-504D73E50DDD}" presName="arrow" presStyleLbl="alignNode1" presStyleIdx="1" presStyleCnt="4"/>
      <dgm:spPr/>
      <dgm:t>
        <a:bodyPr/>
        <a:lstStyle/>
        <a:p>
          <a:endParaRPr lang="en-GB"/>
        </a:p>
      </dgm:t>
    </dgm:pt>
    <dgm:pt modelId="{55E67852-6647-4993-89D3-EAFDF5F79435}" type="pres">
      <dgm:prSet presAssocID="{EA6280D8-30B2-4489-A185-504D73E50DDD}" presName="descendantArrow" presStyleLbl="bgAccFollowNode1" presStyleIdx="1" presStyleCnt="4"/>
      <dgm:spPr/>
      <dgm:t>
        <a:bodyPr/>
        <a:lstStyle/>
        <a:p>
          <a:endParaRPr lang="en-GB"/>
        </a:p>
      </dgm:t>
    </dgm:pt>
    <dgm:pt modelId="{F3975C1C-8562-45D2-8F09-9E55A13928C6}" type="pres">
      <dgm:prSet presAssocID="{AC95A5CD-DE6D-4CB6-A1A7-312336DBBC8F}" presName="sp" presStyleCnt="0"/>
      <dgm:spPr/>
    </dgm:pt>
    <dgm:pt modelId="{EB2E17CB-A3CB-4EC2-B1DB-0648B28BF8A9}" type="pres">
      <dgm:prSet presAssocID="{8EAB4473-3F53-4ADC-BB0A-574C7D197FBB}" presName="arrowAndChildren" presStyleCnt="0"/>
      <dgm:spPr/>
    </dgm:pt>
    <dgm:pt modelId="{9715642A-0293-463D-B828-76892A19E1C1}" type="pres">
      <dgm:prSet presAssocID="{8EAB4473-3F53-4ADC-BB0A-574C7D197FBB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0CBC63BA-46AC-4BCA-9061-4A315C9A00B9}" type="pres">
      <dgm:prSet presAssocID="{8EAB4473-3F53-4ADC-BB0A-574C7D197FBB}" presName="arrow" presStyleLbl="alignNode1" presStyleIdx="2" presStyleCnt="4"/>
      <dgm:spPr/>
      <dgm:t>
        <a:bodyPr/>
        <a:lstStyle/>
        <a:p>
          <a:endParaRPr lang="en-GB"/>
        </a:p>
      </dgm:t>
    </dgm:pt>
    <dgm:pt modelId="{E288AFEE-CEB8-475C-8E4B-5A41DF890189}" type="pres">
      <dgm:prSet presAssocID="{8EAB4473-3F53-4ADC-BB0A-574C7D197FBB}" presName="descendantArrow" presStyleLbl="bgAccFollowNode1" presStyleIdx="2" presStyleCnt="4"/>
      <dgm:spPr/>
      <dgm:t>
        <a:bodyPr/>
        <a:lstStyle/>
        <a:p>
          <a:endParaRPr lang="en-GB"/>
        </a:p>
      </dgm:t>
    </dgm:pt>
    <dgm:pt modelId="{4DCD56F0-8136-43AE-8FC0-C32FEC0D32D0}" type="pres">
      <dgm:prSet presAssocID="{4F64406D-0618-4685-90CB-4A8F7432188C}" presName="sp" presStyleCnt="0"/>
      <dgm:spPr/>
    </dgm:pt>
    <dgm:pt modelId="{28E21EEB-CCBB-4CC1-ABCC-DCBE0BE0E4AB}" type="pres">
      <dgm:prSet presAssocID="{419C39A2-1C13-4B2F-9B9A-288C0D3A403F}" presName="arrowAndChildren" presStyleCnt="0"/>
      <dgm:spPr/>
    </dgm:pt>
    <dgm:pt modelId="{FD3F1A51-634F-4753-8EE7-DCB77DF2970C}" type="pres">
      <dgm:prSet presAssocID="{419C39A2-1C13-4B2F-9B9A-288C0D3A403F}" presName="parentTextArrow" presStyleLbl="node1" presStyleIdx="0" presStyleCnt="0"/>
      <dgm:spPr/>
      <dgm:t>
        <a:bodyPr/>
        <a:lstStyle/>
        <a:p>
          <a:endParaRPr lang="en-GB"/>
        </a:p>
      </dgm:t>
    </dgm:pt>
    <dgm:pt modelId="{2D620B67-1634-40E1-892B-24004BBBEA6B}" type="pres">
      <dgm:prSet presAssocID="{419C39A2-1C13-4B2F-9B9A-288C0D3A403F}" presName="arrow" presStyleLbl="alignNode1" presStyleIdx="3" presStyleCnt="4"/>
      <dgm:spPr/>
      <dgm:t>
        <a:bodyPr/>
        <a:lstStyle/>
        <a:p>
          <a:endParaRPr lang="en-GB"/>
        </a:p>
      </dgm:t>
    </dgm:pt>
    <dgm:pt modelId="{544C28DF-E744-43BF-BE0C-2CF152451511}" type="pres">
      <dgm:prSet presAssocID="{419C39A2-1C13-4B2F-9B9A-288C0D3A403F}" presName="descendantArrow" presStyleLbl="bgAccFollowNode1" presStyleIdx="3" presStyleCnt="4"/>
      <dgm:spPr/>
      <dgm:t>
        <a:bodyPr/>
        <a:lstStyle/>
        <a:p>
          <a:endParaRPr lang="en-GB"/>
        </a:p>
      </dgm:t>
    </dgm:pt>
  </dgm:ptLst>
  <dgm:cxnLst>
    <dgm:cxn modelId="{C45D2D29-8E51-4A41-B1F7-F8C477BA8614}" srcId="{3FA20E03-62B8-4559-98E9-BF25BD1DBBE8}" destId="{419C39A2-1C13-4B2F-9B9A-288C0D3A403F}" srcOrd="0" destOrd="0" parTransId="{7C988EC0-97D3-46B3-8453-903E6912BC1D}" sibTransId="{4F64406D-0618-4685-90CB-4A8F7432188C}"/>
    <dgm:cxn modelId="{C9E375A2-14C1-473D-8B57-1C0D998FA92A}" type="presOf" srcId="{5300B3D3-C388-4059-8CDF-5BAAFC51829C}" destId="{55E67852-6647-4993-89D3-EAFDF5F79435}" srcOrd="0" destOrd="0" presId="urn:microsoft.com/office/officeart/2016/7/layout/VerticalDownArrowProcess"/>
    <dgm:cxn modelId="{D40FDF6A-7E8E-4C8D-80F0-8B82EB791110}" srcId="{3FA20E03-62B8-4559-98E9-BF25BD1DBBE8}" destId="{8EAB4473-3F53-4ADC-BB0A-574C7D197FBB}" srcOrd="1" destOrd="0" parTransId="{7AD9A7BB-60BE-4AF9-8393-D2829713D9CF}" sibTransId="{AC95A5CD-DE6D-4CB6-A1A7-312336DBBC8F}"/>
    <dgm:cxn modelId="{2970D58B-2B8B-43C5-A845-A24FC95C9209}" type="presOf" srcId="{3FA20E03-62B8-4559-98E9-BF25BD1DBBE8}" destId="{EF56B48E-ED81-44D6-A239-3F4F5598A7E7}" srcOrd="0" destOrd="0" presId="urn:microsoft.com/office/officeart/2016/7/layout/VerticalDownArrowProcess"/>
    <dgm:cxn modelId="{BD95D8C2-E9CF-42FF-ADA3-614C69CFC164}" type="presOf" srcId="{269580DB-8F90-4DC9-8B5E-9D923E1A1D38}" destId="{E288AFEE-CEB8-475C-8E4B-5A41DF890189}" srcOrd="0" destOrd="1" presId="urn:microsoft.com/office/officeart/2016/7/layout/VerticalDownArrowProcess"/>
    <dgm:cxn modelId="{6E793DE3-41D4-4B75-A454-B1F1465CB653}" srcId="{3FA20E03-62B8-4559-98E9-BF25BD1DBBE8}" destId="{EA6280D8-30B2-4489-A185-504D73E50DDD}" srcOrd="2" destOrd="0" parTransId="{6F210A95-373A-41AC-B3A2-B2E2C1F7AA4C}" sibTransId="{E28C6C76-29A2-4F00-BAD5-04C65415C6DC}"/>
    <dgm:cxn modelId="{409E599E-D58D-4AD3-A7EC-ACA2E5B0230C}" srcId="{1D0C0BB2-3726-463D-87E3-80FEA04D65A8}" destId="{29187827-18F7-441F-A0E5-482C927FBB43}" srcOrd="0" destOrd="0" parTransId="{1F115A1C-D6FC-48F6-B70C-DF0CA637EE92}" sibTransId="{C05E7008-CAE8-4528-B62B-96E223D6E19E}"/>
    <dgm:cxn modelId="{C8C186FD-DBFD-4E21-B0DA-0F8A69CD072C}" srcId="{419C39A2-1C13-4B2F-9B9A-288C0D3A403F}" destId="{7B36879B-E821-45D0-8643-9842C27B3AEB}" srcOrd="0" destOrd="0" parTransId="{DFCF208D-6A90-44F6-A260-597CE88E888A}" sibTransId="{8B7787A0-8387-4C46-9BE0-CA43F2DF596E}"/>
    <dgm:cxn modelId="{3F22F63F-D3CB-477F-9A07-2809B6E86855}" type="presOf" srcId="{419C39A2-1C13-4B2F-9B9A-288C0D3A403F}" destId="{2D620B67-1634-40E1-892B-24004BBBEA6B}" srcOrd="1" destOrd="0" presId="urn:microsoft.com/office/officeart/2016/7/layout/VerticalDownArrowProcess"/>
    <dgm:cxn modelId="{2B9A74EF-D492-47CB-81E5-C66F5E81CAC1}" type="presOf" srcId="{8EAB4473-3F53-4ADC-BB0A-574C7D197FBB}" destId="{0CBC63BA-46AC-4BCA-9061-4A315C9A00B9}" srcOrd="1" destOrd="0" presId="urn:microsoft.com/office/officeart/2016/7/layout/VerticalDownArrowProcess"/>
    <dgm:cxn modelId="{D0AEC70D-309C-4303-9F2C-F7AEC0A9E95A}" srcId="{8EAB4473-3F53-4ADC-BB0A-574C7D197FBB}" destId="{269580DB-8F90-4DC9-8B5E-9D923E1A1D38}" srcOrd="1" destOrd="0" parTransId="{656ABAD6-5BA5-4599-9B02-B983F4FEBA60}" sibTransId="{BFC27DF9-D6B2-4965-9F56-A45624F99368}"/>
    <dgm:cxn modelId="{9B51880B-8343-4745-B2C0-DB3FA65C6196}" srcId="{3FA20E03-62B8-4559-98E9-BF25BD1DBBE8}" destId="{1D0C0BB2-3726-463D-87E3-80FEA04D65A8}" srcOrd="3" destOrd="0" parTransId="{66DC40A5-5F86-48AB-9EBD-981DCD2E6824}" sibTransId="{6636000E-964C-4200-9B85-79CE4F6CB459}"/>
    <dgm:cxn modelId="{557F095A-A16F-4723-9A4B-EA74ECA630B8}" type="presOf" srcId="{8AA10054-CD5D-4A3A-ACAE-8CBC0070834F}" destId="{E288AFEE-CEB8-475C-8E4B-5A41DF890189}" srcOrd="0" destOrd="0" presId="urn:microsoft.com/office/officeart/2016/7/layout/VerticalDownArrowProcess"/>
    <dgm:cxn modelId="{088CD6DD-E32E-4DF1-BBA1-5379E5A4C14A}" type="presOf" srcId="{29187827-18F7-441F-A0E5-482C927FBB43}" destId="{732537F8-BD58-4942-A4F7-49C94C4CE352}" srcOrd="0" destOrd="0" presId="urn:microsoft.com/office/officeart/2016/7/layout/VerticalDownArrowProcess"/>
    <dgm:cxn modelId="{5DC27FFE-7CB8-46EF-AB5A-16001B4DBD77}" srcId="{8EAB4473-3F53-4ADC-BB0A-574C7D197FBB}" destId="{8AA10054-CD5D-4A3A-ACAE-8CBC0070834F}" srcOrd="0" destOrd="0" parTransId="{626E3839-7511-43FF-843E-9E59327D04C1}" sibTransId="{C197F94E-8F3B-4922-9214-888D7A1307FE}"/>
    <dgm:cxn modelId="{2E3A4155-E4E2-43DD-BF9F-91C2525DB33F}" type="presOf" srcId="{8EAB4473-3F53-4ADC-BB0A-574C7D197FBB}" destId="{9715642A-0293-463D-B828-76892A19E1C1}" srcOrd="0" destOrd="0" presId="urn:microsoft.com/office/officeart/2016/7/layout/VerticalDownArrowProcess"/>
    <dgm:cxn modelId="{5360D83C-2340-4E25-8252-45416ED21063}" type="presOf" srcId="{EA6280D8-30B2-4489-A185-504D73E50DDD}" destId="{87ABC926-8420-49E3-AFF9-E730C1CB9EB5}" srcOrd="1" destOrd="0" presId="urn:microsoft.com/office/officeart/2016/7/layout/VerticalDownArrowProcess"/>
    <dgm:cxn modelId="{7AAA9B53-82AF-46B8-ADFD-87D8B37746E3}" type="presOf" srcId="{7B36879B-E821-45D0-8643-9842C27B3AEB}" destId="{544C28DF-E744-43BF-BE0C-2CF152451511}" srcOrd="0" destOrd="0" presId="urn:microsoft.com/office/officeart/2016/7/layout/VerticalDownArrowProcess"/>
    <dgm:cxn modelId="{BEF7B84F-F2F3-43FD-BED5-D46504CA5AD0}" srcId="{EA6280D8-30B2-4489-A185-504D73E50DDD}" destId="{5300B3D3-C388-4059-8CDF-5BAAFC51829C}" srcOrd="0" destOrd="0" parTransId="{2C1697AE-4D8E-45BF-8D38-E71842AE021C}" sibTransId="{24B8A013-2666-499F-B667-A96F2F5DDD7F}"/>
    <dgm:cxn modelId="{A8BA39C3-AB87-4FBE-AC8A-A9F383A1B05A}" type="presOf" srcId="{EA6280D8-30B2-4489-A185-504D73E50DDD}" destId="{F366309B-5AEF-43EB-8E9D-CE0C980997A2}" srcOrd="0" destOrd="0" presId="urn:microsoft.com/office/officeart/2016/7/layout/VerticalDownArrowProcess"/>
    <dgm:cxn modelId="{F786036E-E252-471C-99E4-451BCB1BA0F6}" type="presOf" srcId="{419C39A2-1C13-4B2F-9B9A-288C0D3A403F}" destId="{FD3F1A51-634F-4753-8EE7-DCB77DF2970C}" srcOrd="0" destOrd="0" presId="urn:microsoft.com/office/officeart/2016/7/layout/VerticalDownArrowProcess"/>
    <dgm:cxn modelId="{FABB3A78-21B5-469F-8B37-8757200F1752}" type="presOf" srcId="{1D0C0BB2-3726-463D-87E3-80FEA04D65A8}" destId="{F301BFC6-658F-40E3-8675-1A829D2F9D2A}" srcOrd="0" destOrd="0" presId="urn:microsoft.com/office/officeart/2016/7/layout/VerticalDownArrowProcess"/>
    <dgm:cxn modelId="{5F7B7954-0A84-4513-B347-42CEFDB43200}" type="presParOf" srcId="{EF56B48E-ED81-44D6-A239-3F4F5598A7E7}" destId="{623DB9BB-3F94-4532-9962-B5A0B96CB48C}" srcOrd="0" destOrd="0" presId="urn:microsoft.com/office/officeart/2016/7/layout/VerticalDownArrowProcess"/>
    <dgm:cxn modelId="{1F82F750-FEFA-4DCC-A0D4-21B56C138AC6}" type="presParOf" srcId="{623DB9BB-3F94-4532-9962-B5A0B96CB48C}" destId="{F301BFC6-658F-40E3-8675-1A829D2F9D2A}" srcOrd="0" destOrd="0" presId="urn:microsoft.com/office/officeart/2016/7/layout/VerticalDownArrowProcess"/>
    <dgm:cxn modelId="{F6967FA1-D8B7-42E8-9CC2-E96B3F93D836}" type="presParOf" srcId="{623DB9BB-3F94-4532-9962-B5A0B96CB48C}" destId="{732537F8-BD58-4942-A4F7-49C94C4CE352}" srcOrd="1" destOrd="0" presId="urn:microsoft.com/office/officeart/2016/7/layout/VerticalDownArrowProcess"/>
    <dgm:cxn modelId="{B8D8198F-195C-43D3-B758-E9D1E87FBABD}" type="presParOf" srcId="{EF56B48E-ED81-44D6-A239-3F4F5598A7E7}" destId="{257BF5C8-0D47-4815-A080-93AB02507486}" srcOrd="1" destOrd="0" presId="urn:microsoft.com/office/officeart/2016/7/layout/VerticalDownArrowProcess"/>
    <dgm:cxn modelId="{4B4BC713-F343-44A6-9EC7-6FD695EEDC11}" type="presParOf" srcId="{EF56B48E-ED81-44D6-A239-3F4F5598A7E7}" destId="{7E70FBAC-4FE4-46FF-82AF-9FC3342C1856}" srcOrd="2" destOrd="0" presId="urn:microsoft.com/office/officeart/2016/7/layout/VerticalDownArrowProcess"/>
    <dgm:cxn modelId="{16D62FC6-5E31-447A-A485-52D0173F37B8}" type="presParOf" srcId="{7E70FBAC-4FE4-46FF-82AF-9FC3342C1856}" destId="{F366309B-5AEF-43EB-8E9D-CE0C980997A2}" srcOrd="0" destOrd="0" presId="urn:microsoft.com/office/officeart/2016/7/layout/VerticalDownArrowProcess"/>
    <dgm:cxn modelId="{1C1AC107-832C-45E5-BA60-920E41DEA14E}" type="presParOf" srcId="{7E70FBAC-4FE4-46FF-82AF-9FC3342C1856}" destId="{87ABC926-8420-49E3-AFF9-E730C1CB9EB5}" srcOrd="1" destOrd="0" presId="urn:microsoft.com/office/officeart/2016/7/layout/VerticalDownArrowProcess"/>
    <dgm:cxn modelId="{601F802E-0647-4BF8-8508-B56D14156719}" type="presParOf" srcId="{7E70FBAC-4FE4-46FF-82AF-9FC3342C1856}" destId="{55E67852-6647-4993-89D3-EAFDF5F79435}" srcOrd="2" destOrd="0" presId="urn:microsoft.com/office/officeart/2016/7/layout/VerticalDownArrowProcess"/>
    <dgm:cxn modelId="{CF822A6F-EFAC-4EB9-865B-85EC2D798B61}" type="presParOf" srcId="{EF56B48E-ED81-44D6-A239-3F4F5598A7E7}" destId="{F3975C1C-8562-45D2-8F09-9E55A13928C6}" srcOrd="3" destOrd="0" presId="urn:microsoft.com/office/officeart/2016/7/layout/VerticalDownArrowProcess"/>
    <dgm:cxn modelId="{870CC776-9AA7-4297-97AF-A05286DFA52D}" type="presParOf" srcId="{EF56B48E-ED81-44D6-A239-3F4F5598A7E7}" destId="{EB2E17CB-A3CB-4EC2-B1DB-0648B28BF8A9}" srcOrd="4" destOrd="0" presId="urn:microsoft.com/office/officeart/2016/7/layout/VerticalDownArrowProcess"/>
    <dgm:cxn modelId="{7C1B4296-60D8-45EE-8496-B69C9BC2BB32}" type="presParOf" srcId="{EB2E17CB-A3CB-4EC2-B1DB-0648B28BF8A9}" destId="{9715642A-0293-463D-B828-76892A19E1C1}" srcOrd="0" destOrd="0" presId="urn:microsoft.com/office/officeart/2016/7/layout/VerticalDownArrowProcess"/>
    <dgm:cxn modelId="{1F05D9A6-2FBB-480C-B258-239EF5430CF3}" type="presParOf" srcId="{EB2E17CB-A3CB-4EC2-B1DB-0648B28BF8A9}" destId="{0CBC63BA-46AC-4BCA-9061-4A315C9A00B9}" srcOrd="1" destOrd="0" presId="urn:microsoft.com/office/officeart/2016/7/layout/VerticalDownArrowProcess"/>
    <dgm:cxn modelId="{DF8F033A-66A8-4F15-A3D8-D9D709B4D0EB}" type="presParOf" srcId="{EB2E17CB-A3CB-4EC2-B1DB-0648B28BF8A9}" destId="{E288AFEE-CEB8-475C-8E4B-5A41DF890189}" srcOrd="2" destOrd="0" presId="urn:microsoft.com/office/officeart/2016/7/layout/VerticalDownArrowProcess"/>
    <dgm:cxn modelId="{96B1AAEA-9F5D-4143-86ED-0E3CE968B801}" type="presParOf" srcId="{EF56B48E-ED81-44D6-A239-3F4F5598A7E7}" destId="{4DCD56F0-8136-43AE-8FC0-C32FEC0D32D0}" srcOrd="5" destOrd="0" presId="urn:microsoft.com/office/officeart/2016/7/layout/VerticalDownArrowProcess"/>
    <dgm:cxn modelId="{20E2384C-74A2-421A-AB89-74C6D1A7535B}" type="presParOf" srcId="{EF56B48E-ED81-44D6-A239-3F4F5598A7E7}" destId="{28E21EEB-CCBB-4CC1-ABCC-DCBE0BE0E4AB}" srcOrd="6" destOrd="0" presId="urn:microsoft.com/office/officeart/2016/7/layout/VerticalDownArrowProcess"/>
    <dgm:cxn modelId="{6323BAA0-FA48-4586-8AFE-B679F9760EAE}" type="presParOf" srcId="{28E21EEB-CCBB-4CC1-ABCC-DCBE0BE0E4AB}" destId="{FD3F1A51-634F-4753-8EE7-DCB77DF2970C}" srcOrd="0" destOrd="0" presId="urn:microsoft.com/office/officeart/2016/7/layout/VerticalDownArrowProcess"/>
    <dgm:cxn modelId="{9B84AC99-0CDC-426A-A006-8688372C1C31}" type="presParOf" srcId="{28E21EEB-CCBB-4CC1-ABCC-DCBE0BE0E4AB}" destId="{2D620B67-1634-40E1-892B-24004BBBEA6B}" srcOrd="1" destOrd="0" presId="urn:microsoft.com/office/officeart/2016/7/layout/VerticalDownArrowProcess"/>
    <dgm:cxn modelId="{0348BCF4-1931-4223-B157-B8AF40CD52C3}" type="presParOf" srcId="{28E21EEB-CCBB-4CC1-ABCC-DCBE0BE0E4AB}" destId="{544C28DF-E744-43BF-BE0C-2CF152451511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E56519-5B0E-411E-A2CD-5B2322EDED33}" type="doc">
      <dgm:prSet loTypeId="urn:microsoft.com/office/officeart/2008/layout/LinedList" loCatId="Inbox" qsTypeId="urn:microsoft.com/office/officeart/2005/8/quickstyle/simple4" qsCatId="simple" csTypeId="urn:microsoft.com/office/officeart/2005/8/colors/ColorSchemeForSuggestions" csCatId="other" phldr="1"/>
      <dgm:spPr/>
      <dgm:t>
        <a:bodyPr/>
        <a:lstStyle/>
        <a:p>
          <a:endParaRPr lang="en-US"/>
        </a:p>
      </dgm:t>
    </dgm:pt>
    <dgm:pt modelId="{F2A60E6E-3553-4EF8-B1D0-965044396F2E}">
      <dgm:prSet/>
      <dgm:spPr/>
      <dgm:t>
        <a:bodyPr/>
        <a:lstStyle/>
        <a:p>
          <a:r>
            <a:rPr lang="en-GB" b="1" u="sng" dirty="0"/>
            <a:t>Primary Research </a:t>
          </a:r>
          <a:endParaRPr lang="en-US" dirty="0"/>
        </a:p>
      </dgm:t>
    </dgm:pt>
    <dgm:pt modelId="{F24F8C1F-89C1-422C-9CCE-5255B6013CEE}" type="parTrans" cxnId="{01801141-4AA5-463B-988C-BB16A1060960}">
      <dgm:prSet/>
      <dgm:spPr/>
      <dgm:t>
        <a:bodyPr/>
        <a:lstStyle/>
        <a:p>
          <a:endParaRPr lang="en-US"/>
        </a:p>
      </dgm:t>
    </dgm:pt>
    <dgm:pt modelId="{CF471A47-A810-486C-8407-F7C1E8DCD141}" type="sibTrans" cxnId="{01801141-4AA5-463B-988C-BB16A1060960}">
      <dgm:prSet/>
      <dgm:spPr/>
      <dgm:t>
        <a:bodyPr/>
        <a:lstStyle/>
        <a:p>
          <a:endParaRPr lang="en-US"/>
        </a:p>
      </dgm:t>
    </dgm:pt>
    <dgm:pt modelId="{793258D7-AD04-4895-BCDC-22ECF7E1A9E2}">
      <dgm:prSet/>
      <dgm:spPr/>
      <dgm:t>
        <a:bodyPr/>
        <a:lstStyle/>
        <a:p>
          <a:r>
            <a:rPr lang="en-GB"/>
            <a:t>Swansea City – access to many Swansea City fans – friends, family, match day questionnaires </a:t>
          </a:r>
          <a:endParaRPr lang="en-US"/>
        </a:p>
      </dgm:t>
    </dgm:pt>
    <dgm:pt modelId="{F57CF09C-C5C3-4C65-B6D9-E6C2096F2E8E}" type="parTrans" cxnId="{C0688B28-E867-471C-A731-AC33D0E7BFC0}">
      <dgm:prSet/>
      <dgm:spPr/>
      <dgm:t>
        <a:bodyPr/>
        <a:lstStyle/>
        <a:p>
          <a:endParaRPr lang="en-US"/>
        </a:p>
      </dgm:t>
    </dgm:pt>
    <dgm:pt modelId="{E498C22F-713F-4C6A-B5F1-0A81C45BBD59}" type="sibTrans" cxnId="{C0688B28-E867-471C-A731-AC33D0E7BFC0}">
      <dgm:prSet/>
      <dgm:spPr/>
      <dgm:t>
        <a:bodyPr/>
        <a:lstStyle/>
        <a:p>
          <a:endParaRPr lang="en-US"/>
        </a:p>
      </dgm:t>
    </dgm:pt>
    <dgm:pt modelId="{F114DA6B-A616-406D-99EB-383FF3716A9D}">
      <dgm:prSet/>
      <dgm:spPr/>
      <dgm:t>
        <a:bodyPr/>
        <a:lstStyle/>
        <a:p>
          <a:r>
            <a:rPr lang="en-GB"/>
            <a:t>Manchester United – online forums, social media, survey monkey, friends </a:t>
          </a:r>
          <a:endParaRPr lang="en-US"/>
        </a:p>
      </dgm:t>
    </dgm:pt>
    <dgm:pt modelId="{35AB7C0A-1898-4B10-A726-91F1600CB8A1}" type="parTrans" cxnId="{743DFA55-5877-4758-97BA-DF72B54C3E95}">
      <dgm:prSet/>
      <dgm:spPr/>
      <dgm:t>
        <a:bodyPr/>
        <a:lstStyle/>
        <a:p>
          <a:endParaRPr lang="en-US"/>
        </a:p>
      </dgm:t>
    </dgm:pt>
    <dgm:pt modelId="{47DB99DD-FB7C-4C8E-A62C-A6C7A4164537}" type="sibTrans" cxnId="{743DFA55-5877-4758-97BA-DF72B54C3E95}">
      <dgm:prSet/>
      <dgm:spPr/>
      <dgm:t>
        <a:bodyPr/>
        <a:lstStyle/>
        <a:p>
          <a:endParaRPr lang="en-US"/>
        </a:p>
      </dgm:t>
    </dgm:pt>
    <dgm:pt modelId="{EFD36D5C-1A26-45EC-A08D-86FEE9D86028}">
      <dgm:prSet/>
      <dgm:spPr/>
      <dgm:t>
        <a:bodyPr/>
        <a:lstStyle/>
        <a:p>
          <a:r>
            <a:rPr lang="en-GB" b="1" u="sng" dirty="0"/>
            <a:t>Secondary Research </a:t>
          </a:r>
          <a:endParaRPr lang="en-US" dirty="0"/>
        </a:p>
      </dgm:t>
    </dgm:pt>
    <dgm:pt modelId="{BDA3B3E6-CAED-4B19-AB98-4979CB39A157}" type="parTrans" cxnId="{6926B9B3-5B65-4949-9AB9-752203ED39FA}">
      <dgm:prSet/>
      <dgm:spPr/>
      <dgm:t>
        <a:bodyPr/>
        <a:lstStyle/>
        <a:p>
          <a:endParaRPr lang="en-US"/>
        </a:p>
      </dgm:t>
    </dgm:pt>
    <dgm:pt modelId="{C35B077C-3FE9-40AA-A114-B3841F1FCC4F}" type="sibTrans" cxnId="{6926B9B3-5B65-4949-9AB9-752203ED39FA}">
      <dgm:prSet/>
      <dgm:spPr/>
      <dgm:t>
        <a:bodyPr/>
        <a:lstStyle/>
        <a:p>
          <a:endParaRPr lang="en-US"/>
        </a:p>
      </dgm:t>
    </dgm:pt>
    <dgm:pt modelId="{D6BA4C76-0A01-435B-B6D5-5CC5C347BBC3}">
      <dgm:prSet/>
      <dgm:spPr/>
      <dgm:t>
        <a:bodyPr/>
        <a:lstStyle/>
        <a:p>
          <a:r>
            <a:rPr lang="en-GB"/>
            <a:t>Books, journals, newspaper articles, previous questionnaires </a:t>
          </a:r>
          <a:endParaRPr lang="en-US"/>
        </a:p>
      </dgm:t>
    </dgm:pt>
    <dgm:pt modelId="{A3DFAB6B-F300-412C-A6D0-1EA389D8EEA2}" type="parTrans" cxnId="{CD0357A0-0B8D-476D-9EBF-F6B97DF25327}">
      <dgm:prSet/>
      <dgm:spPr/>
      <dgm:t>
        <a:bodyPr/>
        <a:lstStyle/>
        <a:p>
          <a:endParaRPr lang="en-US"/>
        </a:p>
      </dgm:t>
    </dgm:pt>
    <dgm:pt modelId="{255730E9-9F94-42F1-8FA9-65CC9621AAB5}" type="sibTrans" cxnId="{CD0357A0-0B8D-476D-9EBF-F6B97DF25327}">
      <dgm:prSet/>
      <dgm:spPr/>
      <dgm:t>
        <a:bodyPr/>
        <a:lstStyle/>
        <a:p>
          <a:endParaRPr lang="en-US"/>
        </a:p>
      </dgm:t>
    </dgm:pt>
    <dgm:pt modelId="{2A035BA9-E219-4F3A-8CA4-4C73096A6C8C}" type="pres">
      <dgm:prSet presAssocID="{A9E56519-5B0E-411E-A2CD-5B2322EDED33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659A2853-AD62-410A-B45C-9FD1FF015A63}" type="pres">
      <dgm:prSet presAssocID="{F2A60E6E-3553-4EF8-B1D0-965044396F2E}" presName="thickLine" presStyleLbl="alignNode1" presStyleIdx="0" presStyleCnt="2"/>
      <dgm:spPr/>
    </dgm:pt>
    <dgm:pt modelId="{3FF0E3B6-5C07-45D6-A3AE-789FAED1B965}" type="pres">
      <dgm:prSet presAssocID="{F2A60E6E-3553-4EF8-B1D0-965044396F2E}" presName="horz1" presStyleCnt="0"/>
      <dgm:spPr/>
    </dgm:pt>
    <dgm:pt modelId="{27F47F1B-77E6-423B-ADA7-5F1F16DE8023}" type="pres">
      <dgm:prSet presAssocID="{F2A60E6E-3553-4EF8-B1D0-965044396F2E}" presName="tx1" presStyleLbl="revTx" presStyleIdx="0" presStyleCnt="5"/>
      <dgm:spPr/>
      <dgm:t>
        <a:bodyPr/>
        <a:lstStyle/>
        <a:p>
          <a:endParaRPr lang="en-GB"/>
        </a:p>
      </dgm:t>
    </dgm:pt>
    <dgm:pt modelId="{64FF2543-8BCE-45DC-AB19-CB8FC7DA5DA4}" type="pres">
      <dgm:prSet presAssocID="{F2A60E6E-3553-4EF8-B1D0-965044396F2E}" presName="vert1" presStyleCnt="0"/>
      <dgm:spPr/>
    </dgm:pt>
    <dgm:pt modelId="{447B82D4-CADA-42EA-B12A-CA18F771976C}" type="pres">
      <dgm:prSet presAssocID="{793258D7-AD04-4895-BCDC-22ECF7E1A9E2}" presName="vertSpace2a" presStyleCnt="0"/>
      <dgm:spPr/>
    </dgm:pt>
    <dgm:pt modelId="{EB14D29F-14E8-420A-9124-4236021AC201}" type="pres">
      <dgm:prSet presAssocID="{793258D7-AD04-4895-BCDC-22ECF7E1A9E2}" presName="horz2" presStyleCnt="0"/>
      <dgm:spPr/>
    </dgm:pt>
    <dgm:pt modelId="{A86E53D0-2D3C-4A20-B2B7-970A0F7189A6}" type="pres">
      <dgm:prSet presAssocID="{793258D7-AD04-4895-BCDC-22ECF7E1A9E2}" presName="horzSpace2" presStyleCnt="0"/>
      <dgm:spPr/>
    </dgm:pt>
    <dgm:pt modelId="{F388899D-4148-440B-A5FB-DA2B851C122E}" type="pres">
      <dgm:prSet presAssocID="{793258D7-AD04-4895-BCDC-22ECF7E1A9E2}" presName="tx2" presStyleLbl="revTx" presStyleIdx="1" presStyleCnt="5"/>
      <dgm:spPr/>
      <dgm:t>
        <a:bodyPr/>
        <a:lstStyle/>
        <a:p>
          <a:endParaRPr lang="en-GB"/>
        </a:p>
      </dgm:t>
    </dgm:pt>
    <dgm:pt modelId="{A0AD8A20-07CF-4BC2-ADA4-7ECB4BC24807}" type="pres">
      <dgm:prSet presAssocID="{793258D7-AD04-4895-BCDC-22ECF7E1A9E2}" presName="vert2" presStyleCnt="0"/>
      <dgm:spPr/>
    </dgm:pt>
    <dgm:pt modelId="{C3F964CF-4A56-4374-A8F9-F0C6871BB365}" type="pres">
      <dgm:prSet presAssocID="{793258D7-AD04-4895-BCDC-22ECF7E1A9E2}" presName="thinLine2b" presStyleLbl="callout" presStyleIdx="0" presStyleCnt="3"/>
      <dgm:spPr/>
    </dgm:pt>
    <dgm:pt modelId="{CF74D060-A209-41BB-BC3D-87EEB8A5C2ED}" type="pres">
      <dgm:prSet presAssocID="{793258D7-AD04-4895-BCDC-22ECF7E1A9E2}" presName="vertSpace2b" presStyleCnt="0"/>
      <dgm:spPr/>
    </dgm:pt>
    <dgm:pt modelId="{2136E267-3B95-4070-A701-2BDAF1B7D0E2}" type="pres">
      <dgm:prSet presAssocID="{F114DA6B-A616-406D-99EB-383FF3716A9D}" presName="horz2" presStyleCnt="0"/>
      <dgm:spPr/>
    </dgm:pt>
    <dgm:pt modelId="{DFDE55F2-F4A3-4C85-B20A-77D088047977}" type="pres">
      <dgm:prSet presAssocID="{F114DA6B-A616-406D-99EB-383FF3716A9D}" presName="horzSpace2" presStyleCnt="0"/>
      <dgm:spPr/>
    </dgm:pt>
    <dgm:pt modelId="{182F388A-806F-40E5-9151-6D60F4028366}" type="pres">
      <dgm:prSet presAssocID="{F114DA6B-A616-406D-99EB-383FF3716A9D}" presName="tx2" presStyleLbl="revTx" presStyleIdx="2" presStyleCnt="5"/>
      <dgm:spPr/>
      <dgm:t>
        <a:bodyPr/>
        <a:lstStyle/>
        <a:p>
          <a:endParaRPr lang="en-GB"/>
        </a:p>
      </dgm:t>
    </dgm:pt>
    <dgm:pt modelId="{E8D1065D-B7ED-43AE-9388-707F67134046}" type="pres">
      <dgm:prSet presAssocID="{F114DA6B-A616-406D-99EB-383FF3716A9D}" presName="vert2" presStyleCnt="0"/>
      <dgm:spPr/>
    </dgm:pt>
    <dgm:pt modelId="{744DC231-A29F-4FAD-BF7D-ACB2F3EFF402}" type="pres">
      <dgm:prSet presAssocID="{F114DA6B-A616-406D-99EB-383FF3716A9D}" presName="thinLine2b" presStyleLbl="callout" presStyleIdx="1" presStyleCnt="3"/>
      <dgm:spPr/>
    </dgm:pt>
    <dgm:pt modelId="{C870234C-93F8-4F7C-A31B-A4DB9B7B9969}" type="pres">
      <dgm:prSet presAssocID="{F114DA6B-A616-406D-99EB-383FF3716A9D}" presName="vertSpace2b" presStyleCnt="0"/>
      <dgm:spPr/>
    </dgm:pt>
    <dgm:pt modelId="{6667711E-61D3-4489-95C3-C6CD00A5056D}" type="pres">
      <dgm:prSet presAssocID="{EFD36D5C-1A26-45EC-A08D-86FEE9D86028}" presName="thickLine" presStyleLbl="alignNode1" presStyleIdx="1" presStyleCnt="2"/>
      <dgm:spPr/>
    </dgm:pt>
    <dgm:pt modelId="{D4A672E0-BF00-4770-9459-0A5C353E3873}" type="pres">
      <dgm:prSet presAssocID="{EFD36D5C-1A26-45EC-A08D-86FEE9D86028}" presName="horz1" presStyleCnt="0"/>
      <dgm:spPr/>
    </dgm:pt>
    <dgm:pt modelId="{B4500083-FD1C-4BEB-92E0-D2D0E70D868E}" type="pres">
      <dgm:prSet presAssocID="{EFD36D5C-1A26-45EC-A08D-86FEE9D86028}" presName="tx1" presStyleLbl="revTx" presStyleIdx="3" presStyleCnt="5"/>
      <dgm:spPr/>
      <dgm:t>
        <a:bodyPr/>
        <a:lstStyle/>
        <a:p>
          <a:endParaRPr lang="en-GB"/>
        </a:p>
      </dgm:t>
    </dgm:pt>
    <dgm:pt modelId="{0590228D-BFB9-438D-A635-99B14EEDF555}" type="pres">
      <dgm:prSet presAssocID="{EFD36D5C-1A26-45EC-A08D-86FEE9D86028}" presName="vert1" presStyleCnt="0"/>
      <dgm:spPr/>
    </dgm:pt>
    <dgm:pt modelId="{32400C41-067C-492A-A652-41094664F9C0}" type="pres">
      <dgm:prSet presAssocID="{D6BA4C76-0A01-435B-B6D5-5CC5C347BBC3}" presName="vertSpace2a" presStyleCnt="0"/>
      <dgm:spPr/>
    </dgm:pt>
    <dgm:pt modelId="{BE9D758A-5D22-469A-AD7C-01C9B031F02E}" type="pres">
      <dgm:prSet presAssocID="{D6BA4C76-0A01-435B-B6D5-5CC5C347BBC3}" presName="horz2" presStyleCnt="0"/>
      <dgm:spPr/>
    </dgm:pt>
    <dgm:pt modelId="{471973D8-A85E-4223-A479-86DB7D341291}" type="pres">
      <dgm:prSet presAssocID="{D6BA4C76-0A01-435B-B6D5-5CC5C347BBC3}" presName="horzSpace2" presStyleCnt="0"/>
      <dgm:spPr/>
    </dgm:pt>
    <dgm:pt modelId="{A2AFEAB3-C4B0-4C8E-9A7C-5C7C91E404DF}" type="pres">
      <dgm:prSet presAssocID="{D6BA4C76-0A01-435B-B6D5-5CC5C347BBC3}" presName="tx2" presStyleLbl="revTx" presStyleIdx="4" presStyleCnt="5"/>
      <dgm:spPr/>
      <dgm:t>
        <a:bodyPr/>
        <a:lstStyle/>
        <a:p>
          <a:endParaRPr lang="en-GB"/>
        </a:p>
      </dgm:t>
    </dgm:pt>
    <dgm:pt modelId="{986674B5-CF3F-4A34-8787-7FD82FBFFB1E}" type="pres">
      <dgm:prSet presAssocID="{D6BA4C76-0A01-435B-B6D5-5CC5C347BBC3}" presName="vert2" presStyleCnt="0"/>
      <dgm:spPr/>
    </dgm:pt>
    <dgm:pt modelId="{0D163B73-DA0B-4212-964C-B5137F37B0A1}" type="pres">
      <dgm:prSet presAssocID="{D6BA4C76-0A01-435B-B6D5-5CC5C347BBC3}" presName="thinLine2b" presStyleLbl="callout" presStyleIdx="2" presStyleCnt="3"/>
      <dgm:spPr/>
    </dgm:pt>
    <dgm:pt modelId="{51B256BE-F725-4DAC-BEA4-7E0E71AF9E3F}" type="pres">
      <dgm:prSet presAssocID="{D6BA4C76-0A01-435B-B6D5-5CC5C347BBC3}" presName="vertSpace2b" presStyleCnt="0"/>
      <dgm:spPr/>
    </dgm:pt>
  </dgm:ptLst>
  <dgm:cxnLst>
    <dgm:cxn modelId="{CCC91031-E7CB-4F0A-9E00-9F15B9527ED3}" type="presOf" srcId="{793258D7-AD04-4895-BCDC-22ECF7E1A9E2}" destId="{F388899D-4148-440B-A5FB-DA2B851C122E}" srcOrd="0" destOrd="0" presId="urn:microsoft.com/office/officeart/2008/layout/LinedList"/>
    <dgm:cxn modelId="{71748EAE-A826-419E-9BC3-49B29FC12FCB}" type="presOf" srcId="{A9E56519-5B0E-411E-A2CD-5B2322EDED33}" destId="{2A035BA9-E219-4F3A-8CA4-4C73096A6C8C}" srcOrd="0" destOrd="0" presId="urn:microsoft.com/office/officeart/2008/layout/LinedList"/>
    <dgm:cxn modelId="{C0688B28-E867-471C-A731-AC33D0E7BFC0}" srcId="{F2A60E6E-3553-4EF8-B1D0-965044396F2E}" destId="{793258D7-AD04-4895-BCDC-22ECF7E1A9E2}" srcOrd="0" destOrd="0" parTransId="{F57CF09C-C5C3-4C65-B6D9-E6C2096F2E8E}" sibTransId="{E498C22F-713F-4C6A-B5F1-0A81C45BBD59}"/>
    <dgm:cxn modelId="{2DD166B0-9E28-4DD5-983E-47B2AA3E90E4}" type="presOf" srcId="{EFD36D5C-1A26-45EC-A08D-86FEE9D86028}" destId="{B4500083-FD1C-4BEB-92E0-D2D0E70D868E}" srcOrd="0" destOrd="0" presId="urn:microsoft.com/office/officeart/2008/layout/LinedList"/>
    <dgm:cxn modelId="{01801141-4AA5-463B-988C-BB16A1060960}" srcId="{A9E56519-5B0E-411E-A2CD-5B2322EDED33}" destId="{F2A60E6E-3553-4EF8-B1D0-965044396F2E}" srcOrd="0" destOrd="0" parTransId="{F24F8C1F-89C1-422C-9CCE-5255B6013CEE}" sibTransId="{CF471A47-A810-486C-8407-F7C1E8DCD141}"/>
    <dgm:cxn modelId="{743DFA55-5877-4758-97BA-DF72B54C3E95}" srcId="{F2A60E6E-3553-4EF8-B1D0-965044396F2E}" destId="{F114DA6B-A616-406D-99EB-383FF3716A9D}" srcOrd="1" destOrd="0" parTransId="{35AB7C0A-1898-4B10-A726-91F1600CB8A1}" sibTransId="{47DB99DD-FB7C-4C8E-A62C-A6C7A4164537}"/>
    <dgm:cxn modelId="{6926B9B3-5B65-4949-9AB9-752203ED39FA}" srcId="{A9E56519-5B0E-411E-A2CD-5B2322EDED33}" destId="{EFD36D5C-1A26-45EC-A08D-86FEE9D86028}" srcOrd="1" destOrd="0" parTransId="{BDA3B3E6-CAED-4B19-AB98-4979CB39A157}" sibTransId="{C35B077C-3FE9-40AA-A114-B3841F1FCC4F}"/>
    <dgm:cxn modelId="{846522BE-754B-4506-B20B-BD9A58B85D3C}" type="presOf" srcId="{D6BA4C76-0A01-435B-B6D5-5CC5C347BBC3}" destId="{A2AFEAB3-C4B0-4C8E-9A7C-5C7C91E404DF}" srcOrd="0" destOrd="0" presId="urn:microsoft.com/office/officeart/2008/layout/LinedList"/>
    <dgm:cxn modelId="{CD0357A0-0B8D-476D-9EBF-F6B97DF25327}" srcId="{EFD36D5C-1A26-45EC-A08D-86FEE9D86028}" destId="{D6BA4C76-0A01-435B-B6D5-5CC5C347BBC3}" srcOrd="0" destOrd="0" parTransId="{A3DFAB6B-F300-412C-A6D0-1EA389D8EEA2}" sibTransId="{255730E9-9F94-42F1-8FA9-65CC9621AAB5}"/>
    <dgm:cxn modelId="{90CBCAE0-0F7A-48DD-9797-739DB3A5C09D}" type="presOf" srcId="{F2A60E6E-3553-4EF8-B1D0-965044396F2E}" destId="{27F47F1B-77E6-423B-ADA7-5F1F16DE8023}" srcOrd="0" destOrd="0" presId="urn:microsoft.com/office/officeart/2008/layout/LinedList"/>
    <dgm:cxn modelId="{6CE9D38A-C872-419D-BD72-3C439CD7DA12}" type="presOf" srcId="{F114DA6B-A616-406D-99EB-383FF3716A9D}" destId="{182F388A-806F-40E5-9151-6D60F4028366}" srcOrd="0" destOrd="0" presId="urn:microsoft.com/office/officeart/2008/layout/LinedList"/>
    <dgm:cxn modelId="{990B69D2-2A7E-4F22-B35F-D2BD906EB158}" type="presParOf" srcId="{2A035BA9-E219-4F3A-8CA4-4C73096A6C8C}" destId="{659A2853-AD62-410A-B45C-9FD1FF015A63}" srcOrd="0" destOrd="0" presId="urn:microsoft.com/office/officeart/2008/layout/LinedList"/>
    <dgm:cxn modelId="{AEDF3814-4BEC-4D2E-9657-976B3F3F28C1}" type="presParOf" srcId="{2A035BA9-E219-4F3A-8CA4-4C73096A6C8C}" destId="{3FF0E3B6-5C07-45D6-A3AE-789FAED1B965}" srcOrd="1" destOrd="0" presId="urn:microsoft.com/office/officeart/2008/layout/LinedList"/>
    <dgm:cxn modelId="{8754F386-B9ED-4455-912E-EDE86540AAB4}" type="presParOf" srcId="{3FF0E3B6-5C07-45D6-A3AE-789FAED1B965}" destId="{27F47F1B-77E6-423B-ADA7-5F1F16DE8023}" srcOrd="0" destOrd="0" presId="urn:microsoft.com/office/officeart/2008/layout/LinedList"/>
    <dgm:cxn modelId="{29154D91-2814-4E8C-8A61-9EF01BC5E939}" type="presParOf" srcId="{3FF0E3B6-5C07-45D6-A3AE-789FAED1B965}" destId="{64FF2543-8BCE-45DC-AB19-CB8FC7DA5DA4}" srcOrd="1" destOrd="0" presId="urn:microsoft.com/office/officeart/2008/layout/LinedList"/>
    <dgm:cxn modelId="{C3494E55-9B4C-4E67-B559-DF8D65A26955}" type="presParOf" srcId="{64FF2543-8BCE-45DC-AB19-CB8FC7DA5DA4}" destId="{447B82D4-CADA-42EA-B12A-CA18F771976C}" srcOrd="0" destOrd="0" presId="urn:microsoft.com/office/officeart/2008/layout/LinedList"/>
    <dgm:cxn modelId="{725C8087-1AF9-4D74-B79B-9230A0730D98}" type="presParOf" srcId="{64FF2543-8BCE-45DC-AB19-CB8FC7DA5DA4}" destId="{EB14D29F-14E8-420A-9124-4236021AC201}" srcOrd="1" destOrd="0" presId="urn:microsoft.com/office/officeart/2008/layout/LinedList"/>
    <dgm:cxn modelId="{C99D24DD-9B04-4751-AAF0-BC8B23DAF6CC}" type="presParOf" srcId="{EB14D29F-14E8-420A-9124-4236021AC201}" destId="{A86E53D0-2D3C-4A20-B2B7-970A0F7189A6}" srcOrd="0" destOrd="0" presId="urn:microsoft.com/office/officeart/2008/layout/LinedList"/>
    <dgm:cxn modelId="{6A23CDA9-40CC-4D67-8B72-506308AC58EC}" type="presParOf" srcId="{EB14D29F-14E8-420A-9124-4236021AC201}" destId="{F388899D-4148-440B-A5FB-DA2B851C122E}" srcOrd="1" destOrd="0" presId="urn:microsoft.com/office/officeart/2008/layout/LinedList"/>
    <dgm:cxn modelId="{51A4DF04-BA8D-4F55-930A-CB9DA99B4FB7}" type="presParOf" srcId="{EB14D29F-14E8-420A-9124-4236021AC201}" destId="{A0AD8A20-07CF-4BC2-ADA4-7ECB4BC24807}" srcOrd="2" destOrd="0" presId="urn:microsoft.com/office/officeart/2008/layout/LinedList"/>
    <dgm:cxn modelId="{75E4136C-9483-4149-9D19-1D255C86680F}" type="presParOf" srcId="{64FF2543-8BCE-45DC-AB19-CB8FC7DA5DA4}" destId="{C3F964CF-4A56-4374-A8F9-F0C6871BB365}" srcOrd="2" destOrd="0" presId="urn:microsoft.com/office/officeart/2008/layout/LinedList"/>
    <dgm:cxn modelId="{23B0F822-B626-4FF5-AD26-5A9DC315930E}" type="presParOf" srcId="{64FF2543-8BCE-45DC-AB19-CB8FC7DA5DA4}" destId="{CF74D060-A209-41BB-BC3D-87EEB8A5C2ED}" srcOrd="3" destOrd="0" presId="urn:microsoft.com/office/officeart/2008/layout/LinedList"/>
    <dgm:cxn modelId="{4236A8A0-1DA9-40DF-B6F6-1EA795C37DF6}" type="presParOf" srcId="{64FF2543-8BCE-45DC-AB19-CB8FC7DA5DA4}" destId="{2136E267-3B95-4070-A701-2BDAF1B7D0E2}" srcOrd="4" destOrd="0" presId="urn:microsoft.com/office/officeart/2008/layout/LinedList"/>
    <dgm:cxn modelId="{5F016541-794E-4F42-A6A6-24E5328C7316}" type="presParOf" srcId="{2136E267-3B95-4070-A701-2BDAF1B7D0E2}" destId="{DFDE55F2-F4A3-4C85-B20A-77D088047977}" srcOrd="0" destOrd="0" presId="urn:microsoft.com/office/officeart/2008/layout/LinedList"/>
    <dgm:cxn modelId="{F9834917-BC08-49C2-94E3-6851D6769C4E}" type="presParOf" srcId="{2136E267-3B95-4070-A701-2BDAF1B7D0E2}" destId="{182F388A-806F-40E5-9151-6D60F4028366}" srcOrd="1" destOrd="0" presId="urn:microsoft.com/office/officeart/2008/layout/LinedList"/>
    <dgm:cxn modelId="{735C8C8A-7F9B-4696-94FA-780BA86265FE}" type="presParOf" srcId="{2136E267-3B95-4070-A701-2BDAF1B7D0E2}" destId="{E8D1065D-B7ED-43AE-9388-707F67134046}" srcOrd="2" destOrd="0" presId="urn:microsoft.com/office/officeart/2008/layout/LinedList"/>
    <dgm:cxn modelId="{A5E95617-05BE-4BCD-AC10-3091BBCD2C00}" type="presParOf" srcId="{64FF2543-8BCE-45DC-AB19-CB8FC7DA5DA4}" destId="{744DC231-A29F-4FAD-BF7D-ACB2F3EFF402}" srcOrd="5" destOrd="0" presId="urn:microsoft.com/office/officeart/2008/layout/LinedList"/>
    <dgm:cxn modelId="{1946ADF1-8F4B-4412-9F7E-281DCD51F8E7}" type="presParOf" srcId="{64FF2543-8BCE-45DC-AB19-CB8FC7DA5DA4}" destId="{C870234C-93F8-4F7C-A31B-A4DB9B7B9969}" srcOrd="6" destOrd="0" presId="urn:microsoft.com/office/officeart/2008/layout/LinedList"/>
    <dgm:cxn modelId="{6518EEA2-CD4B-4427-A216-55C7055EF942}" type="presParOf" srcId="{2A035BA9-E219-4F3A-8CA4-4C73096A6C8C}" destId="{6667711E-61D3-4489-95C3-C6CD00A5056D}" srcOrd="2" destOrd="0" presId="urn:microsoft.com/office/officeart/2008/layout/LinedList"/>
    <dgm:cxn modelId="{CB7CEF28-4D00-42D6-9426-341006E1E757}" type="presParOf" srcId="{2A035BA9-E219-4F3A-8CA4-4C73096A6C8C}" destId="{D4A672E0-BF00-4770-9459-0A5C353E3873}" srcOrd="3" destOrd="0" presId="urn:microsoft.com/office/officeart/2008/layout/LinedList"/>
    <dgm:cxn modelId="{5F7B3F52-ADD5-4576-A9C4-54ABA156492A}" type="presParOf" srcId="{D4A672E0-BF00-4770-9459-0A5C353E3873}" destId="{B4500083-FD1C-4BEB-92E0-D2D0E70D868E}" srcOrd="0" destOrd="0" presId="urn:microsoft.com/office/officeart/2008/layout/LinedList"/>
    <dgm:cxn modelId="{33AD5980-2880-4E41-B956-66B0421B815E}" type="presParOf" srcId="{D4A672E0-BF00-4770-9459-0A5C353E3873}" destId="{0590228D-BFB9-438D-A635-99B14EEDF555}" srcOrd="1" destOrd="0" presId="urn:microsoft.com/office/officeart/2008/layout/LinedList"/>
    <dgm:cxn modelId="{E0103781-8077-4AC2-8C9D-77F63B61DFD8}" type="presParOf" srcId="{0590228D-BFB9-438D-A635-99B14EEDF555}" destId="{32400C41-067C-492A-A652-41094664F9C0}" srcOrd="0" destOrd="0" presId="urn:microsoft.com/office/officeart/2008/layout/LinedList"/>
    <dgm:cxn modelId="{0B6020AB-56B7-4426-B03F-2137CEE7BE40}" type="presParOf" srcId="{0590228D-BFB9-438D-A635-99B14EEDF555}" destId="{BE9D758A-5D22-469A-AD7C-01C9B031F02E}" srcOrd="1" destOrd="0" presId="urn:microsoft.com/office/officeart/2008/layout/LinedList"/>
    <dgm:cxn modelId="{541C497C-F953-4118-AAE8-F93DF3F790AE}" type="presParOf" srcId="{BE9D758A-5D22-469A-AD7C-01C9B031F02E}" destId="{471973D8-A85E-4223-A479-86DB7D341291}" srcOrd="0" destOrd="0" presId="urn:microsoft.com/office/officeart/2008/layout/LinedList"/>
    <dgm:cxn modelId="{8C6A1265-BA78-4400-A47F-E30857690427}" type="presParOf" srcId="{BE9D758A-5D22-469A-AD7C-01C9B031F02E}" destId="{A2AFEAB3-C4B0-4C8E-9A7C-5C7C91E404DF}" srcOrd="1" destOrd="0" presId="urn:microsoft.com/office/officeart/2008/layout/LinedList"/>
    <dgm:cxn modelId="{8AE8121C-C109-4555-9265-E604E7ECB710}" type="presParOf" srcId="{BE9D758A-5D22-469A-AD7C-01C9B031F02E}" destId="{986674B5-CF3F-4A34-8787-7FD82FBFFB1E}" srcOrd="2" destOrd="0" presId="urn:microsoft.com/office/officeart/2008/layout/LinedList"/>
    <dgm:cxn modelId="{26683F05-2F9A-4F80-A1D6-D698951BD74B}" type="presParOf" srcId="{0590228D-BFB9-438D-A635-99B14EEDF555}" destId="{0D163B73-DA0B-4212-964C-B5137F37B0A1}" srcOrd="2" destOrd="0" presId="urn:microsoft.com/office/officeart/2008/layout/LinedList"/>
    <dgm:cxn modelId="{96EDBE9A-897D-460E-A66E-F9A13754BE04}" type="presParOf" srcId="{0590228D-BFB9-438D-A635-99B14EEDF555}" destId="{51B256BE-F725-4DAC-BEA4-7E0E71AF9E3F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815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3999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41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765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188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342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3616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3414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53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47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997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3837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565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255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5571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703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5151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9ABC508-034B-45D0-A285-BDCAD0535BC7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743C1C79-60DE-474D-A650-944D19667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210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footballs-unholy-alliance-with-alcohol-sends-a-dangerous-message-to-young-people-7672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nutd.com/en/Home/History/History%20By%20Decade.aspx" TargetMode="External"/><Relationship Id="rId3" Type="http://schemas.openxmlformats.org/officeDocument/2006/relationships/hyperlink" Target="https://theconversation.com/footballs-unholy-alliance-with-alcohol-sends-a-dangerous-message-to-young-people-76721" TargetMode="External"/><Relationship Id="rId7" Type="http://schemas.openxmlformats.org/officeDocument/2006/relationships/hyperlink" Target="http://images.thepeoplesperson.com/wp-content/uploads/2016/03/30150946/Manchester-United-min.jpg" TargetMode="External"/><Relationship Id="rId2" Type="http://schemas.openxmlformats.org/officeDocument/2006/relationships/hyperlink" Target="http://www.walesonline.co.uk/sport/football/swansea-citys-premier-league-payments-131246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ysports.com/football/news/11667/10748345/fire-tackled-at-manchester-uniteds-old-trafford-stadium" TargetMode="External"/><Relationship Id="rId5" Type="http://schemas.openxmlformats.org/officeDocument/2006/relationships/hyperlink" Target="http://smallbusiness.chron.com/benefits-contingency-planning-18558.html" TargetMode="External"/><Relationship Id="rId4" Type="http://schemas.openxmlformats.org/officeDocument/2006/relationships/hyperlink" Target="https://books.google.com/books?id=UC1f3Qk5x40C&amp;pg=PA19&amp;dq=%22Desk+research%22&amp;hl=en&amp;ei=aUZtTPyzI8P6lwf03PmHDQ&amp;sa=X&amp;oi=book_result&amp;ct=result&amp;resnum=2&amp;ved=0CDYQ6AEwAQ#v=onepage&amp;q=%22Desk%20research%22&amp;f=fals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eb.a.ebscohost.com/ehost/pdfviewer/pdfviewer?vid=1&amp;sid=b793ee19-a6a1-480c-8a79-9c63bfc5e697@sessionmgr4009" TargetMode="External"/><Relationship Id="rId2" Type="http://schemas.openxmlformats.org/officeDocument/2006/relationships/hyperlink" Target="https://theconversation.com/why-theres-so-much-more-than-football-at-stake-in-manchesters-mega-derby-65071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sagepub.com/doi/pdf/10.1177/0193723502261003" TargetMode="External"/><Relationship Id="rId2" Type="http://schemas.openxmlformats.org/officeDocument/2006/relationships/hyperlink" Target="https://pearl.plymouth.ac.uk/bitstream/handle/10026.1/2004/ANFRE%20WOLFGANG%20BUHLER.PDF?sequence=1&amp;isAllowed=y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stokecityfc.com/sites/default/files/styles/focal_header_image_standard/public/1-Mar-2017%20-%2031-Mar-2017/cms_images/swanseacity16x9226-555576_1600x900.jpg?itok=tYey-D-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775" y="3505125"/>
            <a:ext cx="5943869" cy="334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images.thepeoplesperson.com/wp-content/uploads/2016/03/30150946/Manchester-United-mi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774" y="0"/>
            <a:ext cx="5943869" cy="260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Project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7108" y="3505125"/>
            <a:ext cx="9144000" cy="1655762"/>
          </a:xfrm>
        </p:spPr>
        <p:txBody>
          <a:bodyPr/>
          <a:lstStyle/>
          <a:p>
            <a:r>
              <a:rPr lang="en-GB" dirty="0"/>
              <a:t>Joshua Richardson</a:t>
            </a:r>
          </a:p>
        </p:txBody>
      </p:sp>
      <p:pic>
        <p:nvPicPr>
          <p:cNvPr id="1036" name="Picture 12" descr="http://www.carlogos.org/logo/Chevrolet-logo-2004-1920x108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1842"/>
            <a:ext cx="3118774" cy="2140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activefeet.com.au/wp-content/uploads/2015/07/adida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643" y="0"/>
            <a:ext cx="3129357" cy="212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www.freebonuscode.co.nz/wp-content/uploads/2016/05/bet365-logo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0105" y="5379725"/>
            <a:ext cx="3618983" cy="197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liquidsportsmedia.co.uk/wp-content/uploads/2016/02/carling-logo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2643" y="4836821"/>
            <a:ext cx="3129357" cy="2011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88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425A0768-3044-4AA9-A889-D2CAA68C517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6C640E-5F34-473F-90EB-54CB4807A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8E05294-4765-4EBF-9709-82BF38621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/>
              <a:t>A Critical evaluation of how sponsorships impact the culture, behaviour and perception of football club supporters: A case study of Manchester United and Swansea City.</a:t>
            </a:r>
          </a:p>
        </p:txBody>
      </p:sp>
    </p:spTree>
    <p:extLst>
      <p:ext uri="{BB962C8B-B14F-4D97-AF65-F5344CB8AC3E}">
        <p14:creationId xmlns:p14="http://schemas.microsoft.com/office/powerpoint/2010/main" val="41634199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A8D526D7-C782-4F65-A21F-A6B40D869B47}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1731964"/>
            <a:ext cx="12192001" cy="5126036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Rationale 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0875762"/>
              </p:ext>
            </p:extLst>
          </p:nvPr>
        </p:nvGraphicFramePr>
        <p:xfrm>
          <a:off x="914400" y="1892830"/>
          <a:ext cx="10353675" cy="3898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233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7">
            <a:extLst>
              <a:ext uri="{FF2B5EF4-FFF2-40B4-BE49-F238E27FC236}">
                <a16:creationId xmlns:a16="http://schemas.microsoft.com/office/drawing/2014/main" xmlns="" id="{425A0768-3044-4AA9-A889-D2CAA68C517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/>
              <a:t>Critically evaluate how club sponsorship impacts the culture, behaviours and perceptions of football club supporters. A case study of Swansea City and Manchester United. </a:t>
            </a:r>
          </a:p>
        </p:txBody>
      </p:sp>
    </p:spTree>
    <p:extLst>
      <p:ext uri="{BB962C8B-B14F-4D97-AF65-F5344CB8AC3E}">
        <p14:creationId xmlns:p14="http://schemas.microsoft.com/office/powerpoint/2010/main" val="1959046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9">
            <a:extLst>
              <a:ext uri="{FF2B5EF4-FFF2-40B4-BE49-F238E27FC236}">
                <a16:creationId xmlns:a16="http://schemas.microsoft.com/office/drawing/2014/main" xmlns="" id="{82AABC82-C2D1-4340-A6DF-6E73DF06FCA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 dirty="0"/>
              <a:t>Objectives </a:t>
            </a:r>
          </a:p>
        </p:txBody>
      </p:sp>
      <p:graphicFrame>
        <p:nvGraphicFramePr>
          <p:cNvPr id="19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3222370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55235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F9D6AB4-CDA7-4562-98A0-BF43B297BC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Background – Swansea City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r>
              <a:rPr lang="en-GB" dirty="0"/>
              <a:t>Founded – 1912 </a:t>
            </a:r>
          </a:p>
          <a:p>
            <a:r>
              <a:rPr lang="en-GB" dirty="0"/>
              <a:t>Only Welsh team in the Premier league </a:t>
            </a:r>
          </a:p>
          <a:p>
            <a:r>
              <a:rPr lang="en-GB" dirty="0"/>
              <a:t>Based at the Liberty Stadium </a:t>
            </a:r>
          </a:p>
          <a:p>
            <a:r>
              <a:rPr lang="en-GB" dirty="0"/>
              <a:t>Official sponsors include: LETOU, </a:t>
            </a:r>
            <a:r>
              <a:rPr lang="en-GB" dirty="0" err="1"/>
              <a:t>Joma</a:t>
            </a:r>
            <a:r>
              <a:rPr lang="en-GB" dirty="0"/>
              <a:t>, bet365, Carling </a:t>
            </a:r>
          </a:p>
          <a:p>
            <a:r>
              <a:rPr lang="en-GB" dirty="0"/>
              <a:t>Small and mainly local sponsors</a:t>
            </a:r>
          </a:p>
          <a:p>
            <a:r>
              <a:rPr lang="en-GB" dirty="0"/>
              <a:t>High popularity in China </a:t>
            </a:r>
          </a:p>
          <a:p>
            <a:pPr marL="36900" indent="0">
              <a:buNone/>
            </a:pPr>
            <a:r>
              <a:rPr lang="en-GB" dirty="0"/>
              <a:t>(Swanseacitycom,2017)</a:t>
            </a:r>
          </a:p>
        </p:txBody>
      </p:sp>
    </p:spTree>
    <p:extLst>
      <p:ext uri="{BB962C8B-B14F-4D97-AF65-F5344CB8AC3E}">
        <p14:creationId xmlns:p14="http://schemas.microsoft.com/office/powerpoint/2010/main" val="36257577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– Swansea City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Jason </a:t>
            </a:r>
            <a:r>
              <a:rPr lang="en-GB" dirty="0" err="1"/>
              <a:t>Levien</a:t>
            </a:r>
            <a:r>
              <a:rPr lang="en-GB" dirty="0"/>
              <a:t> &amp; Steve Kaplan (majority shareholders; 68%)</a:t>
            </a:r>
          </a:p>
          <a:p>
            <a:r>
              <a:rPr lang="en-GB" dirty="0"/>
              <a:t>Chairman - </a:t>
            </a:r>
            <a:r>
              <a:rPr lang="en-GB" dirty="0" err="1"/>
              <a:t>Huw</a:t>
            </a:r>
            <a:r>
              <a:rPr lang="en-GB" dirty="0"/>
              <a:t> Jenkins</a:t>
            </a:r>
          </a:p>
          <a:p>
            <a:r>
              <a:rPr lang="en-GB" dirty="0">
                <a:effectLst/>
              </a:rPr>
              <a:t>£35,301,989 from their equal share of domestic broadcast money</a:t>
            </a:r>
          </a:p>
          <a:p>
            <a:r>
              <a:rPr lang="en-GB" dirty="0"/>
              <a:t>£39,090,596 from overseas TV and the central commercial income</a:t>
            </a:r>
          </a:p>
          <a:p>
            <a:r>
              <a:rPr lang="en-GB" dirty="0"/>
              <a:t>From sponsors - is distributed at £4,759,404.</a:t>
            </a:r>
          </a:p>
          <a:p>
            <a:r>
              <a:rPr lang="en-GB" dirty="0"/>
              <a:t>Swansea's prize money for finishing 12th last season was £75.3million</a:t>
            </a:r>
          </a:p>
          <a:p>
            <a:r>
              <a:rPr lang="en-GB" dirty="0">
                <a:effectLst/>
              </a:rPr>
              <a:t>Match income over the season - £8m</a:t>
            </a:r>
          </a:p>
          <a:p>
            <a:r>
              <a:rPr lang="en-GB" dirty="0"/>
              <a:t>Commercial &amp; other £10m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F9D6AB4-CDA7-4562-98A0-BF43B297BC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87"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6074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3473D5E-D433-4164-B7E7-45EBFBCCF0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Background – Manchester United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r>
              <a:rPr lang="en-GB" dirty="0"/>
              <a:t>Founded in 1878</a:t>
            </a:r>
          </a:p>
          <a:p>
            <a:r>
              <a:rPr lang="en-GB" dirty="0"/>
              <a:t>13 Premier league titles </a:t>
            </a:r>
          </a:p>
          <a:p>
            <a:r>
              <a:rPr lang="en-GB" dirty="0"/>
              <a:t>3 European Cups </a:t>
            </a:r>
          </a:p>
          <a:p>
            <a:r>
              <a:rPr lang="en-GB" dirty="0"/>
              <a:t>Play at Old Trafford</a:t>
            </a:r>
          </a:p>
          <a:p>
            <a:r>
              <a:rPr lang="en-GB" dirty="0"/>
              <a:t>Main sponsors: Adidas, Aon, Chevrolet, 20</a:t>
            </a:r>
            <a:r>
              <a:rPr lang="en-GB" baseline="30000" dirty="0"/>
              <a:t>th</a:t>
            </a:r>
            <a:r>
              <a:rPr lang="en-GB" dirty="0"/>
              <a:t> Century Fox, EA Sports, Gulf Oil International, Tag Heuer, Uber, Santander, Emirates NBD, </a:t>
            </a:r>
            <a:r>
              <a:rPr lang="en-GB" dirty="0" err="1"/>
              <a:t>Eurobaank</a:t>
            </a:r>
            <a:r>
              <a:rPr lang="en-GB" dirty="0"/>
              <a:t>, Maybank, </a:t>
            </a:r>
            <a:r>
              <a:rPr lang="en-GB" dirty="0" err="1"/>
              <a:t>Krungsri</a:t>
            </a:r>
            <a:endParaRPr lang="en-GB" dirty="0"/>
          </a:p>
          <a:p>
            <a:r>
              <a:rPr lang="en-GB" dirty="0"/>
              <a:t>Truly a worldwide brand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068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– Manchester United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580051"/>
            <a:ext cx="10353762" cy="5129094"/>
          </a:xfrm>
        </p:spPr>
        <p:txBody>
          <a:bodyPr>
            <a:normAutofit/>
          </a:bodyPr>
          <a:lstStyle/>
          <a:p>
            <a:r>
              <a:rPr lang="en-GB" dirty="0"/>
              <a:t>Joel and </a:t>
            </a:r>
            <a:r>
              <a:rPr lang="en-GB" dirty="0" err="1"/>
              <a:t>Avram</a:t>
            </a:r>
            <a:r>
              <a:rPr lang="en-GB" dirty="0"/>
              <a:t> Glazer co-chairmen</a:t>
            </a:r>
          </a:p>
          <a:p>
            <a:r>
              <a:rPr lang="en-GB" dirty="0"/>
              <a:t>Manchester United PLC</a:t>
            </a:r>
          </a:p>
          <a:p>
            <a:r>
              <a:rPr lang="en-GB" dirty="0"/>
              <a:t>Revenue: $765 M (£513 M)</a:t>
            </a:r>
          </a:p>
          <a:p>
            <a:r>
              <a:rPr lang="en-GB" dirty="0"/>
              <a:t>Operating Income: $288 M (£195 M)</a:t>
            </a:r>
          </a:p>
          <a:p>
            <a:r>
              <a:rPr lang="en-GB" dirty="0"/>
              <a:t>Debt/Value: 24%</a:t>
            </a:r>
          </a:p>
          <a:p>
            <a:r>
              <a:rPr lang="en-GB" dirty="0"/>
              <a:t>Match Day: $663 M (£</a:t>
            </a:r>
            <a:r>
              <a:rPr lang="en-GB" dirty="0">
                <a:effectLst/>
              </a:rPr>
              <a:t>506 M)</a:t>
            </a:r>
            <a:endParaRPr lang="en-GB" dirty="0"/>
          </a:p>
          <a:p>
            <a:r>
              <a:rPr lang="en-GB" dirty="0"/>
              <a:t>Broadcasting: $904 M (£690 M)</a:t>
            </a:r>
          </a:p>
          <a:p>
            <a:r>
              <a:rPr lang="en-GB" dirty="0"/>
              <a:t>Commercial: $1,5 B (£1.1 B)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3473D5E-D433-4164-B7E7-45EBFBCCF0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8450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1476" y="101840"/>
            <a:ext cx="10058400" cy="1609344"/>
          </a:xfrm>
        </p:spPr>
        <p:txBody>
          <a:bodyPr/>
          <a:lstStyle/>
          <a:p>
            <a:r>
              <a:rPr lang="en-GB" dirty="0"/>
              <a:t>Literature review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xmlns="" id="{D2D8B477-E861-4376-8D8D-3C5821293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11184"/>
            <a:ext cx="10353762" cy="4058751"/>
          </a:xfrm>
        </p:spPr>
        <p:txBody>
          <a:bodyPr>
            <a:normAutofit fontScale="85000" lnSpcReduction="20000"/>
          </a:bodyPr>
          <a:lstStyle/>
          <a:p>
            <a:pPr marL="36900" indent="0">
              <a:buNone/>
            </a:pPr>
            <a:r>
              <a:rPr lang="en-GB" b="1" dirty="0"/>
              <a:t>Previously Written on fan perception and actions due to sponsorship:</a:t>
            </a:r>
          </a:p>
          <a:p>
            <a:pPr marL="36900" indent="0">
              <a:buNone/>
            </a:pPr>
            <a:r>
              <a:rPr lang="en-GB" i="1" dirty="0"/>
              <a:t>New league, new market and new sponsorship: an exploratory study of attitudes towards shirt sponsorship in Major League Soccer. (Jensen, Ric ; Bowman, Nick ; Wang, </a:t>
            </a:r>
            <a:r>
              <a:rPr lang="en-GB" i="1" dirty="0" err="1"/>
              <a:t>Yawei</a:t>
            </a:r>
            <a:r>
              <a:rPr lang="en-GB" i="1" dirty="0"/>
              <a:t> ; Larson, Brian ; 2012)</a:t>
            </a:r>
          </a:p>
          <a:p>
            <a:pPr marL="36900" indent="0">
              <a:buNone/>
            </a:pPr>
            <a:r>
              <a:rPr lang="en-GB" i="1" dirty="0"/>
              <a:t>From local heroism to global celebrity stardom: a critical reflection of the social cultural and political changes in British football culture from the 1950s to the formation of the premier league. (Mark Turner 2014)</a:t>
            </a:r>
          </a:p>
          <a:p>
            <a:pPr marL="36900" indent="0">
              <a:buNone/>
            </a:pPr>
            <a:r>
              <a:rPr lang="en-GB" i="1" dirty="0"/>
              <a:t>The Effect of Fans' Attitudes on Sponsorship Outcomes. (</a:t>
            </a:r>
            <a:r>
              <a:rPr lang="en-GB" i="1" dirty="0" err="1"/>
              <a:t>Nassis</a:t>
            </a:r>
            <a:r>
              <a:rPr lang="en-GB" i="1" dirty="0"/>
              <a:t>, </a:t>
            </a:r>
            <a:r>
              <a:rPr lang="en-GB" i="1" dirty="0" err="1"/>
              <a:t>Pantelis</a:t>
            </a:r>
            <a:r>
              <a:rPr lang="en-GB" i="1" dirty="0"/>
              <a:t> ; </a:t>
            </a:r>
            <a:r>
              <a:rPr lang="en-GB" i="1" dirty="0" err="1"/>
              <a:t>Theodorakis</a:t>
            </a:r>
            <a:r>
              <a:rPr lang="en-GB" i="1" dirty="0"/>
              <a:t>, Nicholas D. ; </a:t>
            </a:r>
            <a:r>
              <a:rPr lang="en-GB" i="1" dirty="0" err="1"/>
              <a:t>Afthinos</a:t>
            </a:r>
            <a:r>
              <a:rPr lang="en-GB" i="1" dirty="0"/>
              <a:t>, Yanni ; </a:t>
            </a:r>
            <a:r>
              <a:rPr lang="en-GB" i="1" dirty="0" err="1"/>
              <a:t>Kolybalis</a:t>
            </a:r>
            <a:r>
              <a:rPr lang="en-GB" i="1" dirty="0"/>
              <a:t>, </a:t>
            </a:r>
            <a:r>
              <a:rPr lang="en-GB" i="1" dirty="0" err="1"/>
              <a:t>Haralambos</a:t>
            </a:r>
            <a:r>
              <a:rPr lang="en-GB" i="1" dirty="0"/>
              <a:t> ; 2014)</a:t>
            </a:r>
          </a:p>
          <a:p>
            <a:pPr marL="36900" indent="0">
              <a:buNone/>
            </a:pPr>
            <a:r>
              <a:rPr lang="en-GB" i="1" dirty="0"/>
              <a:t>Understanding fans’ responses to the sponsor of a rival team. (Angell, Robert J. ; Gorton, Matthew ; Bottomley, Paul ; White, John ; 2016)</a:t>
            </a:r>
          </a:p>
          <a:p>
            <a:pPr marL="36900" indent="0">
              <a:buNone/>
            </a:pPr>
            <a:r>
              <a:rPr lang="en-GB" i="1" dirty="0"/>
              <a:t>Sport Sponsorship: The Relationship Between Team Loyalty, Sponsorship Awareness, Attitude Toward the Sponsor, and Purchase Intentions. (</a:t>
            </a:r>
            <a:r>
              <a:rPr lang="en-GB" i="1" dirty="0" err="1"/>
              <a:t>Biscaia</a:t>
            </a:r>
            <a:r>
              <a:rPr lang="en-GB" i="1" dirty="0"/>
              <a:t>, Rui ; </a:t>
            </a:r>
            <a:r>
              <a:rPr lang="en-GB" i="1" dirty="0" err="1"/>
              <a:t>Correia</a:t>
            </a:r>
            <a:r>
              <a:rPr lang="en-GB" i="1" dirty="0"/>
              <a:t>, Abel ; Rosado, Antonio Fernando ; Ross, Stephen D. ; </a:t>
            </a:r>
            <a:r>
              <a:rPr lang="en-GB" i="1" dirty="0" err="1"/>
              <a:t>Maroco</a:t>
            </a:r>
            <a:r>
              <a:rPr lang="en-GB" i="1" dirty="0"/>
              <a:t>, João ; 2013)</a:t>
            </a:r>
          </a:p>
          <a:p>
            <a:pPr marL="36900" indent="0">
              <a:buNone/>
            </a:pPr>
            <a:r>
              <a:rPr lang="en-GB" i="1" dirty="0"/>
              <a:t> </a:t>
            </a:r>
          </a:p>
          <a:p>
            <a:pPr marL="3690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82308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711184"/>
            <a:ext cx="10353762" cy="4058751"/>
          </a:xfrm>
        </p:spPr>
        <p:txBody>
          <a:bodyPr/>
          <a:lstStyle/>
          <a:p>
            <a:pPr marL="36900" indent="0">
              <a:buNone/>
            </a:pPr>
            <a:r>
              <a:rPr lang="en-GB" b="1" u="sng" dirty="0"/>
              <a:t>Sponsorship impacts on clubs:</a:t>
            </a:r>
          </a:p>
          <a:p>
            <a:pPr marL="36900" indent="0">
              <a:buNone/>
            </a:pPr>
            <a:r>
              <a:rPr lang="en-GB" i="1" dirty="0"/>
              <a:t>Football sponsorship &amp; commerce (Miles, Louella Author </a:t>
            </a:r>
            <a:r>
              <a:rPr lang="en-GB" i="1" dirty="0" err="1"/>
              <a:t>Rines</a:t>
            </a:r>
            <a:r>
              <a:rPr lang="en-GB" i="1" dirty="0"/>
              <a:t>, Simon Contributor 2004)</a:t>
            </a:r>
          </a:p>
          <a:p>
            <a:pPr marL="36900" indent="0">
              <a:buNone/>
            </a:pPr>
            <a:r>
              <a:rPr lang="en-GB" i="1" dirty="0"/>
              <a:t>Sponsorship selections: corporate culture, beliefs and motivations. (Vance, Leonard ; </a:t>
            </a:r>
            <a:r>
              <a:rPr lang="en-GB" i="1" dirty="0" err="1"/>
              <a:t>Raciti</a:t>
            </a:r>
            <a:r>
              <a:rPr lang="en-GB" i="1" dirty="0"/>
              <a:t>, Maria M. ; Lawley, Meredith ; 2016)</a:t>
            </a:r>
          </a:p>
          <a:p>
            <a:pPr marL="36900" indent="0">
              <a:buNone/>
            </a:pPr>
            <a:r>
              <a:rPr lang="en-GB" i="1" dirty="0"/>
              <a:t>HAPPY TO SUPPORT: EMOTION AS A MEDIATOR IN BRAND BUILDING THROUGH PHILANTHROPIC CORPORATE. (Lee, Woo-Young ; </a:t>
            </a:r>
            <a:r>
              <a:rPr lang="en-GB" i="1" dirty="0" err="1"/>
              <a:t>Hur</a:t>
            </a:r>
            <a:r>
              <a:rPr lang="en-GB" i="1" dirty="0"/>
              <a:t>, </a:t>
            </a:r>
            <a:r>
              <a:rPr lang="en-GB" i="1" dirty="0" err="1"/>
              <a:t>Youngjin</a:t>
            </a:r>
            <a:r>
              <a:rPr lang="en-GB" i="1" dirty="0"/>
              <a:t> ; Sung, Minjung 2015)</a:t>
            </a:r>
          </a:p>
          <a:p>
            <a:pPr marL="36900" indent="0">
              <a:buNone/>
            </a:pPr>
            <a:r>
              <a:rPr lang="en-GB" i="1" dirty="0"/>
              <a:t>Culture clubs protecting the health of those with excess wealth. (Syed, Matthew 2010)</a:t>
            </a:r>
          </a:p>
          <a:p>
            <a:pPr marL="36900" indent="0">
              <a:buNone/>
            </a:pPr>
            <a:r>
              <a:rPr lang="en-GB" i="1" dirty="0"/>
              <a:t>It Works Two Ways: Impacts of Sponsorship Alliance upon Sport and Sponsor Image. (Kelly, Sarah Jane ; Ireland, Michael ; Mangan, John ; Williamson, Harley ; 2016)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934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6900" indent="0">
              <a:buNone/>
            </a:pPr>
            <a:r>
              <a:rPr lang="en-GB" b="1" u="sng" dirty="0"/>
              <a:t>Other related literature:</a:t>
            </a:r>
          </a:p>
          <a:p>
            <a:pPr marL="36900" indent="0">
              <a:buNone/>
            </a:pPr>
            <a:r>
              <a:rPr lang="en-GB" i="1" dirty="0"/>
              <a:t>Vested interests in addiction research and policy. Alcohol brand sponsorship of events, organizations and causes in the United States, 2010-2013. (Belt, Olivia ; </a:t>
            </a:r>
            <a:r>
              <a:rPr lang="en-GB" i="1" dirty="0" err="1"/>
              <a:t>Stamatakos</a:t>
            </a:r>
            <a:r>
              <a:rPr lang="en-GB" i="1" dirty="0"/>
              <a:t>, </a:t>
            </a:r>
            <a:r>
              <a:rPr lang="en-GB" i="1" dirty="0" err="1"/>
              <a:t>Korene</a:t>
            </a:r>
            <a:r>
              <a:rPr lang="en-GB" i="1" dirty="0"/>
              <a:t> ; Ayers, Amanda J. ; Fryer, Victoria A. ; Jernigan, David H. ; Siegel, Michael ; 2014)</a:t>
            </a:r>
          </a:p>
          <a:p>
            <a:pPr marL="36900" indent="0">
              <a:buNone/>
            </a:pPr>
            <a:r>
              <a:rPr lang="en-GB" i="1" dirty="0">
                <a:hlinkClick r:id="rId2"/>
              </a:rPr>
              <a:t>https://theconversation.com/footballs-unholy-alliance-with-alcohol-sends-a-dangerous-message-to-young-people-76721</a:t>
            </a:r>
            <a:endParaRPr lang="en-GB" i="1" dirty="0"/>
          </a:p>
          <a:p>
            <a:pPr marL="36900" indent="0">
              <a:buNone/>
            </a:pPr>
            <a:r>
              <a:rPr lang="en-GB" i="1" dirty="0"/>
              <a:t>Thwaites, D. (1995) 'Professional Football Club Sponsorship-Profitable or Profligate',</a:t>
            </a:r>
          </a:p>
          <a:p>
            <a:pPr marL="36900" indent="0">
              <a:buNone/>
            </a:pPr>
            <a:r>
              <a:rPr lang="en-GB" i="1" dirty="0"/>
              <a:t>International Journal of Advertising, 14, pp. 149-164 </a:t>
            </a:r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r>
              <a:rPr lang="en-GB" dirty="0"/>
              <a:t> 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440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0CF3DDC-C3B8-4651-9543-3B6CDE202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89B5A4-634A-47FF-B9C8-E3220F63E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Primary research </a:t>
            </a:r>
            <a:r>
              <a:rPr lang="en-GB" dirty="0"/>
              <a:t>- defined as factual, first-hand accounts of the study written by a person who was part of the study. The methods vary on how researchers run an experiment or study, but it typically follows the scientific method (</a:t>
            </a:r>
            <a:r>
              <a:rPr lang="en-GB" i="1" dirty="0"/>
              <a:t>Devin Kowalczyk, 2017). </a:t>
            </a:r>
            <a:endParaRPr lang="en-GB" dirty="0"/>
          </a:p>
          <a:p>
            <a:pPr marL="36900" indent="0">
              <a:buNone/>
            </a:pPr>
            <a:r>
              <a:rPr lang="en-GB" dirty="0"/>
              <a:t>My choices – interviews and questionnaires</a:t>
            </a:r>
          </a:p>
          <a:p>
            <a:pPr marL="36900" indent="0">
              <a:buNone/>
            </a:pPr>
            <a:r>
              <a:rPr lang="en-GB" dirty="0"/>
              <a:t>Questions – “Easy to code, record, and analyse results” (</a:t>
            </a:r>
            <a:r>
              <a:rPr lang="en-GB" dirty="0" err="1"/>
              <a:t>Gorgens</a:t>
            </a:r>
            <a:r>
              <a:rPr lang="en-GB" dirty="0"/>
              <a:t> and </a:t>
            </a:r>
            <a:r>
              <a:rPr lang="en-GB" dirty="0" err="1"/>
              <a:t>Kusek</a:t>
            </a:r>
            <a:r>
              <a:rPr lang="en-GB" dirty="0"/>
              <a:t>, 2009, p.300)</a:t>
            </a:r>
          </a:p>
          <a:p>
            <a:pPr marL="36900" indent="0">
              <a:buNone/>
            </a:pPr>
            <a:r>
              <a:rPr lang="en-GB" dirty="0"/>
              <a:t>“Interviews are better at gaining richer data from smaller sample groups” (Gratton and Jones, 2010, p.155)</a:t>
            </a:r>
          </a:p>
          <a:p>
            <a:r>
              <a:rPr lang="en-GB" b="1" u="sng" dirty="0"/>
              <a:t>Secondary research </a:t>
            </a:r>
            <a:r>
              <a:rPr lang="en-GB" dirty="0"/>
              <a:t>- involves the summary, collation and/or synthesis of existing research (</a:t>
            </a:r>
            <a:r>
              <a:rPr lang="en-GB" dirty="0" err="1"/>
              <a:t>Housden</a:t>
            </a:r>
            <a:r>
              <a:rPr lang="en-GB" dirty="0"/>
              <a:t>, 2003). </a:t>
            </a:r>
          </a:p>
        </p:txBody>
      </p:sp>
    </p:spTree>
    <p:extLst>
      <p:ext uri="{BB962C8B-B14F-4D97-AF65-F5344CB8AC3E}">
        <p14:creationId xmlns:p14="http://schemas.microsoft.com/office/powerpoint/2010/main" val="39458379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9">
            <a:extLst>
              <a:ext uri="{FF2B5EF4-FFF2-40B4-BE49-F238E27FC236}">
                <a16:creationId xmlns:a16="http://schemas.microsoft.com/office/drawing/2014/main" xmlns="" id="{A8D526D7-C782-4F65-A21F-A6B40D869B47}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1731964"/>
            <a:ext cx="12192001" cy="5126036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Access to resources </a:t>
            </a:r>
          </a:p>
        </p:txBody>
      </p:sp>
      <p:graphicFrame>
        <p:nvGraphicFramePr>
          <p:cNvPr id="2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836535"/>
              </p:ext>
            </p:extLst>
          </p:nvPr>
        </p:nvGraphicFramePr>
        <p:xfrm>
          <a:off x="914400" y="1892830"/>
          <a:ext cx="10353675" cy="3898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292172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0493A8-1E6B-436F-A57D-07DB1E961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C6F6CCFA-3B9D-4BA5-BBC4-3998F50B52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5366310"/>
              </p:ext>
            </p:extLst>
          </p:nvPr>
        </p:nvGraphicFramePr>
        <p:xfrm>
          <a:off x="1682709" y="1423951"/>
          <a:ext cx="8815934" cy="50955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361040">
                  <a:extLst>
                    <a:ext uri="{9D8B030D-6E8A-4147-A177-3AD203B41FA5}">
                      <a16:colId xmlns:a16="http://schemas.microsoft.com/office/drawing/2014/main" xmlns="" val="1966198604"/>
                    </a:ext>
                  </a:extLst>
                </a:gridCol>
                <a:gridCol w="1727447">
                  <a:extLst>
                    <a:ext uri="{9D8B030D-6E8A-4147-A177-3AD203B41FA5}">
                      <a16:colId xmlns:a16="http://schemas.microsoft.com/office/drawing/2014/main" xmlns="" val="263748896"/>
                    </a:ext>
                  </a:extLst>
                </a:gridCol>
                <a:gridCol w="1727447">
                  <a:extLst>
                    <a:ext uri="{9D8B030D-6E8A-4147-A177-3AD203B41FA5}">
                      <a16:colId xmlns:a16="http://schemas.microsoft.com/office/drawing/2014/main" xmlns="" val="3049300706"/>
                    </a:ext>
                  </a:extLst>
                </a:gridCol>
              </a:tblGrid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Task name </a:t>
                      </a:r>
                      <a:endParaRPr lang="en-GB" sz="1100" b="0" i="0" u="none" strike="noStrike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Start</a:t>
                      </a:r>
                      <a:endParaRPr lang="en-GB" sz="1100" b="0" i="0" u="none" strike="noStrike">
                        <a:solidFill>
                          <a:srgbClr val="0061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Finish </a:t>
                      </a:r>
                      <a:endParaRPr lang="en-GB" sz="1100" b="0" i="0" u="none" strike="noStrike">
                        <a:solidFill>
                          <a:srgbClr val="9C0006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236851929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Look for topic ideas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01/09/2017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10/10/2017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1586585243"/>
                  </a:ext>
                </a:extLst>
              </a:tr>
              <a:tr h="59621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Finalise topic with aims and objectives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10/10/2017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20/10/2017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3846783682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Resreach litearture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13/10/2017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31/12/2017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3599301173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Construct presentation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20/10/2017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13/11/2017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3912793646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Research Methodology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20/10/2017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31/12/2017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4200023334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Formulate questionaires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01/11/2017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01/01/2018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914182556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Test questionaires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02/01/2018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09/01/2018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1410526818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Hand out questionaires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10/01/2018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31/01/2018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1402903558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Request and hold interviews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15/01/2018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31/01/2018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2019540634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Anaylse data received 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01/02/2018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20/02/2018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212883800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Build graphs and charts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21/02/2018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28/02/2019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2350321700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Conclusion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01/03/2018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15/03/2018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3607798375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Recommendations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16/02/2018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25/03/2018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181327101"/>
                  </a:ext>
                </a:extLst>
              </a:tr>
              <a:tr h="321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Review and make changes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26/02/2018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01/04/2018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xmlns="" val="15020081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171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5B3434-1A7F-4987-9243-D4E0B99E9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Contingency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825628B-010E-4DA5-BB7C-CE5C890F3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contingency plan is a backup plan, activated in the event of a disaster (Phillips, 2007)</a:t>
            </a:r>
          </a:p>
          <a:p>
            <a:r>
              <a:rPr lang="en-GB" dirty="0"/>
              <a:t>Primary Research – if not completed I will need to find another way of gaining a fans perspective. Secondary research may have the resources I am looking for. </a:t>
            </a:r>
          </a:p>
        </p:txBody>
      </p:sp>
    </p:spTree>
    <p:extLst>
      <p:ext uri="{BB962C8B-B14F-4D97-AF65-F5344CB8AC3E}">
        <p14:creationId xmlns:p14="http://schemas.microsoft.com/office/powerpoint/2010/main" val="32858439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0DBAD0-123B-43FE-8EFD-1C35F9B08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930F8E2-2C3F-458B-9195-F2FEBE764C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4" t="15001" r="52124" b="11338"/>
          <a:stretch/>
        </p:blipFill>
        <p:spPr>
          <a:xfrm>
            <a:off x="1435607" y="1390120"/>
            <a:ext cx="3803905" cy="524842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33370AFD-F269-4E3D-9CAC-2BEC717DB5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6" t="15200" r="52014" b="7334"/>
          <a:stretch/>
        </p:blipFill>
        <p:spPr>
          <a:xfrm>
            <a:off x="6976268" y="1325879"/>
            <a:ext cx="4361688" cy="531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230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1423283"/>
            <a:ext cx="10353762" cy="4834394"/>
          </a:xfrm>
        </p:spPr>
        <p:txBody>
          <a:bodyPr>
            <a:normAutofit fontScale="62500" lnSpcReduction="20000"/>
          </a:bodyPr>
          <a:lstStyle/>
          <a:p>
            <a:pPr marL="36900" indent="0">
              <a:buNone/>
            </a:pPr>
            <a:r>
              <a:rPr lang="en-GB" dirty="0"/>
              <a:t>Andrew </a:t>
            </a:r>
            <a:r>
              <a:rPr lang="en-GB" dirty="0" err="1"/>
              <a:t>gwilym</a:t>
            </a:r>
            <a:r>
              <a:rPr lang="en-GB" dirty="0"/>
              <a:t>. 2017. </a:t>
            </a:r>
            <a:r>
              <a:rPr lang="en-GB" dirty="0" err="1"/>
              <a:t>Walesonline</a:t>
            </a:r>
            <a:r>
              <a:rPr lang="en-GB" dirty="0"/>
              <a:t>. [Online]. [13 November 2017]. Available from: </a:t>
            </a:r>
            <a:r>
              <a:rPr lang="en-GB" dirty="0">
                <a:hlinkClick r:id="rId2"/>
              </a:rPr>
              <a:t>http://www.walesonline.co.uk/sport/football/swansea-citys-premier-league-payments-13124608</a:t>
            </a:r>
            <a:endParaRPr lang="en-GB" dirty="0"/>
          </a:p>
          <a:p>
            <a:pPr marL="36900" indent="0">
              <a:buNone/>
            </a:pPr>
            <a:r>
              <a:rPr lang="en-GB" dirty="0">
                <a:hlinkClick r:id="rId3"/>
              </a:rPr>
              <a:t>Gratton, C. and Jones, I. (2010) Research methods for sports studies. 2nd ed. London: Routledge, p.155.</a:t>
            </a:r>
          </a:p>
          <a:p>
            <a:pPr marL="36900" indent="0">
              <a:buNone/>
            </a:pPr>
            <a:r>
              <a:rPr lang="en-GB" dirty="0" err="1">
                <a:hlinkClick r:id="rId3"/>
              </a:rPr>
              <a:t>Görgens</a:t>
            </a:r>
            <a:r>
              <a:rPr lang="en-GB" dirty="0">
                <a:hlinkClick r:id="rId3"/>
              </a:rPr>
              <a:t>, M. and </a:t>
            </a:r>
            <a:r>
              <a:rPr lang="en-GB" dirty="0" err="1">
                <a:hlinkClick r:id="rId3"/>
              </a:rPr>
              <a:t>Kusek</a:t>
            </a:r>
            <a:r>
              <a:rPr lang="en-GB" dirty="0">
                <a:hlinkClick r:id="rId3"/>
              </a:rPr>
              <a:t>, J. (2009) Making monitoring and evaluation systems work. 1st ed. Washington, DC: World Bank, p.300.</a:t>
            </a:r>
          </a:p>
          <a:p>
            <a:pPr marL="36900" indent="0">
              <a:buNone/>
            </a:pPr>
            <a:r>
              <a:rPr lang="en-GB" dirty="0">
                <a:hlinkClick r:id="rId3"/>
              </a:rPr>
              <a:t>https://theconversation.com/footballs-unholy-alliance-with-alcohol-sends-a-dangerous-message-to-young-people-76721</a:t>
            </a:r>
            <a:endParaRPr lang="en-GB" dirty="0"/>
          </a:p>
          <a:p>
            <a:pPr marL="36900" indent="0">
              <a:buNone/>
            </a:pPr>
            <a:r>
              <a:rPr lang="en-GB" dirty="0" err="1">
                <a:effectLst/>
              </a:rPr>
              <a:t>Fanssharecom</a:t>
            </a:r>
            <a:r>
              <a:rPr lang="en-GB" dirty="0">
                <a:effectLst/>
              </a:rPr>
              <a:t>.</a:t>
            </a:r>
            <a:r>
              <a:rPr lang="en-GB" dirty="0"/>
              <a:t> </a:t>
            </a:r>
            <a:r>
              <a:rPr lang="en-GB" dirty="0">
                <a:effectLst/>
              </a:rPr>
              <a:t>2017.</a:t>
            </a:r>
            <a:r>
              <a:rPr lang="en-GB" dirty="0"/>
              <a:t> </a:t>
            </a:r>
            <a:r>
              <a:rPr lang="en-GB" i="1" dirty="0" err="1">
                <a:effectLst/>
              </a:rPr>
              <a:t>Fanssharecom</a:t>
            </a:r>
            <a:r>
              <a:rPr lang="en-GB" i="1" dirty="0">
                <a:effectLst/>
              </a:rPr>
              <a:t>.</a:t>
            </a:r>
            <a:r>
              <a:rPr lang="en-GB" dirty="0"/>
              <a:t> </a:t>
            </a:r>
            <a:r>
              <a:rPr lang="en-GB" dirty="0">
                <a:effectLst/>
              </a:rPr>
              <a:t>[Online].</a:t>
            </a:r>
            <a:r>
              <a:rPr lang="en-GB" dirty="0"/>
              <a:t> </a:t>
            </a:r>
            <a:r>
              <a:rPr lang="en-GB" dirty="0">
                <a:effectLst/>
              </a:rPr>
              <a:t>[13 November 2017].</a:t>
            </a:r>
            <a:r>
              <a:rPr lang="en-GB" dirty="0"/>
              <a:t> </a:t>
            </a:r>
            <a:r>
              <a:rPr lang="en-GB" dirty="0">
                <a:effectLst/>
              </a:rPr>
              <a:t>Available from: http://cdn23.us1.fansshare.com/photos/swanseacity/swansea-city-hd-wallpaper-swansea-city-wallpapers-kslm-pnv-fc-464894065.jpgFanssharecom.</a:t>
            </a:r>
            <a:r>
              <a:rPr lang="en-GB" dirty="0"/>
              <a:t> </a:t>
            </a:r>
            <a:r>
              <a:rPr lang="en-GB" dirty="0">
                <a:effectLst/>
              </a:rPr>
              <a:t>2017.</a:t>
            </a:r>
            <a:r>
              <a:rPr lang="en-GB" dirty="0"/>
              <a:t> </a:t>
            </a:r>
          </a:p>
          <a:p>
            <a:pPr marL="36900" indent="0">
              <a:buNone/>
            </a:pPr>
            <a:r>
              <a:rPr lang="en-GB" i="1" dirty="0" err="1">
                <a:effectLst/>
              </a:rPr>
              <a:t>Fanssharecom</a:t>
            </a:r>
            <a:r>
              <a:rPr lang="en-GB" i="1" dirty="0">
                <a:effectLst/>
              </a:rPr>
              <a:t>.</a:t>
            </a:r>
            <a:r>
              <a:rPr lang="en-GB" dirty="0"/>
              <a:t> </a:t>
            </a:r>
            <a:r>
              <a:rPr lang="en-GB" dirty="0">
                <a:effectLst/>
              </a:rPr>
              <a:t>[Online].</a:t>
            </a:r>
            <a:r>
              <a:rPr lang="en-GB" dirty="0"/>
              <a:t> </a:t>
            </a:r>
            <a:r>
              <a:rPr lang="en-GB" dirty="0">
                <a:effectLst/>
              </a:rPr>
              <a:t>[13 November 2017].</a:t>
            </a:r>
            <a:r>
              <a:rPr lang="en-GB" dirty="0"/>
              <a:t> </a:t>
            </a:r>
            <a:r>
              <a:rPr lang="en-GB" dirty="0">
                <a:effectLst/>
              </a:rPr>
              <a:t>Available from: http://cdn23.us1.fansshare.com/photos/swanseacity/swansea-city-hd-wallpaper-swansea-city-wallpapers-kslm-pnv-fc-464894065.jpg</a:t>
            </a:r>
            <a:endParaRPr lang="en-GB" dirty="0"/>
          </a:p>
          <a:p>
            <a:pPr marL="36900" indent="0">
              <a:buNone/>
            </a:pPr>
            <a:r>
              <a:rPr lang="en-GB" i="1" dirty="0">
                <a:effectLst/>
              </a:rPr>
              <a:t>Matthew </a:t>
            </a:r>
            <a:r>
              <a:rPr lang="en-GB" i="1" dirty="0" err="1">
                <a:effectLst/>
              </a:rPr>
              <a:t>Housden</a:t>
            </a:r>
            <a:r>
              <a:rPr lang="en-GB" i="1" dirty="0">
                <a:effectLst/>
              </a:rPr>
              <a:t> (2003). </a:t>
            </a:r>
            <a:r>
              <a:rPr lang="en-GB" i="1" dirty="0">
                <a:effectLst/>
                <a:hlinkClick r:id="rId4"/>
              </a:rPr>
              <a:t>Marketing research for managers; The Marketing Series; Chartered Institute of Marketing</a:t>
            </a:r>
            <a:r>
              <a:rPr lang="en-GB" i="1" dirty="0">
                <a:effectLst/>
              </a:rPr>
              <a:t>. Butterworth-Heinemann. p. 22.</a:t>
            </a:r>
          </a:p>
          <a:p>
            <a:pPr marL="36900" indent="0">
              <a:buNone/>
            </a:pPr>
            <a:r>
              <a:rPr lang="en-GB" dirty="0">
                <a:hlinkClick r:id="rId5"/>
              </a:rPr>
              <a:t>http://smallbusiness.chron.com/benefits-contingency-planning-18558.html</a:t>
            </a:r>
            <a:endParaRPr lang="en-GB" dirty="0"/>
          </a:p>
          <a:p>
            <a:pPr marL="36900" indent="0">
              <a:buNone/>
            </a:pPr>
            <a:r>
              <a:rPr lang="en-GB" dirty="0" err="1"/>
              <a:t>Skysportscom</a:t>
            </a:r>
            <a:r>
              <a:rPr lang="en-GB" dirty="0"/>
              <a:t>. 2017. Sky Sports. [Online]. [13 November 2017]. Available from: </a:t>
            </a:r>
            <a:r>
              <a:rPr lang="en-GB" dirty="0">
                <a:hlinkClick r:id="rId6"/>
              </a:rPr>
              <a:t>http://www.skysports.com/football/news/11667/10748345/fire-tackled-at-manchester-uniteds-old-trafford-stadium</a:t>
            </a:r>
            <a:endParaRPr lang="en-GB" dirty="0"/>
          </a:p>
          <a:p>
            <a:pPr marL="36900" indent="0">
              <a:buNone/>
            </a:pPr>
            <a:r>
              <a:rPr lang="en-GB" dirty="0" err="1"/>
              <a:t>Thepeoplespersoncom</a:t>
            </a:r>
            <a:r>
              <a:rPr lang="en-GB" dirty="0"/>
              <a:t>. 2017. </a:t>
            </a:r>
            <a:r>
              <a:rPr lang="en-GB" dirty="0" err="1"/>
              <a:t>Thepeoplespersoncom</a:t>
            </a:r>
            <a:r>
              <a:rPr lang="en-GB" dirty="0"/>
              <a:t>. [Online]. [13 November 2017]. Available from: </a:t>
            </a:r>
            <a:r>
              <a:rPr lang="en-GB" dirty="0">
                <a:hlinkClick r:id="rId7"/>
              </a:rPr>
              <a:t>http://images.thepeoplesperson.com/wp-content/uploads/2016/03/30150946/Manchester-United-min.jpg</a:t>
            </a:r>
            <a:endParaRPr lang="en-GB" dirty="0"/>
          </a:p>
          <a:p>
            <a:pPr marL="36900" indent="0">
              <a:buNone/>
            </a:pPr>
            <a:r>
              <a:rPr lang="en-GB" dirty="0" err="1"/>
              <a:t>Swanseacitycom</a:t>
            </a:r>
            <a:r>
              <a:rPr lang="en-GB" dirty="0"/>
              <a:t>. 2017. </a:t>
            </a:r>
            <a:r>
              <a:rPr lang="en-GB" dirty="0" err="1"/>
              <a:t>Swanseacitycom</a:t>
            </a:r>
            <a:r>
              <a:rPr lang="en-GB" dirty="0"/>
              <a:t>. [Online]. [13 November 2017]. Available from: https://www.swanseacity.com/interesting-facts</a:t>
            </a:r>
          </a:p>
          <a:p>
            <a:pPr marL="36900" indent="0">
              <a:buNone/>
            </a:pPr>
            <a:r>
              <a:rPr lang="en-GB" dirty="0" err="1"/>
              <a:t>Manutdcom</a:t>
            </a:r>
            <a:r>
              <a:rPr lang="en-GB" dirty="0"/>
              <a:t>. 2017. </a:t>
            </a:r>
            <a:r>
              <a:rPr lang="en-GB" dirty="0" err="1"/>
              <a:t>Manutdcom</a:t>
            </a:r>
            <a:r>
              <a:rPr lang="en-GB" dirty="0"/>
              <a:t>. [Online]. [13 November 2017]. Available from: </a:t>
            </a:r>
            <a:r>
              <a:rPr lang="en-GB" dirty="0">
                <a:hlinkClick r:id="rId8"/>
              </a:rPr>
              <a:t>http://www.manutd.com/en/Home/History/History By Decade.aspx</a:t>
            </a: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60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981E4E-3E0E-4BF1-90EF-6295DE781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0AB9B3A-1813-435A-8B4B-6C06F6D31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36900" indent="0">
              <a:buNone/>
            </a:pPr>
            <a:r>
              <a:rPr lang="en-GB" sz="2500" dirty="0">
                <a:hlinkClick r:id="rId2"/>
              </a:rPr>
              <a:t>https://theconversation.com/why-theres-so-much-more-than-football-at-stake-in-manchesters-mega-derby-65071</a:t>
            </a:r>
            <a:endParaRPr lang="en-GB" sz="2500" dirty="0"/>
          </a:p>
          <a:p>
            <a:pPr marL="36900" indent="0">
              <a:buNone/>
            </a:pPr>
            <a:r>
              <a:rPr lang="en-GB" sz="2500" dirty="0"/>
              <a:t>https://theconversation.com/footballs-unholy-alliance-with-alcohol-sends-a-dangerous-message-to-young-people-76721</a:t>
            </a:r>
          </a:p>
          <a:p>
            <a:pPr marL="36900" indent="0">
              <a:buNone/>
            </a:pPr>
            <a:r>
              <a:rPr lang="en-GB" sz="2500" dirty="0">
                <a:hlinkClick r:id="rId3"/>
              </a:rPr>
              <a:t>http://web.a.ebscohost.com/ehost/pdfviewer/pdfviewer?vid=1&amp;sid=b793ee19-a6a1-480c-8a79-9c63bfc5e697%40sessionmgr4009</a:t>
            </a:r>
            <a:endParaRPr lang="en-GB" sz="2500" dirty="0"/>
          </a:p>
          <a:p>
            <a:pPr marL="0" indent="0">
              <a:buNone/>
            </a:pPr>
            <a:r>
              <a:rPr lang="en-GB" sz="2500" dirty="0"/>
              <a:t>Chadwick, S. and Thwaites, D. (2005) 'Managing Sport Sponsorship Programmes:</a:t>
            </a:r>
          </a:p>
          <a:p>
            <a:pPr marL="0" indent="0">
              <a:buNone/>
            </a:pPr>
            <a:r>
              <a:rPr lang="en-GB" sz="2500" dirty="0"/>
              <a:t>Lessons from a Critical Assessment of English Soccer', Journal of Advertising</a:t>
            </a:r>
          </a:p>
          <a:p>
            <a:pPr marL="0" indent="0">
              <a:buNone/>
            </a:pPr>
            <a:r>
              <a:rPr lang="en-GB" sz="2500" dirty="0"/>
              <a:t>Research, 45 (3), pp. 328-338 </a:t>
            </a:r>
          </a:p>
          <a:p>
            <a:pPr marL="0" indent="0">
              <a:buNone/>
            </a:pPr>
            <a:r>
              <a:rPr lang="de-DE" sz="2500" dirty="0"/>
              <a:t>Bembennek, S. and Meier. T. (2003) Beziehungsmanagement im Sportsponsoring? Eine</a:t>
            </a:r>
          </a:p>
          <a:p>
            <a:pPr marL="0" indent="0">
              <a:buNone/>
            </a:pPr>
            <a:r>
              <a:rPr lang="de-DE" sz="2500" dirty="0"/>
              <a:t>Analyse der Beziehungsqualitiit, diploma dissertation, University ofPaderbom </a:t>
            </a:r>
          </a:p>
          <a:p>
            <a:pPr marL="0" indent="0">
              <a:buNone/>
            </a:pPr>
            <a:r>
              <a:rPr lang="en-GB" sz="2500" dirty="0"/>
              <a:t>Pilot Group (2004) Sponsors Visions 2004, Hamburg, pilot checkpoint GmbH</a:t>
            </a:r>
          </a:p>
          <a:p>
            <a:pPr marL="0" indent="0">
              <a:buNone/>
            </a:pPr>
            <a:r>
              <a:rPr lang="en-GB" sz="2500" dirty="0"/>
              <a:t>Pilot Group (2005) Sponsors Visions 2005, Hamburg, pilot checkpoint GmbH </a:t>
            </a:r>
          </a:p>
          <a:p>
            <a:pPr marL="0" indent="0">
              <a:buNone/>
            </a:pPr>
            <a:r>
              <a:rPr lang="en-GB" sz="2500" dirty="0"/>
              <a:t>Thwaites, D. (1995) 'Professional Football Club Sponsorship-Profitable or Profligate',</a:t>
            </a:r>
          </a:p>
          <a:p>
            <a:pPr marL="0" indent="0">
              <a:buNone/>
            </a:pPr>
            <a:r>
              <a:rPr lang="en-GB" sz="2500" dirty="0"/>
              <a:t>International Journal of Advertising, 14, pp. 149-164 </a:t>
            </a:r>
          </a:p>
          <a:p>
            <a:pPr marL="0" indent="0">
              <a:buNone/>
            </a:pPr>
            <a:r>
              <a:rPr lang="en-GB" sz="2500" dirty="0"/>
              <a:t>Wilcox, R.C., Andrews, D.L., and Longmuir, M. (2001) 'AXA UK, Real Life Supporters</a:t>
            </a:r>
          </a:p>
          <a:p>
            <a:pPr marL="0" indent="0">
              <a:buNone/>
            </a:pPr>
            <a:r>
              <a:rPr lang="en-GB" sz="2500" dirty="0"/>
              <a:t>and Sponsorship of the Football Association Challenge Cup', International Journal of</a:t>
            </a:r>
          </a:p>
          <a:p>
            <a:pPr marL="0" indent="0">
              <a:buNone/>
            </a:pPr>
            <a:r>
              <a:rPr lang="en-GB" sz="2500" dirty="0"/>
              <a:t>Sports Marketing and Sponsorship, June/July, pp. 223-239 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6171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F7F0C3-3B93-4E0D-B242-5F3EEAE81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Bibliography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EB0EC8E-D130-448A-92C6-F83866D3FC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6900" indent="0">
              <a:buNone/>
            </a:pPr>
            <a:r>
              <a:rPr lang="en-GB" sz="1600" dirty="0">
                <a:hlinkClick r:id="rId2"/>
              </a:rPr>
              <a:t>https://pearl.plymouth.ac.uk/bitstream/handle/10026.1/2004/ANFRE%20WOLFGANG%20BUHLER.PDF?sequence=1&amp;isAllowed=y</a:t>
            </a:r>
            <a:endParaRPr lang="en-GB" sz="1600" dirty="0"/>
          </a:p>
          <a:p>
            <a:pPr marL="36900" indent="0">
              <a:buNone/>
            </a:pPr>
            <a:r>
              <a:rPr lang="en-GB" sz="1600" dirty="0">
                <a:hlinkClick r:id="rId3"/>
              </a:rPr>
              <a:t>http://journals.sagepub.com/doi/pdf/10.1177/0193723502261003</a:t>
            </a:r>
            <a:endParaRPr lang="en-GB" sz="1600" dirty="0"/>
          </a:p>
          <a:p>
            <a:pPr marL="36900" indent="0">
              <a:buNone/>
            </a:pPr>
            <a:r>
              <a:rPr lang="en-GB" sz="1600" dirty="0"/>
              <a:t>It Works Two Ways: Impacts of Sponsorship Alliance upon Sport and Sponsor Image. Kelly, Sarah Jane ; Ireland, Michael ; Mangan, John ; Williamson, Harley</a:t>
            </a:r>
          </a:p>
          <a:p>
            <a:pPr marL="36900" indent="0">
              <a:buNone/>
            </a:pPr>
            <a:r>
              <a:rPr lang="en-GB" sz="1600" dirty="0"/>
              <a:t> Are sponsors blamed for edging off? Consumer reactions to sponsorship terminations </a:t>
            </a:r>
            <a:r>
              <a:rPr lang="en-GB" sz="1600" dirty="0" err="1"/>
              <a:t>Schnittka</a:t>
            </a:r>
            <a:r>
              <a:rPr lang="en-GB" sz="1600" dirty="0"/>
              <a:t>, Oliver ; </a:t>
            </a:r>
            <a:r>
              <a:rPr lang="en-GB" sz="1600" dirty="0" err="1"/>
              <a:t>Himme</a:t>
            </a:r>
            <a:r>
              <a:rPr lang="en-GB" sz="1600" dirty="0"/>
              <a:t>, Alexander ; </a:t>
            </a:r>
            <a:r>
              <a:rPr lang="en-GB" sz="1600" dirty="0" err="1"/>
              <a:t>Papies</a:t>
            </a:r>
            <a:r>
              <a:rPr lang="en-GB" sz="1600" dirty="0"/>
              <a:t>, Dominik ; </a:t>
            </a:r>
            <a:r>
              <a:rPr lang="en-GB" sz="1600" dirty="0" err="1"/>
              <a:t>Pellenwessel</a:t>
            </a:r>
            <a:r>
              <a:rPr lang="en-GB" sz="1600" dirty="0"/>
              <a:t>, David</a:t>
            </a:r>
          </a:p>
          <a:p>
            <a:pPr marL="36900" indent="0">
              <a:buNone/>
            </a:pPr>
            <a:r>
              <a:rPr lang="en-GB" sz="1600" dirty="0"/>
              <a:t>Sponsorship selections: corporate culture, beliefs and motivations. Vance, Leonard ; </a:t>
            </a:r>
            <a:r>
              <a:rPr lang="en-GB" sz="1600" dirty="0" err="1"/>
              <a:t>Raciti</a:t>
            </a:r>
            <a:r>
              <a:rPr lang="en-GB" sz="1600" dirty="0"/>
              <a:t>, Maria M. ; Lawley, Meredith ;</a:t>
            </a:r>
          </a:p>
          <a:p>
            <a:pPr marL="36900" indent="0">
              <a:buNone/>
            </a:pPr>
            <a:r>
              <a:rPr lang="en-GB" sz="1600" dirty="0"/>
              <a:t>Investigating the Influence of a Joint Sponsorship of Rival Teams on Supporter Attitudes and Brand </a:t>
            </a:r>
            <a:r>
              <a:rPr lang="en-GB" sz="1600" dirty="0" err="1"/>
              <a:t>Preferences.Davies</a:t>
            </a:r>
            <a:r>
              <a:rPr lang="en-GB" sz="1600" dirty="0"/>
              <a:t>, Fiona ; </a:t>
            </a:r>
            <a:r>
              <a:rPr lang="en-GB" sz="1600" dirty="0" err="1"/>
              <a:t>Veloutsou</a:t>
            </a:r>
            <a:r>
              <a:rPr lang="en-GB" sz="1600" dirty="0"/>
              <a:t>, Cleopatra ; Costa, Andrew ;</a:t>
            </a:r>
          </a:p>
          <a:p>
            <a:pPr marL="36900" indent="0">
              <a:buNone/>
            </a:pPr>
            <a:r>
              <a:rPr lang="en-GB" sz="1600" dirty="0">
                <a:effectLst/>
              </a:rPr>
              <a:t>Jensen, Ric, 2012. New league, new market and new sponsorship: an exploratory study of attitudes towards shirt sponsorship in Major League Soccer. </a:t>
            </a:r>
            <a:r>
              <a:rPr lang="en-GB" sz="1600" i="1" dirty="0">
                <a:effectLst/>
              </a:rPr>
              <a:t>Soccer &amp; Society</a:t>
            </a:r>
            <a:r>
              <a:rPr lang="en-GB" sz="1600" dirty="0">
                <a:effectLst/>
              </a:rPr>
              <a:t>, </a:t>
            </a:r>
          </a:p>
          <a:p>
            <a:pPr marL="36900" indent="0">
              <a:buNone/>
            </a:pPr>
            <a:r>
              <a:rPr lang="en-GB" sz="1600" dirty="0">
                <a:effectLst/>
              </a:rPr>
              <a:t>Turner, Mark, 2014. </a:t>
            </a:r>
            <a:r>
              <a:rPr lang="en-GB" sz="1600" i="1" dirty="0">
                <a:effectLst/>
              </a:rPr>
              <a:t>From local heroism to global celebrity stardom: a critical reflection of the social cultural and political changes in British football culture from the 1950s to the formation of the premier league.</a:t>
            </a:r>
            <a:r>
              <a:rPr lang="en-GB" sz="1600" dirty="0">
                <a:effectLst/>
              </a:rPr>
              <a:t>,</a:t>
            </a:r>
          </a:p>
          <a:p>
            <a:pPr marL="36900" indent="0">
              <a:buNone/>
            </a:pPr>
            <a:r>
              <a:rPr lang="en-GB" sz="1600" dirty="0" err="1">
                <a:effectLst/>
              </a:rPr>
              <a:t>Nassis</a:t>
            </a:r>
            <a:r>
              <a:rPr lang="en-GB" sz="1600" dirty="0">
                <a:effectLst/>
              </a:rPr>
              <a:t>, </a:t>
            </a:r>
            <a:r>
              <a:rPr lang="en-GB" sz="1600" dirty="0" err="1">
                <a:effectLst/>
              </a:rPr>
              <a:t>Pantelis</a:t>
            </a:r>
            <a:r>
              <a:rPr lang="en-GB" sz="1600" dirty="0">
                <a:effectLst/>
              </a:rPr>
              <a:t>, 2014. The Effect of Fans' Attitudes on Sponsorship Outcomes. </a:t>
            </a:r>
            <a:r>
              <a:rPr lang="en-GB" sz="1600" i="1" dirty="0">
                <a:effectLst/>
              </a:rPr>
              <a:t>Journal of Applied Sport Management</a:t>
            </a:r>
          </a:p>
          <a:p>
            <a:pPr marL="36900" indent="0">
              <a:buNone/>
            </a:pPr>
            <a:r>
              <a:rPr lang="en-GB" sz="1600" dirty="0">
                <a:effectLst/>
              </a:rPr>
              <a:t>Miles, Louella &amp; </a:t>
            </a:r>
            <a:r>
              <a:rPr lang="en-GB" sz="1600" dirty="0" err="1">
                <a:effectLst/>
              </a:rPr>
              <a:t>Rines</a:t>
            </a:r>
            <a:r>
              <a:rPr lang="en-GB" sz="1600" dirty="0">
                <a:effectLst/>
              </a:rPr>
              <a:t>, Simon, 2004. </a:t>
            </a:r>
            <a:r>
              <a:rPr lang="en-GB" sz="1600" i="1" dirty="0">
                <a:effectLst/>
              </a:rPr>
              <a:t>Football sponsorship &amp; commerce</a:t>
            </a:r>
            <a:r>
              <a:rPr lang="en-GB" sz="1600" dirty="0">
                <a:effectLst/>
              </a:rPr>
              <a:t>,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694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01331C-5220-4F96-8EED-AEB31B29B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CE6D2F8-A700-4503-ACF5-EF6FF0ED3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900" indent="0" algn="ctr">
              <a:buNone/>
            </a:pPr>
            <a:r>
              <a:rPr lang="en-GB" sz="13800" dirty="0"/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33248026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2975</TotalTime>
  <Words>1569</Words>
  <Application>Microsoft Office PowerPoint</Application>
  <PresentationFormat>Widescreen</PresentationFormat>
  <Paragraphs>184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Calibri</vt:lpstr>
      <vt:lpstr>Trebuchet MS</vt:lpstr>
      <vt:lpstr>Wingdings 2</vt:lpstr>
      <vt:lpstr>Slate</vt:lpstr>
      <vt:lpstr>Research Project </vt:lpstr>
      <vt:lpstr>Title</vt:lpstr>
      <vt:lpstr>Rationale </vt:lpstr>
      <vt:lpstr>Aim </vt:lpstr>
      <vt:lpstr>Objectives </vt:lpstr>
      <vt:lpstr>Background – Swansea City </vt:lpstr>
      <vt:lpstr>Background – Swansea City </vt:lpstr>
      <vt:lpstr>Background – Manchester United </vt:lpstr>
      <vt:lpstr>Background – Manchester United </vt:lpstr>
      <vt:lpstr>Literature review </vt:lpstr>
      <vt:lpstr>Literature review </vt:lpstr>
      <vt:lpstr>Literature review </vt:lpstr>
      <vt:lpstr>Methodology</vt:lpstr>
      <vt:lpstr>Access to resources </vt:lpstr>
      <vt:lpstr>Timeline </vt:lpstr>
      <vt:lpstr>Contingency </vt:lpstr>
      <vt:lpstr>Ethical Considerations </vt:lpstr>
      <vt:lpstr>References </vt:lpstr>
      <vt:lpstr>Bibliography</vt:lpstr>
      <vt:lpstr>Bibliography continued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Joshua Richardson (P144539)</dc:creator>
  <cp:lastModifiedBy>Andrew Thomas</cp:lastModifiedBy>
  <cp:revision>44</cp:revision>
  <dcterms:created xsi:type="dcterms:W3CDTF">2017-10-13T09:59:21Z</dcterms:created>
  <dcterms:modified xsi:type="dcterms:W3CDTF">2017-11-16T18:53:15Z</dcterms:modified>
</cp:coreProperties>
</file>