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297" r:id="rId3"/>
    <p:sldId id="261" r:id="rId4"/>
    <p:sldId id="262" r:id="rId5"/>
    <p:sldId id="263" r:id="rId6"/>
    <p:sldId id="265" r:id="rId7"/>
    <p:sldId id="266" r:id="rId8"/>
    <p:sldId id="292" r:id="rId9"/>
    <p:sldId id="268" r:id="rId10"/>
    <p:sldId id="269" r:id="rId11"/>
    <p:sldId id="270" r:id="rId12"/>
    <p:sldId id="271" r:id="rId13"/>
    <p:sldId id="272" r:id="rId14"/>
    <p:sldId id="273" r:id="rId15"/>
    <p:sldId id="293" r:id="rId16"/>
    <p:sldId id="276" r:id="rId17"/>
    <p:sldId id="277" r:id="rId18"/>
    <p:sldId id="278" r:id="rId19"/>
    <p:sldId id="279" r:id="rId20"/>
    <p:sldId id="281" r:id="rId21"/>
    <p:sldId id="283" r:id="rId22"/>
    <p:sldId id="284" r:id="rId23"/>
    <p:sldId id="285" r:id="rId24"/>
    <p:sldId id="287" r:id="rId25"/>
    <p:sldId id="289" r:id="rId26"/>
    <p:sldId id="290" r:id="rId27"/>
    <p:sldId id="294" r:id="rId28"/>
    <p:sldId id="295" r:id="rId29"/>
    <p:sldId id="29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82" autoAdjust="0"/>
    <p:restoredTop sz="79008" autoAdjust="0"/>
  </p:normalViewPr>
  <p:slideViewPr>
    <p:cSldViewPr>
      <p:cViewPr varScale="1">
        <p:scale>
          <a:sx n="74" d="100"/>
          <a:sy n="74" d="100"/>
        </p:scale>
        <p:origin x="-69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2524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4FC46-A908-4BD3-AA7E-443464B67C7A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A2339-854D-4810-9E26-ADF03CA437F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Cycle_stealing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0679CE-2855-465D-893C-8538537BA720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During any period of time the processor may communicate with one or more external devices in unpredictable patterns, dependant on the need for a programs need for I/O. As internal resources are shared processor, mem etc. the buses must be shared, so timing is needed</a:t>
            </a: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Polling – Check the</a:t>
            </a:r>
            <a:r>
              <a:rPr lang="en-GB" baseline="0" dirty="0" smtClean="0"/>
              <a:t> status of a device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mtClean="0"/>
              <a:t>Interrupts can come form hardware or a running program</a:t>
            </a: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3E6C3E-21C1-49C4-BDC9-18584ED10894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DMA</a:t>
            </a:r>
            <a:r>
              <a:rPr lang="en-GB" dirty="0" smtClean="0"/>
              <a:t> transfers can either occur one word at a time, allowing the CPU to access memory on alternate bus cycles - this is called </a:t>
            </a:r>
            <a:r>
              <a:rPr lang="en-GB" dirty="0" smtClean="0">
                <a:hlinkClick r:id="rId3" tooltip="Cycle stealing"/>
              </a:rPr>
              <a:t>cycle stealing</a:t>
            </a:r>
            <a:r>
              <a:rPr lang="en-GB" dirty="0" smtClean="0"/>
              <a:t> since the </a:t>
            </a:r>
            <a:r>
              <a:rPr lang="en-GB" dirty="0" err="1" smtClean="0"/>
              <a:t>DMA</a:t>
            </a:r>
            <a:r>
              <a:rPr lang="en-GB" dirty="0" smtClean="0"/>
              <a:t> controller and CPU contend for memory access.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pic>
        <p:nvPicPr>
          <p:cNvPr id="12" name="Picture 2" descr="logoSMU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272" y="5329308"/>
            <a:ext cx="6169457" cy="1340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232F4-47FB-4CDB-8D7A-47FD5349C8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C40F9-905C-4F06-941B-8C6A999CD0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60D6B34-A169-4C14-88DD-8F0439786FE0}" type="datetimeFigureOut">
              <a:rPr lang="en-GB" smtClean="0"/>
              <a:pPr/>
              <a:t>03/11/2011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2" descr="logoSMU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12160" y="6093296"/>
            <a:ext cx="3059832" cy="66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Input and Output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Graham Rees-Evans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Without Input/Output the computer is worthless</a:t>
            </a:r>
          </a:p>
          <a:p>
            <a:r>
              <a:rPr lang="en-GB" dirty="0" smtClean="0"/>
              <a:t>Without it</a:t>
            </a:r>
          </a:p>
          <a:p>
            <a:pPr lvl="1"/>
            <a:r>
              <a:rPr lang="en-GB" dirty="0" smtClean="0"/>
              <a:t>No Keyboard Input</a:t>
            </a:r>
          </a:p>
          <a:p>
            <a:pPr lvl="1"/>
            <a:r>
              <a:rPr lang="en-GB" dirty="0" smtClean="0"/>
              <a:t>No Screen Output</a:t>
            </a:r>
          </a:p>
          <a:p>
            <a:pPr lvl="1"/>
            <a:r>
              <a:rPr lang="en-GB" dirty="0" smtClean="0"/>
              <a:t>No Print</a:t>
            </a:r>
            <a:r>
              <a:rPr lang="en-GB" baseline="0" dirty="0" smtClean="0"/>
              <a:t> Output</a:t>
            </a:r>
          </a:p>
          <a:p>
            <a:pPr lvl="1"/>
            <a:r>
              <a:rPr lang="en-GB" baseline="0" dirty="0" smtClean="0"/>
              <a:t>No Disk Storage or Retrieval</a:t>
            </a:r>
          </a:p>
          <a:p>
            <a:pPr lvl="1"/>
            <a:r>
              <a:rPr lang="en-GB" baseline="0" dirty="0" smtClean="0"/>
              <a:t>No Network or Internet Access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Input</a:t>
            </a:r>
            <a:r>
              <a:rPr lang="en-GB" baseline="0" dirty="0" smtClean="0"/>
              <a:t> and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Managed by I/O Module</a:t>
            </a:r>
          </a:p>
          <a:p>
            <a:endParaRPr lang="en-GB" dirty="0" smtClean="0"/>
          </a:p>
          <a:p>
            <a:r>
              <a:rPr lang="en-GB" dirty="0" smtClean="0"/>
              <a:t>Both Handled</a:t>
            </a:r>
            <a:r>
              <a:rPr lang="en-GB" baseline="0" dirty="0" smtClean="0"/>
              <a:t> in a similar way</a:t>
            </a:r>
          </a:p>
          <a:p>
            <a:endParaRPr lang="en-GB" baseline="0" dirty="0" smtClean="0"/>
          </a:p>
          <a:p>
            <a:r>
              <a:rPr lang="en-GB" baseline="0" dirty="0" smtClean="0"/>
              <a:t>Information passes between Registers</a:t>
            </a:r>
          </a:p>
          <a:p>
            <a:endParaRPr lang="en-GB" baseline="0" dirty="0" smtClean="0"/>
          </a:p>
          <a:p>
            <a:r>
              <a:rPr lang="en-GB" baseline="0" dirty="0" smtClean="0"/>
              <a:t>Particular Registers </a:t>
            </a:r>
            <a:r>
              <a:rPr lang="en-GB" baseline="0" dirty="0" smtClean="0">
                <a:sym typeface="Wingdings" pitchFamily="2" charset="2"/>
              </a:rPr>
              <a:t></a:t>
            </a:r>
            <a:r>
              <a:rPr lang="en-GB" baseline="0" dirty="0" smtClean="0"/>
              <a:t> Particular Devices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Technique is Programmed I/O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Factors for Handling</a:t>
            </a:r>
            <a:r>
              <a:rPr lang="en-GB" baseline="0" dirty="0" smtClean="0"/>
              <a:t> I/O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Method</a:t>
            </a:r>
            <a:r>
              <a:rPr lang="en-GB" baseline="0" dirty="0" smtClean="0"/>
              <a:t> of Data Transfer</a:t>
            </a:r>
          </a:p>
          <a:p>
            <a:endParaRPr lang="en-GB" dirty="0" smtClean="0"/>
          </a:p>
          <a:p>
            <a:r>
              <a:rPr lang="en-GB" dirty="0" smtClean="0"/>
              <a:t>Simultaneous Operation</a:t>
            </a:r>
          </a:p>
          <a:p>
            <a:endParaRPr lang="en-GB" baseline="0" dirty="0" smtClean="0"/>
          </a:p>
          <a:p>
            <a:r>
              <a:rPr lang="en-GB" baseline="0" dirty="0" smtClean="0"/>
              <a:t>Speed of Devices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Time</a:t>
            </a:r>
            <a:r>
              <a:rPr lang="en-GB" dirty="0" smtClean="0"/>
              <a:t> Consuming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External Devices</a:t>
            </a:r>
            <a:endParaRPr lang="en-US" dirty="0" smtClean="0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Broadly classified into three categories. </a:t>
            </a:r>
          </a:p>
          <a:p>
            <a:endParaRPr lang="en-GB" dirty="0" smtClean="0"/>
          </a:p>
          <a:p>
            <a:r>
              <a:rPr lang="en-GB" dirty="0" smtClean="0"/>
              <a:t>Human Readable</a:t>
            </a:r>
          </a:p>
          <a:p>
            <a:endParaRPr lang="en-GB" dirty="0" smtClean="0"/>
          </a:p>
          <a:p>
            <a:r>
              <a:rPr lang="en-GB" dirty="0" smtClean="0"/>
              <a:t>Machine Readable</a:t>
            </a:r>
          </a:p>
          <a:p>
            <a:endParaRPr lang="en-GB" dirty="0" smtClean="0"/>
          </a:p>
          <a:p>
            <a:r>
              <a:rPr lang="en-GB" dirty="0" smtClean="0"/>
              <a:t>Communication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Keyboard</a:t>
            </a:r>
            <a:endParaRPr lang="en-US" dirty="0" smtClean="0"/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773238"/>
            <a:ext cx="8540750" cy="449897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Most common computer/user interaction</a:t>
            </a:r>
          </a:p>
          <a:p>
            <a:pPr eaLnBrk="1" hangingPunct="1">
              <a:defRPr/>
            </a:pPr>
            <a:r>
              <a:rPr lang="en-GB" dirty="0" smtClean="0"/>
              <a:t>ASCII</a:t>
            </a:r>
          </a:p>
          <a:p>
            <a:pPr eaLnBrk="1" hangingPunct="1">
              <a:defRPr/>
            </a:pPr>
            <a:r>
              <a:rPr lang="en-GB" dirty="0" smtClean="0"/>
              <a:t>7 bits </a:t>
            </a:r>
          </a:p>
          <a:p>
            <a:pPr eaLnBrk="1" hangingPunct="1">
              <a:defRPr/>
            </a:pPr>
            <a:r>
              <a:rPr lang="en-GB" dirty="0" smtClean="0"/>
              <a:t>128 combinations (2</a:t>
            </a:r>
            <a:r>
              <a:rPr lang="en-GB" baseline="30000" dirty="0" smtClean="0"/>
              <a:t>7</a:t>
            </a:r>
            <a:r>
              <a:rPr lang="en-GB" dirty="0" smtClean="0"/>
              <a:t>) (000 0000)</a:t>
            </a:r>
          </a:p>
          <a:p>
            <a:pPr eaLnBrk="1" hangingPunct="1">
              <a:defRPr/>
            </a:pPr>
            <a:r>
              <a:rPr lang="en-GB" dirty="0" smtClean="0"/>
              <a:t>Two types of characters</a:t>
            </a:r>
          </a:p>
          <a:p>
            <a:pPr lvl="1" eaLnBrk="1" hangingPunct="1">
              <a:defRPr/>
            </a:pPr>
            <a:r>
              <a:rPr lang="en-GB" dirty="0" smtClean="0"/>
              <a:t>Printable</a:t>
            </a:r>
          </a:p>
          <a:p>
            <a:pPr lvl="1" eaLnBrk="1" hangingPunct="1">
              <a:defRPr/>
            </a:pPr>
            <a:r>
              <a:rPr lang="en-GB" dirty="0" smtClean="0"/>
              <a:t>Control</a:t>
            </a: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ASCII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774821"/>
          <a:ext cx="8064895" cy="410244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612979"/>
                <a:gridCol w="1612979"/>
                <a:gridCol w="1612979"/>
                <a:gridCol w="1612979"/>
                <a:gridCol w="1612979"/>
              </a:tblGrid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Binary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Oct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Dec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Hex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Glyph</a:t>
                      </a:r>
                      <a:endParaRPr lang="en-GB" sz="2800" b="1" dirty="0"/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100 0001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 smtClean="0"/>
                        <a:t>A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100 0010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 smtClean="0"/>
                        <a:t>B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100 0011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/>
                        <a:t>C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100 0100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/>
                        <a:t>D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100 0101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/>
                        <a:t>E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06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100 0110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106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/>
                        <a:t>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GB" sz="2800" u="none" kern="1200" dirty="0"/>
                        <a:t>F</a:t>
                      </a:r>
                      <a:endParaRPr kumimoji="0" lang="en-GB" sz="2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I/O Module</a:t>
            </a:r>
            <a:endParaRPr lang="en-US" dirty="0" smtClean="0"/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Control and timing </a:t>
            </a:r>
          </a:p>
          <a:p>
            <a:endParaRPr lang="en-GB" dirty="0" smtClean="0"/>
          </a:p>
          <a:p>
            <a:r>
              <a:rPr lang="en-GB" dirty="0" smtClean="0"/>
              <a:t>Processor communication</a:t>
            </a:r>
          </a:p>
          <a:p>
            <a:endParaRPr lang="en-GB" dirty="0" smtClean="0"/>
          </a:p>
          <a:p>
            <a:r>
              <a:rPr lang="en-GB" dirty="0" smtClean="0"/>
              <a:t>Device communication</a:t>
            </a:r>
          </a:p>
          <a:p>
            <a:endParaRPr lang="en-GB" dirty="0" smtClean="0"/>
          </a:p>
          <a:p>
            <a:r>
              <a:rPr lang="en-GB" dirty="0" smtClean="0"/>
              <a:t>Error detection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Control and Timing</a:t>
            </a:r>
            <a:endParaRPr lang="en-US" dirty="0" smtClean="0"/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775191"/>
            <a:ext cx="8229600" cy="4534129"/>
          </a:xfrm>
        </p:spPr>
        <p:txBody>
          <a:bodyPr>
            <a:normAutofit fontScale="85000" lnSpcReduction="20000"/>
          </a:bodyPr>
          <a:lstStyle/>
          <a:p>
            <a:pPr marL="633222" indent="-514350">
              <a:buFont typeface="+mj-lt"/>
              <a:buAutoNum type="arabicPeriod"/>
            </a:pPr>
            <a:r>
              <a:rPr lang="en-GB" dirty="0" smtClean="0"/>
              <a:t>The processor interrogates the I/O module to check the status of the device.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The I/O module returns the device status.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If ready to transmit processor requests transfer of data, by means of a command.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The I/O module obtains a unit of data from the external device.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The data is transferred from device to processor.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Processor Communication</a:t>
            </a:r>
            <a:endParaRPr lang="en-US" dirty="0" smtClean="0"/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Command decoding</a:t>
            </a:r>
          </a:p>
          <a:p>
            <a:pPr lvl="1"/>
            <a:r>
              <a:rPr lang="en-GB" dirty="0" smtClean="0"/>
              <a:t>The I/O module accepts commands from processor.</a:t>
            </a:r>
          </a:p>
          <a:p>
            <a:endParaRPr lang="en-GB" dirty="0" smtClean="0"/>
          </a:p>
          <a:p>
            <a:r>
              <a:rPr lang="en-GB" dirty="0" smtClean="0"/>
              <a:t>Data</a:t>
            </a:r>
          </a:p>
          <a:p>
            <a:pPr lvl="1"/>
            <a:r>
              <a:rPr lang="en-GB" dirty="0" smtClean="0"/>
              <a:t>Data is exchanged over the data bus.</a:t>
            </a:r>
          </a:p>
          <a:p>
            <a:endParaRPr lang="en-GB" dirty="0" smtClean="0"/>
          </a:p>
          <a:p>
            <a:r>
              <a:rPr lang="en-GB" dirty="0" smtClean="0"/>
              <a:t>Status reporting</a:t>
            </a:r>
          </a:p>
          <a:p>
            <a:pPr lvl="1"/>
            <a:r>
              <a:rPr lang="en-GB" dirty="0" smtClean="0"/>
              <a:t>I/O devices are slow, so the readiness will have reported.</a:t>
            </a:r>
          </a:p>
          <a:p>
            <a:endParaRPr lang="en-GB" dirty="0" smtClean="0"/>
          </a:p>
          <a:p>
            <a:r>
              <a:rPr lang="en-GB" dirty="0" smtClean="0"/>
              <a:t>Address recognition</a:t>
            </a:r>
          </a:p>
          <a:p>
            <a:pPr lvl="1"/>
            <a:r>
              <a:rPr lang="en-GB" dirty="0" smtClean="0"/>
              <a:t>Each I/O device has an address so each address needs to be identified.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Device Communication</a:t>
            </a:r>
            <a:endParaRPr lang="en-US" dirty="0" smtClean="0"/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Similar to Processor communication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r>
              <a:rPr lang="en-GB" sz="2800" dirty="0" smtClean="0"/>
              <a:t>Devices at different speeds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Error detection</a:t>
            </a:r>
            <a:endParaRPr lang="en-US" dirty="0" smtClean="0"/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Two general classes:</a:t>
            </a:r>
          </a:p>
          <a:p>
            <a:pPr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Reported by the device</a:t>
            </a:r>
          </a:p>
          <a:p>
            <a:pPr lvl="1"/>
            <a:r>
              <a:rPr lang="en-GB" dirty="0" smtClean="0"/>
              <a:t>Mechanical, e.g. paper jam</a:t>
            </a:r>
          </a:p>
          <a:p>
            <a:pPr lvl="1"/>
            <a:r>
              <a:rPr lang="en-GB" dirty="0" smtClean="0"/>
              <a:t>Electrical, e.g. bad disk track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Transmit Error</a:t>
            </a:r>
          </a:p>
          <a:p>
            <a:pPr lvl="1"/>
            <a:r>
              <a:rPr lang="en-GB" dirty="0" smtClean="0"/>
              <a:t>Unintentional change in bit pattern.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Error Detection</a:t>
            </a:r>
            <a:endParaRPr lang="en-US" dirty="0" smtClean="0"/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Simplest is odd or even parity.</a:t>
            </a:r>
          </a:p>
          <a:p>
            <a:pPr eaLnBrk="1" hangingPunct="1">
              <a:defRPr/>
            </a:pPr>
            <a:r>
              <a:rPr lang="en-GB" sz="2800" dirty="0" smtClean="0"/>
              <a:t> The binary number has 1 or 0 added</a:t>
            </a:r>
          </a:p>
          <a:p>
            <a:pPr eaLnBrk="1" hangingPunct="1">
              <a:defRPr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27584" y="4221088"/>
          <a:ext cx="3384376" cy="648072"/>
        </p:xfrm>
        <a:graphic>
          <a:graphicData uri="http://schemas.openxmlformats.org/drawingml/2006/table">
            <a:tbl>
              <a:tblPr firstCol="1">
                <a:tableStyleId>{00A15C55-8517-42AA-B614-E9B94910E393}</a:tableStyleId>
              </a:tblPr>
              <a:tblGrid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Right Brace 19"/>
          <p:cNvSpPr/>
          <p:nvPr/>
        </p:nvSpPr>
        <p:spPr>
          <a:xfrm rot="5400000">
            <a:off x="2447764" y="3825044"/>
            <a:ext cx="576064" cy="2952328"/>
          </a:xfrm>
          <a:prstGeom prst="rightBrace">
            <a:avLst>
              <a:gd name="adj1" fmla="val 6666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2051720" y="5589240"/>
            <a:ext cx="1369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Binary Value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539552" y="321297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Parity Bit</a:t>
            </a:r>
            <a:endParaRPr lang="en-GB" dirty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043608" y="358230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5004048" y="4221088"/>
          <a:ext cx="3384376" cy="648072"/>
        </p:xfrm>
        <a:graphic>
          <a:graphicData uri="http://schemas.openxmlformats.org/drawingml/2006/table">
            <a:tbl>
              <a:tblPr firstCol="1">
                <a:tableStyleId>{00A15C55-8517-42AA-B614-E9B94910E393}</a:tableStyleId>
              </a:tblPr>
              <a:tblGrid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9" name="Right Brace 28"/>
          <p:cNvSpPr/>
          <p:nvPr/>
        </p:nvSpPr>
        <p:spPr>
          <a:xfrm rot="5400000">
            <a:off x="6624228" y="3825044"/>
            <a:ext cx="576064" cy="2952328"/>
          </a:xfrm>
          <a:prstGeom prst="rightBrace">
            <a:avLst>
              <a:gd name="adj1" fmla="val 6666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6228184" y="5589240"/>
            <a:ext cx="1369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Binary Value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716016" y="321297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Parity Bit</a:t>
            </a:r>
            <a:endParaRPr lang="en-GB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220072" y="358230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9" grpId="0" animBg="1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Modes of Transfer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Modes of transfer</a:t>
            </a:r>
            <a:endParaRPr lang="en-US" dirty="0" smtClean="0"/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GB" dirty="0" smtClean="0"/>
              <a:t>Three basic ways to transfer of data.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r>
              <a:rPr lang="en-GB" dirty="0" smtClean="0"/>
              <a:t>Programmed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r>
              <a:rPr lang="en-GB" dirty="0" smtClean="0"/>
              <a:t>Interrupt driven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r>
              <a:rPr lang="en-GB" dirty="0" smtClean="0"/>
              <a:t>Direct Memory Access (</a:t>
            </a:r>
            <a:r>
              <a:rPr lang="en-GB" dirty="0" err="1" smtClean="0"/>
              <a:t>DMA</a:t>
            </a:r>
            <a:r>
              <a:rPr lang="en-GB" dirty="0" smtClean="0"/>
              <a:t>)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Modes of Transfer - Programmed</a:t>
            </a:r>
            <a:endParaRPr lang="en-US" dirty="0" smtClean="0"/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Polling</a:t>
            </a:r>
          </a:p>
          <a:p>
            <a:endParaRPr lang="en-GB" dirty="0" smtClean="0"/>
          </a:p>
          <a:p>
            <a:r>
              <a:rPr lang="en-GB" dirty="0" smtClean="0"/>
              <a:t>Processor is total control</a:t>
            </a:r>
          </a:p>
          <a:p>
            <a:endParaRPr lang="en-GB" dirty="0" smtClean="0"/>
          </a:p>
          <a:p>
            <a:r>
              <a:rPr lang="en-GB" dirty="0" smtClean="0"/>
              <a:t>Constantly checking port status to see if its ready.</a:t>
            </a:r>
          </a:p>
          <a:p>
            <a:endParaRPr lang="en-GB" dirty="0" smtClean="0"/>
          </a:p>
          <a:p>
            <a:r>
              <a:rPr lang="en-GB" dirty="0" smtClean="0"/>
              <a:t>Disadvantage is waste of processing time. </a:t>
            </a:r>
          </a:p>
          <a:p>
            <a:pPr lvl="1"/>
            <a:r>
              <a:rPr lang="en-GB" dirty="0" smtClean="0"/>
              <a:t>Often polled 1000 times.</a:t>
            </a:r>
            <a:endParaRPr lang="en-US" dirty="0" smtClean="0"/>
          </a:p>
        </p:txBody>
      </p:sp>
      <p:sp>
        <p:nvSpPr>
          <p:cNvPr id="9" name="Rectangle 8"/>
          <p:cNvSpPr/>
          <p:nvPr/>
        </p:nvSpPr>
        <p:spPr>
          <a:xfrm>
            <a:off x="5724128" y="2204864"/>
            <a:ext cx="20882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Read Port State</a:t>
            </a:r>
            <a:endParaRPr lang="en-GB" dirty="0"/>
          </a:p>
        </p:txBody>
      </p:sp>
      <p:sp>
        <p:nvSpPr>
          <p:cNvPr id="11" name="Diamond 10"/>
          <p:cNvSpPr/>
          <p:nvPr/>
        </p:nvSpPr>
        <p:spPr>
          <a:xfrm>
            <a:off x="5868144" y="2996952"/>
            <a:ext cx="1800200" cy="180020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Device Ready?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724128" y="5157192"/>
            <a:ext cx="20882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Transfer Data</a:t>
            </a:r>
            <a:endParaRPr lang="en-GB" dirty="0"/>
          </a:p>
        </p:txBody>
      </p:sp>
      <p:cxnSp>
        <p:nvCxnSpPr>
          <p:cNvPr id="14" name="Shape 13"/>
          <p:cNvCxnSpPr>
            <a:stCxn id="11" idx="3"/>
            <a:endCxn id="9" idx="0"/>
          </p:cNvCxnSpPr>
          <p:nvPr/>
        </p:nvCxnSpPr>
        <p:spPr>
          <a:xfrm flipH="1" flipV="1">
            <a:off x="6768244" y="2204864"/>
            <a:ext cx="900100" cy="1692188"/>
          </a:xfrm>
          <a:prstGeom prst="bentConnector4">
            <a:avLst>
              <a:gd name="adj1" fmla="val -41397"/>
              <a:gd name="adj2" fmla="val 113509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9" idx="2"/>
            <a:endCxn id="11" idx="0"/>
          </p:cNvCxnSpPr>
          <p:nvPr/>
        </p:nvCxnSpPr>
        <p:spPr>
          <a:xfrm>
            <a:off x="6768244" y="270892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stCxn id="11" idx="2"/>
            <a:endCxn id="12" idx="0"/>
          </p:cNvCxnSpPr>
          <p:nvPr/>
        </p:nvCxnSpPr>
        <p:spPr>
          <a:xfrm>
            <a:off x="6768244" y="479715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>Modes of Transfer - Interrupt driven</a:t>
            </a:r>
            <a:endParaRPr lang="en-US" dirty="0" smtClean="0"/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All processors have interrupt pins.</a:t>
            </a:r>
          </a:p>
          <a:p>
            <a:pPr lvl="1"/>
            <a:r>
              <a:rPr lang="en-GB" smtClean="0"/>
              <a:t>More efficient. </a:t>
            </a:r>
          </a:p>
          <a:p>
            <a:endParaRPr lang="en-GB" smtClean="0"/>
          </a:p>
          <a:p>
            <a:r>
              <a:rPr lang="en-GB" smtClean="0"/>
              <a:t>Allows device to signal processor when ready.</a:t>
            </a:r>
          </a:p>
          <a:p>
            <a:endParaRPr lang="en-GB" smtClean="0"/>
          </a:p>
          <a:p>
            <a:r>
              <a:rPr lang="en-GB" smtClean="0"/>
              <a:t>Eliminating needless waiting.</a:t>
            </a:r>
          </a:p>
          <a:p>
            <a:endParaRPr lang="en-GB" smtClean="0"/>
          </a:p>
          <a:p>
            <a:r>
              <a:rPr lang="en-GB" smtClean="0"/>
              <a:t>Allows processor to carry on processing.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Interrupt Sequence</a:t>
            </a:r>
            <a:endParaRPr lang="en-US" dirty="0" smtClean="0"/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633222" indent="-514350">
              <a:buFont typeface="+mj-lt"/>
              <a:buAutoNum type="arabicPeriod"/>
            </a:pPr>
            <a:r>
              <a:rPr lang="en-GB" dirty="0" smtClean="0"/>
              <a:t>Interrupt signal is sent to processor</a:t>
            </a:r>
          </a:p>
          <a:p>
            <a:pPr marL="971550" lvl="1" indent="-514350"/>
            <a:r>
              <a:rPr lang="en-GB" dirty="0" smtClean="0"/>
              <a:t>Current instruction is finished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Processor Sends an Acknowledgment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Current program state is saved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Loads pc with address of interrupt handling program.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Interrupt handler processes the interrupt.</a:t>
            </a:r>
          </a:p>
          <a:p>
            <a:pPr marL="633222" indent="-514350">
              <a:buFont typeface="+mj-lt"/>
              <a:buAutoNum type="arabicPeriod"/>
            </a:pPr>
            <a:endParaRPr lang="en-GB" dirty="0" smtClean="0"/>
          </a:p>
          <a:p>
            <a:pPr marL="633222" indent="-514350">
              <a:buFont typeface="+mj-lt"/>
              <a:buAutoNum type="arabicPeriod"/>
            </a:pPr>
            <a:r>
              <a:rPr lang="en-GB" dirty="0" smtClean="0"/>
              <a:t>Interrupted program resumes.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Interrupt Prioritisation</a:t>
            </a:r>
            <a:endParaRPr lang="en-US" dirty="0" smtClean="0"/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Interrupts can be prioritised. </a:t>
            </a:r>
          </a:p>
          <a:p>
            <a:pPr lvl="1"/>
            <a:r>
              <a:rPr lang="en-GB" dirty="0" smtClean="0"/>
              <a:t>Fire alarm over a phone call</a:t>
            </a:r>
          </a:p>
          <a:p>
            <a:endParaRPr lang="en-GB" dirty="0" smtClean="0"/>
          </a:p>
          <a:p>
            <a:r>
              <a:rPr lang="en-GB" dirty="0" smtClean="0"/>
              <a:t>Some interrupts are more important.	</a:t>
            </a:r>
          </a:p>
          <a:p>
            <a:pPr lvl="1"/>
            <a:r>
              <a:rPr lang="en-GB" dirty="0" smtClean="0"/>
              <a:t>System timer over a printer</a:t>
            </a:r>
          </a:p>
          <a:p>
            <a:endParaRPr lang="en-GB" dirty="0" smtClean="0"/>
          </a:p>
          <a:p>
            <a:r>
              <a:rPr lang="en-GB" dirty="0" smtClean="0"/>
              <a:t>Some processors have few interrupt pins.</a:t>
            </a:r>
          </a:p>
          <a:p>
            <a:endParaRPr lang="en-GB" dirty="0" smtClean="0"/>
          </a:p>
          <a:p>
            <a:r>
              <a:rPr lang="en-GB" dirty="0" smtClean="0"/>
              <a:t>If two processes interrupt then who take priority.</a:t>
            </a:r>
          </a:p>
          <a:p>
            <a:endParaRPr lang="en-GB" dirty="0" smtClean="0"/>
          </a:p>
          <a:p>
            <a:r>
              <a:rPr lang="en-GB" dirty="0" smtClean="0"/>
              <a:t>Further interrupts are ignored unless there is a higher priority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Disadvantage</a:t>
            </a:r>
            <a:endParaRPr lang="en-US" dirty="0" smtClean="0"/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Disadvantage of interrupt driven.</a:t>
            </a:r>
          </a:p>
          <a:p>
            <a:pPr lvl="1" eaLnBrk="1" hangingPunct="1">
              <a:defRPr/>
            </a:pPr>
            <a:r>
              <a:rPr lang="en-GB" dirty="0" smtClean="0"/>
              <a:t>All data is moved to and from CPU registers</a:t>
            </a:r>
          </a:p>
          <a:p>
            <a:pPr lvl="1" eaLnBrk="1" hangingPunct="1">
              <a:defRPr/>
            </a:pPr>
            <a:r>
              <a:rPr lang="en-GB" dirty="0" smtClean="0"/>
              <a:t>Overhead of preserving and recovering interrupted programs status.</a:t>
            </a:r>
          </a:p>
          <a:p>
            <a:pPr lvl="1"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GB" dirty="0" smtClean="0"/>
              <a:t> This can slow down the data transfers.</a:t>
            </a:r>
          </a:p>
          <a:p>
            <a:pPr eaLnBrk="1" hangingPunct="1">
              <a:defRPr/>
            </a:pPr>
            <a:endParaRPr lang="en-GB" sz="1000" dirty="0" smtClean="0"/>
          </a:p>
          <a:p>
            <a:pPr eaLnBrk="1" hangingPunct="1">
              <a:defRPr/>
            </a:pPr>
            <a:r>
              <a:rPr lang="en-GB" dirty="0" smtClean="0"/>
              <a:t>Large volumes of data need to be moved we need better speeds.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Modes of Transfer – </a:t>
            </a:r>
            <a:br>
              <a:rPr lang="en-GB" dirty="0" smtClean="0"/>
            </a:br>
            <a:r>
              <a:rPr lang="en-GB" dirty="0" smtClean="0"/>
              <a:t>Direct Memory Access</a:t>
            </a:r>
            <a:endParaRPr lang="en-US" dirty="0" smtClean="0"/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DMA requires an additional module – </a:t>
            </a:r>
            <a:br>
              <a:rPr lang="en-GB" sz="2800" dirty="0" smtClean="0"/>
            </a:br>
            <a:r>
              <a:rPr lang="en-GB" sz="2800" dirty="0" smtClean="0"/>
              <a:t>	Direct Memory Controller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r>
              <a:rPr lang="en-GB" sz="2800" dirty="0" smtClean="0"/>
              <a:t>Capable of mimicking the CPU.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r>
              <a:rPr lang="en-GB" sz="2800" dirty="0" smtClean="0"/>
              <a:t>Takes control over system bus.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r>
              <a:rPr lang="en-GB" sz="2800" dirty="0" smtClean="0"/>
              <a:t>CPU must not be utilising the bus. 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r>
              <a:rPr lang="en-GB" sz="2800" dirty="0" smtClean="0"/>
              <a:t>Cycle stealing.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DMA Process</a:t>
            </a:r>
            <a:endParaRPr lang="en-US" dirty="0" smtClean="0"/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When the CPU wishes to R/W a block of data, a command is sent to the </a:t>
            </a:r>
            <a:r>
              <a:rPr lang="en-GB" dirty="0" err="1" smtClean="0"/>
              <a:t>DMA</a:t>
            </a:r>
            <a:r>
              <a:rPr lang="en-GB" dirty="0" smtClean="0"/>
              <a:t> controller, and information about the data.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Read or Write.</a:t>
            </a:r>
          </a:p>
          <a:p>
            <a:pPr lvl="1"/>
            <a:r>
              <a:rPr lang="en-GB" dirty="0" smtClean="0"/>
              <a:t>The address of the I/O device.</a:t>
            </a:r>
          </a:p>
          <a:p>
            <a:pPr lvl="1"/>
            <a:r>
              <a:rPr lang="en-GB" dirty="0" smtClean="0"/>
              <a:t>The location in memory to R/W. stored then in address register.</a:t>
            </a:r>
          </a:p>
          <a:p>
            <a:pPr lvl="1"/>
            <a:r>
              <a:rPr lang="en-GB" dirty="0" smtClean="0"/>
              <a:t>The size of the data.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Advantages </a:t>
            </a:r>
            <a:r>
              <a:rPr lang="en-GB" dirty="0" err="1" smtClean="0"/>
              <a:t>DMA</a:t>
            </a:r>
            <a:endParaRPr lang="en-US" dirty="0" smtClean="0"/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Entire block of data transferred.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No CPU involvement.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After transfer control is handed back.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It is not an interrupt, no context is stored.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CPU pauses for 1 bus cycle.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Types of Interfaces</a:t>
            </a:r>
            <a:endParaRPr lang="en-US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Parallel</a:t>
            </a:r>
            <a:endParaRPr lang="en-US" dirty="0" smtClean="0"/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3190255" cy="4498975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Transfers several bits at one clock cycle.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Been used for higher speed peripherals</a:t>
            </a:r>
          </a:p>
          <a:p>
            <a:pPr lvl="2"/>
            <a:r>
              <a:rPr lang="en-GB" dirty="0" smtClean="0"/>
              <a:t>Disks and tape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635896" y="2474952"/>
          <a:ext cx="5328591" cy="26822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776197"/>
                <a:gridCol w="1776197"/>
                <a:gridCol w="1776197"/>
              </a:tblGrid>
              <a:tr h="189021">
                <a:tc rowSpan="8"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Parallel Interface</a:t>
                      </a:r>
                      <a:endParaRPr lang="en-GB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Parallel Device</a:t>
                      </a:r>
                      <a:endParaRPr lang="en-GB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0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0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0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</a:t>
                      </a:r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635897" y="2474952"/>
          <a:ext cx="5328591" cy="224346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776197"/>
                <a:gridCol w="1776197"/>
                <a:gridCol w="1776197"/>
              </a:tblGrid>
              <a:tr h="189021">
                <a:tc rowSpan="6"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Serial Interface</a:t>
                      </a:r>
                      <a:endParaRPr lang="en-GB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Serial Device</a:t>
                      </a:r>
                      <a:endParaRPr lang="en-GB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567063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1010101</a:t>
                      </a:r>
                      <a:endParaRPr lang="en-GB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  <a:tr h="189021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Serial</a:t>
            </a:r>
            <a:endParaRPr lang="en-US" dirty="0" smtClean="0"/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00200"/>
            <a:ext cx="3262263" cy="52578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Transfers 1 bit at one clock cycle</a:t>
            </a:r>
          </a:p>
          <a:p>
            <a:endParaRPr lang="en-GB" dirty="0" smtClean="0"/>
          </a:p>
          <a:p>
            <a:r>
              <a:rPr lang="en-GB" dirty="0" smtClean="0"/>
              <a:t>Traditionally used for digital cameras and device control</a:t>
            </a:r>
          </a:p>
          <a:p>
            <a:endParaRPr lang="en-GB" dirty="0" smtClean="0"/>
          </a:p>
          <a:p>
            <a:r>
              <a:rPr lang="en-GB" dirty="0" smtClean="0"/>
              <a:t>Interfaces getting faster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Handling Input and Output</a:t>
            </a:r>
          </a:p>
          <a:p>
            <a:endParaRPr lang="en-GB" dirty="0" smtClean="0"/>
          </a:p>
          <a:p>
            <a:r>
              <a:rPr lang="en-GB" dirty="0" smtClean="0"/>
              <a:t>Control and Timing</a:t>
            </a:r>
          </a:p>
          <a:p>
            <a:endParaRPr lang="en-GB" dirty="0" smtClean="0"/>
          </a:p>
          <a:p>
            <a:r>
              <a:rPr lang="en-GB" dirty="0" smtClean="0"/>
              <a:t>Processor Communication</a:t>
            </a:r>
          </a:p>
          <a:p>
            <a:endParaRPr lang="en-GB" dirty="0" smtClean="0"/>
          </a:p>
          <a:p>
            <a:r>
              <a:rPr lang="en-GB" dirty="0" smtClean="0"/>
              <a:t>Device Communication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Errors</a:t>
            </a:r>
          </a:p>
          <a:p>
            <a:endParaRPr lang="en-GB" dirty="0" smtClean="0"/>
          </a:p>
          <a:p>
            <a:r>
              <a:rPr lang="en-GB" dirty="0" smtClean="0"/>
              <a:t>Modes of Transfer</a:t>
            </a:r>
          </a:p>
          <a:p>
            <a:endParaRPr lang="en-GB" dirty="0" smtClean="0"/>
          </a:p>
          <a:p>
            <a:r>
              <a:rPr lang="en-GB" dirty="0" smtClean="0"/>
              <a:t>Interrupts</a:t>
            </a:r>
          </a:p>
          <a:p>
            <a:endParaRPr lang="en-GB" dirty="0" smtClean="0"/>
          </a:p>
          <a:p>
            <a:r>
              <a:rPr lang="en-GB" dirty="0" smtClean="0"/>
              <a:t>Types of Interface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werpoint New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New</Template>
  <TotalTime>145</TotalTime>
  <Words>853</Words>
  <Application>Microsoft Office PowerPoint</Application>
  <PresentationFormat>On-screen Show (4:3)</PresentationFormat>
  <Paragraphs>283</Paragraphs>
  <Slides>29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Powerpoint New</vt:lpstr>
      <vt:lpstr>Input and Output</vt:lpstr>
      <vt:lpstr>Slide 2</vt:lpstr>
      <vt:lpstr>Introduction</vt:lpstr>
      <vt:lpstr>Input and Output</vt:lpstr>
      <vt:lpstr>Factors for Handling I/O</vt:lpstr>
      <vt:lpstr>External Devices</vt:lpstr>
      <vt:lpstr>Keyboard</vt:lpstr>
      <vt:lpstr>ASCII</vt:lpstr>
      <vt:lpstr>I/O Module</vt:lpstr>
      <vt:lpstr>Control and Timing</vt:lpstr>
      <vt:lpstr>Processor Communication</vt:lpstr>
      <vt:lpstr>Device Communication</vt:lpstr>
      <vt:lpstr>Error detection</vt:lpstr>
      <vt:lpstr>Error Detection</vt:lpstr>
      <vt:lpstr>Modes of Transfer</vt:lpstr>
      <vt:lpstr>Modes of transfer</vt:lpstr>
      <vt:lpstr>Modes of Transfer - Programmed</vt:lpstr>
      <vt:lpstr>Modes of Transfer - Interrupt driven</vt:lpstr>
      <vt:lpstr>Interrupt Sequence</vt:lpstr>
      <vt:lpstr>Interrupt Prioritisation</vt:lpstr>
      <vt:lpstr>Disadvantage</vt:lpstr>
      <vt:lpstr>Modes of Transfer –  Direct Memory Access</vt:lpstr>
      <vt:lpstr>DMA Process</vt:lpstr>
      <vt:lpstr>Advantages DMA</vt:lpstr>
      <vt:lpstr>Types of Interfaces</vt:lpstr>
      <vt:lpstr>Parallel</vt:lpstr>
      <vt:lpstr>Serial</vt:lpstr>
      <vt:lpstr>Slide 28</vt:lpstr>
      <vt:lpstr>Recap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Rees-Evans</dc:creator>
  <cp:lastModifiedBy>sc-gr</cp:lastModifiedBy>
  <cp:revision>19</cp:revision>
  <dcterms:created xsi:type="dcterms:W3CDTF">2011-11-02T23:28:06Z</dcterms:created>
  <dcterms:modified xsi:type="dcterms:W3CDTF">2011-11-03T12:42:53Z</dcterms:modified>
</cp:coreProperties>
</file>