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5" r:id="rId1"/>
  </p:sldMasterIdLst>
  <p:notesMasterIdLst>
    <p:notesMasterId r:id="rId13"/>
  </p:notesMasterIdLst>
  <p:sldIdLst>
    <p:sldId id="343" r:id="rId2"/>
    <p:sldId id="257" r:id="rId3"/>
    <p:sldId id="350" r:id="rId4"/>
    <p:sldId id="351" r:id="rId5"/>
    <p:sldId id="352" r:id="rId6"/>
    <p:sldId id="353" r:id="rId7"/>
    <p:sldId id="354" r:id="rId8"/>
    <p:sldId id="357" r:id="rId9"/>
    <p:sldId id="355" r:id="rId10"/>
    <p:sldId id="356" r:id="rId11"/>
    <p:sldId id="34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EFF7"/>
    <a:srgbClr val="D0D1D9"/>
    <a:srgbClr val="F6F9FF"/>
    <a:srgbClr val="1919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9017" autoAdjust="0"/>
  </p:normalViewPr>
  <p:slideViewPr>
    <p:cSldViewPr snapToGrid="0">
      <p:cViewPr varScale="1">
        <p:scale>
          <a:sx n="50" d="100"/>
          <a:sy n="50" d="100"/>
        </p:scale>
        <p:origin x="150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951F77-4E36-4893-91C6-3151A6D5169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5B3944D-D926-4D0F-A305-F5740000747A}">
      <dgm:prSet custT="1"/>
      <dgm:spPr>
        <a:xfrm>
          <a:off x="1144111" y="1954"/>
          <a:ext cx="5868258" cy="990573"/>
        </a:xfrm>
      </dgm:spPr>
      <dgm:t>
        <a:bodyPr/>
        <a:lstStyle/>
        <a:p>
          <a:pPr>
            <a:lnSpc>
              <a:spcPct val="100000"/>
            </a:lnSpc>
            <a:defRPr cap="all"/>
          </a:pPr>
          <a:r>
            <a:rPr lang="en-US" sz="1600" b="1" dirty="0">
              <a:latin typeface="+mj-lt"/>
              <a:ea typeface="+mn-ea"/>
              <a:cs typeface="+mn-cs"/>
            </a:rPr>
            <a:t>LinkedIn</a:t>
          </a:r>
          <a:br>
            <a:rPr lang="en-US" sz="1600" dirty="0">
              <a:latin typeface="+mj-lt"/>
              <a:ea typeface="+mn-ea"/>
              <a:cs typeface="+mn-cs"/>
            </a:rPr>
          </a:br>
          <a:r>
            <a:rPr lang="en-US" sz="1600" dirty="0">
              <a:latin typeface="+mj-lt"/>
              <a:ea typeface="+mn-ea"/>
              <a:cs typeface="+mn-cs"/>
            </a:rPr>
            <a:t>Tamara Leaity</a:t>
          </a:r>
        </a:p>
      </dgm:t>
    </dgm:pt>
    <dgm:pt modelId="{2EA7AC4A-E82B-43F0-A6EA-F599428578FC}" type="parTrans" cxnId="{92D3A76D-ADBB-49F3-861D-D2B74F81812E}">
      <dgm:prSet/>
      <dgm:spPr/>
      <dgm:t>
        <a:bodyPr/>
        <a:lstStyle/>
        <a:p>
          <a:endParaRPr lang="en-US" sz="1400">
            <a:latin typeface="+mj-lt"/>
          </a:endParaRPr>
        </a:p>
      </dgm:t>
    </dgm:pt>
    <dgm:pt modelId="{8862CE7B-AE72-45E8-B982-5279C14F7985}" type="sibTrans" cxnId="{92D3A76D-ADBB-49F3-861D-D2B74F81812E}">
      <dgm:prSet/>
      <dgm:spPr/>
      <dgm:t>
        <a:bodyPr/>
        <a:lstStyle/>
        <a:p>
          <a:endParaRPr lang="en-US" sz="1400">
            <a:latin typeface="+mj-lt"/>
          </a:endParaRPr>
        </a:p>
      </dgm:t>
    </dgm:pt>
    <dgm:pt modelId="{223932EA-8A4D-4270-95C3-913761557237}">
      <dgm:prSet custT="1"/>
      <dgm:spPr>
        <a:xfrm>
          <a:off x="1144111" y="1240170"/>
          <a:ext cx="5868258" cy="990573"/>
        </a:xfrm>
      </dgm:spPr>
      <dgm:t>
        <a:bodyPr/>
        <a:lstStyle/>
        <a:p>
          <a:pPr>
            <a:lnSpc>
              <a:spcPct val="100000"/>
            </a:lnSpc>
            <a:defRPr cap="all"/>
          </a:pPr>
          <a:r>
            <a:rPr lang="en-US" sz="1600" b="1" dirty="0">
              <a:latin typeface="+mj-lt"/>
              <a:ea typeface="+mn-ea"/>
              <a:cs typeface="+mn-cs"/>
            </a:rPr>
            <a:t>Instagram</a:t>
          </a:r>
          <a:br>
            <a:rPr lang="en-US" sz="1600" dirty="0">
              <a:latin typeface="+mj-lt"/>
              <a:ea typeface="+mn-ea"/>
              <a:cs typeface="+mn-cs"/>
            </a:rPr>
          </a:br>
          <a:r>
            <a:rPr lang="en-US" sz="1600" dirty="0">
              <a:latin typeface="+mj-lt"/>
              <a:ea typeface="+mn-ea"/>
              <a:cs typeface="+mn-cs"/>
            </a:rPr>
            <a:t>@</a:t>
          </a:r>
          <a:r>
            <a:rPr lang="en-US" sz="1600" dirty="0" err="1">
              <a:latin typeface="+mj-lt"/>
              <a:ea typeface="+mn-ea"/>
              <a:cs typeface="+mn-cs"/>
            </a:rPr>
            <a:t>tleaity_travel</a:t>
          </a:r>
          <a:endParaRPr lang="en-US" sz="1600" dirty="0">
            <a:latin typeface="+mj-lt"/>
            <a:ea typeface="+mn-ea"/>
            <a:cs typeface="+mn-cs"/>
          </a:endParaRPr>
        </a:p>
      </dgm:t>
    </dgm:pt>
    <dgm:pt modelId="{E01D4CB3-97D0-4857-AF09-DED2BE24BAAC}" type="parTrans" cxnId="{E37D9CF8-DFE4-4379-9C72-27346573699A}">
      <dgm:prSet/>
      <dgm:spPr/>
      <dgm:t>
        <a:bodyPr/>
        <a:lstStyle/>
        <a:p>
          <a:endParaRPr lang="en-US" sz="1400">
            <a:latin typeface="+mj-lt"/>
          </a:endParaRPr>
        </a:p>
      </dgm:t>
    </dgm:pt>
    <dgm:pt modelId="{C201C5C8-D4F2-4559-AF23-68BB4B3E7FB1}" type="sibTrans" cxnId="{E37D9CF8-DFE4-4379-9C72-27346573699A}">
      <dgm:prSet/>
      <dgm:spPr/>
      <dgm:t>
        <a:bodyPr/>
        <a:lstStyle/>
        <a:p>
          <a:endParaRPr lang="en-US" sz="1400">
            <a:latin typeface="+mj-lt"/>
          </a:endParaRPr>
        </a:p>
      </dgm:t>
    </dgm:pt>
    <dgm:pt modelId="{BC68B812-A325-41D8-A08E-C2392666DF66}">
      <dgm:prSet custT="1"/>
      <dgm:spPr>
        <a:xfrm>
          <a:off x="1144111" y="2478387"/>
          <a:ext cx="5868258" cy="990573"/>
        </a:xfrm>
      </dgm:spPr>
      <dgm:t>
        <a:bodyPr/>
        <a:lstStyle/>
        <a:p>
          <a:pPr>
            <a:lnSpc>
              <a:spcPct val="100000"/>
            </a:lnSpc>
            <a:defRPr cap="all"/>
          </a:pPr>
          <a:r>
            <a:rPr lang="en-US" sz="1600" b="1" dirty="0">
              <a:latin typeface="+mj-lt"/>
              <a:ea typeface="+mn-ea"/>
              <a:cs typeface="+mn-cs"/>
            </a:rPr>
            <a:t>Email</a:t>
          </a:r>
          <a:br>
            <a:rPr lang="en-US" sz="1600" dirty="0">
              <a:latin typeface="+mj-lt"/>
              <a:ea typeface="+mn-ea"/>
              <a:cs typeface="+mn-cs"/>
            </a:rPr>
          </a:br>
          <a:r>
            <a:rPr lang="en-US" sz="1600" dirty="0">
              <a:latin typeface="+mj-lt"/>
              <a:ea typeface="+mn-ea"/>
              <a:cs typeface="+mn-cs"/>
            </a:rPr>
            <a:t>1801480@student.uwtsd.ac.uk</a:t>
          </a:r>
        </a:p>
      </dgm:t>
    </dgm:pt>
    <dgm:pt modelId="{23A01A1D-B409-49E7-91BA-2321B9A237C2}" type="parTrans" cxnId="{AAD26E9B-C129-46B7-BFCC-98D5999B6B9A}">
      <dgm:prSet/>
      <dgm:spPr/>
      <dgm:t>
        <a:bodyPr/>
        <a:lstStyle/>
        <a:p>
          <a:endParaRPr lang="en-US" sz="1400">
            <a:latin typeface="+mj-lt"/>
          </a:endParaRPr>
        </a:p>
      </dgm:t>
    </dgm:pt>
    <dgm:pt modelId="{E950D3C2-0472-429B-98B0-86C856FA65A1}" type="sibTrans" cxnId="{AAD26E9B-C129-46B7-BFCC-98D5999B6B9A}">
      <dgm:prSet/>
      <dgm:spPr/>
      <dgm:t>
        <a:bodyPr/>
        <a:lstStyle/>
        <a:p>
          <a:endParaRPr lang="en-US" sz="1400">
            <a:latin typeface="+mj-lt"/>
          </a:endParaRPr>
        </a:p>
      </dgm:t>
    </dgm:pt>
    <dgm:pt modelId="{F899A4D3-2C9C-4287-A235-DE3E047E7C22}" type="pres">
      <dgm:prSet presAssocID="{D7951F77-4E36-4893-91C6-3151A6D51694}" presName="root" presStyleCnt="0">
        <dgm:presLayoutVars>
          <dgm:dir/>
          <dgm:resizeHandles val="exact"/>
        </dgm:presLayoutVars>
      </dgm:prSet>
      <dgm:spPr/>
    </dgm:pt>
    <dgm:pt modelId="{0094CD39-7002-4B5E-877D-02B6B0E6C685}" type="pres">
      <dgm:prSet presAssocID="{65B3944D-D926-4D0F-A305-F5740000747A}" presName="compNode" presStyleCnt="0"/>
      <dgm:spPr/>
    </dgm:pt>
    <dgm:pt modelId="{C9BCC0A7-4EA9-444D-A661-6CD0349FA8B7}" type="pres">
      <dgm:prSet presAssocID="{65B3944D-D926-4D0F-A305-F5740000747A}" presName="iconBgRect" presStyleLbl="bgShp" presStyleIdx="0" presStyleCnt="3"/>
      <dgm:spPr>
        <a:noFill/>
      </dgm:spPr>
    </dgm:pt>
    <dgm:pt modelId="{9F9A0A13-80DE-4152-AD0B-F1B57BDDE11D}" type="pres">
      <dgm:prSet presAssocID="{65B3944D-D926-4D0F-A305-F574000074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ed"/>
        </a:ext>
      </dgm:extLst>
    </dgm:pt>
    <dgm:pt modelId="{A480AFC6-EE27-4614-AC1B-B7796E444EDF}" type="pres">
      <dgm:prSet presAssocID="{65B3944D-D926-4D0F-A305-F5740000747A}" presName="spaceRect" presStyleCnt="0"/>
      <dgm:spPr/>
    </dgm:pt>
    <dgm:pt modelId="{9053032A-E668-4011-8EE5-5E356FF2FB6B}" type="pres">
      <dgm:prSet presAssocID="{65B3944D-D926-4D0F-A305-F5740000747A}" presName="textRect" presStyleLbl="revTx" presStyleIdx="0" presStyleCnt="3" custScaleX="120071">
        <dgm:presLayoutVars>
          <dgm:chMax val="1"/>
          <dgm:chPref val="1"/>
        </dgm:presLayoutVars>
      </dgm:prSet>
      <dgm:spPr>
        <a:prstGeom prst="rect">
          <a:avLst/>
        </a:prstGeom>
      </dgm:spPr>
    </dgm:pt>
    <dgm:pt modelId="{BC6E504E-B169-4B61-85D7-51520F2B9743}" type="pres">
      <dgm:prSet presAssocID="{8862CE7B-AE72-45E8-B982-5279C14F7985}" presName="sibTrans" presStyleCnt="0"/>
      <dgm:spPr/>
    </dgm:pt>
    <dgm:pt modelId="{14D15476-F474-46D7-B177-F8E40796FE35}" type="pres">
      <dgm:prSet presAssocID="{223932EA-8A4D-4270-95C3-913761557237}" presName="compNode" presStyleCnt="0"/>
      <dgm:spPr/>
    </dgm:pt>
    <dgm:pt modelId="{1FC3D828-343B-42C4-A35E-FB3CAA3FB1B3}" type="pres">
      <dgm:prSet presAssocID="{223932EA-8A4D-4270-95C3-913761557237}" presName="iconBgRect" presStyleLbl="bgShp" presStyleIdx="1" presStyleCnt="3"/>
      <dgm:spPr>
        <a:noFill/>
      </dgm:spPr>
    </dgm:pt>
    <dgm:pt modelId="{902713CB-D896-458F-B8DA-F1C1FC1C9B5E}" type="pres">
      <dgm:prSet presAssocID="{223932EA-8A4D-4270-95C3-9137615572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0C624B3C-0EA4-4983-B87C-0B5532036A83}" type="pres">
      <dgm:prSet presAssocID="{223932EA-8A4D-4270-95C3-913761557237}" presName="spaceRect" presStyleCnt="0"/>
      <dgm:spPr/>
    </dgm:pt>
    <dgm:pt modelId="{1A37C356-0854-4A55-859A-10DB397A3024}" type="pres">
      <dgm:prSet presAssocID="{223932EA-8A4D-4270-95C3-913761557237}" presName="textRect" presStyleLbl="revTx" presStyleIdx="1" presStyleCnt="3">
        <dgm:presLayoutVars>
          <dgm:chMax val="1"/>
          <dgm:chPref val="1"/>
        </dgm:presLayoutVars>
      </dgm:prSet>
      <dgm:spPr>
        <a:prstGeom prst="rect">
          <a:avLst/>
        </a:prstGeom>
      </dgm:spPr>
    </dgm:pt>
    <dgm:pt modelId="{13F17AF8-950C-456F-AC54-760BBE52F290}" type="pres">
      <dgm:prSet presAssocID="{C201C5C8-D4F2-4559-AF23-68BB4B3E7FB1}" presName="sibTrans" presStyleCnt="0"/>
      <dgm:spPr/>
    </dgm:pt>
    <dgm:pt modelId="{EA4BD492-063C-4B67-B2F7-C08CB328337E}" type="pres">
      <dgm:prSet presAssocID="{BC68B812-A325-41D8-A08E-C2392666DF66}" presName="compNode" presStyleCnt="0"/>
      <dgm:spPr/>
    </dgm:pt>
    <dgm:pt modelId="{AA942612-CA7A-414A-8A41-5AF47E8BF18D}" type="pres">
      <dgm:prSet presAssocID="{BC68B812-A325-41D8-A08E-C2392666DF66}" presName="iconBgRect" presStyleLbl="bgShp" presStyleIdx="2" presStyleCnt="3"/>
      <dgm:spPr>
        <a:noFill/>
      </dgm:spPr>
    </dgm:pt>
    <dgm:pt modelId="{501CE67F-3782-42E8-B14B-7322FA3A6AF9}" type="pres">
      <dgm:prSet presAssocID="{BC68B812-A325-41D8-A08E-C2392666DF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a:ext>
      </dgm:extLst>
    </dgm:pt>
    <dgm:pt modelId="{4DD1F19D-F3F5-4EAE-8108-BE4892B97AFD}" type="pres">
      <dgm:prSet presAssocID="{BC68B812-A325-41D8-A08E-C2392666DF66}" presName="spaceRect" presStyleCnt="0"/>
      <dgm:spPr/>
    </dgm:pt>
    <dgm:pt modelId="{9E96DB26-9770-4D6D-9455-A20B7E0EBF8C}" type="pres">
      <dgm:prSet presAssocID="{BC68B812-A325-41D8-A08E-C2392666DF66}" presName="textRect" presStyleLbl="revTx" presStyleIdx="2" presStyleCnt="3" custScaleX="192639">
        <dgm:presLayoutVars>
          <dgm:chMax val="1"/>
          <dgm:chPref val="1"/>
        </dgm:presLayoutVars>
      </dgm:prSet>
      <dgm:spPr>
        <a:prstGeom prst="rect">
          <a:avLst/>
        </a:prstGeom>
      </dgm:spPr>
    </dgm:pt>
  </dgm:ptLst>
  <dgm:cxnLst>
    <dgm:cxn modelId="{BDC8DB12-5AB2-AD47-84CD-925932D590A0}" type="presOf" srcId="{BC68B812-A325-41D8-A08E-C2392666DF66}" destId="{9E96DB26-9770-4D6D-9455-A20B7E0EBF8C}" srcOrd="0" destOrd="0" presId="urn:microsoft.com/office/officeart/2018/5/layout/IconCircleLabelList"/>
    <dgm:cxn modelId="{5069DB61-6041-FD49-8EA7-4EE326F6CE45}" type="presOf" srcId="{65B3944D-D926-4D0F-A305-F5740000747A}" destId="{9053032A-E668-4011-8EE5-5E356FF2FB6B}" srcOrd="0" destOrd="0" presId="urn:microsoft.com/office/officeart/2018/5/layout/IconCircleLabelList"/>
    <dgm:cxn modelId="{027F8C62-5A2E-6F49-9A0F-AA107A238F8A}" type="presOf" srcId="{D7951F77-4E36-4893-91C6-3151A6D51694}" destId="{F899A4D3-2C9C-4287-A235-DE3E047E7C22}" srcOrd="0" destOrd="0" presId="urn:microsoft.com/office/officeart/2018/5/layout/IconCircleLabelList"/>
    <dgm:cxn modelId="{23396E6D-45CC-874B-BBBF-87BB54F113EA}" type="presOf" srcId="{223932EA-8A4D-4270-95C3-913761557237}" destId="{1A37C356-0854-4A55-859A-10DB397A3024}" srcOrd="0" destOrd="0" presId="urn:microsoft.com/office/officeart/2018/5/layout/IconCircleLabelList"/>
    <dgm:cxn modelId="{92D3A76D-ADBB-49F3-861D-D2B74F81812E}" srcId="{D7951F77-4E36-4893-91C6-3151A6D51694}" destId="{65B3944D-D926-4D0F-A305-F5740000747A}" srcOrd="0" destOrd="0" parTransId="{2EA7AC4A-E82B-43F0-A6EA-F599428578FC}" sibTransId="{8862CE7B-AE72-45E8-B982-5279C14F7985}"/>
    <dgm:cxn modelId="{AAD26E9B-C129-46B7-BFCC-98D5999B6B9A}" srcId="{D7951F77-4E36-4893-91C6-3151A6D51694}" destId="{BC68B812-A325-41D8-A08E-C2392666DF66}" srcOrd="2" destOrd="0" parTransId="{23A01A1D-B409-49E7-91BA-2321B9A237C2}" sibTransId="{E950D3C2-0472-429B-98B0-86C856FA65A1}"/>
    <dgm:cxn modelId="{E37D9CF8-DFE4-4379-9C72-27346573699A}" srcId="{D7951F77-4E36-4893-91C6-3151A6D51694}" destId="{223932EA-8A4D-4270-95C3-913761557237}" srcOrd="1" destOrd="0" parTransId="{E01D4CB3-97D0-4857-AF09-DED2BE24BAAC}" sibTransId="{C201C5C8-D4F2-4559-AF23-68BB4B3E7FB1}"/>
    <dgm:cxn modelId="{CE2DF165-EF6B-4F49-B743-915BD92A84E8}" type="presParOf" srcId="{F899A4D3-2C9C-4287-A235-DE3E047E7C22}" destId="{0094CD39-7002-4B5E-877D-02B6B0E6C685}" srcOrd="0" destOrd="0" presId="urn:microsoft.com/office/officeart/2018/5/layout/IconCircleLabelList"/>
    <dgm:cxn modelId="{D63DFB80-8204-8640-A5BC-0C593F3C9E17}" type="presParOf" srcId="{0094CD39-7002-4B5E-877D-02B6B0E6C685}" destId="{C9BCC0A7-4EA9-444D-A661-6CD0349FA8B7}" srcOrd="0" destOrd="0" presId="urn:microsoft.com/office/officeart/2018/5/layout/IconCircleLabelList"/>
    <dgm:cxn modelId="{28F4603F-92A0-EC42-A00D-352034CB19C4}" type="presParOf" srcId="{0094CD39-7002-4B5E-877D-02B6B0E6C685}" destId="{9F9A0A13-80DE-4152-AD0B-F1B57BDDE11D}" srcOrd="1" destOrd="0" presId="urn:microsoft.com/office/officeart/2018/5/layout/IconCircleLabelList"/>
    <dgm:cxn modelId="{0E9C7FA3-9BCD-674B-B402-FFDC2F2B53A9}" type="presParOf" srcId="{0094CD39-7002-4B5E-877D-02B6B0E6C685}" destId="{A480AFC6-EE27-4614-AC1B-B7796E444EDF}" srcOrd="2" destOrd="0" presId="urn:microsoft.com/office/officeart/2018/5/layout/IconCircleLabelList"/>
    <dgm:cxn modelId="{61154DFD-5AAC-6143-A8B2-3E4FF629AFFD}" type="presParOf" srcId="{0094CD39-7002-4B5E-877D-02B6B0E6C685}" destId="{9053032A-E668-4011-8EE5-5E356FF2FB6B}" srcOrd="3" destOrd="0" presId="urn:microsoft.com/office/officeart/2018/5/layout/IconCircleLabelList"/>
    <dgm:cxn modelId="{EBBD2DB7-987F-0E4D-A853-0372CEEF6EC8}" type="presParOf" srcId="{F899A4D3-2C9C-4287-A235-DE3E047E7C22}" destId="{BC6E504E-B169-4B61-85D7-51520F2B9743}" srcOrd="1" destOrd="0" presId="urn:microsoft.com/office/officeart/2018/5/layout/IconCircleLabelList"/>
    <dgm:cxn modelId="{926E0CE0-9690-BC44-9D38-FB25406D6A43}" type="presParOf" srcId="{F899A4D3-2C9C-4287-A235-DE3E047E7C22}" destId="{14D15476-F474-46D7-B177-F8E40796FE35}" srcOrd="2" destOrd="0" presId="urn:microsoft.com/office/officeart/2018/5/layout/IconCircleLabelList"/>
    <dgm:cxn modelId="{89C15D4D-E00E-1649-86CE-A8595175A245}" type="presParOf" srcId="{14D15476-F474-46D7-B177-F8E40796FE35}" destId="{1FC3D828-343B-42C4-A35E-FB3CAA3FB1B3}" srcOrd="0" destOrd="0" presId="urn:microsoft.com/office/officeart/2018/5/layout/IconCircleLabelList"/>
    <dgm:cxn modelId="{2F172121-2A9C-8149-9738-8733E9AF2DEE}" type="presParOf" srcId="{14D15476-F474-46D7-B177-F8E40796FE35}" destId="{902713CB-D896-458F-B8DA-F1C1FC1C9B5E}" srcOrd="1" destOrd="0" presId="urn:microsoft.com/office/officeart/2018/5/layout/IconCircleLabelList"/>
    <dgm:cxn modelId="{B8753A05-1AA5-2242-A86E-4C885D576E40}" type="presParOf" srcId="{14D15476-F474-46D7-B177-F8E40796FE35}" destId="{0C624B3C-0EA4-4983-B87C-0B5532036A83}" srcOrd="2" destOrd="0" presId="urn:microsoft.com/office/officeart/2018/5/layout/IconCircleLabelList"/>
    <dgm:cxn modelId="{DA63C3DD-37CA-AA48-80D9-897D0EC4F8D1}" type="presParOf" srcId="{14D15476-F474-46D7-B177-F8E40796FE35}" destId="{1A37C356-0854-4A55-859A-10DB397A3024}" srcOrd="3" destOrd="0" presId="urn:microsoft.com/office/officeart/2018/5/layout/IconCircleLabelList"/>
    <dgm:cxn modelId="{0DDF2DDA-612B-084C-A66E-A6FA6C68F536}" type="presParOf" srcId="{F899A4D3-2C9C-4287-A235-DE3E047E7C22}" destId="{13F17AF8-950C-456F-AC54-760BBE52F290}" srcOrd="3" destOrd="0" presId="urn:microsoft.com/office/officeart/2018/5/layout/IconCircleLabelList"/>
    <dgm:cxn modelId="{DF06FE87-7390-924D-BE10-631C1BD28152}" type="presParOf" srcId="{F899A4D3-2C9C-4287-A235-DE3E047E7C22}" destId="{EA4BD492-063C-4B67-B2F7-C08CB328337E}" srcOrd="4" destOrd="0" presId="urn:microsoft.com/office/officeart/2018/5/layout/IconCircleLabelList"/>
    <dgm:cxn modelId="{AB1F3E90-4689-0F4D-80B8-0694A84B1E80}" type="presParOf" srcId="{EA4BD492-063C-4B67-B2F7-C08CB328337E}" destId="{AA942612-CA7A-414A-8A41-5AF47E8BF18D}" srcOrd="0" destOrd="0" presId="urn:microsoft.com/office/officeart/2018/5/layout/IconCircleLabelList"/>
    <dgm:cxn modelId="{51230EBC-5F2E-8C4A-87F4-6C71F2AFE095}" type="presParOf" srcId="{EA4BD492-063C-4B67-B2F7-C08CB328337E}" destId="{501CE67F-3782-42E8-B14B-7322FA3A6AF9}" srcOrd="1" destOrd="0" presId="urn:microsoft.com/office/officeart/2018/5/layout/IconCircleLabelList"/>
    <dgm:cxn modelId="{34AA554A-0C79-B840-AD57-C6BC6E00BF8B}" type="presParOf" srcId="{EA4BD492-063C-4B67-B2F7-C08CB328337E}" destId="{4DD1F19D-F3F5-4EAE-8108-BE4892B97AFD}" srcOrd="2" destOrd="0" presId="urn:microsoft.com/office/officeart/2018/5/layout/IconCircleLabelList"/>
    <dgm:cxn modelId="{BF33A1E9-A3ED-9647-B0B0-D5D9C87E6E3D}" type="presParOf" srcId="{EA4BD492-063C-4B67-B2F7-C08CB328337E}" destId="{9E96DB26-9770-4D6D-9455-A20B7E0EBF8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BCC0A7-4EA9-444D-A661-6CD0349FA8B7}">
      <dsp:nvSpPr>
        <dsp:cNvPr id="0" name=""/>
        <dsp:cNvSpPr/>
      </dsp:nvSpPr>
      <dsp:spPr>
        <a:xfrm>
          <a:off x="766315" y="631644"/>
          <a:ext cx="1338187" cy="1338187"/>
        </a:xfrm>
        <a:prstGeom prst="ellipse">
          <a:avLst/>
        </a:prstGeom>
        <a:noFill/>
        <a:ln>
          <a:noFill/>
        </a:ln>
        <a:effectLst/>
      </dsp:spPr>
      <dsp:style>
        <a:lnRef idx="0">
          <a:scrgbClr r="0" g="0" b="0"/>
        </a:lnRef>
        <a:fillRef idx="1">
          <a:scrgbClr r="0" g="0" b="0"/>
        </a:fillRef>
        <a:effectRef idx="0">
          <a:scrgbClr r="0" g="0" b="0"/>
        </a:effectRef>
        <a:fontRef idx="minor"/>
      </dsp:style>
    </dsp:sp>
    <dsp:sp modelId="{9F9A0A13-80DE-4152-AD0B-F1B57BDDE11D}">
      <dsp:nvSpPr>
        <dsp:cNvPr id="0" name=""/>
        <dsp:cNvSpPr/>
      </dsp:nvSpPr>
      <dsp:spPr>
        <a:xfrm>
          <a:off x="1051503" y="916831"/>
          <a:ext cx="767812" cy="767812"/>
        </a:xfrm>
        <a:prstGeom prst="rect">
          <a:avLst/>
        </a:prstGeom>
        <a:blipFill>
          <a:blip xmlns:r="http://schemas.openxmlformats.org/officeDocument/2006/relationships" r:embed="rId1">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53032A-E668-4011-8EE5-5E356FF2FB6B}">
      <dsp:nvSpPr>
        <dsp:cNvPr id="0" name=""/>
        <dsp:cNvSpPr/>
      </dsp:nvSpPr>
      <dsp:spPr>
        <a:xfrm>
          <a:off x="118380" y="2386644"/>
          <a:ext cx="2634057"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latin typeface="+mj-lt"/>
              <a:ea typeface="+mn-ea"/>
              <a:cs typeface="+mn-cs"/>
            </a:rPr>
            <a:t>LinkedIn</a:t>
          </a:r>
          <a:br>
            <a:rPr lang="en-US" sz="1600" kern="1200" dirty="0">
              <a:latin typeface="+mj-lt"/>
              <a:ea typeface="+mn-ea"/>
              <a:cs typeface="+mn-cs"/>
            </a:rPr>
          </a:br>
          <a:r>
            <a:rPr lang="en-US" sz="1600" kern="1200" dirty="0">
              <a:latin typeface="+mj-lt"/>
              <a:ea typeface="+mn-ea"/>
              <a:cs typeface="+mn-cs"/>
            </a:rPr>
            <a:t>Tamara Leaity</a:t>
          </a:r>
        </a:p>
      </dsp:txBody>
      <dsp:txXfrm>
        <a:off x="118380" y="2386644"/>
        <a:ext cx="2634057" cy="742500"/>
      </dsp:txXfrm>
    </dsp:sp>
    <dsp:sp modelId="{1FC3D828-343B-42C4-A35E-FB3CAA3FB1B3}">
      <dsp:nvSpPr>
        <dsp:cNvPr id="0" name=""/>
        <dsp:cNvSpPr/>
      </dsp:nvSpPr>
      <dsp:spPr>
        <a:xfrm>
          <a:off x="3564125" y="631644"/>
          <a:ext cx="1338187" cy="1338187"/>
        </a:xfrm>
        <a:prstGeom prst="ellipse">
          <a:avLst/>
        </a:prstGeom>
        <a:noFill/>
        <a:ln>
          <a:noFill/>
        </a:ln>
        <a:effectLst/>
      </dsp:spPr>
      <dsp:style>
        <a:lnRef idx="0">
          <a:scrgbClr r="0" g="0" b="0"/>
        </a:lnRef>
        <a:fillRef idx="1">
          <a:scrgbClr r="0" g="0" b="0"/>
        </a:fillRef>
        <a:effectRef idx="0">
          <a:scrgbClr r="0" g="0" b="0"/>
        </a:effectRef>
        <a:fontRef idx="minor"/>
      </dsp:style>
    </dsp:sp>
    <dsp:sp modelId="{902713CB-D896-458F-B8DA-F1C1FC1C9B5E}">
      <dsp:nvSpPr>
        <dsp:cNvPr id="0" name=""/>
        <dsp:cNvSpPr/>
      </dsp:nvSpPr>
      <dsp:spPr>
        <a:xfrm>
          <a:off x="3849313" y="916831"/>
          <a:ext cx="767812" cy="767812"/>
        </a:xfrm>
        <a:prstGeom prst="rect">
          <a:avLst/>
        </a:prstGeom>
        <a:blipFill>
          <a:blip xmlns:r="http://schemas.openxmlformats.org/officeDocument/2006/relationships"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37C356-0854-4A55-859A-10DB397A3024}">
      <dsp:nvSpPr>
        <dsp:cNvPr id="0" name=""/>
        <dsp:cNvSpPr/>
      </dsp:nvSpPr>
      <dsp:spPr>
        <a:xfrm>
          <a:off x="3136344" y="2386644"/>
          <a:ext cx="219375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latin typeface="+mj-lt"/>
              <a:ea typeface="+mn-ea"/>
              <a:cs typeface="+mn-cs"/>
            </a:rPr>
            <a:t>Instagram</a:t>
          </a:r>
          <a:br>
            <a:rPr lang="en-US" sz="1600" kern="1200" dirty="0">
              <a:latin typeface="+mj-lt"/>
              <a:ea typeface="+mn-ea"/>
              <a:cs typeface="+mn-cs"/>
            </a:rPr>
          </a:br>
          <a:r>
            <a:rPr lang="en-US" sz="1600" kern="1200" dirty="0">
              <a:latin typeface="+mj-lt"/>
              <a:ea typeface="+mn-ea"/>
              <a:cs typeface="+mn-cs"/>
            </a:rPr>
            <a:t>@</a:t>
          </a:r>
          <a:r>
            <a:rPr lang="en-US" sz="1600" kern="1200" dirty="0" err="1">
              <a:latin typeface="+mj-lt"/>
              <a:ea typeface="+mn-ea"/>
              <a:cs typeface="+mn-cs"/>
            </a:rPr>
            <a:t>tleaity_travel</a:t>
          </a:r>
          <a:endParaRPr lang="en-US" sz="1600" kern="1200" dirty="0">
            <a:latin typeface="+mj-lt"/>
            <a:ea typeface="+mn-ea"/>
            <a:cs typeface="+mn-cs"/>
          </a:endParaRPr>
        </a:p>
      </dsp:txBody>
      <dsp:txXfrm>
        <a:off x="3136344" y="2386644"/>
        <a:ext cx="2193750" cy="742500"/>
      </dsp:txXfrm>
    </dsp:sp>
    <dsp:sp modelId="{AA942612-CA7A-414A-8A41-5AF47E8BF18D}">
      <dsp:nvSpPr>
        <dsp:cNvPr id="0" name=""/>
        <dsp:cNvSpPr/>
      </dsp:nvSpPr>
      <dsp:spPr>
        <a:xfrm>
          <a:off x="7157916" y="631644"/>
          <a:ext cx="1338187" cy="1338187"/>
        </a:xfrm>
        <a:prstGeom prst="ellipse">
          <a:avLst/>
        </a:prstGeom>
        <a:noFill/>
        <a:ln>
          <a:noFill/>
        </a:ln>
        <a:effectLst/>
      </dsp:spPr>
      <dsp:style>
        <a:lnRef idx="0">
          <a:scrgbClr r="0" g="0" b="0"/>
        </a:lnRef>
        <a:fillRef idx="1">
          <a:scrgbClr r="0" g="0" b="0"/>
        </a:fillRef>
        <a:effectRef idx="0">
          <a:scrgbClr r="0" g="0" b="0"/>
        </a:effectRef>
        <a:fontRef idx="minor"/>
      </dsp:style>
    </dsp:sp>
    <dsp:sp modelId="{501CE67F-3782-42E8-B14B-7322FA3A6AF9}">
      <dsp:nvSpPr>
        <dsp:cNvPr id="0" name=""/>
        <dsp:cNvSpPr/>
      </dsp:nvSpPr>
      <dsp:spPr>
        <a:xfrm>
          <a:off x="7443103" y="916831"/>
          <a:ext cx="767812" cy="767812"/>
        </a:xfrm>
        <a:prstGeom prst="rect">
          <a:avLst/>
        </a:prstGeom>
        <a:blipFill>
          <a:blip xmlns:r="http://schemas.openxmlformats.org/officeDocument/2006/relationships"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96DB26-9770-4D6D-9455-A20B7E0EBF8C}">
      <dsp:nvSpPr>
        <dsp:cNvPr id="0" name=""/>
        <dsp:cNvSpPr/>
      </dsp:nvSpPr>
      <dsp:spPr>
        <a:xfrm>
          <a:off x="5714000" y="2386644"/>
          <a:ext cx="4226018"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latin typeface="+mj-lt"/>
              <a:ea typeface="+mn-ea"/>
              <a:cs typeface="+mn-cs"/>
            </a:rPr>
            <a:t>Email</a:t>
          </a:r>
          <a:br>
            <a:rPr lang="en-US" sz="1600" kern="1200" dirty="0">
              <a:latin typeface="+mj-lt"/>
              <a:ea typeface="+mn-ea"/>
              <a:cs typeface="+mn-cs"/>
            </a:rPr>
          </a:br>
          <a:r>
            <a:rPr lang="en-US" sz="1600" kern="1200" dirty="0">
              <a:latin typeface="+mj-lt"/>
              <a:ea typeface="+mn-ea"/>
              <a:cs typeface="+mn-cs"/>
            </a:rPr>
            <a:t>1801480@student.uwtsd.ac.uk</a:t>
          </a:r>
        </a:p>
      </dsp:txBody>
      <dsp:txXfrm>
        <a:off x="5714000" y="2386644"/>
        <a:ext cx="4226018" cy="7425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A1144F2-1FEF-4D10-B4B6-E4F50831BAB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9E83858-FD03-48CE-903B-DC95BE9ABD12}"/>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084F9C-94DD-4889-93EC-93063EB6DEC8}" type="datetimeFigureOut">
              <a:rPr lang="en-GB" smtClean="0"/>
              <a:t>05/05/2020</a:t>
            </a:fld>
            <a:endParaRPr lang="en-GB"/>
          </a:p>
        </p:txBody>
      </p:sp>
      <p:sp>
        <p:nvSpPr>
          <p:cNvPr id="4" name="Slide Image Placeholder 3">
            <a:extLst>
              <a:ext uri="{FF2B5EF4-FFF2-40B4-BE49-F238E27FC236}">
                <a16:creationId xmlns:a16="http://schemas.microsoft.com/office/drawing/2014/main" id="{948589BA-63BE-4D3D-BE51-9E26035B201D}"/>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3428C582-9E1F-4738-B3C8-E31F79ECDA1D}"/>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91797C62-7F70-4000-BB28-21C0349CEF3E}"/>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703F9371-F2F4-49C2-9DF6-74B34F66CFE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54A65A-46BE-4F7F-8A72-B213AE8F62B8}"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16C1C5-C701-4C23-9448-8C860F43BDA6}" type="slidenum">
              <a:rPr lang="en-GB" smtClean="0"/>
              <a:t>1</a:t>
            </a:fld>
            <a:endParaRPr lang="en-GB"/>
          </a:p>
        </p:txBody>
      </p:sp>
    </p:spTree>
    <p:extLst>
      <p:ext uri="{BB962C8B-B14F-4D97-AF65-F5344CB8AC3E}">
        <p14:creationId xmlns:p14="http://schemas.microsoft.com/office/powerpoint/2010/main" val="329129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the outline of what this presentation consists of. The key topics to be covered are PESTLE, SWOT, Key Performance Indicators and Ratios, Performance Management, Management Overview and Recommendations. </a:t>
            </a:r>
          </a:p>
        </p:txBody>
      </p:sp>
      <p:sp>
        <p:nvSpPr>
          <p:cNvPr id="4" name="Slide Number Placeholder 3"/>
          <p:cNvSpPr>
            <a:spLocks noGrp="1"/>
          </p:cNvSpPr>
          <p:nvPr>
            <p:ph type="sldNum" sz="quarter" idx="5"/>
          </p:nvPr>
        </p:nvSpPr>
        <p:spPr/>
        <p:txBody>
          <a:bodyPr/>
          <a:lstStyle/>
          <a:p>
            <a:fld id="{A716C1C5-C701-4C23-9448-8C860F43BDA6}" type="slidenum">
              <a:rPr lang="en-GB" smtClean="0"/>
              <a:t>2</a:t>
            </a:fld>
            <a:endParaRPr lang="en-GB"/>
          </a:p>
        </p:txBody>
      </p:sp>
    </p:spTree>
    <p:extLst>
      <p:ext uri="{BB962C8B-B14F-4D97-AF65-F5344CB8AC3E}">
        <p14:creationId xmlns:p14="http://schemas.microsoft.com/office/powerpoint/2010/main" val="2320423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Cardiff International Airport [CWL] is the only national airport of Wales which offers international flights extending to the US. It entices over 1.66 million passengers per annum, with the PAX being 80% leisure and 20% business. It was purchased for £52 million on the 27th March 2013, by the Welsh Government alongside with a board of Non-Executive Directors who were to support the Executive team. The Government implemented ‘The Five Case Business Model,’ to provide structure for developing framework for a vigorous business case that complied with the HM Treasury guidance on project approval and evaluation. </a:t>
            </a:r>
          </a:p>
          <a:p>
            <a:endParaRPr lang="en-GB" dirty="0"/>
          </a:p>
        </p:txBody>
      </p:sp>
      <p:sp>
        <p:nvSpPr>
          <p:cNvPr id="4" name="Slide Number Placeholder 3"/>
          <p:cNvSpPr>
            <a:spLocks noGrp="1"/>
          </p:cNvSpPr>
          <p:nvPr>
            <p:ph type="sldNum" sz="quarter" idx="5"/>
          </p:nvPr>
        </p:nvSpPr>
        <p:spPr/>
        <p:txBody>
          <a:bodyPr/>
          <a:lstStyle/>
          <a:p>
            <a:fld id="{A716C1C5-C701-4C23-9448-8C860F43BDA6}" type="slidenum">
              <a:rPr lang="en-GB" smtClean="0"/>
              <a:t>3</a:t>
            </a:fld>
            <a:endParaRPr lang="en-GB"/>
          </a:p>
        </p:txBody>
      </p:sp>
    </p:spTree>
    <p:extLst>
      <p:ext uri="{BB962C8B-B14F-4D97-AF65-F5344CB8AC3E}">
        <p14:creationId xmlns:p14="http://schemas.microsoft.com/office/powerpoint/2010/main" val="705428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i="1" kern="1200" dirty="0">
                <a:solidFill>
                  <a:schemeClr val="tx1"/>
                </a:solidFill>
                <a:effectLst/>
                <a:latin typeface="+mn-lt"/>
                <a:ea typeface="+mn-ea"/>
                <a:cs typeface="+mn-cs"/>
              </a:rPr>
              <a:t>‘PESTLE Analysis,’ </a:t>
            </a:r>
            <a:r>
              <a:rPr lang="en-GB" sz="1200" kern="1200" dirty="0">
                <a:solidFill>
                  <a:schemeClr val="tx1"/>
                </a:solidFill>
                <a:effectLst/>
                <a:latin typeface="+mn-lt"/>
                <a:ea typeface="+mn-ea"/>
                <a:cs typeface="+mn-cs"/>
              </a:rPr>
              <a:t>is a tool used for situational analysis for business evaluation of the external business environment. It investigates each key factor which directly and indirectly influence the business performance. </a:t>
            </a:r>
          </a:p>
          <a:p>
            <a:r>
              <a:rPr lang="en-GB" sz="1200" kern="1200" dirty="0">
                <a:solidFill>
                  <a:schemeClr val="tx1"/>
                </a:solidFill>
                <a:effectLst/>
                <a:latin typeface="+mn-lt"/>
                <a:ea typeface="+mn-ea"/>
                <a:cs typeface="+mn-cs"/>
              </a:rPr>
              <a:t>Political and Economic:</a:t>
            </a:r>
          </a:p>
          <a:p>
            <a:r>
              <a:rPr lang="en-GB" sz="1200" kern="1200" dirty="0">
                <a:solidFill>
                  <a:schemeClr val="tx1"/>
                </a:solidFill>
                <a:effectLst/>
                <a:latin typeface="+mn-lt"/>
                <a:ea typeface="+mn-ea"/>
                <a:cs typeface="+mn-cs"/>
              </a:rPr>
              <a:t>Cardiff Airport faced a 118,000-passenger number decrease in 2012 from the year prior. The Welsh Government reviewed its performance and made the decision to purchase the airport in 2013. This led to almost 70 percent rise in passengers by 2018 In 2014, the Airport made a loss of £23 Million, but their financial figures generated a profit of £7,000, in 2019. The Welsh Assembly have stated that passenger numbers have increased under the ownership of the Welsh Government, however, they have not risen as high as it was first predicted. </a:t>
            </a:r>
          </a:p>
          <a:p>
            <a:r>
              <a:rPr lang="en-GB" sz="1200" kern="1200" dirty="0">
                <a:solidFill>
                  <a:schemeClr val="tx1"/>
                </a:solidFill>
                <a:effectLst/>
                <a:latin typeface="+mn-lt"/>
                <a:ea typeface="+mn-ea"/>
                <a:cs typeface="+mn-cs"/>
              </a:rPr>
              <a:t>By implementing a strategic performance plan, there aim was to build the airport which in turn would benefit Wales with its employment and economy. It is shown with an increase of passenger numbers, their profits have also risen. Management effectiveness has been demonstrated that there are areas to improve upon like their expected numbers of passengers. A review of social and business environment factors needs to be undertaken.</a:t>
            </a:r>
          </a:p>
          <a:p>
            <a:r>
              <a:rPr lang="en-GB" sz="1200" kern="1200" dirty="0">
                <a:solidFill>
                  <a:schemeClr val="tx1"/>
                </a:solidFill>
                <a:effectLst/>
                <a:latin typeface="+mn-lt"/>
                <a:ea typeface="+mn-ea"/>
                <a:cs typeface="+mn-cs"/>
              </a:rPr>
              <a:t>Social: </a:t>
            </a:r>
          </a:p>
          <a:p>
            <a:r>
              <a:rPr lang="en-GB" sz="1200" kern="1200" dirty="0">
                <a:solidFill>
                  <a:schemeClr val="tx1"/>
                </a:solidFill>
                <a:effectLst/>
                <a:latin typeface="+mn-lt"/>
                <a:ea typeface="+mn-ea"/>
                <a:cs typeface="+mn-cs"/>
              </a:rPr>
              <a:t>Cardiff Airport commutes with over 50 direct routes available and 900 destinations being accessible via connecting with hub airports. With the Welsh Government’s plans, they are to implement changes to increase passenger. However, this have proven difficult with the affect of external factors such as Flybe and Thomas Cook. UK Operator Flybe has suspended all operations with immediate effect on 05th March 2020. Who represented 1.6 million passengers a year to Cardiff Airport. Thomas Cook collapsed on 23 September 2019, hitting Cardiff Airport the hardest as there were just over 11.3% contribution of passengers to the airport.</a:t>
            </a:r>
          </a:p>
          <a:p>
            <a:r>
              <a:rPr lang="en-GB" sz="1200" kern="1200" dirty="0">
                <a:solidFill>
                  <a:schemeClr val="tx1"/>
                </a:solidFill>
                <a:effectLst/>
                <a:latin typeface="+mn-lt"/>
                <a:ea typeface="+mn-ea"/>
                <a:cs typeface="+mn-cs"/>
              </a:rPr>
              <a:t>Despite this deficit, management has found other areas to develop the organisational performance by introducing Qatar Airways, who launched new flights to where passengers can connect to 160 destinations worldwide which alone carries just under 82,000 passengers a year for Cardiff Airport: an occupancy rate of approximately 55%. </a:t>
            </a:r>
          </a:p>
          <a:p>
            <a:r>
              <a:rPr lang="en-GB" sz="1200" kern="1200" dirty="0">
                <a:solidFill>
                  <a:schemeClr val="tx1"/>
                </a:solidFill>
                <a:effectLst/>
                <a:latin typeface="+mn-lt"/>
                <a:ea typeface="+mn-ea"/>
                <a:cs typeface="+mn-cs"/>
              </a:rPr>
              <a:t>Aside various factors like airlines terminating their operations, Cardiff Airport has provided other alternatives in developments like the new routes which has led to passenger growth. This shows that although ugh there has been social and business environment impacts to the airport, management have found other areas for developments to entice passenger growth.</a:t>
            </a:r>
          </a:p>
          <a:p>
            <a:r>
              <a:rPr lang="en-GB" sz="1200" kern="1200" dirty="0">
                <a:solidFill>
                  <a:schemeClr val="tx1"/>
                </a:solidFill>
                <a:effectLst/>
                <a:latin typeface="+mn-lt"/>
                <a:ea typeface="+mn-ea"/>
                <a:cs typeface="+mn-cs"/>
              </a:rPr>
              <a:t>Technological and Environmental:</a:t>
            </a:r>
          </a:p>
          <a:p>
            <a:r>
              <a:rPr lang="en-GB" sz="1200" kern="1200" dirty="0">
                <a:solidFill>
                  <a:schemeClr val="tx1"/>
                </a:solidFill>
                <a:effectLst/>
                <a:latin typeface="+mn-lt"/>
                <a:ea typeface="+mn-ea"/>
                <a:cs typeface="+mn-cs"/>
              </a:rPr>
              <a:t>Technological and environmental advances are being put into plans for change at Cardiff Airport. They have provided a ‘Master Plan for 2040,’ which includes developments for both fields. Apart of their plan is to introduce a new terminal which will be integrated with the latest ‘smart’ technology for aviation, customers and other users. Moreover, there is also plans for an integrated and sustainable low carbon transport infrastructure and cargo facility to operate more efficiently and sustainably. Furthermore, a long-term approach for a more sustainable development is by utilising solar technology, sustainable building materials and cleaner technologies is in place. </a:t>
            </a:r>
          </a:p>
          <a:p>
            <a:r>
              <a:rPr lang="en-GB" sz="1200" kern="1200" dirty="0">
                <a:solidFill>
                  <a:schemeClr val="tx1"/>
                </a:solidFill>
                <a:effectLst/>
                <a:latin typeface="+mn-lt"/>
                <a:ea typeface="+mn-ea"/>
                <a:cs typeface="+mn-cs"/>
              </a:rPr>
              <a:t>This shows that management have established areas to improve performance, both technological and environmental. In turn, the plans are to not only be more sustainable and technologically advanced but also provides a better customer satisfaction growth with easier access to facilities.</a:t>
            </a:r>
          </a:p>
          <a:p>
            <a:r>
              <a:rPr lang="en-GB" sz="1200" kern="1200" dirty="0">
                <a:solidFill>
                  <a:schemeClr val="tx1"/>
                </a:solidFill>
                <a:effectLst/>
                <a:latin typeface="+mn-lt"/>
                <a:ea typeface="+mn-ea"/>
                <a:cs typeface="+mn-cs"/>
              </a:rPr>
              <a:t>Legal:</a:t>
            </a:r>
          </a:p>
          <a:p>
            <a:r>
              <a:rPr lang="en-GB" sz="1200" kern="1200" dirty="0">
                <a:solidFill>
                  <a:schemeClr val="tx1"/>
                </a:solidFill>
                <a:effectLst/>
                <a:latin typeface="+mn-lt"/>
                <a:ea typeface="+mn-ea"/>
                <a:cs typeface="+mn-cs"/>
              </a:rPr>
              <a:t>A recent affair in the world is the COVID-19 Pandemic outbreak, caused by a virus known as Coronavirus. All passenger airlines have suspended operations due to the outbreak as Foreign Office have said no to all travel bar the essential, this means no travelling for leisure purposes. It is the airport legal obligation to follow the Government and Foreign and Commonwealth regulations for the safety of passengers and staff members. Cardiff Airport have closed their shops, catering outlets, foreign currency facilities, car hire facilities and executive lounge. Over half the jobs within the airport will be furloughed for a minimal of three weeks. The airport is being provided by the Government payment for staff up to 80% with the airport topping this so staff receive 100% of their payment on furlough.  </a:t>
            </a:r>
          </a:p>
          <a:p>
            <a:r>
              <a:rPr lang="en-GB" sz="1200" kern="1200" dirty="0">
                <a:solidFill>
                  <a:schemeClr val="tx1"/>
                </a:solidFill>
                <a:effectLst/>
                <a:latin typeface="+mn-lt"/>
                <a:ea typeface="+mn-ea"/>
                <a:cs typeface="+mn-cs"/>
              </a:rPr>
              <a:t>A regulation Cardiff Airport must abide by is the “The Equality Act 2010” which “legally protects people from discrimination in the workplace and in wider society” To follow this, Cardiff Airport has introduced the “Sunflower Lanyard Scheme,” which is to provide passengers additional support or special assistance with their experience at the airport if Any passengers with a hidden disability can wear a lanyard, pin badge or wristband for a discreet indication for staff to ensure extra support is given in the airport.</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716C1C5-C701-4C23-9448-8C860F43BDA6}" type="slidenum">
              <a:rPr lang="en-GB" smtClean="0"/>
              <a:t>4</a:t>
            </a:fld>
            <a:endParaRPr lang="en-GB"/>
          </a:p>
        </p:txBody>
      </p:sp>
    </p:spTree>
    <p:extLst>
      <p:ext uri="{BB962C8B-B14F-4D97-AF65-F5344CB8AC3E}">
        <p14:creationId xmlns:p14="http://schemas.microsoft.com/office/powerpoint/2010/main" val="3395909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a:t>
            </a:r>
          </a:p>
          <a:p>
            <a:r>
              <a:rPr lang="en-GB" dirty="0"/>
              <a:t>SWOT Analysis is a management tool used by an organisation to assess the current situation regarding the internal and external environment of the company. This tool helps identify areas in which there is room for future improvement and decision making.  </a:t>
            </a:r>
          </a:p>
          <a:p>
            <a:r>
              <a:rPr lang="en-GB" dirty="0"/>
              <a:t>Strengths:</a:t>
            </a:r>
          </a:p>
          <a:p>
            <a:r>
              <a:rPr lang="en-GB" dirty="0"/>
              <a:t>The most solid strengths Cardiff Airport have been the routes to various destinations; the introduction of Qatar Airways has allowed a new route which connect to 160 destinations worldwide. This has provided to be a highly positive decision made by management to expand their workforce and in turn reap the benefits with increase in passenger numbers and sales. </a:t>
            </a:r>
          </a:p>
          <a:p>
            <a:r>
              <a:rPr lang="en-GB" dirty="0"/>
              <a:t>Another strength is that it is the only International Airport in Wales. This means that for anyone in Wales wanting to fly abroad or to the other side of the UK, Cardiff Airport is their first viable option.</a:t>
            </a:r>
          </a:p>
          <a:p>
            <a:r>
              <a:rPr lang="en-GB" dirty="0"/>
              <a:t>Weaknesses:</a:t>
            </a:r>
          </a:p>
          <a:p>
            <a:r>
              <a:rPr lang="en-GB" dirty="0"/>
              <a:t>There are weaknesses that the Airport faces which are airlines going into liquidation and termination flights: this means no income from passengers which leads to a reduction in profits. Not only that, the Severn Bridge booths removed on Monday 17th December 2018 is another factor. Drivers crossing both sides are no longer liable to pay a fee for entering. This means that people are more likely to travel to Bristol Airport with lack of fee which is to a decrease in passenger numbers for Cardiff. Although this can also be an opportunity for the Airport as passengers from England can drive to Cardiff Airport alternatively. </a:t>
            </a:r>
          </a:p>
          <a:p>
            <a:r>
              <a:rPr lang="en-GB" dirty="0"/>
              <a:t>Opportunities:</a:t>
            </a:r>
          </a:p>
          <a:p>
            <a:r>
              <a:rPr lang="en-GB" dirty="0"/>
              <a:t>Some opportunities for Cardiff Airport are the 24– year Master Plan. This will close potentially close the gap with rival Bristol International Airport [BRS], by offering new innovative experiences for passengers, this will entice them to the airport. </a:t>
            </a:r>
          </a:p>
          <a:p>
            <a:r>
              <a:rPr lang="en-GB" dirty="0"/>
              <a:t>Additionally, the expansion of a new terminal is a huge opportunity. This will enhance the sustainability and enhance the number of potential routes. This means that with more connecting routes means enticing more passengers.</a:t>
            </a:r>
          </a:p>
          <a:p>
            <a:r>
              <a:rPr lang="en-GB" dirty="0"/>
              <a:t>Threats:</a:t>
            </a:r>
          </a:p>
          <a:p>
            <a:r>
              <a:rPr lang="en-GB" dirty="0"/>
              <a:t>Cardiff Airport has some threats like their nearest rival is Bristol International Airport [BRS], which received 1.6 million welsh passengers. This means that Cardiff Airport is losing welsh passengers to them. </a:t>
            </a:r>
          </a:p>
          <a:p>
            <a:r>
              <a:rPr lang="en-GB" dirty="0"/>
              <a:t>Another threat currently is the COVID-19 Pandemic outbreak which has ceased all commercial flights and put Cardiff Airport into furlough. This means that there is no passengers flighting from the airport which leads to not generating profit. </a:t>
            </a:r>
          </a:p>
        </p:txBody>
      </p:sp>
      <p:sp>
        <p:nvSpPr>
          <p:cNvPr id="4" name="Slide Number Placeholder 3"/>
          <p:cNvSpPr>
            <a:spLocks noGrp="1"/>
          </p:cNvSpPr>
          <p:nvPr>
            <p:ph type="sldNum" sz="quarter" idx="5"/>
          </p:nvPr>
        </p:nvSpPr>
        <p:spPr/>
        <p:txBody>
          <a:bodyPr/>
          <a:lstStyle/>
          <a:p>
            <a:fld id="{A716C1C5-C701-4C23-9448-8C860F43BDA6}" type="slidenum">
              <a:rPr lang="en-GB" smtClean="0"/>
              <a:t>5</a:t>
            </a:fld>
            <a:endParaRPr lang="en-GB"/>
          </a:p>
        </p:txBody>
      </p:sp>
    </p:spTree>
    <p:extLst>
      <p:ext uri="{BB962C8B-B14F-4D97-AF65-F5344CB8AC3E}">
        <p14:creationId xmlns:p14="http://schemas.microsoft.com/office/powerpoint/2010/main" val="311282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Performance Indicators and Ratios:</a:t>
            </a:r>
          </a:p>
          <a:p>
            <a:r>
              <a:rPr lang="en-GB" dirty="0"/>
              <a:t>Profitability Ratio:</a:t>
            </a:r>
          </a:p>
          <a:p>
            <a:r>
              <a:rPr lang="en-GB" b="1" dirty="0"/>
              <a:t>Total Assets Turnover </a:t>
            </a:r>
          </a:p>
          <a:p>
            <a:r>
              <a:rPr lang="en-GB" dirty="0"/>
              <a:t>The Total Asset Turnover of 2018 and 2019 shows there is a rise of almost double the number.  This shows that there has been more revenue per pound generated from their assets, meaning they are getting more value off their assets. Having more value off their assets means they are generating more money from them than the original purchase price. An example of this is the introduction of Qatar Airways which has provided the Airport with new routes with connections to 160 destinations worldwide [Cardiff-Airport. Com, 2019]. This is an indicator management have analysed areas in which they could improve the efficiency of their assets to perform better and utilised them. In doing so, they have shown successful results. </a:t>
            </a:r>
          </a:p>
          <a:p>
            <a:endParaRPr lang="en-GB" dirty="0"/>
          </a:p>
          <a:p>
            <a:r>
              <a:rPr lang="en-GB" dirty="0"/>
              <a:t>Liquidity Ratio</a:t>
            </a:r>
          </a:p>
          <a:p>
            <a:r>
              <a:rPr lang="en-GB" b="1" dirty="0"/>
              <a:t>Creditor Days</a:t>
            </a:r>
          </a:p>
          <a:p>
            <a:r>
              <a:rPr lang="en-GB" dirty="0"/>
              <a:t>Looking at the figures for Creditor Days for 2018 and 2019, the number has increased. This extension in days allocates the Airport longer time to pay back any debts they have acquired on their own terms to their suppliers [Double-entry-bookkeeping.com, 2020]. The extension in days could be for numerous motives, such as, their 2040 Master Plan. Apart of their plan is to introduce a new terminal and other plans for an “integrated and sustainable low carbon transport infrastructure” and cargo facility to operate more efficiently and sustainably, according to Cardiff-Airport.com [2019]. This means that management has revaluated on the terms and conditions of any debt arrangements to effectively pay them off. </a:t>
            </a:r>
          </a:p>
          <a:p>
            <a:endParaRPr lang="en-GB" dirty="0"/>
          </a:p>
          <a:p>
            <a:r>
              <a:rPr lang="en-GB" dirty="0"/>
              <a:t>Gearing Ratio</a:t>
            </a:r>
          </a:p>
          <a:p>
            <a:r>
              <a:rPr lang="en-GB" b="1" dirty="0"/>
              <a:t>Debt Ratio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Looking at the figures for Debt Ratio for 2018 and 2019, there is a small increase. The higher the figure, the more debt obtained. It is an indication of seeing if long-term assets outweigh the debt used to purchase them. Not only that, it provides an analysis for stakeholders to understand the financial structure and if the company is a suitable investment [Hayes, 2019]. The figures show that the Airport has more debt outweighing the debt, showing a higher gearing than 2018. However, Cardiff Airport set their own benchmarks and how much debt they can acquire with being able to pay them back over a certain period. This could be from purchases in place for the 2040 Master Plan like the new Terminal [Cardiff-Airport.com, 2019]. This shows management are risking potential investors as they are increasing risk of less shareholders equity. </a:t>
            </a:r>
          </a:p>
          <a:p>
            <a:endParaRPr lang="en-GB" dirty="0"/>
          </a:p>
          <a:p>
            <a:endParaRPr lang="en-GB" dirty="0"/>
          </a:p>
        </p:txBody>
      </p:sp>
      <p:sp>
        <p:nvSpPr>
          <p:cNvPr id="4" name="Slide Number Placeholder 3"/>
          <p:cNvSpPr>
            <a:spLocks noGrp="1"/>
          </p:cNvSpPr>
          <p:nvPr>
            <p:ph type="sldNum" sz="quarter" idx="5"/>
          </p:nvPr>
        </p:nvSpPr>
        <p:spPr/>
        <p:txBody>
          <a:bodyPr/>
          <a:lstStyle/>
          <a:p>
            <a:fld id="{E954A65A-46BE-4F7F-8A72-B213AE8F62B8}" type="slidenum">
              <a:rPr lang="en-GB" smtClean="0"/>
              <a:t>6</a:t>
            </a:fld>
            <a:endParaRPr lang="en-GB"/>
          </a:p>
        </p:txBody>
      </p:sp>
    </p:spTree>
    <p:extLst>
      <p:ext uri="{BB962C8B-B14F-4D97-AF65-F5344CB8AC3E}">
        <p14:creationId xmlns:p14="http://schemas.microsoft.com/office/powerpoint/2010/main" val="3277561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Management:</a:t>
            </a:r>
          </a:p>
          <a:p>
            <a:r>
              <a:rPr lang="en-GB" dirty="0"/>
              <a:t>According to Armstrong, performance management has the possibility of improving the performance of organisations and perform as a lever to achieve cultural change. A direct focus on performance can real in high rewards for an organisation. </a:t>
            </a:r>
          </a:p>
          <a:p>
            <a:endParaRPr lang="en-GB" dirty="0"/>
          </a:p>
          <a:p>
            <a:r>
              <a:rPr lang="en-GB" b="1" dirty="0"/>
              <a:t>What is Recruitment and Selection Process:</a:t>
            </a:r>
          </a:p>
          <a:p>
            <a:r>
              <a:rPr lang="en-GB" dirty="0"/>
              <a:t>Recruitment is how an organisation tries to entice candidates to work for them in a specific role. Selection is how to choose the right candidate for the job role by assessing the strengths and weaknesses as well as who is to perform well.</a:t>
            </a:r>
          </a:p>
          <a:p>
            <a:r>
              <a:rPr lang="en-GB" dirty="0"/>
              <a:t>Regarding recruitment and selection process, it is important for management to be involved with it from the start as they will be responsible for the employees once recruited. It is vital as a manager to be up to date on legal requirements regarding the recruitment process. This is due to it being covered by “national law” and “European Union legislation. It is important to do it correctly as there is procedures in place to ensure no discrimination is acted upon when recruiting.</a:t>
            </a:r>
          </a:p>
          <a:p>
            <a:endParaRPr lang="en-GB" dirty="0"/>
          </a:p>
          <a:p>
            <a:r>
              <a:rPr lang="en-GB" b="1" dirty="0"/>
              <a:t>Cardiff Airport Recruitment and Selection Process:</a:t>
            </a:r>
          </a:p>
          <a:p>
            <a:r>
              <a:rPr lang="en-GB" dirty="0"/>
              <a:t>As part of the effectiveness for Cardiff Airports performance, HR assistants are employed. It is required for their job role that they must advice management on terms and conditions of employment, recruitment and selection process which includes job descriptions, preparing interviews and application forms etc. The Airport provide information on vacant roles on their website under ‘Recruitment. It will provide post, tenure, hours and closing date of application. For more higher up roles, a ‘Candidate Briefing Pack’ is provided. This shows that they are ensuring new recruits are carefully considered in order to perform better. </a:t>
            </a:r>
          </a:p>
          <a:p>
            <a:r>
              <a:rPr lang="en-GB" b="1" dirty="0"/>
              <a:t>Equality Act 2010:</a:t>
            </a:r>
          </a:p>
          <a:p>
            <a:r>
              <a:rPr lang="en-GB" dirty="0"/>
              <a:t>Equality is an influential factor for employee’s performance being more effective. The UK Government has legislated the ‘Equality Act 2010,’ which legally protects people from discrimination in the workplace. which Cardiff Airport must abide by. In 2019, it was required that any UK company that employed over 250 direct staff must publish a report on the Gender Pay Gap. Cardiff Airports Mean Gender Pay Gap resulted in 2 %, which is drastically less than the Aviation Sector with an average of 34%. This shows that performance management are abiding by all regulations. Providing this will mean staff will strive in their workforce as they feel ‘more positive about their jobs and will be more committed to working hard for the company that is working hard for them.’</a:t>
            </a:r>
          </a:p>
          <a:p>
            <a:endParaRPr lang="en-GB" dirty="0"/>
          </a:p>
        </p:txBody>
      </p:sp>
      <p:sp>
        <p:nvSpPr>
          <p:cNvPr id="4" name="Slide Number Placeholder 3"/>
          <p:cNvSpPr>
            <a:spLocks noGrp="1"/>
          </p:cNvSpPr>
          <p:nvPr>
            <p:ph type="sldNum" sz="quarter" idx="5"/>
          </p:nvPr>
        </p:nvSpPr>
        <p:spPr/>
        <p:txBody>
          <a:bodyPr/>
          <a:lstStyle/>
          <a:p>
            <a:fld id="{E954A65A-46BE-4F7F-8A72-B213AE8F62B8}" type="slidenum">
              <a:rPr lang="en-GB" smtClean="0"/>
              <a:t>7</a:t>
            </a:fld>
            <a:endParaRPr lang="en-GB"/>
          </a:p>
        </p:txBody>
      </p:sp>
    </p:spTree>
    <p:extLst>
      <p:ext uri="{BB962C8B-B14F-4D97-AF65-F5344CB8AC3E}">
        <p14:creationId xmlns:p14="http://schemas.microsoft.com/office/powerpoint/2010/main" val="1463561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Management Overview:</a:t>
            </a:r>
          </a:p>
          <a:p>
            <a:r>
              <a:rPr lang="en-GB" dirty="0"/>
              <a:t>In conclusion, Cardiff Airport demonstrates an effective managerial expertise and organisational performance. </a:t>
            </a:r>
          </a:p>
          <a:p>
            <a:r>
              <a:rPr lang="en-GB" b="1" dirty="0"/>
              <a:t>Internal:</a:t>
            </a:r>
          </a:p>
          <a:p>
            <a:r>
              <a:rPr lang="en-GB" dirty="0"/>
              <a:t>Internally, they have shown an understanding of areas in which are to be improved to operate at full performance with the introduction of 2040 Master Plan. Apart of their plan is to introduce a new terminal which will be integrated with the latest ‘smart’ technology for aviation, customers and other users as well as other areas. It is meeting customers’ needs and wants by introducing the new terminal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Reflecting upon the ratios on Cardiff Airport, their current financial position, an extension has risen for their long-term assets worth. This means that their long-term assets outweigh the debt used to purchase them which is shown to be an effective use of utilising the assets as they are generating more worth than originally purchased for. Not only that, their ROCE has over doubled showing more economic use of capital. This means the employees are working more efficiently, a sign of good performance. </a:t>
            </a:r>
          </a:p>
          <a:p>
            <a:endParaRPr lang="en-GB" dirty="0"/>
          </a:p>
          <a:p>
            <a:r>
              <a:rPr lang="en-GB" b="1" dirty="0"/>
              <a:t>External:</a:t>
            </a:r>
          </a:p>
          <a:p>
            <a:r>
              <a:rPr lang="en-GB" dirty="0"/>
              <a:t>Externally, they have established the limited services they provide and launched Qatar Airways new flights, connecting to 160 destinations which has enticed a high amount of passenger numbers. Moreover, this provided to be an effective management strategy by analysing the external business organisations and in return, received passenger number growth. This shows they are working on developing the right assets to grow the airport successfully.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current issue they face is the COVID-19, as it is currently stopping all travel. This has a huge impact on the airport as they are not generating any income from passengers. Furthermore, all other facilities at the airport are closed like the Car Park which was another source of income. This provides an effect on their financial position for the year as they are not receiving revenue and are also at current paying out 20% of wages to all staff. This shows that management are ensuring all staff are treated with respect whilst ensuring that the airport does not develop a financial struggle. </a:t>
            </a:r>
          </a:p>
          <a:p>
            <a:endParaRPr lang="en-GB" dirty="0"/>
          </a:p>
        </p:txBody>
      </p:sp>
      <p:sp>
        <p:nvSpPr>
          <p:cNvPr id="4" name="Slide Number Placeholder 3"/>
          <p:cNvSpPr>
            <a:spLocks noGrp="1"/>
          </p:cNvSpPr>
          <p:nvPr>
            <p:ph type="sldNum" sz="quarter" idx="5"/>
          </p:nvPr>
        </p:nvSpPr>
        <p:spPr/>
        <p:txBody>
          <a:bodyPr/>
          <a:lstStyle/>
          <a:p>
            <a:fld id="{E954A65A-46BE-4F7F-8A72-B213AE8F62B8}" type="slidenum">
              <a:rPr lang="en-GB" smtClean="0"/>
              <a:t>8</a:t>
            </a:fld>
            <a:endParaRPr lang="en-GB"/>
          </a:p>
        </p:txBody>
      </p:sp>
    </p:spTree>
    <p:extLst>
      <p:ext uri="{BB962C8B-B14F-4D97-AF65-F5344CB8AC3E}">
        <p14:creationId xmlns:p14="http://schemas.microsoft.com/office/powerpoint/2010/main" val="3429019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‘SMART Model’ will be used to provided recommendations. It is a highly known goal-setting technique and stands for Specific, Measurable, Assignable, Realistic, and Time-related. </a:t>
            </a:r>
          </a:p>
          <a:p>
            <a:r>
              <a:rPr lang="en-GB" dirty="0"/>
              <a:t>Specific: </a:t>
            </a:r>
          </a:p>
          <a:p>
            <a:r>
              <a:rPr lang="en-GB" dirty="0"/>
              <a:t>To increase the number of passengers and generate profit, a recommendation of expanding the number of airlines is to be put forward. This is due to what was shown in this report that with their expected numbers of passengers were not reached in their goals. </a:t>
            </a:r>
          </a:p>
          <a:p>
            <a:r>
              <a:rPr lang="en-GB" dirty="0"/>
              <a:t>Measurable: </a:t>
            </a:r>
          </a:p>
          <a:p>
            <a:r>
              <a:rPr lang="en-GB" dirty="0"/>
              <a:t>The goal is to entice EasyJet to fly with Cardiff Airport. This could be at first targeted for a low number of routes and eventually progress to expansion if successful. A short-term goal for this could be to assess the passenger number of the first year and see if an expansion is a consideration that will benefit the airport.</a:t>
            </a:r>
          </a:p>
          <a:p>
            <a:r>
              <a:rPr lang="en-GB" dirty="0"/>
              <a:t>Assignable:</a:t>
            </a:r>
          </a:p>
          <a:p>
            <a:r>
              <a:rPr lang="en-GB" dirty="0"/>
              <a:t>A popular airline, which is working with Cardiff Airports biggest competitor: Bristol Airport, is EasyJet. EasyJet is the UK’s largest airline which carried almost 89 million passengers in 2018. Within the last 23-years, EasyJet has built to be Europe’s leading short-haul airline. To enhance their performance, it will be suitable to have a contract with Cardiff Airport, being Wales’ only International Airport, will increase passenger numbers for both the airport and the airline.  </a:t>
            </a:r>
          </a:p>
          <a:p>
            <a:r>
              <a:rPr lang="en-GB" dirty="0"/>
              <a:t>Realistic:</a:t>
            </a:r>
          </a:p>
          <a:p>
            <a:r>
              <a:rPr lang="en-GB" dirty="0"/>
              <a:t> After viewing Cardiff Airports 2040 Master Plan, with the strategy of building a new terminal; this provides for additional aircrafts, which is an ideal use for EasyJet.   </a:t>
            </a:r>
          </a:p>
          <a:p>
            <a:r>
              <a:rPr lang="en-GB" dirty="0"/>
              <a:t>Time-related:</a:t>
            </a:r>
          </a:p>
          <a:p>
            <a:r>
              <a:rPr lang="en-GB" dirty="0"/>
              <a:t> The time frame for this to be established is after the completion of the new terminal. The 2040 Master Plan provides to individual date for executing the different developments. However, due to the airline already terminated with Cardiff Airport, this provides room for EasyJet to merge.</a:t>
            </a:r>
          </a:p>
        </p:txBody>
      </p:sp>
      <p:sp>
        <p:nvSpPr>
          <p:cNvPr id="4" name="Slide Number Placeholder 3"/>
          <p:cNvSpPr>
            <a:spLocks noGrp="1"/>
          </p:cNvSpPr>
          <p:nvPr>
            <p:ph type="sldNum" sz="quarter" idx="5"/>
          </p:nvPr>
        </p:nvSpPr>
        <p:spPr/>
        <p:txBody>
          <a:bodyPr/>
          <a:lstStyle/>
          <a:p>
            <a:fld id="{E954A65A-46BE-4F7F-8A72-B213AE8F62B8}" type="slidenum">
              <a:rPr lang="en-GB" smtClean="0"/>
              <a:t>9</a:t>
            </a:fld>
            <a:endParaRPr lang="en-GB"/>
          </a:p>
        </p:txBody>
      </p:sp>
    </p:spTree>
    <p:extLst>
      <p:ext uri="{BB962C8B-B14F-4D97-AF65-F5344CB8AC3E}">
        <p14:creationId xmlns:p14="http://schemas.microsoft.com/office/powerpoint/2010/main" val="3993423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54A65A-46BE-4F7F-8A72-B213AE8F62B8}" type="slidenum">
              <a:rPr lang="en-GB" smtClean="0"/>
              <a:t>10</a:t>
            </a:fld>
            <a:endParaRPr lang="en-GB"/>
          </a:p>
        </p:txBody>
      </p:sp>
    </p:spTree>
    <p:extLst>
      <p:ext uri="{BB962C8B-B14F-4D97-AF65-F5344CB8AC3E}">
        <p14:creationId xmlns:p14="http://schemas.microsoft.com/office/powerpoint/2010/main" val="3524692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sp>
        <p:nvSpPr>
          <p:cNvPr id="12" name="Rectangle">
            <a:extLst>
              <a:ext uri="{FF2B5EF4-FFF2-40B4-BE49-F238E27FC236}">
                <a16:creationId xmlns:a16="http://schemas.microsoft.com/office/drawing/2014/main" id="{F9512BDE-EEA0-404B-8D45-8AA93D61DABC}"/>
              </a:ext>
            </a:extLst>
          </p:cNvPr>
          <p:cNvSpPr/>
          <p:nvPr userDrawn="1"/>
        </p:nvSpPr>
        <p:spPr>
          <a:xfrm flipH="1">
            <a:off x="-1" y="4450188"/>
            <a:ext cx="12192000" cy="2407811"/>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1" name="Rectangle">
            <a:extLst>
              <a:ext uri="{FF2B5EF4-FFF2-40B4-BE49-F238E27FC236}">
                <a16:creationId xmlns:a16="http://schemas.microsoft.com/office/drawing/2014/main" id="{E1223535-0F2F-6340-80B9-0B5D9364A13F}"/>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2" name="Title 1"/>
          <p:cNvSpPr>
            <a:spLocks noGrp="1"/>
          </p:cNvSpPr>
          <p:nvPr>
            <p:ph type="ctrTitle"/>
          </p:nvPr>
        </p:nvSpPr>
        <p:spPr>
          <a:xfrm>
            <a:off x="1097280" y="758952"/>
            <a:ext cx="10058400" cy="3566160"/>
          </a:xfrm>
          <a:prstGeom prst="rect">
            <a:avLst/>
          </a:prstGeom>
        </p:spPr>
        <p:txBody>
          <a:bodyPr anchor="b">
            <a:normAutofit/>
          </a:bodyPr>
          <a:lstStyle>
            <a:lvl1pPr algn="l">
              <a:lnSpc>
                <a:spcPct val="90000"/>
              </a:lnSpc>
              <a:defRPr sz="8000" cap="all" spc="-50" baseline="0">
                <a:solidFill>
                  <a:schemeClr val="tx1">
                    <a:lumMod val="85000"/>
                    <a:lumOff val="15000"/>
                  </a:schemeClr>
                </a:solidFill>
              </a:defRPr>
            </a:lvl1pPr>
          </a:lstStyle>
          <a:p>
            <a:r>
              <a:rPr lang="en-US" noProof="0"/>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noProof="0" smtClean="0"/>
              <a:t>5/5/2020</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1723584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a:extLst>
              <a:ext uri="{FF2B5EF4-FFF2-40B4-BE49-F238E27FC236}">
                <a16:creationId xmlns:a16="http://schemas.microsoft.com/office/drawing/2014/main" id="{F9512BDE-EEA0-404B-8D45-8AA93D61DABC}"/>
              </a:ext>
            </a:extLst>
          </p:cNvPr>
          <p:cNvSpPr/>
          <p:nvPr userDrawn="1"/>
        </p:nvSpPr>
        <p:spPr>
          <a:xfrm flipH="1">
            <a:off x="4217870" y="0"/>
            <a:ext cx="3599236" cy="6857999"/>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1" name="Rectangle">
            <a:extLst>
              <a:ext uri="{FF2B5EF4-FFF2-40B4-BE49-F238E27FC236}">
                <a16:creationId xmlns:a16="http://schemas.microsoft.com/office/drawing/2014/main" id="{E1223535-0F2F-6340-80B9-0B5D9364A13F}"/>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2" name="Title 1"/>
          <p:cNvSpPr>
            <a:spLocks noGrp="1"/>
          </p:cNvSpPr>
          <p:nvPr>
            <p:ph type="ctrTitle"/>
          </p:nvPr>
        </p:nvSpPr>
        <p:spPr>
          <a:xfrm>
            <a:off x="1097280" y="758952"/>
            <a:ext cx="10058400" cy="3566160"/>
          </a:xfrm>
          <a:prstGeom prst="rect">
            <a:avLst/>
          </a:prstGeom>
        </p:spPr>
        <p:txBody>
          <a:bodyPr anchor="b">
            <a:normAutofit/>
          </a:bodyPr>
          <a:lstStyle>
            <a:lvl1pPr algn="l">
              <a:lnSpc>
                <a:spcPct val="90000"/>
              </a:lnSpc>
              <a:defRPr sz="8000" cap="all" spc="-50" baseline="0">
                <a:solidFill>
                  <a:schemeClr val="tx1">
                    <a:lumMod val="85000"/>
                    <a:lumOff val="15000"/>
                  </a:schemeClr>
                </a:solidFill>
              </a:defRPr>
            </a:lvl1pPr>
          </a:lstStyle>
          <a:p>
            <a:r>
              <a:rPr lang="en-US" noProof="0"/>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noProof="0" smtClean="0"/>
              <a:t>5/5/2020</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1397075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2" name="Rectangle">
            <a:extLst>
              <a:ext uri="{FF2B5EF4-FFF2-40B4-BE49-F238E27FC236}">
                <a16:creationId xmlns:a16="http://schemas.microsoft.com/office/drawing/2014/main" id="{202A34A5-A029-A246-82C6-D288185EB396}"/>
              </a:ext>
            </a:extLst>
          </p:cNvPr>
          <p:cNvSpPr/>
          <p:nvPr userDrawn="1"/>
        </p:nvSpPr>
        <p:spPr>
          <a:xfrm flipH="1">
            <a:off x="0" y="0"/>
            <a:ext cx="3351057"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3" name="Rectangle">
            <a:extLst>
              <a:ext uri="{FF2B5EF4-FFF2-40B4-BE49-F238E27FC236}">
                <a16:creationId xmlns:a16="http://schemas.microsoft.com/office/drawing/2014/main" id="{2773E1D8-C87F-EE46-8284-575DCA498E81}"/>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noProof="0" smtClean="0"/>
              <a:t>5/5/2020</a:t>
            </a:fld>
            <a:endParaRPr lang="en-US"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1" name="Title Placeholder 1">
            <a:extLst>
              <a:ext uri="{FF2B5EF4-FFF2-40B4-BE49-F238E27FC236}">
                <a16:creationId xmlns:a16="http://schemas.microsoft.com/office/drawing/2014/main" id="{C429A40D-770E-C144-A5B5-6A4442C09C24}"/>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3432407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bg1"/>
        </a:solidFill>
        <a:effectLst/>
      </p:bgPr>
    </p:bg>
    <p:spTree>
      <p:nvGrpSpPr>
        <p:cNvPr id="1" name=""/>
        <p:cNvGrpSpPr/>
        <p:nvPr/>
      </p:nvGrpSpPr>
      <p:grpSpPr>
        <a:xfrm>
          <a:off x="0" y="0"/>
          <a:ext cx="0" cy="0"/>
          <a:chOff x="0" y="0"/>
          <a:chExt cx="0" cy="0"/>
        </a:xfrm>
      </p:grpSpPr>
      <p:sp>
        <p:nvSpPr>
          <p:cNvPr id="15" name="Rectangle">
            <a:extLst>
              <a:ext uri="{FF2B5EF4-FFF2-40B4-BE49-F238E27FC236}">
                <a16:creationId xmlns:a16="http://schemas.microsoft.com/office/drawing/2014/main" id="{64248D99-2B30-464D-B9B7-4E5C3A1F3FB2}"/>
              </a:ext>
            </a:extLst>
          </p:cNvPr>
          <p:cNvSpPr/>
          <p:nvPr userDrawn="1"/>
        </p:nvSpPr>
        <p:spPr>
          <a:xfrm flipH="1">
            <a:off x="0" y="0"/>
            <a:ext cx="6096000"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6" name="Rectangle">
            <a:extLst>
              <a:ext uri="{FF2B5EF4-FFF2-40B4-BE49-F238E27FC236}">
                <a16:creationId xmlns:a16="http://schemas.microsoft.com/office/drawing/2014/main" id="{3FAFF55B-FDE6-394B-A39B-22627D8FB6E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1097280" y="2958274"/>
            <a:ext cx="4639736" cy="2910821"/>
          </a:xfrm>
        </p:spPr>
        <p:txBody>
          <a:bodyPr>
            <a:normAutofit/>
          </a:bodyPr>
          <a:lstStyle>
            <a:lvl1pPr>
              <a:defRPr sz="1600">
                <a:solidFill>
                  <a:schemeClr val="tx1"/>
                </a:solidFill>
              </a:defRPr>
            </a:lvl1pPr>
            <a:lvl2pPr>
              <a:defRPr sz="1400">
                <a:solidFill>
                  <a:schemeClr val="tx1"/>
                </a:solidFill>
              </a:defRPr>
            </a:lvl2pPr>
            <a:lvl3pPr>
              <a:defRPr sz="1100">
                <a:solidFill>
                  <a:schemeClr val="tx1"/>
                </a:solidFill>
              </a:defRPr>
            </a:lvl3pPr>
            <a:lvl4pPr>
              <a:defRPr sz="1100">
                <a:solidFill>
                  <a:schemeClr val="tx1"/>
                </a:solidFill>
              </a:defRPr>
            </a:lvl4pPr>
            <a:lvl5pPr>
              <a:defRPr sz="11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6515944" y="2958273"/>
            <a:ext cx="4639736" cy="2910821"/>
          </a:xfrm>
        </p:spPr>
        <p:txBody>
          <a:bodyPr>
            <a:normAutofit/>
          </a:bodyPr>
          <a:lstStyle>
            <a:lvl1pPr>
              <a:defRPr sz="1600">
                <a:solidFill>
                  <a:schemeClr val="tx1"/>
                </a:solidFill>
              </a:defRPr>
            </a:lvl1pPr>
            <a:lvl2pPr>
              <a:defRPr sz="1400">
                <a:solidFill>
                  <a:schemeClr val="tx1"/>
                </a:solidFill>
              </a:defRPr>
            </a:lvl2pPr>
            <a:lvl3pPr>
              <a:defRPr sz="1100">
                <a:solidFill>
                  <a:schemeClr val="tx1"/>
                </a:solidFill>
              </a:defRPr>
            </a:lvl3pPr>
            <a:lvl4pPr>
              <a:defRPr sz="1100">
                <a:solidFill>
                  <a:schemeClr val="tx1"/>
                </a:solidFill>
              </a:defRPr>
            </a:lvl4pPr>
            <a:lvl5pPr>
              <a:defRPr sz="11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noProof="0" smtClean="0"/>
              <a:t>5/5/2020</a:t>
            </a:fld>
            <a:endParaRPr lang="en-US" noProof="0"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noProof="0"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7" name="Title Placeholder 1">
            <a:extLst>
              <a:ext uri="{FF2B5EF4-FFF2-40B4-BE49-F238E27FC236}">
                <a16:creationId xmlns:a16="http://schemas.microsoft.com/office/drawing/2014/main" id="{99E345E4-E77C-484E-9FBB-E4EC71F08545}"/>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2423224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83ACCAC0-2C8A-CE43-8C55-22BB53C73920}"/>
              </a:ext>
            </a:extLst>
          </p:cNvPr>
          <p:cNvSpPr/>
          <p:nvPr userDrawn="1"/>
        </p:nvSpPr>
        <p:spPr>
          <a:xfrm flipH="1">
            <a:off x="0" y="0"/>
            <a:ext cx="3351057"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0" name="Rectangle">
            <a:extLst>
              <a:ext uri="{FF2B5EF4-FFF2-40B4-BE49-F238E27FC236}">
                <a16:creationId xmlns:a16="http://schemas.microsoft.com/office/drawing/2014/main" id="{A400A9BD-AA60-E24D-9FC2-722758C8C933}"/>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noProof="0" smtClean="0"/>
              <a:t>5/5/2020</a:t>
            </a:fld>
            <a:endParaRPr lang="en-US" noProof="0"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noProof="0"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Title Placeholder 1">
            <a:extLst>
              <a:ext uri="{FF2B5EF4-FFF2-40B4-BE49-F238E27FC236}">
                <a16:creationId xmlns:a16="http://schemas.microsoft.com/office/drawing/2014/main" id="{D4076461-FF7A-8843-B7F9-D041F3FB22FC}"/>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3020399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am ">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35FB147F-5DC4-B24C-B8CB-D3DA74290381}"/>
              </a:ext>
            </a:extLst>
          </p:cNvPr>
          <p:cNvSpPr/>
          <p:nvPr userDrawn="1"/>
        </p:nvSpPr>
        <p:spPr>
          <a:xfrm>
            <a:off x="1" y="3429000"/>
            <a:ext cx="12192000" cy="3429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0" name="Rectangle">
            <a:extLst>
              <a:ext uri="{FF2B5EF4-FFF2-40B4-BE49-F238E27FC236}">
                <a16:creationId xmlns:a16="http://schemas.microsoft.com/office/drawing/2014/main" id="{A400A9BD-AA60-E24D-9FC2-722758C8C933}"/>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noProof="0" smtClean="0"/>
              <a:t>5/5/2020</a:t>
            </a:fld>
            <a:endParaRPr lang="en-US" noProof="0"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noProof="0"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9" name="Picture Placeholder 3">
            <a:extLst>
              <a:ext uri="{FF2B5EF4-FFF2-40B4-BE49-F238E27FC236}">
                <a16:creationId xmlns:a16="http://schemas.microsoft.com/office/drawing/2014/main" id="{B9308E97-4F89-394E-856A-5B4EFCB2E73D}"/>
              </a:ext>
            </a:extLst>
          </p:cNvPr>
          <p:cNvSpPr>
            <a:spLocks noGrp="1"/>
          </p:cNvSpPr>
          <p:nvPr>
            <p:ph type="pic" sz="quarter" idx="13"/>
          </p:nvPr>
        </p:nvSpPr>
        <p:spPr>
          <a:xfrm>
            <a:off x="1097279" y="1930861"/>
            <a:ext cx="2919413" cy="2919413"/>
          </a:xfrm>
          <a:solidFill>
            <a:srgbClr val="EDEFF7"/>
          </a:solidFill>
        </p:spPr>
        <p:txBody>
          <a:bodyPr anchor="ctr"/>
          <a:lstStyle>
            <a:lvl1pPr algn="ctr">
              <a:defRPr/>
            </a:lvl1pPr>
          </a:lstStyle>
          <a:p>
            <a:r>
              <a:rPr lang="en-US" noProof="0"/>
              <a:t>Click icon to add picture</a:t>
            </a:r>
            <a:endParaRPr lang="en-US" noProof="0" dirty="0"/>
          </a:p>
        </p:txBody>
      </p:sp>
      <p:sp>
        <p:nvSpPr>
          <p:cNvPr id="20" name="Picture Placeholder 3">
            <a:extLst>
              <a:ext uri="{FF2B5EF4-FFF2-40B4-BE49-F238E27FC236}">
                <a16:creationId xmlns:a16="http://schemas.microsoft.com/office/drawing/2014/main" id="{A50BECA0-8817-964B-AEDB-A45669684C37}"/>
              </a:ext>
            </a:extLst>
          </p:cNvPr>
          <p:cNvSpPr>
            <a:spLocks noGrp="1"/>
          </p:cNvSpPr>
          <p:nvPr>
            <p:ph type="pic" sz="quarter" idx="14"/>
          </p:nvPr>
        </p:nvSpPr>
        <p:spPr>
          <a:xfrm>
            <a:off x="4659186" y="1930861"/>
            <a:ext cx="2919413" cy="2919413"/>
          </a:xfrm>
          <a:solidFill>
            <a:srgbClr val="EDEFF7"/>
          </a:solidFill>
        </p:spPr>
        <p:txBody>
          <a:bodyPr anchor="ctr"/>
          <a:lstStyle>
            <a:lvl1pPr algn="ctr">
              <a:defRPr/>
            </a:lvl1pPr>
          </a:lstStyle>
          <a:p>
            <a:r>
              <a:rPr lang="en-US" noProof="0"/>
              <a:t>Click icon to add picture</a:t>
            </a:r>
            <a:endParaRPr lang="en-US" noProof="0" dirty="0"/>
          </a:p>
        </p:txBody>
      </p:sp>
      <p:sp>
        <p:nvSpPr>
          <p:cNvPr id="21" name="Picture Placeholder 3">
            <a:extLst>
              <a:ext uri="{FF2B5EF4-FFF2-40B4-BE49-F238E27FC236}">
                <a16:creationId xmlns:a16="http://schemas.microsoft.com/office/drawing/2014/main" id="{EF399F4D-B67A-4C4B-BCF3-36FE110603F1}"/>
              </a:ext>
            </a:extLst>
          </p:cNvPr>
          <p:cNvSpPr>
            <a:spLocks noGrp="1"/>
          </p:cNvSpPr>
          <p:nvPr>
            <p:ph type="pic" sz="quarter" idx="15"/>
          </p:nvPr>
        </p:nvSpPr>
        <p:spPr>
          <a:xfrm>
            <a:off x="8221093" y="1930861"/>
            <a:ext cx="2919413" cy="2919413"/>
          </a:xfrm>
          <a:solidFill>
            <a:srgbClr val="EDEFF7"/>
          </a:solidFill>
        </p:spPr>
        <p:txBody>
          <a:bodyPr anchor="ctr"/>
          <a:lstStyle>
            <a:lvl1pPr algn="ctr">
              <a:defRPr/>
            </a:lvl1pPr>
          </a:lstStyle>
          <a:p>
            <a:r>
              <a:rPr lang="en-US" noProof="0"/>
              <a:t>Click icon to add picture</a:t>
            </a:r>
            <a:endParaRPr lang="en-US" noProof="0" dirty="0"/>
          </a:p>
        </p:txBody>
      </p:sp>
      <p:sp>
        <p:nvSpPr>
          <p:cNvPr id="22" name="Text Placeholder 3">
            <a:extLst>
              <a:ext uri="{FF2B5EF4-FFF2-40B4-BE49-F238E27FC236}">
                <a16:creationId xmlns:a16="http://schemas.microsoft.com/office/drawing/2014/main" id="{08305C84-E25F-EC49-8F2B-4C0181FD3ABF}"/>
              </a:ext>
            </a:extLst>
          </p:cNvPr>
          <p:cNvSpPr>
            <a:spLocks noGrp="1"/>
          </p:cNvSpPr>
          <p:nvPr>
            <p:ph type="body" sz="half" idx="2" hasCustomPrompt="1"/>
          </p:nvPr>
        </p:nvSpPr>
        <p:spPr>
          <a:xfrm>
            <a:off x="1097279" y="5257321"/>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Name Goes Here</a:t>
            </a:r>
          </a:p>
        </p:txBody>
      </p:sp>
      <p:sp>
        <p:nvSpPr>
          <p:cNvPr id="23" name="Text Placeholder 3">
            <a:extLst>
              <a:ext uri="{FF2B5EF4-FFF2-40B4-BE49-F238E27FC236}">
                <a16:creationId xmlns:a16="http://schemas.microsoft.com/office/drawing/2014/main" id="{A57A1FCE-E6BF-3747-9D43-42DBA6656EC0}"/>
              </a:ext>
            </a:extLst>
          </p:cNvPr>
          <p:cNvSpPr>
            <a:spLocks noGrp="1"/>
          </p:cNvSpPr>
          <p:nvPr>
            <p:ph type="body" sz="half" idx="16" hasCustomPrompt="1"/>
          </p:nvPr>
        </p:nvSpPr>
        <p:spPr>
          <a:xfrm>
            <a:off x="4666773" y="5257321"/>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Name Goes Here</a:t>
            </a:r>
          </a:p>
        </p:txBody>
      </p:sp>
      <p:sp>
        <p:nvSpPr>
          <p:cNvPr id="24" name="Text Placeholder 3">
            <a:extLst>
              <a:ext uri="{FF2B5EF4-FFF2-40B4-BE49-F238E27FC236}">
                <a16:creationId xmlns:a16="http://schemas.microsoft.com/office/drawing/2014/main" id="{5B4B74C8-96E7-684F-91B9-8CE56CD10F1E}"/>
              </a:ext>
            </a:extLst>
          </p:cNvPr>
          <p:cNvSpPr>
            <a:spLocks noGrp="1"/>
          </p:cNvSpPr>
          <p:nvPr>
            <p:ph type="body" sz="half" idx="17" hasCustomPrompt="1"/>
          </p:nvPr>
        </p:nvSpPr>
        <p:spPr>
          <a:xfrm>
            <a:off x="8236267" y="5257321"/>
            <a:ext cx="2919413" cy="583534"/>
          </a:xfrm>
        </p:spPr>
        <p:txBody>
          <a:bodyPr lIns="91440" rIns="91440" anchor="ctr">
            <a:normAutofit/>
          </a:bodyPr>
          <a:lstStyle>
            <a:lvl1pPr marL="0" indent="0" algn="ctr">
              <a:buNone/>
              <a:defRPr sz="1800" cap="all"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Name Goes Here</a:t>
            </a:r>
          </a:p>
        </p:txBody>
      </p:sp>
      <p:sp>
        <p:nvSpPr>
          <p:cNvPr id="25" name="Title Placeholder 1">
            <a:extLst>
              <a:ext uri="{FF2B5EF4-FFF2-40B4-BE49-F238E27FC236}">
                <a16:creationId xmlns:a16="http://schemas.microsoft.com/office/drawing/2014/main" id="{D522564E-B348-544F-A8E5-CFCAFA48B54B}"/>
              </a:ext>
            </a:extLst>
          </p:cNvPr>
          <p:cNvSpPr>
            <a:spLocks noGrp="1"/>
          </p:cNvSpPr>
          <p:nvPr>
            <p:ph type="title" hasCustomPrompt="1"/>
          </p:nvPr>
        </p:nvSpPr>
        <p:spPr>
          <a:xfrm>
            <a:off x="1097280" y="942871"/>
            <a:ext cx="10058400" cy="587584"/>
          </a:xfrm>
          <a:prstGeom prst="rect">
            <a:avLst/>
          </a:prstGeom>
        </p:spPr>
        <p:txBody>
          <a:bodyPr vert="horz" lIns="91440" tIns="45720" rIns="91440" bIns="45720" rtlCol="0" anchor="ctr">
            <a:normAutofit/>
          </a:bodyPr>
          <a:lstStyle>
            <a:lvl1pPr>
              <a:defRPr cap="all" baseline="0"/>
            </a:lvl1pPr>
          </a:lstStyle>
          <a:p>
            <a:r>
              <a:rPr lang="en-US" noProof="0"/>
              <a:t>CLICK TO EDIT MASTER TITLE STYLE</a:t>
            </a:r>
          </a:p>
        </p:txBody>
      </p:sp>
    </p:spTree>
    <p:extLst>
      <p:ext uri="{BB962C8B-B14F-4D97-AF65-F5344CB8AC3E}">
        <p14:creationId xmlns:p14="http://schemas.microsoft.com/office/powerpoint/2010/main" val="1418890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5/5/2020</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2472297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Content and Image">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5/5/2020</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05BFC727-5650-B049-AA2A-2511C08FB35B}"/>
              </a:ext>
            </a:extLst>
          </p:cNvPr>
          <p:cNvSpPr/>
          <p:nvPr userDrawn="1"/>
        </p:nvSpPr>
        <p:spPr>
          <a:xfrm flipH="1">
            <a:off x="0" y="0"/>
            <a:ext cx="1195754"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E700C598-C823-744D-BE16-5114B7625057}"/>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10" name="Picture Placeholder 8">
            <a:extLst>
              <a:ext uri="{FF2B5EF4-FFF2-40B4-BE49-F238E27FC236}">
                <a16:creationId xmlns:a16="http://schemas.microsoft.com/office/drawing/2014/main" id="{21BED569-C9C5-8F4D-A42A-ED4914579D63}"/>
              </a:ext>
            </a:extLst>
          </p:cNvPr>
          <p:cNvSpPr>
            <a:spLocks noGrp="1"/>
          </p:cNvSpPr>
          <p:nvPr>
            <p:ph type="pic" sz="quarter" idx="13"/>
          </p:nvPr>
        </p:nvSpPr>
        <p:spPr>
          <a:xfrm>
            <a:off x="5924550" y="633875"/>
            <a:ext cx="5632450" cy="5591175"/>
          </a:xfrm>
          <a:solidFill>
            <a:schemeClr val="tx2"/>
          </a:solidFill>
        </p:spPr>
        <p:txBody>
          <a:bodyPr anchor="ctr"/>
          <a:lstStyle>
            <a:lvl1pPr algn="ctr">
              <a:defRPr>
                <a:solidFill>
                  <a:schemeClr val="bg1"/>
                </a:solidFill>
              </a:defRPr>
            </a:lvl1pPr>
          </a:lstStyle>
          <a:p>
            <a:r>
              <a:rPr lang="en-US" noProof="0"/>
              <a:t>Click icon to add picture</a:t>
            </a:r>
            <a:endParaRPr lang="en-US" noProof="0" dirty="0"/>
          </a:p>
        </p:txBody>
      </p:sp>
      <p:sp>
        <p:nvSpPr>
          <p:cNvPr id="11" name="Title Placeholder 1">
            <a:extLst>
              <a:ext uri="{FF2B5EF4-FFF2-40B4-BE49-F238E27FC236}">
                <a16:creationId xmlns:a16="http://schemas.microsoft.com/office/drawing/2014/main" id="{ACB6E588-2EB7-9A41-A93A-7757596EF9D6}"/>
              </a:ext>
            </a:extLst>
          </p:cNvPr>
          <p:cNvSpPr>
            <a:spLocks noGrp="1"/>
          </p:cNvSpPr>
          <p:nvPr>
            <p:ph type="title" hasCustomPrompt="1"/>
          </p:nvPr>
        </p:nvSpPr>
        <p:spPr>
          <a:xfrm>
            <a:off x="1195754" y="942870"/>
            <a:ext cx="4157296" cy="1292750"/>
          </a:xfrm>
          <a:prstGeom prst="rect">
            <a:avLst/>
          </a:prstGeom>
        </p:spPr>
        <p:txBody>
          <a:bodyPr vert="horz" lIns="91440" tIns="45720" rIns="91440" bIns="45720" rtlCol="0" anchor="ctr">
            <a:normAutofit/>
          </a:bodyPr>
          <a:lstStyle>
            <a:lvl1pPr>
              <a:defRPr cap="all" baseline="0"/>
            </a:lvl1pPr>
          </a:lstStyle>
          <a:p>
            <a:r>
              <a:rPr lang="en-US" noProof="0"/>
              <a:t>Title goes here</a:t>
            </a:r>
          </a:p>
        </p:txBody>
      </p:sp>
      <p:sp>
        <p:nvSpPr>
          <p:cNvPr id="12" name="Content Placeholder 3">
            <a:extLst>
              <a:ext uri="{FF2B5EF4-FFF2-40B4-BE49-F238E27FC236}">
                <a16:creationId xmlns:a16="http://schemas.microsoft.com/office/drawing/2014/main" id="{A6C0FE70-F6BB-3D40-AD3C-E704CABE499C}"/>
              </a:ext>
            </a:extLst>
          </p:cNvPr>
          <p:cNvSpPr>
            <a:spLocks noGrp="1"/>
          </p:cNvSpPr>
          <p:nvPr>
            <p:ph sz="half" idx="2"/>
          </p:nvPr>
        </p:nvSpPr>
        <p:spPr>
          <a:xfrm>
            <a:off x="1195754" y="2281657"/>
            <a:ext cx="4157296" cy="3633471"/>
          </a:xfrm>
        </p:spPr>
        <p:txBody>
          <a:bodyPr>
            <a:normAutofit/>
          </a:bodyPr>
          <a:lstStyle>
            <a:lvl1pPr marL="0" indent="0">
              <a:buClr>
                <a:schemeClr val="tx1"/>
              </a:buClr>
              <a:buNone/>
              <a:defRPr sz="1600">
                <a:solidFill>
                  <a:schemeClr val="tx1"/>
                </a:solidFill>
              </a:defRPr>
            </a:lvl1pPr>
            <a:lvl2pPr marL="201168" indent="0">
              <a:buClr>
                <a:schemeClr val="tx1"/>
              </a:buClr>
              <a:buFont typeface="Arial" panose="020B0604020202020204" pitchFamily="34" charset="0"/>
              <a:buNone/>
              <a:defRPr sz="1400">
                <a:solidFill>
                  <a:schemeClr val="tx1"/>
                </a:solidFill>
              </a:defRPr>
            </a:lvl2pPr>
            <a:lvl3pPr marL="384048" indent="0">
              <a:buClr>
                <a:schemeClr val="tx1"/>
              </a:buClr>
              <a:buFont typeface="Arial" panose="020B0604020202020204" pitchFamily="34" charset="0"/>
              <a:buNone/>
              <a:defRPr sz="1100">
                <a:solidFill>
                  <a:schemeClr val="tx1"/>
                </a:solidFill>
              </a:defRPr>
            </a:lvl3pPr>
            <a:lvl4pPr marL="566928" indent="0">
              <a:buClr>
                <a:schemeClr val="tx1"/>
              </a:buClr>
              <a:buFont typeface="Arial" panose="020B0604020202020204" pitchFamily="34" charset="0"/>
              <a:buNone/>
              <a:defRPr sz="1100">
                <a:solidFill>
                  <a:schemeClr val="tx1"/>
                </a:solidFill>
              </a:defRPr>
            </a:lvl4pPr>
            <a:lvl5pPr marL="749808" indent="0">
              <a:buClr>
                <a:schemeClr val="tx1"/>
              </a:buClr>
              <a:buFont typeface="Arial" panose="020B0604020202020204" pitchFamily="34" charset="0"/>
              <a:buNone/>
              <a:defRPr sz="11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701714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5/5/2020</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0AB10FFC-D586-994D-8D3D-F4042255CB72}"/>
              </a:ext>
            </a:extLst>
          </p:cNvPr>
          <p:cNvSpPr/>
          <p:nvPr userDrawn="1"/>
        </p:nvSpPr>
        <p:spPr>
          <a:xfrm flipH="1">
            <a:off x="0" y="0"/>
            <a:ext cx="12192000"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C7B0C08A-E831-D242-B2CE-2DEB004F982F}"/>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cxnSp>
        <p:nvCxnSpPr>
          <p:cNvPr id="7" name="Straight Connector 6">
            <a:extLst>
              <a:ext uri="{FF2B5EF4-FFF2-40B4-BE49-F238E27FC236}">
                <a16:creationId xmlns:a16="http://schemas.microsoft.com/office/drawing/2014/main" id="{105C2191-88F7-4148-96FD-E129F707E038}"/>
              </a:ext>
            </a:extLst>
          </p:cNvPr>
          <p:cNvCxnSpPr/>
          <p:nvPr userDrawn="1"/>
        </p:nvCxnSpPr>
        <p:spPr>
          <a:xfrm>
            <a:off x="6818393" y="999565"/>
            <a:ext cx="0" cy="485887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Placeholder 1">
            <a:extLst>
              <a:ext uri="{FF2B5EF4-FFF2-40B4-BE49-F238E27FC236}">
                <a16:creationId xmlns:a16="http://schemas.microsoft.com/office/drawing/2014/main" id="{61FB2196-E251-5A40-86F7-6092CEBFA133}"/>
              </a:ext>
            </a:extLst>
          </p:cNvPr>
          <p:cNvSpPr>
            <a:spLocks noGrp="1"/>
          </p:cNvSpPr>
          <p:nvPr>
            <p:ph type="title" hasCustomPrompt="1"/>
          </p:nvPr>
        </p:nvSpPr>
        <p:spPr>
          <a:xfrm>
            <a:off x="635000" y="3135207"/>
            <a:ext cx="5460992" cy="587584"/>
          </a:xfrm>
          <a:prstGeom prst="rect">
            <a:avLst/>
          </a:prstGeom>
        </p:spPr>
        <p:txBody>
          <a:bodyPr vert="horz" lIns="91440" tIns="45720" rIns="91440" bIns="45720" rtlCol="0" anchor="ctr">
            <a:noAutofit/>
          </a:bodyPr>
          <a:lstStyle>
            <a:lvl1pPr algn="r">
              <a:defRPr sz="4800" cap="all" baseline="0"/>
            </a:lvl1pPr>
          </a:lstStyle>
          <a:p>
            <a:r>
              <a:rPr lang="en-US" noProof="0"/>
              <a:t>Title goes here</a:t>
            </a:r>
          </a:p>
        </p:txBody>
      </p:sp>
      <p:sp>
        <p:nvSpPr>
          <p:cNvPr id="12" name="Content Placeholder 3">
            <a:extLst>
              <a:ext uri="{FF2B5EF4-FFF2-40B4-BE49-F238E27FC236}">
                <a16:creationId xmlns:a16="http://schemas.microsoft.com/office/drawing/2014/main" id="{C2FACD1B-0D9C-A547-98A0-D66C341D3D74}"/>
              </a:ext>
            </a:extLst>
          </p:cNvPr>
          <p:cNvSpPr>
            <a:spLocks noGrp="1"/>
          </p:cNvSpPr>
          <p:nvPr>
            <p:ph sz="half" idx="2" hasCustomPrompt="1"/>
          </p:nvPr>
        </p:nvSpPr>
        <p:spPr>
          <a:xfrm>
            <a:off x="7540794" y="831286"/>
            <a:ext cx="4016206" cy="5195425"/>
          </a:xfrm>
        </p:spPr>
        <p:txBody>
          <a:bodyPr anchor="ctr">
            <a:normAutofit/>
          </a:bodyPr>
          <a:lstStyle>
            <a:lvl1pPr marL="342900" indent="-342900">
              <a:buClr>
                <a:schemeClr val="tx1"/>
              </a:buClr>
              <a:buFont typeface="+mj-lt"/>
              <a:buAutoNum type="arabicPeriod"/>
              <a:defRPr sz="1600">
                <a:solidFill>
                  <a:schemeClr val="tx1"/>
                </a:solidFill>
              </a:defRPr>
            </a:lvl1pPr>
            <a:lvl2pPr marL="544068" indent="-342900">
              <a:buClr>
                <a:schemeClr val="tx1"/>
              </a:buClr>
              <a:buFont typeface="+mj-lt"/>
              <a:buAutoNum type="arabicPeriod"/>
              <a:defRPr sz="1400"/>
            </a:lvl2pPr>
            <a:lvl3pPr marL="612648" indent="-228600">
              <a:buClr>
                <a:schemeClr val="tx1"/>
              </a:buClr>
              <a:buFont typeface="+mj-lt"/>
              <a:buAutoNum type="arabicPeriod"/>
              <a:defRPr sz="1100"/>
            </a:lvl3pPr>
            <a:lvl4pPr marL="795528" indent="-228600">
              <a:buClr>
                <a:schemeClr val="tx1"/>
              </a:buClr>
              <a:buFont typeface="+mj-lt"/>
              <a:buAutoNum type="arabicPeriod"/>
              <a:defRPr sz="1100"/>
            </a:lvl4pPr>
            <a:lvl5pPr marL="978408" indent="-228600">
              <a:buClr>
                <a:schemeClr val="tx1"/>
              </a:buClr>
              <a:buFont typeface="+mj-lt"/>
              <a:buAutoNum type="arabicPeriod"/>
              <a:defRPr sz="1100"/>
            </a:lvl5pPr>
          </a:lstStyle>
          <a:p>
            <a:pPr lvl="0"/>
            <a:r>
              <a:rPr lang="en-US" noProof="0"/>
              <a:t>Quote Goes Here</a:t>
            </a:r>
          </a:p>
        </p:txBody>
      </p:sp>
    </p:spTree>
    <p:extLst>
      <p:ext uri="{BB962C8B-B14F-4D97-AF65-F5344CB8AC3E}">
        <p14:creationId xmlns:p14="http://schemas.microsoft.com/office/powerpoint/2010/main" val="4184935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Agenda">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5/5/2020</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AA314B25-B4AF-394E-BBDA-7E6BAD315F39}"/>
              </a:ext>
            </a:extLst>
          </p:cNvPr>
          <p:cNvSpPr/>
          <p:nvPr userDrawn="1"/>
        </p:nvSpPr>
        <p:spPr>
          <a:xfrm>
            <a:off x="3351057" y="0"/>
            <a:ext cx="8840943"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737575EF-0D14-6140-A91B-260C9C9DFE41}"/>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10" name="Title Placeholder 1">
            <a:extLst>
              <a:ext uri="{FF2B5EF4-FFF2-40B4-BE49-F238E27FC236}">
                <a16:creationId xmlns:a16="http://schemas.microsoft.com/office/drawing/2014/main" id="{82544261-8049-494B-A93D-BDFF1BB84722}"/>
              </a:ext>
            </a:extLst>
          </p:cNvPr>
          <p:cNvSpPr>
            <a:spLocks noGrp="1"/>
          </p:cNvSpPr>
          <p:nvPr>
            <p:ph type="title" hasCustomPrompt="1"/>
          </p:nvPr>
        </p:nvSpPr>
        <p:spPr>
          <a:xfrm>
            <a:off x="635000" y="3135207"/>
            <a:ext cx="4886854" cy="587584"/>
          </a:xfrm>
          <a:prstGeom prst="rect">
            <a:avLst/>
          </a:prstGeom>
        </p:spPr>
        <p:txBody>
          <a:bodyPr vert="horz" lIns="91440" tIns="45720" rIns="91440" bIns="45720" rtlCol="0" anchor="ctr">
            <a:normAutofit/>
          </a:bodyPr>
          <a:lstStyle>
            <a:lvl1pPr algn="ctr">
              <a:defRPr cap="all" baseline="0"/>
            </a:lvl1pPr>
          </a:lstStyle>
          <a:p>
            <a:r>
              <a:rPr lang="en-US" noProof="0"/>
              <a:t>Title goes here</a:t>
            </a:r>
          </a:p>
        </p:txBody>
      </p:sp>
      <p:sp>
        <p:nvSpPr>
          <p:cNvPr id="12" name="Content Placeholder 3">
            <a:extLst>
              <a:ext uri="{FF2B5EF4-FFF2-40B4-BE49-F238E27FC236}">
                <a16:creationId xmlns:a16="http://schemas.microsoft.com/office/drawing/2014/main" id="{9214786D-83EE-814C-A5E4-D0EC7D29D0C4}"/>
              </a:ext>
            </a:extLst>
          </p:cNvPr>
          <p:cNvSpPr>
            <a:spLocks noGrp="1"/>
          </p:cNvSpPr>
          <p:nvPr>
            <p:ph sz="half" idx="2"/>
          </p:nvPr>
        </p:nvSpPr>
        <p:spPr>
          <a:xfrm>
            <a:off x="5575829" y="633875"/>
            <a:ext cx="5981171" cy="5590250"/>
          </a:xfrm>
        </p:spPr>
        <p:txBody>
          <a:bodyPr anchor="ctr">
            <a:normAutofit/>
          </a:bodyPr>
          <a:lstStyle>
            <a:lvl1pPr marL="342900" indent="-342900">
              <a:buClr>
                <a:schemeClr val="tx1"/>
              </a:buClr>
              <a:buFont typeface="+mj-lt"/>
              <a:buAutoNum type="arabicPeriod"/>
              <a:defRPr sz="1600">
                <a:solidFill>
                  <a:schemeClr val="tx1"/>
                </a:solidFill>
              </a:defRPr>
            </a:lvl1pPr>
            <a:lvl2pPr marL="544068" indent="-342900">
              <a:buClr>
                <a:schemeClr val="tx1"/>
              </a:buClr>
              <a:buFont typeface="+mj-lt"/>
              <a:buAutoNum type="arabicPeriod"/>
              <a:defRPr sz="1400">
                <a:solidFill>
                  <a:schemeClr val="tx1"/>
                </a:solidFill>
              </a:defRPr>
            </a:lvl2pPr>
            <a:lvl3pPr marL="612648" indent="-228600">
              <a:buClr>
                <a:schemeClr val="tx1"/>
              </a:buClr>
              <a:buFont typeface="+mj-lt"/>
              <a:buAutoNum type="arabicPeriod"/>
              <a:defRPr sz="1100">
                <a:solidFill>
                  <a:schemeClr val="tx1"/>
                </a:solidFill>
              </a:defRPr>
            </a:lvl3pPr>
            <a:lvl4pPr marL="795528" indent="-228600">
              <a:buClr>
                <a:schemeClr val="tx1"/>
              </a:buClr>
              <a:buFont typeface="+mj-lt"/>
              <a:buAutoNum type="arabicPeriod"/>
              <a:defRPr sz="1100">
                <a:solidFill>
                  <a:schemeClr val="tx1"/>
                </a:solidFill>
              </a:defRPr>
            </a:lvl4pPr>
            <a:lvl5pPr marL="978408" indent="-228600">
              <a:buClr>
                <a:schemeClr val="tx1"/>
              </a:buClr>
              <a:buFont typeface="+mj-lt"/>
              <a:buAutoNum type="arabicPeriod"/>
              <a:defRPr sz="11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079185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wo Content">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noProof="0" smtClean="0"/>
              <a:t>5/5/2020</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5" name="Rectangle">
            <a:extLst>
              <a:ext uri="{FF2B5EF4-FFF2-40B4-BE49-F238E27FC236}">
                <a16:creationId xmlns:a16="http://schemas.microsoft.com/office/drawing/2014/main" id="{2E148DD3-DD87-154B-80B4-2421965D3C83}"/>
              </a:ext>
            </a:extLst>
          </p:cNvPr>
          <p:cNvSpPr/>
          <p:nvPr userDrawn="1"/>
        </p:nvSpPr>
        <p:spPr>
          <a:xfrm>
            <a:off x="1" y="1714500"/>
            <a:ext cx="12192000" cy="3429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6" name="Rectangle">
            <a:extLst>
              <a:ext uri="{FF2B5EF4-FFF2-40B4-BE49-F238E27FC236}">
                <a16:creationId xmlns:a16="http://schemas.microsoft.com/office/drawing/2014/main" id="{742E4732-0E8F-7B46-BD08-0F2EE0DA8786}"/>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7" name="Title Placeholder 1">
            <a:extLst>
              <a:ext uri="{FF2B5EF4-FFF2-40B4-BE49-F238E27FC236}">
                <a16:creationId xmlns:a16="http://schemas.microsoft.com/office/drawing/2014/main" id="{6E73F81A-7260-5C4F-A7FF-CA2CC731BC33}"/>
              </a:ext>
            </a:extLst>
          </p:cNvPr>
          <p:cNvSpPr>
            <a:spLocks noGrp="1"/>
          </p:cNvSpPr>
          <p:nvPr>
            <p:ph type="title" hasCustomPrompt="1"/>
          </p:nvPr>
        </p:nvSpPr>
        <p:spPr>
          <a:xfrm>
            <a:off x="5443870" y="942871"/>
            <a:ext cx="5711810" cy="587584"/>
          </a:xfrm>
          <a:prstGeom prst="rect">
            <a:avLst/>
          </a:prstGeom>
        </p:spPr>
        <p:txBody>
          <a:bodyPr vert="horz" lIns="91440" tIns="45720" rIns="91440" bIns="45720" rtlCol="0" anchor="ctr">
            <a:normAutofit/>
          </a:bodyPr>
          <a:lstStyle/>
          <a:p>
            <a:r>
              <a:rPr lang="en-US" noProof="0"/>
              <a:t>CLICK TO EDIT MASTER TITLE STYLE</a:t>
            </a:r>
          </a:p>
        </p:txBody>
      </p:sp>
      <p:sp>
        <p:nvSpPr>
          <p:cNvPr id="9" name="Content Placeholder 3">
            <a:extLst>
              <a:ext uri="{FF2B5EF4-FFF2-40B4-BE49-F238E27FC236}">
                <a16:creationId xmlns:a16="http://schemas.microsoft.com/office/drawing/2014/main" id="{4CD13CD4-3E4F-2E41-ACF4-2446257D236F}"/>
              </a:ext>
            </a:extLst>
          </p:cNvPr>
          <p:cNvSpPr>
            <a:spLocks noGrp="1"/>
          </p:cNvSpPr>
          <p:nvPr>
            <p:ph sz="half" idx="2"/>
          </p:nvPr>
        </p:nvSpPr>
        <p:spPr>
          <a:xfrm>
            <a:off x="5443870" y="1973589"/>
            <a:ext cx="5711810" cy="3941540"/>
          </a:xfrm>
        </p:spPr>
        <p:txBody>
          <a:bodyPr>
            <a:normAutofit/>
          </a:bodyPr>
          <a:lstStyle>
            <a:lvl1pPr>
              <a:buClr>
                <a:schemeClr val="tx1"/>
              </a:buClr>
              <a:defRPr sz="1600">
                <a:solidFill>
                  <a:schemeClr val="tx1"/>
                </a:solidFill>
              </a:defRPr>
            </a:lvl1pPr>
            <a:lvl2pPr marL="384048" indent="-182880">
              <a:buClr>
                <a:schemeClr val="tx1"/>
              </a:buClr>
              <a:buFont typeface="Arial" panose="020B0604020202020204" pitchFamily="34" charset="0"/>
              <a:buChar char="•"/>
              <a:defRPr sz="1400">
                <a:solidFill>
                  <a:schemeClr val="tx1"/>
                </a:solidFill>
              </a:defRPr>
            </a:lvl2pPr>
            <a:lvl3pPr marL="566928" indent="-182880">
              <a:buClr>
                <a:schemeClr val="tx1"/>
              </a:buClr>
              <a:buFont typeface="Arial" panose="020B0604020202020204" pitchFamily="34" charset="0"/>
              <a:buChar char="•"/>
              <a:defRPr sz="1100">
                <a:solidFill>
                  <a:schemeClr val="tx1"/>
                </a:solidFill>
              </a:defRPr>
            </a:lvl3pPr>
            <a:lvl4pPr marL="749808" indent="-182880">
              <a:buClr>
                <a:schemeClr val="tx1"/>
              </a:buClr>
              <a:buFont typeface="Arial" panose="020B0604020202020204" pitchFamily="34" charset="0"/>
              <a:buChar char="•"/>
              <a:defRPr sz="1100">
                <a:solidFill>
                  <a:schemeClr val="tx1"/>
                </a:solidFill>
              </a:defRPr>
            </a:lvl4pPr>
            <a:lvl5pPr marL="932688" indent="-182880">
              <a:buClr>
                <a:schemeClr val="tx1"/>
              </a:buClr>
              <a:buFont typeface="Arial" panose="020B0604020202020204" pitchFamily="34" charset="0"/>
              <a:buChar char="•"/>
              <a:defRPr sz="11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3">
            <a:extLst>
              <a:ext uri="{FF2B5EF4-FFF2-40B4-BE49-F238E27FC236}">
                <a16:creationId xmlns:a16="http://schemas.microsoft.com/office/drawing/2014/main" id="{D8E69886-8907-DB47-87C2-0621AF156D9F}"/>
              </a:ext>
            </a:extLst>
          </p:cNvPr>
          <p:cNvSpPr>
            <a:spLocks noGrp="1"/>
          </p:cNvSpPr>
          <p:nvPr>
            <p:ph sz="half" idx="14"/>
          </p:nvPr>
        </p:nvSpPr>
        <p:spPr>
          <a:xfrm>
            <a:off x="605170" y="621039"/>
            <a:ext cx="4589130" cy="5603086"/>
          </a:xfrm>
          <a:solidFill>
            <a:srgbClr val="EDEFF7"/>
          </a:solidFill>
        </p:spPr>
        <p:txBody>
          <a:bodyPr>
            <a:normAutofit/>
          </a:bodyPr>
          <a:lstStyle>
            <a:lvl1pPr>
              <a:buClr>
                <a:schemeClr val="tx1"/>
              </a:buClr>
              <a:defRPr sz="1600">
                <a:solidFill>
                  <a:schemeClr val="tx1"/>
                </a:solidFill>
              </a:defRPr>
            </a:lvl1pPr>
            <a:lvl2pPr marL="384048" indent="-182880">
              <a:buClr>
                <a:schemeClr val="tx1"/>
              </a:buClr>
              <a:buFont typeface="Arial" panose="020B0604020202020204" pitchFamily="34" charset="0"/>
              <a:buChar char="•"/>
              <a:defRPr sz="1400">
                <a:solidFill>
                  <a:schemeClr val="tx1"/>
                </a:solidFill>
              </a:defRPr>
            </a:lvl2pPr>
            <a:lvl3pPr marL="566928" indent="-182880">
              <a:buClr>
                <a:schemeClr val="tx1"/>
              </a:buClr>
              <a:buFont typeface="Arial" panose="020B0604020202020204" pitchFamily="34" charset="0"/>
              <a:buChar char="•"/>
              <a:defRPr sz="1100">
                <a:solidFill>
                  <a:schemeClr val="tx1"/>
                </a:solidFill>
              </a:defRPr>
            </a:lvl3pPr>
            <a:lvl4pPr marL="749808" indent="-182880">
              <a:buClr>
                <a:schemeClr val="tx1"/>
              </a:buClr>
              <a:buFont typeface="Arial" panose="020B0604020202020204" pitchFamily="34" charset="0"/>
              <a:buChar char="•"/>
              <a:defRPr sz="1100">
                <a:solidFill>
                  <a:schemeClr val="tx1"/>
                </a:solidFill>
              </a:defRPr>
            </a:lvl4pPr>
            <a:lvl5pPr marL="932688" indent="-182880">
              <a:buClr>
                <a:schemeClr val="tx1"/>
              </a:buClr>
              <a:buFont typeface="Arial" panose="020B0604020202020204" pitchFamily="34" charset="0"/>
              <a:buChar char="•"/>
              <a:defRPr sz="11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263102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9C88DF2D-0421-A94C-82C1-867E1E5E4907}"/>
              </a:ext>
            </a:extLst>
          </p:cNvPr>
          <p:cNvSpPr/>
          <p:nvPr userDrawn="1"/>
        </p:nvSpPr>
        <p:spPr>
          <a:xfrm>
            <a:off x="10993582" y="0"/>
            <a:ext cx="1198418" cy="6858000"/>
          </a:xfrm>
          <a:prstGeom prst="rect">
            <a:avLst/>
          </a:prstGeom>
          <a:solidFill>
            <a:schemeClr val="accent4"/>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lang="en-US" sz="1600" noProof="0" dirty="0"/>
          </a:p>
        </p:txBody>
      </p:sp>
      <p:sp>
        <p:nvSpPr>
          <p:cNvPr id="10" name="Rectangle">
            <a:extLst>
              <a:ext uri="{FF2B5EF4-FFF2-40B4-BE49-F238E27FC236}">
                <a16:creationId xmlns:a16="http://schemas.microsoft.com/office/drawing/2014/main" id="{334D05A3-7A20-9447-8D39-F2980D85413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8" name="Rectangle 7">
            <a:extLst>
              <a:ext uri="{FF2B5EF4-FFF2-40B4-BE49-F238E27FC236}">
                <a16:creationId xmlns:a16="http://schemas.microsoft.com/office/drawing/2014/main" id="{DA134939-39C0-4522-A125-A13DFDA66490}"/>
              </a:ext>
            </a:extLst>
          </p:cNvPr>
          <p:cNvSpPr/>
          <p:nvPr/>
        </p:nvSpPr>
        <p:spPr>
          <a:xfrm>
            <a:off x="634999" y="3927894"/>
            <a:ext cx="10922000" cy="2326856"/>
          </a:xfrm>
          <a:prstGeom prst="rect">
            <a:avLst/>
          </a:prstGeom>
          <a:solidFill>
            <a:srgbClr val="F6F9F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35001" y="603250"/>
            <a:ext cx="10921998" cy="3294019"/>
          </a:xfrm>
          <a:solidFill>
            <a:schemeClr val="bg1"/>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p:cNvSpPr>
            <a:spLocks noGrp="1"/>
          </p:cNvSpPr>
          <p:nvPr>
            <p:ph type="title"/>
          </p:nvPr>
        </p:nvSpPr>
        <p:spPr>
          <a:xfrm>
            <a:off x="1097279" y="4298078"/>
            <a:ext cx="10113645" cy="743682"/>
          </a:xfrm>
          <a:prstGeom prst="rect">
            <a:avLst/>
          </a:prstGeom>
        </p:spPr>
        <p:txBody>
          <a:bodyPr tIns="0" bIns="0" anchor="b">
            <a:noAutofit/>
          </a:bodyPr>
          <a:lstStyle>
            <a:lvl1pPr>
              <a:defRPr sz="3600" b="0">
                <a:solidFill>
                  <a:schemeClr val="tx1"/>
                </a:solidFill>
              </a:defRPr>
            </a:lvl1pPr>
          </a:lstStyle>
          <a:p>
            <a:r>
              <a:rPr lang="en-US" noProof="0"/>
              <a:t>Click to edit Master title style</a:t>
            </a:r>
          </a:p>
        </p:txBody>
      </p:sp>
      <p:sp>
        <p:nvSpPr>
          <p:cNvPr id="4" name="Text Placeholder 3"/>
          <p:cNvSpPr>
            <a:spLocks noGrp="1"/>
          </p:cNvSpPr>
          <p:nvPr>
            <p:ph type="body" sz="half" idx="2"/>
          </p:nvPr>
        </p:nvSpPr>
        <p:spPr>
          <a:xfrm>
            <a:off x="1097279" y="5213716"/>
            <a:ext cx="10113264" cy="609600"/>
          </a:xfrm>
        </p:spPr>
        <p:txBody>
          <a:bodyPr lIns="91440" tIns="0" rIns="91440" bIns="0">
            <a:normAutofit/>
          </a:bodyPr>
          <a:lstStyle>
            <a:lvl1pPr marL="0" indent="0">
              <a:spcBef>
                <a:spcPts val="0"/>
              </a:spcBef>
              <a:spcAft>
                <a:spcPts val="600"/>
              </a:spcAft>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noProof="0" smtClean="0"/>
              <a:t>5/5/2020</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noProof="0" dirty="0"/>
          </a:p>
        </p:txBody>
      </p:sp>
      <p:sp>
        <p:nvSpPr>
          <p:cNvPr id="7" name="Slide Number Placeholder 6"/>
          <p:cNvSpPr>
            <a:spLocks noGrp="1"/>
          </p:cNvSpPr>
          <p:nvPr>
            <p:ph type="sldNum" sz="quarter" idx="12"/>
          </p:nvPr>
        </p:nvSpPr>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4046387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1552108B-1F90-0044-A7D4-0956E919F29A}"/>
              </a:ext>
            </a:extLst>
          </p:cNvPr>
          <p:cNvSpPr/>
          <p:nvPr userDrawn="1"/>
        </p:nvSpPr>
        <p:spPr>
          <a:xfrm>
            <a:off x="635000" y="633875"/>
            <a:ext cx="10922000" cy="5590250"/>
          </a:xfrm>
          <a:prstGeom prst="rect">
            <a:avLst/>
          </a:prstGeom>
          <a:solidFill>
            <a:srgbClr val="F6F9FF"/>
          </a:solidFill>
          <a:ln w="12700">
            <a:noFill/>
            <a:miter lim="400000"/>
          </a:ln>
          <a:effectLst>
            <a:outerShdw blurRad="254000" dist="25400" dir="2700000" rotWithShape="0">
              <a:srgbClr val="1F2125">
                <a:alpha val="15000"/>
              </a:srgbClr>
            </a:outerShdw>
          </a:effectLst>
        </p:spPr>
        <p:txBody>
          <a:bodyPr lIns="0" tIns="0" rIns="0" bIns="0" anchor="ctr"/>
          <a:lstStyle/>
          <a:p>
            <a:pPr>
              <a:defRPr sz="3200" b="0">
                <a:solidFill>
                  <a:srgbClr val="E8ECF2"/>
                </a:solidFill>
                <a:latin typeface="+mn-lt"/>
                <a:ea typeface="+mn-ea"/>
                <a:cs typeface="+mn-cs"/>
                <a:sym typeface="Helvetica Neue Medium"/>
              </a:defRPr>
            </a:pPr>
            <a:endParaRPr lang="en-US" sz="1600" noProof="0" dirty="0"/>
          </a:p>
        </p:txBody>
      </p:sp>
      <p:sp>
        <p:nvSpPr>
          <p:cNvPr id="2" name="Title Placeholder 1"/>
          <p:cNvSpPr>
            <a:spLocks noGrp="1"/>
          </p:cNvSpPr>
          <p:nvPr>
            <p:ph type="title"/>
          </p:nvPr>
        </p:nvSpPr>
        <p:spPr>
          <a:xfrm>
            <a:off x="1097280" y="942871"/>
            <a:ext cx="10058400" cy="587584"/>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noProof="0" smtClean="0"/>
              <a:t>5/5/2020</a:t>
            </a:fld>
            <a:endParaRPr lang="en-US" noProof="0"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noProof="0"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1394360962"/>
      </p:ext>
    </p:extLst>
  </p:cSld>
  <p:clrMap bg1="lt1" tx1="dk1" bg2="lt2" tx2="dk2" accent1="accent1" accent2="accent2" accent3="accent3" accent4="accent4" accent5="accent5" accent6="accent6" hlink="hlink" folHlink="folHlink"/>
  <p:sldLayoutIdLst>
    <p:sldLayoutId id="2147483674" r:id="rId1"/>
    <p:sldLayoutId id="2147483693" r:id="rId2"/>
    <p:sldLayoutId id="2147483675" r:id="rId3"/>
    <p:sldLayoutId id="2147483684" r:id="rId4"/>
    <p:sldLayoutId id="2147483678" r:id="rId5"/>
    <p:sldLayoutId id="2147483688" r:id="rId6"/>
    <p:sldLayoutId id="2147483679" r:id="rId7"/>
    <p:sldLayoutId id="2147483692" r:id="rId8"/>
    <p:sldLayoutId id="2147483691" r:id="rId9"/>
    <p:sldLayoutId id="2147483690" r:id="rId10"/>
    <p:sldLayoutId id="2147483689" r:id="rId11"/>
    <p:sldLayoutId id="2147483683" r:id="rId12"/>
  </p:sldLayoutIdLst>
  <p:hf sldNum="0" hdr="0" ftr="0" dt="0"/>
  <p:txStyles>
    <p:titleStyle>
      <a:lvl1pPr algn="l" defTabSz="914400" rtl="0" eaLnBrk="1" latinLnBrk="0" hangingPunct="1">
        <a:lnSpc>
          <a:spcPct val="90000"/>
        </a:lnSpc>
        <a:spcBef>
          <a:spcPct val="0"/>
        </a:spcBef>
        <a:buNone/>
        <a:defRPr sz="2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audio" Target="../media/media7.m4a"/><Relationship Id="rId13" Type="http://schemas.openxmlformats.org/officeDocument/2006/relationships/image" Target="../media/image2.png"/><Relationship Id="rId3" Type="http://schemas.microsoft.com/office/2007/relationships/media" Target="../media/media5.m4a"/><Relationship Id="rId7" Type="http://schemas.microsoft.com/office/2007/relationships/media" Target="../media/media7.m4a"/><Relationship Id="rId12" Type="http://schemas.openxmlformats.org/officeDocument/2006/relationships/notesSlide" Target="../notesSlides/notesSlide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audio" Target="../media/media6.m4a"/><Relationship Id="rId11" Type="http://schemas.openxmlformats.org/officeDocument/2006/relationships/slideLayout" Target="../slideLayouts/slideLayout10.xml"/><Relationship Id="rId5" Type="http://schemas.microsoft.com/office/2007/relationships/media" Target="../media/media6.m4a"/><Relationship Id="rId10" Type="http://schemas.openxmlformats.org/officeDocument/2006/relationships/audio" Target="../media/media8.m4a"/><Relationship Id="rId4" Type="http://schemas.openxmlformats.org/officeDocument/2006/relationships/audio" Target="../media/media5.m4a"/><Relationship Id="rId9" Type="http://schemas.microsoft.com/office/2007/relationships/media" Target="../media/media8.m4a"/></Relationships>
</file>

<file path=ppt/slides/_rels/slide5.xml.rels><?xml version="1.0" encoding="UTF-8" standalone="yes"?>
<Relationships xmlns="http://schemas.openxmlformats.org/package/2006/relationships"><Relationship Id="rId8" Type="http://schemas.openxmlformats.org/officeDocument/2006/relationships/audio" Target="../media/media12.m4a"/><Relationship Id="rId13" Type="http://schemas.openxmlformats.org/officeDocument/2006/relationships/image" Target="../media/image2.png"/><Relationship Id="rId3" Type="http://schemas.microsoft.com/office/2007/relationships/media" Target="../media/media10.m4a"/><Relationship Id="rId7" Type="http://schemas.microsoft.com/office/2007/relationships/media" Target="../media/media12.m4a"/><Relationship Id="rId12" Type="http://schemas.openxmlformats.org/officeDocument/2006/relationships/notesSlide" Target="../notesSlides/notesSlide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audio" Target="../media/media11.m4a"/><Relationship Id="rId11" Type="http://schemas.openxmlformats.org/officeDocument/2006/relationships/slideLayout" Target="../slideLayouts/slideLayout3.xml"/><Relationship Id="rId5" Type="http://schemas.microsoft.com/office/2007/relationships/media" Target="../media/media11.m4a"/><Relationship Id="rId10" Type="http://schemas.openxmlformats.org/officeDocument/2006/relationships/audio" Target="../media/media13.m4a"/><Relationship Id="rId4" Type="http://schemas.openxmlformats.org/officeDocument/2006/relationships/audio" Target="../media/media10.m4a"/><Relationship Id="rId9" Type="http://schemas.microsoft.com/office/2007/relationships/media" Target="../media/media13.m4a"/></Relationships>
</file>

<file path=ppt/slides/_rels/slide6.xml.rels><?xml version="1.0" encoding="UTF-8" standalone="yes"?>
<Relationships xmlns="http://schemas.openxmlformats.org/package/2006/relationships"><Relationship Id="rId8" Type="http://schemas.openxmlformats.org/officeDocument/2006/relationships/audio" Target="../media/media17.m4a"/><Relationship Id="rId3" Type="http://schemas.microsoft.com/office/2007/relationships/media" Target="../media/media15.m4a"/><Relationship Id="rId7" Type="http://schemas.microsoft.com/office/2007/relationships/media" Target="../media/media17.m4a"/><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audio" Target="../media/media16.m4a"/><Relationship Id="rId11" Type="http://schemas.openxmlformats.org/officeDocument/2006/relationships/image" Target="../media/image2.png"/><Relationship Id="rId5" Type="http://schemas.microsoft.com/office/2007/relationships/media" Target="../media/media16.m4a"/><Relationship Id="rId10" Type="http://schemas.openxmlformats.org/officeDocument/2006/relationships/notesSlide" Target="../notesSlides/notesSlide6.xml"/><Relationship Id="rId4" Type="http://schemas.openxmlformats.org/officeDocument/2006/relationships/audio" Target="../media/media15.m4a"/><Relationship Id="rId9"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8" Type="http://schemas.openxmlformats.org/officeDocument/2006/relationships/audio" Target="../media/media21.m4a"/><Relationship Id="rId3" Type="http://schemas.microsoft.com/office/2007/relationships/media" Target="../media/media19.m4a"/><Relationship Id="rId7" Type="http://schemas.microsoft.com/office/2007/relationships/media" Target="../media/media21.m4a"/><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audio" Target="../media/media20.m4a"/><Relationship Id="rId11" Type="http://schemas.openxmlformats.org/officeDocument/2006/relationships/image" Target="../media/image2.png"/><Relationship Id="rId5" Type="http://schemas.microsoft.com/office/2007/relationships/media" Target="../media/media20.m4a"/><Relationship Id="rId10" Type="http://schemas.openxmlformats.org/officeDocument/2006/relationships/notesSlide" Target="../notesSlides/notesSlide7.xml"/><Relationship Id="rId4" Type="http://schemas.openxmlformats.org/officeDocument/2006/relationships/audio" Target="../media/media19.m4a"/><Relationship Id="rId9"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8.xml"/><Relationship Id="rId3" Type="http://schemas.microsoft.com/office/2007/relationships/media" Target="../media/media23.m4a"/><Relationship Id="rId7" Type="http://schemas.openxmlformats.org/officeDocument/2006/relationships/slideLayout" Target="../slideLayouts/slideLayout1.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audio" Target="../media/media24.m4a"/><Relationship Id="rId5" Type="http://schemas.microsoft.com/office/2007/relationships/media" Target="../media/media24.m4a"/><Relationship Id="rId4" Type="http://schemas.openxmlformats.org/officeDocument/2006/relationships/audio" Target="../media/media23.m4a"/><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audio" Target="../media/media28.m4a"/><Relationship Id="rId13" Type="http://schemas.openxmlformats.org/officeDocument/2006/relationships/slideLayout" Target="../slideLayouts/slideLayout10.xml"/><Relationship Id="rId3" Type="http://schemas.microsoft.com/office/2007/relationships/media" Target="../media/media26.m4a"/><Relationship Id="rId7" Type="http://schemas.microsoft.com/office/2007/relationships/media" Target="../media/media28.m4a"/><Relationship Id="rId12" Type="http://schemas.openxmlformats.org/officeDocument/2006/relationships/audio" Target="../media/media30.m4a"/><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audio" Target="../media/media27.m4a"/><Relationship Id="rId11" Type="http://schemas.microsoft.com/office/2007/relationships/media" Target="../media/media30.m4a"/><Relationship Id="rId5" Type="http://schemas.microsoft.com/office/2007/relationships/media" Target="../media/media27.m4a"/><Relationship Id="rId15" Type="http://schemas.openxmlformats.org/officeDocument/2006/relationships/image" Target="../media/image2.png"/><Relationship Id="rId10" Type="http://schemas.openxmlformats.org/officeDocument/2006/relationships/audio" Target="../media/media29.m4a"/><Relationship Id="rId4" Type="http://schemas.openxmlformats.org/officeDocument/2006/relationships/audio" Target="../media/media26.m4a"/><Relationship Id="rId9" Type="http://schemas.microsoft.com/office/2007/relationships/media" Target="../media/media29.m4a"/><Relationship Id="rId1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7AEFB0-51F2-5449-996C-73382891D2F9}"/>
              </a:ext>
            </a:extLst>
          </p:cNvPr>
          <p:cNvSpPr>
            <a:spLocks noGrp="1"/>
          </p:cNvSpPr>
          <p:nvPr>
            <p:ph type="ctrTitle"/>
          </p:nvPr>
        </p:nvSpPr>
        <p:spPr>
          <a:xfrm>
            <a:off x="1678743" y="1094411"/>
            <a:ext cx="8834511" cy="3566160"/>
          </a:xfrm>
        </p:spPr>
        <p:txBody>
          <a:bodyPr/>
          <a:lstStyle/>
          <a:p>
            <a:r>
              <a:rPr lang="en-US" dirty="0"/>
              <a:t>Cardiff Airport</a:t>
            </a:r>
          </a:p>
        </p:txBody>
      </p:sp>
      <p:sp>
        <p:nvSpPr>
          <p:cNvPr id="5" name="Subtitle 4">
            <a:extLst>
              <a:ext uri="{FF2B5EF4-FFF2-40B4-BE49-F238E27FC236}">
                <a16:creationId xmlns:a16="http://schemas.microsoft.com/office/drawing/2014/main" id="{B0F6D6CF-8D73-6643-A348-53AAE29FD1C2}"/>
              </a:ext>
            </a:extLst>
          </p:cNvPr>
          <p:cNvSpPr>
            <a:spLocks noGrp="1"/>
          </p:cNvSpPr>
          <p:nvPr>
            <p:ph type="subTitle" idx="1"/>
          </p:nvPr>
        </p:nvSpPr>
        <p:spPr>
          <a:xfrm>
            <a:off x="4106806" y="4809049"/>
            <a:ext cx="3978386" cy="1143000"/>
          </a:xfrm>
        </p:spPr>
        <p:txBody>
          <a:bodyPr/>
          <a:lstStyle/>
          <a:p>
            <a:r>
              <a:rPr lang="en-US" dirty="0"/>
              <a:t>Case Study Analysis</a:t>
            </a:r>
          </a:p>
        </p:txBody>
      </p:sp>
      <p:sp>
        <p:nvSpPr>
          <p:cNvPr id="2" name="TextBox 1">
            <a:extLst>
              <a:ext uri="{FF2B5EF4-FFF2-40B4-BE49-F238E27FC236}">
                <a16:creationId xmlns:a16="http://schemas.microsoft.com/office/drawing/2014/main" id="{D7C68C2C-035B-4024-A431-A4978AECF8C9}"/>
              </a:ext>
            </a:extLst>
          </p:cNvPr>
          <p:cNvSpPr txBox="1"/>
          <p:nvPr/>
        </p:nvSpPr>
        <p:spPr>
          <a:xfrm>
            <a:off x="9362661" y="5788152"/>
            <a:ext cx="2604052" cy="369332"/>
          </a:xfrm>
          <a:prstGeom prst="rect">
            <a:avLst/>
          </a:prstGeom>
          <a:noFill/>
        </p:spPr>
        <p:txBody>
          <a:bodyPr wrap="square" rtlCol="0">
            <a:spAutoFit/>
          </a:bodyPr>
          <a:lstStyle/>
          <a:p>
            <a:r>
              <a:rPr lang="en-GB" b="1" dirty="0"/>
              <a:t>By: Tamara Leaity</a:t>
            </a:r>
          </a:p>
        </p:txBody>
      </p:sp>
      <p:pic>
        <p:nvPicPr>
          <p:cNvPr id="3" name="Picture 2">
            <a:extLst>
              <a:ext uri="{FF2B5EF4-FFF2-40B4-BE49-F238E27FC236}">
                <a16:creationId xmlns:a16="http://schemas.microsoft.com/office/drawing/2014/main" id="{E324B664-F505-413E-B648-68961976F41C}"/>
              </a:ext>
            </a:extLst>
          </p:cNvPr>
          <p:cNvPicPr>
            <a:picLocks noChangeAspect="1"/>
          </p:cNvPicPr>
          <p:nvPr/>
        </p:nvPicPr>
        <p:blipFill>
          <a:blip r:embed="rId5"/>
          <a:stretch>
            <a:fillRect/>
          </a:stretch>
        </p:blipFill>
        <p:spPr>
          <a:xfrm>
            <a:off x="4287474" y="905951"/>
            <a:ext cx="3617051" cy="2406983"/>
          </a:xfrm>
          <a:prstGeom prst="rect">
            <a:avLst/>
          </a:prstGeom>
          <a:ln>
            <a:noFill/>
          </a:ln>
          <a:effectLst>
            <a:softEdge rad="112500"/>
          </a:effectLst>
        </p:spPr>
      </p:pic>
      <p:pic>
        <p:nvPicPr>
          <p:cNvPr id="6" name="Cardiff Airport">
            <a:hlinkClick r:id="" action="ppaction://media"/>
            <a:extLst>
              <a:ext uri="{FF2B5EF4-FFF2-40B4-BE49-F238E27FC236}">
                <a16:creationId xmlns:a16="http://schemas.microsoft.com/office/drawing/2014/main" id="{4665C83E-B16A-4544-9C7B-3F3745FC7D3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22169" y="4761010"/>
            <a:ext cx="609600" cy="609600"/>
          </a:xfrm>
          <a:prstGeom prst="rect">
            <a:avLst/>
          </a:prstGeom>
        </p:spPr>
      </p:pic>
    </p:spTree>
    <p:extLst>
      <p:ext uri="{BB962C8B-B14F-4D97-AF65-F5344CB8AC3E}">
        <p14:creationId xmlns:p14="http://schemas.microsoft.com/office/powerpoint/2010/main" val="183336583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DEFF7"/>
        </a:solidFill>
        <a:effectLst/>
      </p:bgPr>
    </p:bg>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55BA9AC8-EA60-644D-9DDA-B76203EA1E87}"/>
              </a:ext>
            </a:extLst>
          </p:cNvPr>
          <p:cNvSpPr>
            <a:spLocks noGrp="1"/>
          </p:cNvSpPr>
          <p:nvPr>
            <p:ph type="title"/>
          </p:nvPr>
        </p:nvSpPr>
        <p:spPr>
          <a:xfrm>
            <a:off x="635000" y="3177411"/>
            <a:ext cx="4886854" cy="587584"/>
          </a:xfrm>
        </p:spPr>
        <p:txBody>
          <a:bodyPr/>
          <a:lstStyle/>
          <a:p>
            <a:r>
              <a:rPr lang="en-US" dirty="0">
                <a:solidFill>
                  <a:schemeClr val="tx1"/>
                </a:solidFill>
              </a:rPr>
              <a:t>OUTLINE</a:t>
            </a:r>
          </a:p>
        </p:txBody>
      </p:sp>
      <p:sp>
        <p:nvSpPr>
          <p:cNvPr id="17" name="Content Placeholder 16">
            <a:extLst>
              <a:ext uri="{FF2B5EF4-FFF2-40B4-BE49-F238E27FC236}">
                <a16:creationId xmlns:a16="http://schemas.microsoft.com/office/drawing/2014/main" id="{8E7591AD-81F4-2E45-AE36-F4DA40C19031}"/>
              </a:ext>
            </a:extLst>
          </p:cNvPr>
          <p:cNvSpPr>
            <a:spLocks noGrp="1"/>
          </p:cNvSpPr>
          <p:nvPr>
            <p:ph sz="half" idx="2"/>
          </p:nvPr>
        </p:nvSpPr>
        <p:spPr/>
        <p:txBody>
          <a:bodyPr/>
          <a:lstStyle/>
          <a:p>
            <a:r>
              <a:rPr lang="en-US" dirty="0"/>
              <a:t>Introduction to Cardiff Airport</a:t>
            </a:r>
          </a:p>
          <a:p>
            <a:r>
              <a:rPr lang="en-US" dirty="0"/>
              <a:t>PESTLE</a:t>
            </a:r>
          </a:p>
          <a:p>
            <a:r>
              <a:rPr lang="en-US" dirty="0"/>
              <a:t>SWOT</a:t>
            </a:r>
          </a:p>
          <a:p>
            <a:r>
              <a:rPr lang="en-US" dirty="0"/>
              <a:t>Key Performance Indicators and Ratios</a:t>
            </a:r>
          </a:p>
          <a:p>
            <a:r>
              <a:rPr lang="en-US" dirty="0"/>
              <a:t>Performance Management</a:t>
            </a:r>
          </a:p>
          <a:p>
            <a:r>
              <a:rPr lang="en-US" dirty="0"/>
              <a:t>Management Overview</a:t>
            </a:r>
          </a:p>
          <a:p>
            <a:r>
              <a:rPr lang="en-US" dirty="0"/>
              <a:t>Recommendations</a:t>
            </a:r>
          </a:p>
        </p:txBody>
      </p:sp>
      <p:pic>
        <p:nvPicPr>
          <p:cNvPr id="2" name="Outline">
            <a:hlinkClick r:id="" action="ppaction://media"/>
            <a:extLst>
              <a:ext uri="{FF2B5EF4-FFF2-40B4-BE49-F238E27FC236}">
                <a16:creationId xmlns:a16="http://schemas.microsoft.com/office/drawing/2014/main" id="{AA37A5B9-81F7-41E8-8EFA-F4D1DD9E87E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02766" y="3166403"/>
            <a:ext cx="609600" cy="609600"/>
          </a:xfrm>
          <a:prstGeom prst="rect">
            <a:avLst/>
          </a:prstGeom>
        </p:spPr>
      </p:pic>
    </p:spTree>
    <p:extLst>
      <p:ext uri="{BB962C8B-B14F-4D97-AF65-F5344CB8AC3E}">
        <p14:creationId xmlns:p14="http://schemas.microsoft.com/office/powerpoint/2010/main" val="227689873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E51183-D0D9-A74B-94F0-9EC0104A75F3}"/>
              </a:ext>
            </a:extLst>
          </p:cNvPr>
          <p:cNvSpPr>
            <a:spLocks noGrp="1"/>
          </p:cNvSpPr>
          <p:nvPr>
            <p:ph type="title"/>
          </p:nvPr>
        </p:nvSpPr>
        <p:spPr>
          <a:xfrm>
            <a:off x="1097280" y="942871"/>
            <a:ext cx="10058400" cy="587584"/>
          </a:xfrm>
        </p:spPr>
        <p:txBody>
          <a:bodyPr anchor="ctr">
            <a:normAutofit/>
          </a:bodyPr>
          <a:lstStyle/>
          <a:p>
            <a:pPr>
              <a:tabLst>
                <a:tab pos="3308350" algn="l"/>
              </a:tabLst>
            </a:pPr>
            <a:r>
              <a:rPr lang="en-US" dirty="0"/>
              <a:t>Introduction to Cardiff airport </a:t>
            </a:r>
          </a:p>
        </p:txBody>
      </p:sp>
      <p:sp>
        <p:nvSpPr>
          <p:cNvPr id="2" name="TextBox 1">
            <a:extLst>
              <a:ext uri="{FF2B5EF4-FFF2-40B4-BE49-F238E27FC236}">
                <a16:creationId xmlns:a16="http://schemas.microsoft.com/office/drawing/2014/main" id="{EF5150BA-A34D-4C34-9E85-AC875AB395DD}"/>
              </a:ext>
            </a:extLst>
          </p:cNvPr>
          <p:cNvSpPr txBox="1"/>
          <p:nvPr/>
        </p:nvSpPr>
        <p:spPr>
          <a:xfrm>
            <a:off x="1097280" y="1961322"/>
            <a:ext cx="9250017" cy="2031325"/>
          </a:xfrm>
          <a:prstGeom prst="rect">
            <a:avLst/>
          </a:prstGeom>
          <a:noFill/>
        </p:spPr>
        <p:txBody>
          <a:bodyPr wrap="square" rtlCol="0">
            <a:spAutoFit/>
          </a:bodyPr>
          <a:lstStyle/>
          <a:p>
            <a:pPr marL="285750" indent="-285750">
              <a:buFont typeface="Wingdings" panose="05000000000000000000" pitchFamily="2" charset="2"/>
              <a:buChar char="ü"/>
            </a:pPr>
            <a:r>
              <a:rPr lang="en-GB" dirty="0"/>
              <a:t>International Airport in Wales [Airport-Technology.com, 2020].</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1.66 million passengers per annum [Barry, M, 2013].</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Purchased by Welsh Government in 2013 [BBC.co.uk, 2013].</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‘The Five Case Business Model’ [Thomas, V, H, 2016].</a:t>
            </a:r>
          </a:p>
        </p:txBody>
      </p:sp>
      <p:pic>
        <p:nvPicPr>
          <p:cNvPr id="3" name="Introduction ">
            <a:hlinkClick r:id="" action="ppaction://media"/>
            <a:extLst>
              <a:ext uri="{FF2B5EF4-FFF2-40B4-BE49-F238E27FC236}">
                <a16:creationId xmlns:a16="http://schemas.microsoft.com/office/drawing/2014/main" id="{9375511E-6B3B-46BC-9F5B-7317A7E307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25447" y="947735"/>
            <a:ext cx="609600" cy="609600"/>
          </a:xfrm>
          <a:prstGeom prst="rect">
            <a:avLst/>
          </a:prstGeom>
        </p:spPr>
      </p:pic>
    </p:spTree>
    <p:extLst>
      <p:ext uri="{BB962C8B-B14F-4D97-AF65-F5344CB8AC3E}">
        <p14:creationId xmlns:p14="http://schemas.microsoft.com/office/powerpoint/2010/main" val="97197670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0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E51183-D0D9-A74B-94F0-9EC0104A75F3}"/>
              </a:ext>
            </a:extLst>
          </p:cNvPr>
          <p:cNvSpPr>
            <a:spLocks noGrp="1"/>
          </p:cNvSpPr>
          <p:nvPr>
            <p:ph type="title"/>
          </p:nvPr>
        </p:nvSpPr>
        <p:spPr>
          <a:xfrm>
            <a:off x="-799904" y="822973"/>
            <a:ext cx="4886854" cy="587584"/>
          </a:xfrm>
        </p:spPr>
        <p:txBody>
          <a:bodyPr vert="horz" lIns="91440" tIns="45720" rIns="91440" bIns="45720" rtlCol="0" anchor="ctr">
            <a:normAutofit/>
          </a:bodyPr>
          <a:lstStyle/>
          <a:p>
            <a:pPr>
              <a:tabLst>
                <a:tab pos="3308350" algn="l"/>
              </a:tabLst>
            </a:pPr>
            <a:r>
              <a:rPr lang="en-US" kern="1200" cap="all" spc="-50" baseline="0" dirty="0">
                <a:latin typeface="+mj-lt"/>
                <a:ea typeface="+mj-ea"/>
                <a:cs typeface="+mj-cs"/>
              </a:rPr>
              <a:t>PESTLE</a:t>
            </a:r>
          </a:p>
        </p:txBody>
      </p:sp>
      <p:sp>
        <p:nvSpPr>
          <p:cNvPr id="2" name="TextBox 1">
            <a:extLst>
              <a:ext uri="{FF2B5EF4-FFF2-40B4-BE49-F238E27FC236}">
                <a16:creationId xmlns:a16="http://schemas.microsoft.com/office/drawing/2014/main" id="{EF5150BA-A34D-4C34-9E85-AC875AB395DD}"/>
              </a:ext>
            </a:extLst>
          </p:cNvPr>
          <p:cNvSpPr txBox="1"/>
          <p:nvPr/>
        </p:nvSpPr>
        <p:spPr>
          <a:xfrm>
            <a:off x="874644" y="1467680"/>
            <a:ext cx="5221356" cy="1961320"/>
          </a:xfrm>
          <a:prstGeom prst="rect">
            <a:avLst/>
          </a:prstGeom>
        </p:spPr>
        <p:txBody>
          <a:bodyPr vert="horz" lIns="0" tIns="45720" rIns="0" bIns="45720" rtlCol="0" anchor="ctr">
            <a:normAutofit/>
          </a:bodyPr>
          <a:lstStyle/>
          <a:p>
            <a:pPr algn="ctr">
              <a:spcAft>
                <a:spcPts val="600"/>
              </a:spcAft>
              <a:buClr>
                <a:schemeClr val="tx1"/>
              </a:buClr>
            </a:pPr>
            <a:r>
              <a:rPr lang="en-US" sz="1600" b="1" dirty="0"/>
              <a:t>Political and Economic</a:t>
            </a:r>
          </a:p>
          <a:p>
            <a:pPr marL="285750" indent="-285750">
              <a:spcAft>
                <a:spcPts val="600"/>
              </a:spcAft>
              <a:buClr>
                <a:schemeClr val="tx1"/>
              </a:buClr>
              <a:buFont typeface="Wingdings" panose="05000000000000000000" pitchFamily="2" charset="2"/>
              <a:buChar char="ü"/>
            </a:pPr>
            <a:r>
              <a:rPr lang="en-US" sz="1600" dirty="0"/>
              <a:t>70 % passenger growth in 2018 [International-Airport-Review.com, 2019].</a:t>
            </a:r>
          </a:p>
          <a:p>
            <a:pPr marL="285750" indent="-285750">
              <a:spcAft>
                <a:spcPts val="600"/>
              </a:spcAft>
              <a:buClr>
                <a:schemeClr val="tx1"/>
              </a:buClr>
              <a:buFont typeface="Wingdings" panose="05000000000000000000" pitchFamily="2" charset="2"/>
              <a:buChar char="ü"/>
            </a:pPr>
            <a:endParaRPr lang="en-US" sz="1600" dirty="0"/>
          </a:p>
          <a:p>
            <a:pPr marL="285750" indent="-285750">
              <a:spcAft>
                <a:spcPts val="600"/>
              </a:spcAft>
              <a:buClr>
                <a:schemeClr val="tx1"/>
              </a:buClr>
              <a:buFont typeface="Wingdings" panose="05000000000000000000" pitchFamily="2" charset="2"/>
              <a:buChar char="ü"/>
            </a:pPr>
            <a:r>
              <a:rPr lang="en-US" sz="1600" dirty="0"/>
              <a:t>Generated Profit 2019: £7,000 with 1.58 million visitor growth [</a:t>
            </a:r>
            <a:r>
              <a:rPr lang="en-US" sz="1600" dirty="0" err="1"/>
              <a:t>Mosalki</a:t>
            </a:r>
            <a:r>
              <a:rPr lang="en-US" sz="1600" dirty="0"/>
              <a:t>, R, 2019].</a:t>
            </a:r>
          </a:p>
          <a:p>
            <a:pPr marL="285750" indent="-285750">
              <a:spcAft>
                <a:spcPts val="600"/>
              </a:spcAft>
              <a:buClr>
                <a:schemeClr val="tx1"/>
              </a:buClr>
              <a:buFont typeface="Wingdings" panose="05000000000000000000" pitchFamily="2" charset="2"/>
              <a:buChar char="ü"/>
            </a:pPr>
            <a:endParaRPr lang="en-US" sz="1600" b="1" dirty="0"/>
          </a:p>
          <a:p>
            <a:pPr marL="285750" indent="-285750">
              <a:spcAft>
                <a:spcPts val="600"/>
              </a:spcAft>
              <a:buClr>
                <a:schemeClr val="tx1"/>
              </a:buClr>
              <a:buFont typeface="Wingdings" panose="05000000000000000000" pitchFamily="2" charset="2"/>
              <a:buChar char="ü"/>
            </a:pPr>
            <a:endParaRPr lang="en-US" sz="1600" b="1" dirty="0"/>
          </a:p>
        </p:txBody>
      </p:sp>
      <p:sp>
        <p:nvSpPr>
          <p:cNvPr id="5" name="TextBox 4">
            <a:extLst>
              <a:ext uri="{FF2B5EF4-FFF2-40B4-BE49-F238E27FC236}">
                <a16:creationId xmlns:a16="http://schemas.microsoft.com/office/drawing/2014/main" id="{4664B393-C937-411F-9C06-0A18DA81878B}"/>
              </a:ext>
            </a:extLst>
          </p:cNvPr>
          <p:cNvSpPr txBox="1"/>
          <p:nvPr/>
        </p:nvSpPr>
        <p:spPr>
          <a:xfrm>
            <a:off x="874644" y="3099353"/>
            <a:ext cx="5221356" cy="3114260"/>
          </a:xfrm>
          <a:prstGeom prst="rect">
            <a:avLst/>
          </a:prstGeom>
        </p:spPr>
        <p:txBody>
          <a:bodyPr vert="horz" lIns="0" tIns="45720" rIns="0" bIns="45720" rtlCol="0" anchor="ctr">
            <a:normAutofit fontScale="40000" lnSpcReduction="20000"/>
          </a:bodyPr>
          <a:lstStyle/>
          <a:p>
            <a:pPr algn="ctr">
              <a:spcAft>
                <a:spcPts val="600"/>
              </a:spcAft>
              <a:buClr>
                <a:schemeClr val="tx1"/>
              </a:buClr>
            </a:pPr>
            <a:r>
              <a:rPr lang="en-US" sz="4000" b="1" dirty="0"/>
              <a:t>Social</a:t>
            </a:r>
          </a:p>
          <a:p>
            <a:pPr marL="285750" indent="-285750">
              <a:spcAft>
                <a:spcPts val="600"/>
              </a:spcAft>
              <a:buClr>
                <a:schemeClr val="tx1"/>
              </a:buClr>
              <a:buFont typeface="Wingdings" panose="05000000000000000000" pitchFamily="2" charset="2"/>
              <a:buChar char="ü"/>
            </a:pPr>
            <a:r>
              <a:rPr lang="en-US" sz="4000" dirty="0"/>
              <a:t>Over 50 direct routes with 900 connecting destinations [VisitCardiff.com, 2020]. </a:t>
            </a:r>
          </a:p>
          <a:p>
            <a:pPr marL="285750" indent="-285750">
              <a:spcAft>
                <a:spcPts val="600"/>
              </a:spcAft>
              <a:buClr>
                <a:schemeClr val="tx1"/>
              </a:buClr>
              <a:buFont typeface="Wingdings" panose="05000000000000000000" pitchFamily="2" charset="2"/>
              <a:buChar char="ü"/>
            </a:pPr>
            <a:endParaRPr lang="en-US" sz="4000" dirty="0"/>
          </a:p>
          <a:p>
            <a:pPr marL="285750" indent="-285750">
              <a:spcAft>
                <a:spcPts val="600"/>
              </a:spcAft>
              <a:buClr>
                <a:schemeClr val="tx1"/>
              </a:buClr>
              <a:buFont typeface="Wingdings" panose="05000000000000000000" pitchFamily="2" charset="2"/>
              <a:buChar char="ü"/>
            </a:pPr>
            <a:r>
              <a:rPr lang="en-US" sz="4000" dirty="0"/>
              <a:t>05</a:t>
            </a:r>
            <a:r>
              <a:rPr lang="en-US" sz="4000" baseline="30000" dirty="0"/>
              <a:t>th</a:t>
            </a:r>
            <a:r>
              <a:rPr lang="en-US" sz="4000" dirty="0"/>
              <a:t> March 2020: </a:t>
            </a:r>
            <a:r>
              <a:rPr lang="en-US" sz="4000" dirty="0" err="1"/>
              <a:t>Flybe</a:t>
            </a:r>
            <a:r>
              <a:rPr lang="en-US" sz="4000" dirty="0"/>
              <a:t> suspended all operations [CAA.co.uk, 2020].</a:t>
            </a:r>
          </a:p>
          <a:p>
            <a:pPr marL="285750" indent="-285750">
              <a:spcAft>
                <a:spcPts val="600"/>
              </a:spcAft>
              <a:buClr>
                <a:schemeClr val="tx1"/>
              </a:buClr>
              <a:buFont typeface="Wingdings" panose="05000000000000000000" pitchFamily="2" charset="2"/>
              <a:buChar char="ü"/>
            </a:pPr>
            <a:endParaRPr lang="en-US" sz="4000" dirty="0"/>
          </a:p>
          <a:p>
            <a:pPr marL="285750" indent="-285750">
              <a:spcAft>
                <a:spcPts val="600"/>
              </a:spcAft>
              <a:buClr>
                <a:schemeClr val="tx1"/>
              </a:buClr>
              <a:buFont typeface="Wingdings" panose="05000000000000000000" pitchFamily="2" charset="2"/>
              <a:buChar char="ü"/>
            </a:pPr>
            <a:r>
              <a:rPr lang="en-US" sz="4000" dirty="0"/>
              <a:t>23</a:t>
            </a:r>
            <a:r>
              <a:rPr lang="en-US" sz="4000" baseline="30000" dirty="0"/>
              <a:t>rd</a:t>
            </a:r>
            <a:r>
              <a:rPr lang="en-US" sz="4000" dirty="0"/>
              <a:t> September 2019: Thomas Cook collapsed [TravelMole.com, 2019].  </a:t>
            </a:r>
          </a:p>
          <a:p>
            <a:pPr marL="285750" indent="-285750">
              <a:spcAft>
                <a:spcPts val="600"/>
              </a:spcAft>
              <a:buClr>
                <a:schemeClr val="tx1"/>
              </a:buClr>
              <a:buFont typeface="Wingdings" panose="05000000000000000000" pitchFamily="2" charset="2"/>
              <a:buChar char="ü"/>
            </a:pPr>
            <a:endParaRPr lang="en-US" sz="4000" dirty="0"/>
          </a:p>
          <a:p>
            <a:pPr marL="285750" indent="-285750">
              <a:spcAft>
                <a:spcPts val="600"/>
              </a:spcAft>
              <a:buClr>
                <a:schemeClr val="tx1"/>
              </a:buClr>
              <a:buFont typeface="Wingdings" panose="05000000000000000000" pitchFamily="2" charset="2"/>
              <a:buChar char="ü"/>
            </a:pPr>
            <a:r>
              <a:rPr lang="en-US" sz="4000" dirty="0"/>
              <a:t>Qatar Airways launched new flights to Doha [Cardiff-Airport.com, 2019]. </a:t>
            </a:r>
          </a:p>
          <a:p>
            <a:pPr marL="285750" indent="-285750">
              <a:spcAft>
                <a:spcPts val="600"/>
              </a:spcAft>
              <a:buClr>
                <a:schemeClr val="tx1"/>
              </a:buClr>
              <a:buFont typeface="Wingdings" panose="05000000000000000000" pitchFamily="2" charset="2"/>
              <a:buChar char="ü"/>
            </a:pPr>
            <a:endParaRPr lang="en-US" sz="1600" b="1" dirty="0"/>
          </a:p>
        </p:txBody>
      </p:sp>
      <p:sp>
        <p:nvSpPr>
          <p:cNvPr id="6" name="TextBox 5">
            <a:extLst>
              <a:ext uri="{FF2B5EF4-FFF2-40B4-BE49-F238E27FC236}">
                <a16:creationId xmlns:a16="http://schemas.microsoft.com/office/drawing/2014/main" id="{D8B9ACC3-5F95-474D-AC03-C125E8FC737D}"/>
              </a:ext>
            </a:extLst>
          </p:cNvPr>
          <p:cNvSpPr txBox="1"/>
          <p:nvPr/>
        </p:nvSpPr>
        <p:spPr>
          <a:xfrm>
            <a:off x="6096000" y="1467680"/>
            <a:ext cx="5221356" cy="1961320"/>
          </a:xfrm>
          <a:prstGeom prst="rect">
            <a:avLst/>
          </a:prstGeom>
        </p:spPr>
        <p:txBody>
          <a:bodyPr vert="horz" lIns="0" tIns="45720" rIns="0" bIns="45720" rtlCol="0" anchor="ctr">
            <a:normAutofit/>
          </a:bodyPr>
          <a:lstStyle/>
          <a:p>
            <a:pPr algn="ctr">
              <a:spcAft>
                <a:spcPts val="600"/>
              </a:spcAft>
              <a:buClr>
                <a:schemeClr val="tx1"/>
              </a:buClr>
            </a:pPr>
            <a:r>
              <a:rPr lang="en-US" sz="1600" b="1" dirty="0"/>
              <a:t>Technological and Environmental</a:t>
            </a:r>
          </a:p>
          <a:p>
            <a:pPr marL="285750" indent="-285750">
              <a:spcAft>
                <a:spcPts val="600"/>
              </a:spcAft>
              <a:buClr>
                <a:schemeClr val="tx1"/>
              </a:buClr>
              <a:buFont typeface="Wingdings" panose="05000000000000000000" pitchFamily="2" charset="2"/>
              <a:buChar char="ü"/>
            </a:pPr>
            <a:r>
              <a:rPr lang="en-US" sz="1600" dirty="0"/>
              <a:t>Master Plan 2040: New Terminal [Cardiff-Airport.com, 2019].</a:t>
            </a:r>
          </a:p>
          <a:p>
            <a:pPr marL="285750" indent="-285750">
              <a:spcAft>
                <a:spcPts val="600"/>
              </a:spcAft>
              <a:buClr>
                <a:schemeClr val="tx1"/>
              </a:buClr>
              <a:buFont typeface="Wingdings" panose="05000000000000000000" pitchFamily="2" charset="2"/>
              <a:buChar char="ü"/>
            </a:pPr>
            <a:endParaRPr lang="en-US" sz="1600" dirty="0"/>
          </a:p>
          <a:p>
            <a:pPr marL="285750" indent="-285750">
              <a:spcAft>
                <a:spcPts val="600"/>
              </a:spcAft>
              <a:buClr>
                <a:schemeClr val="tx1"/>
              </a:buClr>
              <a:buFont typeface="Wingdings" panose="05000000000000000000" pitchFamily="2" charset="2"/>
              <a:buChar char="ü"/>
            </a:pPr>
            <a:r>
              <a:rPr lang="en-US" sz="1600" dirty="0"/>
              <a:t>Low Carbon transportation and Sustainable Cargo Facility [Cardiff-Airport.com, 2019].</a:t>
            </a:r>
          </a:p>
          <a:p>
            <a:pPr marL="285750" indent="-285750">
              <a:spcAft>
                <a:spcPts val="600"/>
              </a:spcAft>
              <a:buClr>
                <a:schemeClr val="tx1"/>
              </a:buClr>
              <a:buFont typeface="Wingdings" panose="05000000000000000000" pitchFamily="2" charset="2"/>
              <a:buChar char="ü"/>
            </a:pPr>
            <a:endParaRPr lang="en-US" sz="1600" b="1" dirty="0"/>
          </a:p>
          <a:p>
            <a:pPr marL="285750" indent="-285750">
              <a:spcAft>
                <a:spcPts val="600"/>
              </a:spcAft>
              <a:buClr>
                <a:schemeClr val="tx1"/>
              </a:buClr>
              <a:buFont typeface="Wingdings" panose="05000000000000000000" pitchFamily="2" charset="2"/>
              <a:buChar char="ü"/>
            </a:pPr>
            <a:endParaRPr lang="en-US" sz="1600" b="1" dirty="0"/>
          </a:p>
        </p:txBody>
      </p:sp>
      <p:sp>
        <p:nvSpPr>
          <p:cNvPr id="7" name="TextBox 6">
            <a:extLst>
              <a:ext uri="{FF2B5EF4-FFF2-40B4-BE49-F238E27FC236}">
                <a16:creationId xmlns:a16="http://schemas.microsoft.com/office/drawing/2014/main" id="{6A57FB14-2119-4BFD-B4E6-12D1B60121A0}"/>
              </a:ext>
            </a:extLst>
          </p:cNvPr>
          <p:cNvSpPr txBox="1"/>
          <p:nvPr/>
        </p:nvSpPr>
        <p:spPr>
          <a:xfrm>
            <a:off x="6096000" y="3099353"/>
            <a:ext cx="5433391" cy="3591340"/>
          </a:xfrm>
          <a:prstGeom prst="rect">
            <a:avLst/>
          </a:prstGeom>
        </p:spPr>
        <p:txBody>
          <a:bodyPr vert="horz" lIns="0" tIns="45720" rIns="0" bIns="45720" rtlCol="0" anchor="ctr">
            <a:normAutofit fontScale="40000" lnSpcReduction="20000"/>
          </a:bodyPr>
          <a:lstStyle/>
          <a:p>
            <a:pPr algn="ctr">
              <a:spcAft>
                <a:spcPts val="600"/>
              </a:spcAft>
              <a:buClr>
                <a:schemeClr val="tx1"/>
              </a:buClr>
            </a:pPr>
            <a:r>
              <a:rPr lang="en-US" sz="4000" b="1" dirty="0"/>
              <a:t>Legal</a:t>
            </a:r>
          </a:p>
          <a:p>
            <a:pPr marL="285750" indent="-285750">
              <a:spcAft>
                <a:spcPts val="600"/>
              </a:spcAft>
              <a:buClr>
                <a:schemeClr val="tx1"/>
              </a:buClr>
              <a:buFont typeface="Wingdings" panose="05000000000000000000" pitchFamily="2" charset="2"/>
              <a:buChar char="ü"/>
            </a:pPr>
            <a:r>
              <a:rPr lang="en-US" sz="4000" dirty="0"/>
              <a:t>Covid-19 Pandemic Outbreak in 2020 [</a:t>
            </a:r>
            <a:r>
              <a:rPr lang="en-US" sz="4000" dirty="0" err="1"/>
              <a:t>Sloman</a:t>
            </a:r>
            <a:r>
              <a:rPr lang="en-US" sz="4000" dirty="0"/>
              <a:t>, J, 2019].</a:t>
            </a:r>
          </a:p>
          <a:p>
            <a:pPr marL="285750" indent="-285750">
              <a:spcAft>
                <a:spcPts val="600"/>
              </a:spcAft>
              <a:buClr>
                <a:schemeClr val="tx1"/>
              </a:buClr>
              <a:buFont typeface="Wingdings" panose="05000000000000000000" pitchFamily="2" charset="2"/>
              <a:buChar char="ü"/>
            </a:pPr>
            <a:endParaRPr lang="en-US" sz="4000" dirty="0"/>
          </a:p>
          <a:p>
            <a:pPr marL="285750" indent="-285750">
              <a:spcAft>
                <a:spcPts val="600"/>
              </a:spcAft>
              <a:buClr>
                <a:schemeClr val="tx1"/>
              </a:buClr>
              <a:buFont typeface="Wingdings" panose="05000000000000000000" pitchFamily="2" charset="2"/>
              <a:buChar char="ü"/>
            </a:pPr>
            <a:r>
              <a:rPr lang="en-US" sz="4000" dirty="0"/>
              <a:t>Ban on leisure travel; only for essential purposes [Gov.co.uk, 2020]. </a:t>
            </a:r>
          </a:p>
          <a:p>
            <a:pPr marL="285750" indent="-285750">
              <a:spcAft>
                <a:spcPts val="600"/>
              </a:spcAft>
              <a:buClr>
                <a:schemeClr val="tx1"/>
              </a:buClr>
              <a:buFont typeface="Wingdings" panose="05000000000000000000" pitchFamily="2" charset="2"/>
              <a:buChar char="ü"/>
            </a:pPr>
            <a:endParaRPr lang="en-US" sz="4000" dirty="0"/>
          </a:p>
          <a:p>
            <a:pPr marL="285750" indent="-285750">
              <a:spcAft>
                <a:spcPts val="600"/>
              </a:spcAft>
              <a:buClr>
                <a:schemeClr val="tx1"/>
              </a:buClr>
              <a:buFont typeface="Wingdings" panose="05000000000000000000" pitchFamily="2" charset="2"/>
              <a:buChar char="ü"/>
            </a:pPr>
            <a:r>
              <a:rPr lang="en-US" sz="4000" dirty="0"/>
              <a:t>Cardiff Airport must abide by ‘The Equality Act 2010.” [Gov.uk, 2020].</a:t>
            </a:r>
          </a:p>
          <a:p>
            <a:pPr marL="285750" indent="-285750">
              <a:spcAft>
                <a:spcPts val="600"/>
              </a:spcAft>
              <a:buClr>
                <a:schemeClr val="tx1"/>
              </a:buClr>
              <a:buFont typeface="Wingdings" panose="05000000000000000000" pitchFamily="2" charset="2"/>
              <a:buChar char="ü"/>
            </a:pPr>
            <a:endParaRPr lang="en-US" sz="4000" dirty="0"/>
          </a:p>
          <a:p>
            <a:pPr marL="285750" indent="-285750">
              <a:spcAft>
                <a:spcPts val="600"/>
              </a:spcAft>
              <a:buClr>
                <a:schemeClr val="tx1"/>
              </a:buClr>
              <a:buFont typeface="Wingdings" panose="05000000000000000000" pitchFamily="2" charset="2"/>
              <a:buChar char="ü"/>
            </a:pPr>
            <a:r>
              <a:rPr lang="en-US" sz="4000" dirty="0"/>
              <a:t>Cardiff Airport introduced ‘Sunflower Lanyard Scheme’ [Cardiff-Airport.com, 2020]. </a:t>
            </a:r>
          </a:p>
          <a:p>
            <a:pPr>
              <a:spcAft>
                <a:spcPts val="600"/>
              </a:spcAft>
              <a:buClr>
                <a:schemeClr val="tx1"/>
              </a:buClr>
            </a:pPr>
            <a:endParaRPr lang="en-US" sz="4000" b="1" dirty="0"/>
          </a:p>
        </p:txBody>
      </p:sp>
      <p:pic>
        <p:nvPicPr>
          <p:cNvPr id="3" name="PESTLE">
            <a:hlinkClick r:id="" action="ppaction://media"/>
            <a:extLst>
              <a:ext uri="{FF2B5EF4-FFF2-40B4-BE49-F238E27FC236}">
                <a16:creationId xmlns:a16="http://schemas.microsoft.com/office/drawing/2014/main" id="{4AF05E04-150E-43DA-AE91-B3CFED523906}"/>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2289243" y="734697"/>
            <a:ext cx="609600" cy="609600"/>
          </a:xfrm>
          <a:prstGeom prst="rect">
            <a:avLst/>
          </a:prstGeom>
        </p:spPr>
      </p:pic>
      <p:pic>
        <p:nvPicPr>
          <p:cNvPr id="8" name="Political and Economic">
            <a:hlinkClick r:id="" action="ppaction://media"/>
            <a:extLst>
              <a:ext uri="{FF2B5EF4-FFF2-40B4-BE49-F238E27FC236}">
                <a16:creationId xmlns:a16="http://schemas.microsoft.com/office/drawing/2014/main" id="{F3086E4C-3219-44E9-9DE1-67A50D382F1E}"/>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4760069" y="1139183"/>
            <a:ext cx="609600" cy="609600"/>
          </a:xfrm>
          <a:prstGeom prst="rect">
            <a:avLst/>
          </a:prstGeom>
        </p:spPr>
      </p:pic>
      <p:pic>
        <p:nvPicPr>
          <p:cNvPr id="9" name="Social">
            <a:hlinkClick r:id="" action="ppaction://media"/>
            <a:extLst>
              <a:ext uri="{FF2B5EF4-FFF2-40B4-BE49-F238E27FC236}">
                <a16:creationId xmlns:a16="http://schemas.microsoft.com/office/drawing/2014/main" id="{B4CD173C-E68D-4995-8D4F-0627BE5B89DF}"/>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4086950" y="2876523"/>
            <a:ext cx="609600" cy="609600"/>
          </a:xfrm>
          <a:prstGeom prst="rect">
            <a:avLst/>
          </a:prstGeom>
        </p:spPr>
      </p:pic>
      <p:pic>
        <p:nvPicPr>
          <p:cNvPr id="12" name="techno and environmental">
            <a:hlinkClick r:id="" action="ppaction://media"/>
            <a:extLst>
              <a:ext uri="{FF2B5EF4-FFF2-40B4-BE49-F238E27FC236}">
                <a16:creationId xmlns:a16="http://schemas.microsoft.com/office/drawing/2014/main" id="{7705BF52-FC33-4CAC-B91F-D78757E30770}"/>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10526903" y="1102136"/>
            <a:ext cx="609600" cy="609600"/>
          </a:xfrm>
          <a:prstGeom prst="rect">
            <a:avLst/>
          </a:prstGeom>
        </p:spPr>
      </p:pic>
      <p:pic>
        <p:nvPicPr>
          <p:cNvPr id="10" name="Legal">
            <a:hlinkClick r:id="" action="ppaction://media"/>
            <a:extLst>
              <a:ext uri="{FF2B5EF4-FFF2-40B4-BE49-F238E27FC236}">
                <a16:creationId xmlns:a16="http://schemas.microsoft.com/office/drawing/2014/main" id="{D0FD0456-DDB4-4A34-A60D-25AC9EDC3A69}"/>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9163050" y="3124200"/>
            <a:ext cx="609600" cy="609600"/>
          </a:xfrm>
          <a:prstGeom prst="rect">
            <a:avLst/>
          </a:prstGeom>
        </p:spPr>
      </p:pic>
    </p:spTree>
    <p:extLst>
      <p:ext uri="{BB962C8B-B14F-4D97-AF65-F5344CB8AC3E}">
        <p14:creationId xmlns:p14="http://schemas.microsoft.com/office/powerpoint/2010/main" val="211059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126"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5319" fill="hold"/>
                                        <p:tgtEl>
                                          <p:spTgt spid="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82944" fill="hold"/>
                                        <p:tgtEl>
                                          <p:spTgt spid="9"/>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54963" fill="hold"/>
                                        <p:tgtEl>
                                          <p:spTgt spid="12"/>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768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3"/>
                </p:tgtEl>
              </p:cMediaNode>
            </p:audio>
            <p:audio>
              <p:cMediaNode vol="80000">
                <p:cTn id="24" fill="hold" display="0">
                  <p:stCondLst>
                    <p:cond delay="indefinite"/>
                  </p:stCondLst>
                  <p:endCondLst>
                    <p:cond evt="onStopAudio" delay="0">
                      <p:tgtEl>
                        <p:sldTgt/>
                      </p:tgtEl>
                    </p:cond>
                  </p:endCondLst>
                </p:cTn>
                <p:tgtEl>
                  <p:spTgt spid="8"/>
                </p:tgtEl>
              </p:cMediaNode>
            </p:audio>
            <p:audio>
              <p:cMediaNode vol="80000">
                <p:cTn id="25" fill="hold" display="0">
                  <p:stCondLst>
                    <p:cond delay="indefinite"/>
                  </p:stCondLst>
                  <p:endCondLst>
                    <p:cond evt="onStopAudio" delay="0">
                      <p:tgtEl>
                        <p:sldTgt/>
                      </p:tgtEl>
                    </p:cond>
                  </p:endCondLst>
                </p:cTn>
                <p:tgtEl>
                  <p:spTgt spid="9"/>
                </p:tgtEl>
              </p:cMediaNode>
            </p:audio>
            <p:audio>
              <p:cMediaNode vol="80000">
                <p:cTn id="26" fill="hold" display="0">
                  <p:stCondLst>
                    <p:cond delay="indefinite"/>
                  </p:stCondLst>
                  <p:endCondLst>
                    <p:cond evt="onStopAudio" delay="0">
                      <p:tgtEl>
                        <p:sldTgt/>
                      </p:tgtEl>
                    </p:cond>
                  </p:endCondLst>
                </p:cTn>
                <p:tgtEl>
                  <p:spTgt spid="12"/>
                </p:tgtEl>
              </p:cMediaNode>
            </p:audio>
            <p:audio>
              <p:cMediaNode vol="80000">
                <p:cTn id="2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E51183-D0D9-A74B-94F0-9EC0104A75F3}"/>
              </a:ext>
            </a:extLst>
          </p:cNvPr>
          <p:cNvSpPr>
            <a:spLocks noGrp="1"/>
          </p:cNvSpPr>
          <p:nvPr>
            <p:ph type="title"/>
          </p:nvPr>
        </p:nvSpPr>
        <p:spPr>
          <a:xfrm>
            <a:off x="1097280" y="942871"/>
            <a:ext cx="10058400" cy="587584"/>
          </a:xfrm>
        </p:spPr>
        <p:txBody>
          <a:bodyPr anchor="ctr">
            <a:normAutofit/>
          </a:bodyPr>
          <a:lstStyle/>
          <a:p>
            <a:pPr>
              <a:tabLst>
                <a:tab pos="3308350" algn="l"/>
              </a:tabLst>
            </a:pPr>
            <a:r>
              <a:rPr lang="en-US" dirty="0"/>
              <a:t>Swot </a:t>
            </a:r>
          </a:p>
        </p:txBody>
      </p:sp>
      <p:graphicFrame>
        <p:nvGraphicFramePr>
          <p:cNvPr id="3" name="Table 2">
            <a:extLst>
              <a:ext uri="{FF2B5EF4-FFF2-40B4-BE49-F238E27FC236}">
                <a16:creationId xmlns:a16="http://schemas.microsoft.com/office/drawing/2014/main" id="{9D872760-1DD4-4D00-8B23-4E88F0BB2B2F}"/>
              </a:ext>
            </a:extLst>
          </p:cNvPr>
          <p:cNvGraphicFramePr>
            <a:graphicFrameLocks noGrp="1"/>
          </p:cNvGraphicFramePr>
          <p:nvPr>
            <p:extLst>
              <p:ext uri="{D42A27DB-BD31-4B8C-83A1-F6EECF244321}">
                <p14:modId xmlns:p14="http://schemas.microsoft.com/office/powerpoint/2010/main" val="1827532867"/>
              </p:ext>
            </p:extLst>
          </p:nvPr>
        </p:nvGraphicFramePr>
        <p:xfrm>
          <a:off x="1133061" y="1431234"/>
          <a:ext cx="9925878" cy="4734000"/>
        </p:xfrm>
        <a:graphic>
          <a:graphicData uri="http://schemas.openxmlformats.org/drawingml/2006/table">
            <a:tbl>
              <a:tblPr firstRow="1" firstCol="1" bandRow="1"/>
              <a:tblGrid>
                <a:gridCol w="4900964">
                  <a:extLst>
                    <a:ext uri="{9D8B030D-6E8A-4147-A177-3AD203B41FA5}">
                      <a16:colId xmlns:a16="http://schemas.microsoft.com/office/drawing/2014/main" val="520769398"/>
                    </a:ext>
                  </a:extLst>
                </a:gridCol>
                <a:gridCol w="5024914">
                  <a:extLst>
                    <a:ext uri="{9D8B030D-6E8A-4147-A177-3AD203B41FA5}">
                      <a16:colId xmlns:a16="http://schemas.microsoft.com/office/drawing/2014/main" val="598023950"/>
                    </a:ext>
                  </a:extLst>
                </a:gridCol>
              </a:tblGrid>
              <a:tr h="2213113">
                <a:tc>
                  <a:txBody>
                    <a:bodyPr/>
                    <a:lstStyle/>
                    <a:p>
                      <a:pPr algn="ctr">
                        <a:lnSpc>
                          <a:spcPct val="150000"/>
                        </a:lnSpc>
                        <a:spcAft>
                          <a:spcPts val="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Strengths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Qatar Airways: New destination [Cardiff-Airport.com, 2019]. </a:t>
                      </a:r>
                    </a:p>
                    <a:p>
                      <a:pPr marL="342900" lvl="0" indent="-342900" algn="just">
                        <a:lnSpc>
                          <a:spcPct val="150000"/>
                        </a:lnSpc>
                        <a:spcAft>
                          <a:spcPts val="0"/>
                        </a:spcAft>
                        <a:buFont typeface="Wingdings" panose="05000000000000000000" pitchFamily="2" charset="2"/>
                        <a:buChar char=""/>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The only International Airport in Wales [Airport-technology.com,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4671" marR="346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Weaknesses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Airlines going into liquidation and termination flights [CAA.co.uk, 2020].</a:t>
                      </a:r>
                    </a:p>
                    <a:p>
                      <a:pPr marL="342900" lvl="0" indent="-342900" algn="just">
                        <a:lnSpc>
                          <a:spcPct val="150000"/>
                        </a:lnSpc>
                        <a:spcAft>
                          <a:spcPts val="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Severn Bridge booths removed on Monday 17th December 2018 [Wall, T, 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4671" marR="346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92092725"/>
                  </a:ext>
                </a:extLst>
              </a:tr>
              <a:tr h="2401273">
                <a:tc>
                  <a:txBody>
                    <a:bodyPr/>
                    <a:lstStyle/>
                    <a:p>
                      <a:pPr algn="ctr">
                        <a:lnSpc>
                          <a:spcPct val="150000"/>
                        </a:lnSpc>
                        <a:spcAft>
                          <a:spcPts val="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Opportunities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24– year Master Plan [Airport-technology.com, 2020].</a:t>
                      </a:r>
                    </a:p>
                    <a:p>
                      <a:pPr marL="342900" lvl="0" indent="-342900" algn="just">
                        <a:lnSpc>
                          <a:spcPct val="150000"/>
                        </a:lnSpc>
                        <a:spcAft>
                          <a:spcPts val="0"/>
                        </a:spcAft>
                        <a:buFont typeface="Wingdings" panose="05000000000000000000" pitchFamily="2" charset="2"/>
                        <a:buChar char=""/>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The expansion of a new terminal [Cardiff-Airport.com, 2019]</a:t>
                      </a:r>
                      <a:r>
                        <a:rPr lang="en-GB" sz="900" dirty="0">
                          <a:effectLst/>
                          <a:latin typeface="Arial" panose="020B0604020202020204" pitchFamily="34" charset="0"/>
                          <a:ea typeface="Calibri" panose="020F0502020204030204" pitchFamily="34" charset="0"/>
                          <a:cs typeface="Times New Roman" panose="02020603050405020304" pitchFamily="18" charset="0"/>
                        </a:rPr>
                        <a: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34671" marR="346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Threats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Courier New" panose="02070309020205020404" pitchFamily="49" charset="0"/>
                        <a:buChar char="o"/>
                      </a:pPr>
                      <a:r>
                        <a:rPr lang="en-GB" sz="1600" dirty="0">
                          <a:effectLst/>
                          <a:latin typeface="Arial" panose="020B0604020202020204" pitchFamily="34" charset="0"/>
                          <a:ea typeface="Calibri" panose="020F0502020204030204" pitchFamily="34" charset="0"/>
                          <a:cs typeface="Times New Roman" panose="02020603050405020304" pitchFamily="18" charset="0"/>
                        </a:rPr>
                        <a:t>Nearest rival is Bristol International Airport [BRS] [Barry, S, 2018].</a:t>
                      </a:r>
                    </a:p>
                    <a:p>
                      <a:pPr marL="342900" lvl="0" indent="-342900" algn="just">
                        <a:lnSpc>
                          <a:spcPct val="150000"/>
                        </a:lnSpc>
                        <a:spcAft>
                          <a:spcPts val="0"/>
                        </a:spcAft>
                        <a:buFont typeface="Courier New" panose="02070309020205020404" pitchFamily="49" charset="0"/>
                        <a:buChar char="o"/>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Courier New" panose="02070309020205020404" pitchFamily="49" charset="0"/>
                        <a:buChar char="o"/>
                      </a:pPr>
                      <a:r>
                        <a:rPr lang="en-GB" sz="1600" dirty="0">
                          <a:effectLst/>
                          <a:latin typeface="Arial" panose="020B0604020202020204" pitchFamily="34" charset="0"/>
                          <a:ea typeface="Calibri" panose="020F0502020204030204" pitchFamily="34" charset="0"/>
                          <a:cs typeface="Times New Roman" panose="02020603050405020304" pitchFamily="18" charset="0"/>
                        </a:rPr>
                        <a:t>The COVID-19 Pandemic outbreak has ceased all commercial flights and put Cardiff Airport into furlough [Pyke, C,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34671" marR="346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88171099"/>
                  </a:ext>
                </a:extLst>
              </a:tr>
            </a:tbl>
          </a:graphicData>
        </a:graphic>
      </p:graphicFrame>
      <p:pic>
        <p:nvPicPr>
          <p:cNvPr id="2" name="SWOT">
            <a:hlinkClick r:id="" action="ppaction://media"/>
            <a:extLst>
              <a:ext uri="{FF2B5EF4-FFF2-40B4-BE49-F238E27FC236}">
                <a16:creationId xmlns:a16="http://schemas.microsoft.com/office/drawing/2014/main" id="{722B8492-D8FC-4A0D-A1E9-6FED60F357C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2269787" y="807043"/>
            <a:ext cx="609600" cy="609600"/>
          </a:xfrm>
          <a:prstGeom prst="rect">
            <a:avLst/>
          </a:prstGeom>
        </p:spPr>
      </p:pic>
      <p:pic>
        <p:nvPicPr>
          <p:cNvPr id="5" name="Strenghts">
            <a:hlinkClick r:id="" action="ppaction://media"/>
            <a:extLst>
              <a:ext uri="{FF2B5EF4-FFF2-40B4-BE49-F238E27FC236}">
                <a16:creationId xmlns:a16="http://schemas.microsoft.com/office/drawing/2014/main" id="{4D0FED88-5C0B-4AEA-BB87-DC93E5799E08}"/>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4116745" y="1361483"/>
            <a:ext cx="609600" cy="609600"/>
          </a:xfrm>
          <a:prstGeom prst="rect">
            <a:avLst/>
          </a:prstGeom>
        </p:spPr>
      </p:pic>
      <p:pic>
        <p:nvPicPr>
          <p:cNvPr id="6" name="Weaknesses">
            <a:hlinkClick r:id="" action="ppaction://media"/>
            <a:extLst>
              <a:ext uri="{FF2B5EF4-FFF2-40B4-BE49-F238E27FC236}">
                <a16:creationId xmlns:a16="http://schemas.microsoft.com/office/drawing/2014/main" id="{406D2164-6491-4220-BF79-1FA338A24205}"/>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9348472" y="1346069"/>
            <a:ext cx="609600" cy="609600"/>
          </a:xfrm>
          <a:prstGeom prst="rect">
            <a:avLst/>
          </a:prstGeom>
        </p:spPr>
      </p:pic>
      <p:pic>
        <p:nvPicPr>
          <p:cNvPr id="7" name="Opportunities">
            <a:hlinkClick r:id="" action="ppaction://media"/>
            <a:extLst>
              <a:ext uri="{FF2B5EF4-FFF2-40B4-BE49-F238E27FC236}">
                <a16:creationId xmlns:a16="http://schemas.microsoft.com/office/drawing/2014/main" id="{88D73156-31D3-4149-B1D5-D59DC8308E7C}"/>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4421545" y="3543044"/>
            <a:ext cx="609600" cy="609600"/>
          </a:xfrm>
          <a:prstGeom prst="rect">
            <a:avLst/>
          </a:prstGeom>
        </p:spPr>
      </p:pic>
      <p:pic>
        <p:nvPicPr>
          <p:cNvPr id="8" name="Threats">
            <a:hlinkClick r:id="" action="ppaction://media"/>
            <a:extLst>
              <a:ext uri="{FF2B5EF4-FFF2-40B4-BE49-F238E27FC236}">
                <a16:creationId xmlns:a16="http://schemas.microsoft.com/office/drawing/2014/main" id="{62E91B57-34E6-4C8D-8A47-7757CFC0B535}"/>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9348472" y="3543044"/>
            <a:ext cx="609600" cy="609600"/>
          </a:xfrm>
          <a:prstGeom prst="rect">
            <a:avLst/>
          </a:prstGeom>
        </p:spPr>
      </p:pic>
    </p:spTree>
    <p:extLst>
      <p:ext uri="{BB962C8B-B14F-4D97-AF65-F5344CB8AC3E}">
        <p14:creationId xmlns:p14="http://schemas.microsoft.com/office/powerpoint/2010/main" val="385509935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3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6177"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8151"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0488" fill="hold"/>
                                        <p:tgtEl>
                                          <p:spTgt spid="7"/>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2937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2"/>
                </p:tgtEl>
              </p:cMediaNode>
            </p:audio>
            <p:audio>
              <p:cMediaNode vol="80000">
                <p:cTn id="24" fill="hold" display="0">
                  <p:stCondLst>
                    <p:cond delay="indefinite"/>
                  </p:stCondLst>
                  <p:endCondLst>
                    <p:cond evt="onStopAudio" delay="0">
                      <p:tgtEl>
                        <p:sldTgt/>
                      </p:tgtEl>
                    </p:cond>
                  </p:endCondLst>
                </p:cTn>
                <p:tgtEl>
                  <p:spTgt spid="5"/>
                </p:tgtEl>
              </p:cMediaNode>
            </p:audio>
            <p:audio>
              <p:cMediaNode vol="80000">
                <p:cTn id="25" fill="hold" display="0">
                  <p:stCondLst>
                    <p:cond delay="indefinite"/>
                  </p:stCondLst>
                  <p:endCondLst>
                    <p:cond evt="onStopAudio" delay="0">
                      <p:tgtEl>
                        <p:sldTgt/>
                      </p:tgtEl>
                    </p:cond>
                  </p:endCondLst>
                </p:cTn>
                <p:tgtEl>
                  <p:spTgt spid="6"/>
                </p:tgtEl>
              </p:cMediaNode>
            </p:audio>
            <p:audio>
              <p:cMediaNode vol="80000">
                <p:cTn id="26" fill="hold" display="0">
                  <p:stCondLst>
                    <p:cond delay="indefinite"/>
                  </p:stCondLst>
                  <p:endCondLst>
                    <p:cond evt="onStopAudio" delay="0">
                      <p:tgtEl>
                        <p:sldTgt/>
                      </p:tgtEl>
                    </p:cond>
                  </p:endCondLst>
                </p:cTn>
                <p:tgtEl>
                  <p:spTgt spid="7"/>
                </p:tgtEl>
              </p:cMediaNode>
            </p:audio>
            <p:audio>
              <p:cMediaNode vol="80000">
                <p:cTn id="2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E51183-D0D9-A74B-94F0-9EC0104A75F3}"/>
              </a:ext>
            </a:extLst>
          </p:cNvPr>
          <p:cNvSpPr>
            <a:spLocks noGrp="1"/>
          </p:cNvSpPr>
          <p:nvPr>
            <p:ph type="title"/>
          </p:nvPr>
        </p:nvSpPr>
        <p:spPr>
          <a:xfrm>
            <a:off x="644582" y="986382"/>
            <a:ext cx="7598269" cy="587584"/>
          </a:xfrm>
        </p:spPr>
        <p:txBody>
          <a:bodyPr vert="horz" lIns="91440" tIns="45720" rIns="91440" bIns="45720" rtlCol="0" anchor="ctr">
            <a:normAutofit fontScale="90000"/>
          </a:bodyPr>
          <a:lstStyle/>
          <a:p>
            <a:pPr>
              <a:tabLst>
                <a:tab pos="3308350" algn="l"/>
              </a:tabLst>
            </a:pPr>
            <a:r>
              <a:rPr lang="en-US" kern="1200" cap="all" spc="-50" baseline="0" dirty="0">
                <a:latin typeface="+mj-lt"/>
                <a:ea typeface="+mj-ea"/>
                <a:cs typeface="+mj-cs"/>
              </a:rPr>
              <a:t>Key Performance Indicators and Ratios</a:t>
            </a:r>
          </a:p>
        </p:txBody>
      </p:sp>
      <p:sp>
        <p:nvSpPr>
          <p:cNvPr id="5" name="TextBox 4">
            <a:extLst>
              <a:ext uri="{FF2B5EF4-FFF2-40B4-BE49-F238E27FC236}">
                <a16:creationId xmlns:a16="http://schemas.microsoft.com/office/drawing/2014/main" id="{1AB7E75A-E0BB-4A3E-87B0-850649FA89C2}"/>
              </a:ext>
            </a:extLst>
          </p:cNvPr>
          <p:cNvSpPr txBox="1"/>
          <p:nvPr/>
        </p:nvSpPr>
        <p:spPr>
          <a:xfrm>
            <a:off x="1238250" y="2658720"/>
            <a:ext cx="2681299" cy="1780760"/>
          </a:xfrm>
          <a:prstGeom prst="rect">
            <a:avLst/>
          </a:prstGeom>
        </p:spPr>
        <p:txBody>
          <a:bodyPr vert="horz" lIns="0" tIns="45720" rIns="0" bIns="45720" rtlCol="0" anchor="ctr">
            <a:normAutofit/>
          </a:bodyPr>
          <a:lstStyle/>
          <a:p>
            <a:pPr algn="ctr">
              <a:spcAft>
                <a:spcPts val="600"/>
              </a:spcAft>
              <a:buClr>
                <a:schemeClr val="tx1"/>
              </a:buClr>
            </a:pPr>
            <a:r>
              <a:rPr lang="en-US" b="1" dirty="0"/>
              <a:t>Profitability</a:t>
            </a:r>
            <a:r>
              <a:rPr lang="en-US" sz="1600" b="1" dirty="0"/>
              <a:t> </a:t>
            </a:r>
          </a:p>
          <a:p>
            <a:pPr algn="ctr">
              <a:spcAft>
                <a:spcPts val="600"/>
              </a:spcAft>
              <a:buClr>
                <a:schemeClr val="tx1"/>
              </a:buClr>
            </a:pPr>
            <a:r>
              <a:rPr lang="en-US" sz="1600" b="1" dirty="0"/>
              <a:t>Total Asset Turnover</a:t>
            </a:r>
          </a:p>
          <a:p>
            <a:pPr algn="ctr">
              <a:spcAft>
                <a:spcPts val="600"/>
              </a:spcAft>
              <a:buClr>
                <a:schemeClr val="tx1"/>
              </a:buClr>
            </a:pPr>
            <a:r>
              <a:rPr lang="en-US" sz="1600" b="1" dirty="0"/>
              <a:t> </a:t>
            </a:r>
            <a:r>
              <a:rPr lang="en-US" sz="1600" dirty="0"/>
              <a:t>2018: 0.27</a:t>
            </a:r>
          </a:p>
          <a:p>
            <a:pPr algn="ctr">
              <a:spcAft>
                <a:spcPts val="600"/>
              </a:spcAft>
              <a:buClr>
                <a:schemeClr val="tx1"/>
              </a:buClr>
            </a:pPr>
            <a:r>
              <a:rPr lang="en-US" sz="1600" dirty="0"/>
              <a:t>2019: 0.41</a:t>
            </a:r>
          </a:p>
          <a:p>
            <a:pPr algn="ctr">
              <a:spcAft>
                <a:spcPts val="600"/>
              </a:spcAft>
              <a:buClr>
                <a:schemeClr val="tx1"/>
              </a:buClr>
            </a:pPr>
            <a:endParaRPr lang="en-US" sz="1600" dirty="0"/>
          </a:p>
          <a:p>
            <a:pPr marL="285750" indent="-285750">
              <a:spcAft>
                <a:spcPts val="600"/>
              </a:spcAft>
              <a:buClr>
                <a:schemeClr val="tx1"/>
              </a:buClr>
              <a:buFont typeface="Wingdings" panose="05000000000000000000" pitchFamily="2" charset="2"/>
              <a:buChar char="ü"/>
            </a:pPr>
            <a:endParaRPr lang="en-US" sz="1600" b="1" dirty="0"/>
          </a:p>
          <a:p>
            <a:pPr marL="285750" indent="-285750">
              <a:spcAft>
                <a:spcPts val="600"/>
              </a:spcAft>
              <a:buClr>
                <a:schemeClr val="tx1"/>
              </a:buClr>
              <a:buFont typeface="Wingdings" panose="05000000000000000000" pitchFamily="2" charset="2"/>
              <a:buChar char="ü"/>
            </a:pPr>
            <a:endParaRPr lang="en-US" sz="1600" b="1" dirty="0"/>
          </a:p>
        </p:txBody>
      </p:sp>
      <p:sp>
        <p:nvSpPr>
          <p:cNvPr id="6" name="TextBox 5">
            <a:extLst>
              <a:ext uri="{FF2B5EF4-FFF2-40B4-BE49-F238E27FC236}">
                <a16:creationId xmlns:a16="http://schemas.microsoft.com/office/drawing/2014/main" id="{1166CB8C-43DD-4EEA-8312-17F59B2D3BA4}"/>
              </a:ext>
            </a:extLst>
          </p:cNvPr>
          <p:cNvSpPr txBox="1"/>
          <p:nvPr/>
        </p:nvSpPr>
        <p:spPr>
          <a:xfrm>
            <a:off x="8694060" y="2373800"/>
            <a:ext cx="1457739" cy="1961320"/>
          </a:xfrm>
          <a:prstGeom prst="rect">
            <a:avLst/>
          </a:prstGeom>
        </p:spPr>
        <p:txBody>
          <a:bodyPr vert="horz" lIns="0" tIns="45720" rIns="0" bIns="45720" rtlCol="0" anchor="ctr">
            <a:normAutofit/>
          </a:bodyPr>
          <a:lstStyle/>
          <a:p>
            <a:pPr algn="ctr">
              <a:spcAft>
                <a:spcPts val="600"/>
              </a:spcAft>
              <a:buClr>
                <a:schemeClr val="tx1"/>
              </a:buClr>
            </a:pPr>
            <a:r>
              <a:rPr lang="en-US" b="1" dirty="0"/>
              <a:t>Gearing</a:t>
            </a:r>
          </a:p>
          <a:p>
            <a:pPr algn="ctr">
              <a:spcAft>
                <a:spcPts val="600"/>
              </a:spcAft>
              <a:buClr>
                <a:schemeClr val="tx1"/>
              </a:buClr>
            </a:pPr>
            <a:r>
              <a:rPr lang="en-US" sz="1600" b="1" dirty="0"/>
              <a:t>Debt Ratio</a:t>
            </a:r>
          </a:p>
          <a:p>
            <a:pPr algn="ctr">
              <a:spcAft>
                <a:spcPts val="600"/>
              </a:spcAft>
              <a:buClr>
                <a:schemeClr val="tx1"/>
              </a:buClr>
            </a:pPr>
            <a:r>
              <a:rPr lang="en-US" sz="1600" dirty="0"/>
              <a:t>2018: 0.56</a:t>
            </a:r>
          </a:p>
          <a:p>
            <a:pPr algn="ctr">
              <a:spcAft>
                <a:spcPts val="600"/>
              </a:spcAft>
              <a:buClr>
                <a:schemeClr val="tx1"/>
              </a:buClr>
            </a:pPr>
            <a:r>
              <a:rPr lang="en-US" sz="1600" dirty="0"/>
              <a:t>2019: 0.78</a:t>
            </a:r>
          </a:p>
          <a:p>
            <a:pPr marL="285750" indent="-285750">
              <a:spcAft>
                <a:spcPts val="600"/>
              </a:spcAft>
              <a:buClr>
                <a:schemeClr val="tx1"/>
              </a:buClr>
              <a:buFont typeface="Wingdings" panose="05000000000000000000" pitchFamily="2" charset="2"/>
              <a:buChar char="ü"/>
            </a:pPr>
            <a:endParaRPr lang="en-US" sz="1600" b="1" dirty="0"/>
          </a:p>
          <a:p>
            <a:pPr marL="285750" indent="-285750">
              <a:spcAft>
                <a:spcPts val="600"/>
              </a:spcAft>
              <a:buClr>
                <a:schemeClr val="tx1"/>
              </a:buClr>
              <a:buFont typeface="Wingdings" panose="05000000000000000000" pitchFamily="2" charset="2"/>
              <a:buChar char="ü"/>
            </a:pPr>
            <a:endParaRPr lang="en-US" sz="1600" b="1" dirty="0"/>
          </a:p>
        </p:txBody>
      </p:sp>
      <p:pic>
        <p:nvPicPr>
          <p:cNvPr id="3" name="KPI and Ratios">
            <a:hlinkClick r:id="" action="ppaction://media"/>
            <a:extLst>
              <a:ext uri="{FF2B5EF4-FFF2-40B4-BE49-F238E27FC236}">
                <a16:creationId xmlns:a16="http://schemas.microsoft.com/office/drawing/2014/main" id="{D2AF6429-DDAC-4C25-BFF8-2779DAFA20A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938051" y="964366"/>
            <a:ext cx="609600" cy="609600"/>
          </a:xfrm>
          <a:prstGeom prst="rect">
            <a:avLst/>
          </a:prstGeom>
        </p:spPr>
      </p:pic>
      <p:pic>
        <p:nvPicPr>
          <p:cNvPr id="10" name="Current Ratio">
            <a:hlinkClick r:id="" action="ppaction://media"/>
            <a:extLst>
              <a:ext uri="{FF2B5EF4-FFF2-40B4-BE49-F238E27FC236}">
                <a16:creationId xmlns:a16="http://schemas.microsoft.com/office/drawing/2014/main" id="{7A0487C5-E644-4DAE-B335-3E20E5255B93}"/>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0074868" y="2439230"/>
            <a:ext cx="609600" cy="609600"/>
          </a:xfrm>
          <a:prstGeom prst="rect">
            <a:avLst/>
          </a:prstGeom>
        </p:spPr>
      </p:pic>
      <p:sp>
        <p:nvSpPr>
          <p:cNvPr id="11" name="TextBox 10">
            <a:extLst>
              <a:ext uri="{FF2B5EF4-FFF2-40B4-BE49-F238E27FC236}">
                <a16:creationId xmlns:a16="http://schemas.microsoft.com/office/drawing/2014/main" id="{6AF7A932-4E82-45AD-A26E-84CA92370EE6}"/>
              </a:ext>
            </a:extLst>
          </p:cNvPr>
          <p:cNvSpPr txBox="1"/>
          <p:nvPr/>
        </p:nvSpPr>
        <p:spPr>
          <a:xfrm>
            <a:off x="4443716" y="5639630"/>
            <a:ext cx="3439769" cy="761170"/>
          </a:xfrm>
          <a:prstGeom prst="rect">
            <a:avLst/>
          </a:prstGeom>
        </p:spPr>
        <p:txBody>
          <a:bodyPr vert="horz" lIns="0" tIns="45720" rIns="0" bIns="45720" rtlCol="0" anchor="ctr">
            <a:normAutofit/>
          </a:bodyPr>
          <a:lstStyle/>
          <a:p>
            <a:pPr>
              <a:spcAft>
                <a:spcPts val="600"/>
              </a:spcAft>
              <a:buClr>
                <a:schemeClr val="tx1"/>
              </a:buClr>
            </a:pPr>
            <a:r>
              <a:rPr lang="en-US" sz="1400" dirty="0"/>
              <a:t>[Cardiff-Airport-Final-Accounts, 2020].</a:t>
            </a:r>
          </a:p>
          <a:p>
            <a:pPr marL="285750" indent="-285750">
              <a:spcAft>
                <a:spcPts val="600"/>
              </a:spcAft>
              <a:buClr>
                <a:schemeClr val="tx1"/>
              </a:buClr>
              <a:buFont typeface="Wingdings" panose="05000000000000000000" pitchFamily="2" charset="2"/>
              <a:buChar char="ü"/>
            </a:pPr>
            <a:endParaRPr lang="en-US" sz="1600" b="1" dirty="0"/>
          </a:p>
        </p:txBody>
      </p:sp>
      <p:sp>
        <p:nvSpPr>
          <p:cNvPr id="12" name="TextBox 11">
            <a:extLst>
              <a:ext uri="{FF2B5EF4-FFF2-40B4-BE49-F238E27FC236}">
                <a16:creationId xmlns:a16="http://schemas.microsoft.com/office/drawing/2014/main" id="{EDDFBE1B-BE90-4919-ADF7-9EB2B8959B87}"/>
              </a:ext>
            </a:extLst>
          </p:cNvPr>
          <p:cNvSpPr txBox="1"/>
          <p:nvPr/>
        </p:nvSpPr>
        <p:spPr>
          <a:xfrm>
            <a:off x="5577935" y="2373800"/>
            <a:ext cx="1457739" cy="1961320"/>
          </a:xfrm>
          <a:prstGeom prst="rect">
            <a:avLst/>
          </a:prstGeom>
        </p:spPr>
        <p:txBody>
          <a:bodyPr vert="horz" lIns="0" tIns="45720" rIns="0" bIns="45720" rtlCol="0" anchor="ctr">
            <a:normAutofit/>
          </a:bodyPr>
          <a:lstStyle/>
          <a:p>
            <a:pPr algn="ctr">
              <a:spcAft>
                <a:spcPts val="600"/>
              </a:spcAft>
              <a:buClr>
                <a:schemeClr val="tx1"/>
              </a:buClr>
            </a:pPr>
            <a:r>
              <a:rPr lang="en-US" b="1" dirty="0"/>
              <a:t>Liquidity </a:t>
            </a:r>
          </a:p>
          <a:p>
            <a:pPr algn="ctr">
              <a:spcAft>
                <a:spcPts val="600"/>
              </a:spcAft>
              <a:buClr>
                <a:schemeClr val="tx1"/>
              </a:buClr>
            </a:pPr>
            <a:r>
              <a:rPr lang="en-US" sz="1600" b="1" dirty="0"/>
              <a:t>Creditor Ratio</a:t>
            </a:r>
          </a:p>
          <a:p>
            <a:pPr algn="ctr">
              <a:spcAft>
                <a:spcPts val="600"/>
              </a:spcAft>
              <a:buClr>
                <a:schemeClr val="tx1"/>
              </a:buClr>
            </a:pPr>
            <a:r>
              <a:rPr lang="en-US" sz="1600" dirty="0"/>
              <a:t>2018: 552.10</a:t>
            </a:r>
          </a:p>
          <a:p>
            <a:pPr algn="ctr">
              <a:spcAft>
                <a:spcPts val="600"/>
              </a:spcAft>
              <a:buClr>
                <a:schemeClr val="tx1"/>
              </a:buClr>
            </a:pPr>
            <a:r>
              <a:rPr lang="en-US" sz="1600" dirty="0"/>
              <a:t>2019: 719.07</a:t>
            </a:r>
          </a:p>
          <a:p>
            <a:pPr marL="285750" indent="-285750">
              <a:spcAft>
                <a:spcPts val="600"/>
              </a:spcAft>
              <a:buClr>
                <a:schemeClr val="tx1"/>
              </a:buClr>
              <a:buFont typeface="Wingdings" panose="05000000000000000000" pitchFamily="2" charset="2"/>
              <a:buChar char="ü"/>
            </a:pPr>
            <a:endParaRPr lang="en-US" sz="1600" b="1" dirty="0"/>
          </a:p>
          <a:p>
            <a:pPr marL="285750" indent="-285750">
              <a:spcAft>
                <a:spcPts val="600"/>
              </a:spcAft>
              <a:buClr>
                <a:schemeClr val="tx1"/>
              </a:buClr>
              <a:buFont typeface="Wingdings" panose="05000000000000000000" pitchFamily="2" charset="2"/>
              <a:buChar char="ü"/>
            </a:pPr>
            <a:endParaRPr lang="en-US" sz="1600" b="1" dirty="0"/>
          </a:p>
        </p:txBody>
      </p:sp>
      <p:pic>
        <p:nvPicPr>
          <p:cNvPr id="8" name="Profitability">
            <a:hlinkClick r:id="" action="ppaction://media"/>
            <a:extLst>
              <a:ext uri="{FF2B5EF4-FFF2-40B4-BE49-F238E27FC236}">
                <a16:creationId xmlns:a16="http://schemas.microsoft.com/office/drawing/2014/main" id="{2A32753C-59A3-44DB-8F71-E853EE979550}"/>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3448738" y="2356410"/>
            <a:ext cx="609600" cy="609600"/>
          </a:xfrm>
          <a:prstGeom prst="rect">
            <a:avLst/>
          </a:prstGeom>
        </p:spPr>
      </p:pic>
      <p:pic>
        <p:nvPicPr>
          <p:cNvPr id="13" name="Liquidity">
            <a:hlinkClick r:id="" action="ppaction://media"/>
            <a:extLst>
              <a:ext uri="{FF2B5EF4-FFF2-40B4-BE49-F238E27FC236}">
                <a16:creationId xmlns:a16="http://schemas.microsoft.com/office/drawing/2014/main" id="{1FFF7823-92FF-4017-B8DD-3AB674B4000C}"/>
              </a:ext>
            </a:extLst>
          </p:cNvPr>
          <p:cNvPicPr>
            <a:picLocks noChangeAspect="1"/>
          </p:cNvPicPr>
          <p:nvPr>
            <a:audioFile r:link="rId8"/>
            <p:extLst>
              <p:ext uri="{DAA4B4D4-6D71-4841-9C94-3DE7FCFB9230}">
                <p14:media xmlns:p14="http://schemas.microsoft.com/office/powerpoint/2010/main" r:embed="rId7"/>
              </p:ext>
            </p:extLst>
          </p:nvPr>
        </p:nvPicPr>
        <p:blipFill>
          <a:blip r:embed="rId11"/>
          <a:stretch>
            <a:fillRect/>
          </a:stretch>
        </p:blipFill>
        <p:spPr>
          <a:xfrm>
            <a:off x="7035674" y="2221400"/>
            <a:ext cx="609600" cy="609600"/>
          </a:xfrm>
          <a:prstGeom prst="rect">
            <a:avLst/>
          </a:prstGeom>
        </p:spPr>
      </p:pic>
    </p:spTree>
    <p:extLst>
      <p:ext uri="{BB962C8B-B14F-4D97-AF65-F5344CB8AC3E}">
        <p14:creationId xmlns:p14="http://schemas.microsoft.com/office/powerpoint/2010/main" val="5259829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604"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9591" fill="hold"/>
                                        <p:tgtEl>
                                          <p:spTgt spid="10"/>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1843" fill="hold"/>
                                        <p:tgtEl>
                                          <p:spTgt spid="8"/>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9962"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3"/>
                </p:tgtEl>
              </p:cMediaNode>
            </p:audio>
            <p:audio>
              <p:cMediaNode vol="80000">
                <p:cTn id="20" fill="hold" display="0">
                  <p:stCondLst>
                    <p:cond delay="indefinite"/>
                  </p:stCondLst>
                  <p:endCondLst>
                    <p:cond evt="onStopAudio" delay="0">
                      <p:tgtEl>
                        <p:sldTgt/>
                      </p:tgtEl>
                    </p:cond>
                  </p:endCondLst>
                </p:cTn>
                <p:tgtEl>
                  <p:spTgt spid="10"/>
                </p:tgtEl>
              </p:cMediaNode>
            </p:audio>
            <p:audio>
              <p:cMediaNode vol="80000">
                <p:cTn id="21" fill="hold" display="0">
                  <p:stCondLst>
                    <p:cond delay="indefinite"/>
                  </p:stCondLst>
                  <p:endCondLst>
                    <p:cond evt="onStopAudio" delay="0">
                      <p:tgtEl>
                        <p:sldTgt/>
                      </p:tgtEl>
                    </p:cond>
                  </p:endCondLst>
                </p:cTn>
                <p:tgtEl>
                  <p:spTgt spid="8"/>
                </p:tgtEl>
              </p:cMediaNode>
            </p:audio>
            <p:audio>
              <p:cMediaNode vol="80000">
                <p:cTn id="22"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8E3FDA-CAC1-495F-8C2B-07A35CC4FD69}"/>
              </a:ext>
            </a:extLst>
          </p:cNvPr>
          <p:cNvSpPr>
            <a:spLocks noGrp="1"/>
          </p:cNvSpPr>
          <p:nvPr>
            <p:ph type="title"/>
          </p:nvPr>
        </p:nvSpPr>
        <p:spPr/>
        <p:txBody>
          <a:bodyPr/>
          <a:lstStyle/>
          <a:p>
            <a:r>
              <a:rPr lang="en-GB" dirty="0"/>
              <a:t>Performance Management</a:t>
            </a:r>
          </a:p>
        </p:txBody>
      </p:sp>
      <p:sp>
        <p:nvSpPr>
          <p:cNvPr id="4" name="TextBox 3">
            <a:extLst>
              <a:ext uri="{FF2B5EF4-FFF2-40B4-BE49-F238E27FC236}">
                <a16:creationId xmlns:a16="http://schemas.microsoft.com/office/drawing/2014/main" id="{D990E75B-5E60-489B-BBDF-7491B4B3C0F0}"/>
              </a:ext>
            </a:extLst>
          </p:cNvPr>
          <p:cNvSpPr txBox="1"/>
          <p:nvPr/>
        </p:nvSpPr>
        <p:spPr>
          <a:xfrm>
            <a:off x="1097280" y="2080590"/>
            <a:ext cx="8389620" cy="3432313"/>
          </a:xfrm>
          <a:prstGeom prst="rect">
            <a:avLst/>
          </a:prstGeom>
        </p:spPr>
        <p:txBody>
          <a:bodyPr vert="horz" lIns="0" tIns="45720" rIns="0" bIns="45720" rtlCol="0" anchor="ctr">
            <a:normAutofit/>
          </a:bodyPr>
          <a:lstStyle/>
          <a:p>
            <a:pPr marL="285750" indent="-285750">
              <a:buFont typeface="Wingdings" panose="05000000000000000000" pitchFamily="2" charset="2"/>
              <a:buChar char="ü"/>
            </a:pPr>
            <a:r>
              <a:rPr lang="en-GB" dirty="0"/>
              <a:t>What is Recruitment and Selection Process? [</a:t>
            </a:r>
            <a:r>
              <a:rPr lang="en-GB" dirty="0" err="1"/>
              <a:t>Elearn</a:t>
            </a:r>
            <a:r>
              <a:rPr lang="en-GB" dirty="0"/>
              <a:t> –Limited, 2005].</a:t>
            </a:r>
          </a:p>
          <a:p>
            <a:pPr marL="285750" indent="-285750">
              <a:buFont typeface="Wingdings" panose="05000000000000000000" pitchFamily="2" charset="2"/>
              <a:buChar char="ü"/>
            </a:pPr>
            <a:endParaRPr lang="en-GB" sz="1600" dirty="0"/>
          </a:p>
          <a:p>
            <a:pPr marL="285750" indent="-285750">
              <a:buFont typeface="Wingdings" panose="05000000000000000000" pitchFamily="2" charset="2"/>
              <a:buChar char="ü"/>
            </a:pPr>
            <a:r>
              <a:rPr lang="en-GB" dirty="0"/>
              <a:t>Cardiff Airports Recruitment and Selection Process [Cardiff-Airport.com, 2020].</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Equality Act 2010 [Gov.uk, 2010].</a:t>
            </a:r>
          </a:p>
          <a:p>
            <a:endParaRPr lang="en-GB" dirty="0"/>
          </a:p>
          <a:p>
            <a:pPr marL="285750" indent="-285750">
              <a:spcAft>
                <a:spcPts val="600"/>
              </a:spcAft>
              <a:buClr>
                <a:schemeClr val="tx1"/>
              </a:buClr>
              <a:buFont typeface="Wingdings" panose="05000000000000000000" pitchFamily="2" charset="2"/>
              <a:buChar char="ü"/>
            </a:pPr>
            <a:endParaRPr lang="en-US" sz="1600" dirty="0"/>
          </a:p>
          <a:p>
            <a:pPr>
              <a:spcAft>
                <a:spcPts val="600"/>
              </a:spcAft>
              <a:buClr>
                <a:schemeClr val="tx1"/>
              </a:buClr>
            </a:pPr>
            <a:endParaRPr lang="en-US" sz="1600" dirty="0"/>
          </a:p>
          <a:p>
            <a:pPr marL="285750" indent="-285750">
              <a:spcAft>
                <a:spcPts val="600"/>
              </a:spcAft>
              <a:buClr>
                <a:schemeClr val="tx1"/>
              </a:buClr>
              <a:buFont typeface="Wingdings" panose="05000000000000000000" pitchFamily="2" charset="2"/>
              <a:buChar char="ü"/>
            </a:pPr>
            <a:endParaRPr lang="en-US" sz="1600" b="1" dirty="0"/>
          </a:p>
          <a:p>
            <a:pPr marL="285750" indent="-285750">
              <a:spcAft>
                <a:spcPts val="600"/>
              </a:spcAft>
              <a:buClr>
                <a:schemeClr val="tx1"/>
              </a:buClr>
              <a:buFont typeface="Wingdings" panose="05000000000000000000" pitchFamily="2" charset="2"/>
              <a:buChar char="ü"/>
            </a:pPr>
            <a:endParaRPr lang="en-US" sz="1600" b="1" dirty="0"/>
          </a:p>
        </p:txBody>
      </p:sp>
      <p:pic>
        <p:nvPicPr>
          <p:cNvPr id="2" name="Performance M">
            <a:hlinkClick r:id="" action="ppaction://media"/>
            <a:extLst>
              <a:ext uri="{FF2B5EF4-FFF2-40B4-BE49-F238E27FC236}">
                <a16:creationId xmlns:a16="http://schemas.microsoft.com/office/drawing/2014/main" id="{E1ED5A08-0C9E-419D-9681-C48AD224116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6562165" y="920855"/>
            <a:ext cx="609600" cy="609600"/>
          </a:xfrm>
          <a:prstGeom prst="rect">
            <a:avLst/>
          </a:prstGeom>
        </p:spPr>
      </p:pic>
      <p:pic>
        <p:nvPicPr>
          <p:cNvPr id="6" name="Recruitment Selection ">
            <a:hlinkClick r:id="" action="ppaction://media"/>
            <a:extLst>
              <a:ext uri="{FF2B5EF4-FFF2-40B4-BE49-F238E27FC236}">
                <a16:creationId xmlns:a16="http://schemas.microsoft.com/office/drawing/2014/main" id="{D8D0B32E-61CD-4724-A231-6C4C3670C32F}"/>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9486900" y="2577547"/>
            <a:ext cx="609600" cy="609600"/>
          </a:xfrm>
          <a:prstGeom prst="rect">
            <a:avLst/>
          </a:prstGeom>
        </p:spPr>
      </p:pic>
      <p:pic>
        <p:nvPicPr>
          <p:cNvPr id="7" name="Equailty">
            <a:hlinkClick r:id="" action="ppaction://media"/>
            <a:extLst>
              <a:ext uri="{FF2B5EF4-FFF2-40B4-BE49-F238E27FC236}">
                <a16:creationId xmlns:a16="http://schemas.microsoft.com/office/drawing/2014/main" id="{F89CC9ED-9B04-467D-9892-861D55B2AB02}"/>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5127812" y="3187147"/>
            <a:ext cx="609600" cy="609600"/>
          </a:xfrm>
          <a:prstGeom prst="rect">
            <a:avLst/>
          </a:prstGeom>
        </p:spPr>
      </p:pic>
      <p:pic>
        <p:nvPicPr>
          <p:cNvPr id="9" name="What is R and S">
            <a:hlinkClick r:id="" action="ppaction://media"/>
            <a:extLst>
              <a:ext uri="{FF2B5EF4-FFF2-40B4-BE49-F238E27FC236}">
                <a16:creationId xmlns:a16="http://schemas.microsoft.com/office/drawing/2014/main" id="{7D59218A-24CF-46EC-A1AA-D7FA758BB0DA}"/>
              </a:ext>
            </a:extLst>
          </p:cNvPr>
          <p:cNvPicPr>
            <a:picLocks noChangeAspect="1"/>
          </p:cNvPicPr>
          <p:nvPr>
            <a:audioFile r:link="rId8"/>
            <p:extLst>
              <p:ext uri="{DAA4B4D4-6D71-4841-9C94-3DE7FCFB9230}">
                <p14:media xmlns:p14="http://schemas.microsoft.com/office/powerpoint/2010/main" r:embed="rId7"/>
              </p:ext>
            </p:extLst>
          </p:nvPr>
        </p:nvPicPr>
        <p:blipFill>
          <a:blip r:embed="rId11"/>
          <a:stretch>
            <a:fillRect/>
          </a:stretch>
        </p:blipFill>
        <p:spPr>
          <a:xfrm>
            <a:off x="8934450" y="2099640"/>
            <a:ext cx="609600" cy="609600"/>
          </a:xfrm>
          <a:prstGeom prst="rect">
            <a:avLst/>
          </a:prstGeom>
        </p:spPr>
      </p:pic>
    </p:spTree>
    <p:extLst>
      <p:ext uri="{BB962C8B-B14F-4D97-AF65-F5344CB8AC3E}">
        <p14:creationId xmlns:p14="http://schemas.microsoft.com/office/powerpoint/2010/main" val="348981822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173"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8523"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7393" fill="hold"/>
                                        <p:tgtEl>
                                          <p:spTgt spid="7"/>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191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2"/>
                </p:tgtEl>
              </p:cMediaNode>
            </p:audio>
            <p:audio>
              <p:cMediaNode vol="80000">
                <p:cTn id="20" fill="hold" display="0">
                  <p:stCondLst>
                    <p:cond delay="indefinite"/>
                  </p:stCondLst>
                  <p:endCondLst>
                    <p:cond evt="onStopAudio" delay="0">
                      <p:tgtEl>
                        <p:sldTgt/>
                      </p:tgtEl>
                    </p:cond>
                  </p:endCondLst>
                </p:cTn>
                <p:tgtEl>
                  <p:spTgt spid="6"/>
                </p:tgtEl>
              </p:cMediaNode>
            </p:audio>
            <p:audio>
              <p:cMediaNode vol="80000">
                <p:cTn id="21" fill="hold" display="0">
                  <p:stCondLst>
                    <p:cond delay="indefinite"/>
                  </p:stCondLst>
                  <p:endCondLst>
                    <p:cond evt="onStopAudio" delay="0">
                      <p:tgtEl>
                        <p:sldTgt/>
                      </p:tgtEl>
                    </p:cond>
                  </p:endCondLst>
                </p:cTn>
                <p:tgtEl>
                  <p:spTgt spid="7"/>
                </p:tgtEl>
              </p:cMediaNode>
            </p:audio>
            <p:audio>
              <p:cMediaNode vol="80000">
                <p:cTn id="22"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1A8FC136-6E2A-46CE-904B-20D1D2A5DF89}"/>
              </a:ext>
            </a:extLst>
          </p:cNvPr>
          <p:cNvSpPr txBox="1">
            <a:spLocks/>
          </p:cNvSpPr>
          <p:nvPr/>
        </p:nvSpPr>
        <p:spPr>
          <a:xfrm>
            <a:off x="874644" y="959878"/>
            <a:ext cx="7598269" cy="587584"/>
          </a:xfrm>
          <a:prstGeom prst="rect">
            <a:avLst/>
          </a:prstGeom>
        </p:spPr>
        <p:txBody>
          <a:bodyPr vert="horz" lIns="91440" tIns="45720" rIns="91440" bIns="45720" rtlCol="0" anchor="ctr">
            <a:normAutofit fontScale="55000" lnSpcReduction="20000"/>
          </a:bodyPr>
          <a:lstStyle>
            <a:lvl1pPr algn="l" defTabSz="914400" rtl="0" eaLnBrk="1" latinLnBrk="0" hangingPunct="1">
              <a:lnSpc>
                <a:spcPct val="90000"/>
              </a:lnSpc>
              <a:spcBef>
                <a:spcPct val="0"/>
              </a:spcBef>
              <a:buNone/>
              <a:defRPr sz="8000" kern="1200" cap="all" spc="-50" baseline="0">
                <a:solidFill>
                  <a:schemeClr val="tx1">
                    <a:lumMod val="85000"/>
                    <a:lumOff val="15000"/>
                  </a:schemeClr>
                </a:solidFill>
                <a:latin typeface="+mj-lt"/>
                <a:ea typeface="+mj-ea"/>
                <a:cs typeface="+mj-cs"/>
              </a:defRPr>
            </a:lvl1pPr>
          </a:lstStyle>
          <a:p>
            <a:pPr>
              <a:tabLst>
                <a:tab pos="3308350" algn="l"/>
              </a:tabLst>
            </a:pPr>
            <a:r>
              <a:rPr lang="en-US" dirty="0"/>
              <a:t>Management Overview</a:t>
            </a:r>
          </a:p>
        </p:txBody>
      </p:sp>
      <p:sp>
        <p:nvSpPr>
          <p:cNvPr id="12" name="TextBox 11">
            <a:extLst>
              <a:ext uri="{FF2B5EF4-FFF2-40B4-BE49-F238E27FC236}">
                <a16:creationId xmlns:a16="http://schemas.microsoft.com/office/drawing/2014/main" id="{F053878E-9732-4470-9317-9EC0831E3816}"/>
              </a:ext>
            </a:extLst>
          </p:cNvPr>
          <p:cNvSpPr txBox="1"/>
          <p:nvPr/>
        </p:nvSpPr>
        <p:spPr>
          <a:xfrm>
            <a:off x="3008194" y="1609794"/>
            <a:ext cx="6175611" cy="1961320"/>
          </a:xfrm>
          <a:prstGeom prst="rect">
            <a:avLst/>
          </a:prstGeom>
        </p:spPr>
        <p:txBody>
          <a:bodyPr vert="horz" lIns="0" tIns="45720" rIns="0" bIns="45720" rtlCol="0" anchor="ctr">
            <a:normAutofit/>
          </a:bodyPr>
          <a:lstStyle/>
          <a:p>
            <a:pPr algn="ctr">
              <a:spcAft>
                <a:spcPts val="600"/>
              </a:spcAft>
              <a:buClr>
                <a:schemeClr val="tx1"/>
              </a:buClr>
            </a:pPr>
            <a:r>
              <a:rPr lang="en-US" sz="1600" b="1" dirty="0"/>
              <a:t>Internal</a:t>
            </a:r>
          </a:p>
          <a:p>
            <a:pPr marL="285750" indent="-285750">
              <a:spcAft>
                <a:spcPts val="600"/>
              </a:spcAft>
              <a:buClr>
                <a:schemeClr val="tx1"/>
              </a:buClr>
              <a:buFont typeface="Wingdings" panose="05000000000000000000" pitchFamily="2" charset="2"/>
              <a:buChar char="ü"/>
            </a:pPr>
            <a:r>
              <a:rPr lang="en-US" sz="1600" dirty="0"/>
              <a:t>2040 Master Plan [Cardiff-Airport.com, 2019].</a:t>
            </a:r>
          </a:p>
          <a:p>
            <a:pPr marL="285750" indent="-285750">
              <a:spcAft>
                <a:spcPts val="600"/>
              </a:spcAft>
              <a:buClr>
                <a:schemeClr val="tx1"/>
              </a:buClr>
              <a:buFont typeface="Wingdings" panose="05000000000000000000" pitchFamily="2" charset="2"/>
              <a:buChar char="ü"/>
            </a:pPr>
            <a:r>
              <a:rPr lang="en-US" sz="1600" dirty="0"/>
              <a:t>Cardiff Airport Financial Ratios [Cardiff-Airport.com, 2019].</a:t>
            </a:r>
          </a:p>
          <a:p>
            <a:pPr marL="285750" indent="-285750">
              <a:spcAft>
                <a:spcPts val="600"/>
              </a:spcAft>
              <a:buClr>
                <a:schemeClr val="tx1"/>
              </a:buClr>
              <a:buFont typeface="Wingdings" panose="05000000000000000000" pitchFamily="2" charset="2"/>
              <a:buChar char="ü"/>
            </a:pPr>
            <a:endParaRPr lang="en-US" sz="1600" dirty="0"/>
          </a:p>
          <a:p>
            <a:pPr marL="285750" indent="-285750">
              <a:spcAft>
                <a:spcPts val="600"/>
              </a:spcAft>
              <a:buClr>
                <a:schemeClr val="tx1"/>
              </a:buClr>
              <a:buFont typeface="Wingdings" panose="05000000000000000000" pitchFamily="2" charset="2"/>
              <a:buChar char="ü"/>
            </a:pPr>
            <a:endParaRPr lang="en-US" sz="1600" b="1" dirty="0"/>
          </a:p>
        </p:txBody>
      </p:sp>
      <p:sp>
        <p:nvSpPr>
          <p:cNvPr id="13" name="TextBox 12">
            <a:extLst>
              <a:ext uri="{FF2B5EF4-FFF2-40B4-BE49-F238E27FC236}">
                <a16:creationId xmlns:a16="http://schemas.microsoft.com/office/drawing/2014/main" id="{536F0B48-CF5E-40C0-A38F-1CB3E5C0B1C3}"/>
              </a:ext>
            </a:extLst>
          </p:cNvPr>
          <p:cNvSpPr txBox="1"/>
          <p:nvPr/>
        </p:nvSpPr>
        <p:spPr>
          <a:xfrm>
            <a:off x="3008193" y="3286886"/>
            <a:ext cx="6175611" cy="1961320"/>
          </a:xfrm>
          <a:prstGeom prst="rect">
            <a:avLst/>
          </a:prstGeom>
        </p:spPr>
        <p:txBody>
          <a:bodyPr vert="horz" lIns="0" tIns="45720" rIns="0" bIns="45720" rtlCol="0" anchor="ctr">
            <a:normAutofit/>
          </a:bodyPr>
          <a:lstStyle/>
          <a:p>
            <a:pPr algn="ctr">
              <a:spcAft>
                <a:spcPts val="600"/>
              </a:spcAft>
              <a:buClr>
                <a:schemeClr val="tx1"/>
              </a:buClr>
            </a:pPr>
            <a:r>
              <a:rPr lang="en-US" sz="1600" b="1" dirty="0"/>
              <a:t>External</a:t>
            </a:r>
          </a:p>
          <a:p>
            <a:pPr marL="285750" indent="-285750">
              <a:spcAft>
                <a:spcPts val="600"/>
              </a:spcAft>
              <a:buClr>
                <a:schemeClr val="tx1"/>
              </a:buClr>
              <a:buFont typeface="Wingdings" panose="05000000000000000000" pitchFamily="2" charset="2"/>
              <a:buChar char="ü"/>
            </a:pPr>
            <a:r>
              <a:rPr lang="en-US" sz="1600" dirty="0"/>
              <a:t>Qatar Airways [Cardiff-Airport.com, 2019].</a:t>
            </a:r>
          </a:p>
          <a:p>
            <a:pPr marL="285750" indent="-285750">
              <a:spcAft>
                <a:spcPts val="600"/>
              </a:spcAft>
              <a:buClr>
                <a:schemeClr val="tx1"/>
              </a:buClr>
              <a:buFont typeface="Wingdings" panose="05000000000000000000" pitchFamily="2" charset="2"/>
              <a:buChar char="ü"/>
            </a:pPr>
            <a:r>
              <a:rPr lang="en-US" sz="1600" dirty="0"/>
              <a:t>COVID-19 Pandemic Outbreak [Cardiff-Airport.com, 2020].  </a:t>
            </a:r>
          </a:p>
          <a:p>
            <a:pPr marL="285750" indent="-285750">
              <a:spcAft>
                <a:spcPts val="600"/>
              </a:spcAft>
              <a:buClr>
                <a:schemeClr val="tx1"/>
              </a:buClr>
              <a:buFont typeface="Wingdings" panose="05000000000000000000" pitchFamily="2" charset="2"/>
              <a:buChar char="ü"/>
            </a:pPr>
            <a:endParaRPr lang="en-US" sz="1600" b="1" dirty="0"/>
          </a:p>
        </p:txBody>
      </p:sp>
      <p:pic>
        <p:nvPicPr>
          <p:cNvPr id="2" name="Management review">
            <a:hlinkClick r:id="" action="ppaction://media"/>
            <a:extLst>
              <a:ext uri="{FF2B5EF4-FFF2-40B4-BE49-F238E27FC236}">
                <a16:creationId xmlns:a16="http://schemas.microsoft.com/office/drawing/2014/main" id="{18363D0C-149E-4BCF-A3C8-B8CC8A89C4C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14837" y="937862"/>
            <a:ext cx="609600" cy="609600"/>
          </a:xfrm>
          <a:prstGeom prst="rect">
            <a:avLst/>
          </a:prstGeom>
        </p:spPr>
      </p:pic>
      <p:pic>
        <p:nvPicPr>
          <p:cNvPr id="5" name="Internally">
            <a:hlinkClick r:id="" action="ppaction://media"/>
            <a:extLst>
              <a:ext uri="{FF2B5EF4-FFF2-40B4-BE49-F238E27FC236}">
                <a16:creationId xmlns:a16="http://schemas.microsoft.com/office/drawing/2014/main" id="{4DB37A5C-78DE-4492-B333-2AB81D3B094E}"/>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6648450" y="1609794"/>
            <a:ext cx="609600" cy="609600"/>
          </a:xfrm>
          <a:prstGeom prst="rect">
            <a:avLst/>
          </a:prstGeom>
        </p:spPr>
      </p:pic>
      <p:pic>
        <p:nvPicPr>
          <p:cNvPr id="6" name="Externally">
            <a:hlinkClick r:id="" action="ppaction://media"/>
            <a:extLst>
              <a:ext uri="{FF2B5EF4-FFF2-40B4-BE49-F238E27FC236}">
                <a16:creationId xmlns:a16="http://schemas.microsoft.com/office/drawing/2014/main" id="{77AC303C-6C81-4EE9-AA41-46113F4381B6}"/>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6648450" y="3429000"/>
            <a:ext cx="609600" cy="609600"/>
          </a:xfrm>
          <a:prstGeom prst="rect">
            <a:avLst/>
          </a:prstGeom>
        </p:spPr>
      </p:pic>
    </p:spTree>
    <p:extLst>
      <p:ext uri="{BB962C8B-B14F-4D97-AF65-F5344CB8AC3E}">
        <p14:creationId xmlns:p14="http://schemas.microsoft.com/office/powerpoint/2010/main" val="115913264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59"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4940"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22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2"/>
                </p:tgtEl>
              </p:cMediaNode>
            </p:audio>
            <p:audio>
              <p:cMediaNode vol="80000">
                <p:cTn id="16" fill="hold" display="0">
                  <p:stCondLst>
                    <p:cond delay="indefinite"/>
                  </p:stCondLst>
                  <p:endCondLst>
                    <p:cond evt="onStopAudio" delay="0">
                      <p:tgtEl>
                        <p:sldTgt/>
                      </p:tgtEl>
                    </p:cond>
                  </p:endCondLst>
                </p:cTn>
                <p:tgtEl>
                  <p:spTgt spid="5"/>
                </p:tgtEl>
              </p:cMediaNode>
            </p:audio>
            <p:audio>
              <p:cMediaNode vol="80000">
                <p:cTn id="1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E51183-D0D9-A74B-94F0-9EC0104A75F3}"/>
              </a:ext>
            </a:extLst>
          </p:cNvPr>
          <p:cNvSpPr>
            <a:spLocks noGrp="1"/>
          </p:cNvSpPr>
          <p:nvPr>
            <p:ph type="title"/>
          </p:nvPr>
        </p:nvSpPr>
        <p:spPr>
          <a:xfrm>
            <a:off x="874644" y="959878"/>
            <a:ext cx="7598269" cy="587584"/>
          </a:xfrm>
        </p:spPr>
        <p:txBody>
          <a:bodyPr vert="horz" lIns="91440" tIns="45720" rIns="91440" bIns="45720" rtlCol="0" anchor="ctr">
            <a:normAutofit/>
          </a:bodyPr>
          <a:lstStyle/>
          <a:p>
            <a:pPr algn="l">
              <a:tabLst>
                <a:tab pos="3308350" algn="l"/>
              </a:tabLst>
            </a:pPr>
            <a:r>
              <a:rPr lang="en-US" dirty="0"/>
              <a:t>Recommendations</a:t>
            </a:r>
            <a:endParaRPr lang="en-US" kern="1200" cap="all" spc="-50" baseline="0" dirty="0">
              <a:latin typeface="+mj-lt"/>
              <a:ea typeface="+mj-ea"/>
              <a:cs typeface="+mj-cs"/>
            </a:endParaRPr>
          </a:p>
        </p:txBody>
      </p:sp>
      <p:sp>
        <p:nvSpPr>
          <p:cNvPr id="2" name="TextBox 1">
            <a:extLst>
              <a:ext uri="{FF2B5EF4-FFF2-40B4-BE49-F238E27FC236}">
                <a16:creationId xmlns:a16="http://schemas.microsoft.com/office/drawing/2014/main" id="{EF5150BA-A34D-4C34-9E85-AC875AB395DD}"/>
              </a:ext>
            </a:extLst>
          </p:cNvPr>
          <p:cNvSpPr txBox="1"/>
          <p:nvPr/>
        </p:nvSpPr>
        <p:spPr>
          <a:xfrm>
            <a:off x="874644" y="2283863"/>
            <a:ext cx="8242852" cy="3419059"/>
          </a:xfrm>
          <a:prstGeom prst="rect">
            <a:avLst/>
          </a:prstGeom>
        </p:spPr>
        <p:txBody>
          <a:bodyPr vert="horz" lIns="0" tIns="45720" rIns="0" bIns="45720" rtlCol="0" anchor="ctr">
            <a:normAutofit/>
          </a:bodyPr>
          <a:lstStyle/>
          <a:p>
            <a:pPr marL="285750" indent="-285750">
              <a:spcAft>
                <a:spcPts val="600"/>
              </a:spcAft>
              <a:buClr>
                <a:schemeClr val="tx1"/>
              </a:buClr>
              <a:buFont typeface="Wingdings" panose="05000000000000000000" pitchFamily="2" charset="2"/>
              <a:buChar char="ü"/>
            </a:pPr>
            <a:r>
              <a:rPr lang="en-US" sz="1600" b="1" dirty="0"/>
              <a:t>Specific: </a:t>
            </a:r>
            <a:r>
              <a:rPr lang="en-US" sz="1600" dirty="0"/>
              <a:t>Generate profit and increase passenger numbers.</a:t>
            </a:r>
          </a:p>
          <a:p>
            <a:pPr marL="285750" indent="-285750">
              <a:spcAft>
                <a:spcPts val="600"/>
              </a:spcAft>
              <a:buClr>
                <a:schemeClr val="tx1"/>
              </a:buClr>
              <a:buFont typeface="Wingdings" panose="05000000000000000000" pitchFamily="2" charset="2"/>
              <a:buChar char="ü"/>
            </a:pPr>
            <a:endParaRPr lang="en-US" sz="1600" dirty="0"/>
          </a:p>
          <a:p>
            <a:pPr marL="285750" indent="-285750">
              <a:spcAft>
                <a:spcPts val="600"/>
              </a:spcAft>
              <a:buClr>
                <a:schemeClr val="tx1"/>
              </a:buClr>
              <a:buFont typeface="Wingdings" panose="05000000000000000000" pitchFamily="2" charset="2"/>
              <a:buChar char="ü"/>
            </a:pPr>
            <a:r>
              <a:rPr lang="en-US" sz="1600" b="1" dirty="0"/>
              <a:t>Measurable:</a:t>
            </a:r>
            <a:r>
              <a:rPr lang="en-US" sz="1600" dirty="0"/>
              <a:t> Easy Jet and Cardiff Airport. </a:t>
            </a:r>
          </a:p>
          <a:p>
            <a:pPr marL="285750" indent="-285750">
              <a:spcAft>
                <a:spcPts val="600"/>
              </a:spcAft>
              <a:buClr>
                <a:schemeClr val="tx1"/>
              </a:buClr>
              <a:buFont typeface="Wingdings" panose="05000000000000000000" pitchFamily="2" charset="2"/>
              <a:buChar char="ü"/>
            </a:pPr>
            <a:endParaRPr lang="en-US" sz="1600" b="1" dirty="0"/>
          </a:p>
          <a:p>
            <a:pPr marL="285750" indent="-285750">
              <a:spcAft>
                <a:spcPts val="600"/>
              </a:spcAft>
              <a:buClr>
                <a:schemeClr val="tx1"/>
              </a:buClr>
              <a:buFont typeface="Wingdings" panose="05000000000000000000" pitchFamily="2" charset="2"/>
              <a:buChar char="ü"/>
            </a:pPr>
            <a:r>
              <a:rPr lang="en-US" sz="1600" b="1" dirty="0"/>
              <a:t>Assignable: </a:t>
            </a:r>
            <a:r>
              <a:rPr lang="en-US" sz="1600" dirty="0"/>
              <a:t>EasyJet.</a:t>
            </a:r>
          </a:p>
          <a:p>
            <a:pPr marL="285750" indent="-285750">
              <a:spcAft>
                <a:spcPts val="600"/>
              </a:spcAft>
              <a:buClr>
                <a:schemeClr val="tx1"/>
              </a:buClr>
              <a:buFont typeface="Wingdings" panose="05000000000000000000" pitchFamily="2" charset="2"/>
              <a:buChar char="ü"/>
            </a:pPr>
            <a:endParaRPr lang="en-US" sz="1600" b="1" dirty="0"/>
          </a:p>
          <a:p>
            <a:pPr marL="285750" indent="-285750">
              <a:spcAft>
                <a:spcPts val="600"/>
              </a:spcAft>
              <a:buClr>
                <a:schemeClr val="tx1"/>
              </a:buClr>
              <a:buFont typeface="Wingdings" panose="05000000000000000000" pitchFamily="2" charset="2"/>
              <a:buChar char="ü"/>
            </a:pPr>
            <a:r>
              <a:rPr lang="en-US" sz="1600" b="1" dirty="0"/>
              <a:t>Realistic: </a:t>
            </a:r>
            <a:r>
              <a:rPr lang="en-US" sz="1600" dirty="0"/>
              <a:t>New Terminal.</a:t>
            </a:r>
          </a:p>
          <a:p>
            <a:pPr marL="285750" indent="-285750">
              <a:spcAft>
                <a:spcPts val="600"/>
              </a:spcAft>
              <a:buClr>
                <a:schemeClr val="tx1"/>
              </a:buClr>
              <a:buFont typeface="Wingdings" panose="05000000000000000000" pitchFamily="2" charset="2"/>
              <a:buChar char="ü"/>
            </a:pPr>
            <a:endParaRPr lang="en-US" sz="1600" dirty="0"/>
          </a:p>
          <a:p>
            <a:pPr marL="285750" indent="-285750">
              <a:spcAft>
                <a:spcPts val="600"/>
              </a:spcAft>
              <a:buClr>
                <a:schemeClr val="tx1"/>
              </a:buClr>
              <a:buFont typeface="Wingdings" panose="05000000000000000000" pitchFamily="2" charset="2"/>
              <a:buChar char="ü"/>
            </a:pPr>
            <a:r>
              <a:rPr lang="en-US" sz="1600" b="1" dirty="0"/>
              <a:t>Time-Related</a:t>
            </a:r>
            <a:r>
              <a:rPr lang="en-US" sz="1600" dirty="0"/>
              <a:t>: 2040 Master Plan. </a:t>
            </a:r>
          </a:p>
          <a:p>
            <a:pPr marL="285750" indent="-285750">
              <a:spcAft>
                <a:spcPts val="600"/>
              </a:spcAft>
              <a:buClr>
                <a:schemeClr val="tx1"/>
              </a:buClr>
              <a:buFont typeface="Wingdings" panose="05000000000000000000" pitchFamily="2" charset="2"/>
              <a:buChar char="ü"/>
            </a:pPr>
            <a:endParaRPr lang="en-US" sz="1600" dirty="0"/>
          </a:p>
          <a:p>
            <a:pPr marL="285750" indent="-285750">
              <a:spcAft>
                <a:spcPts val="600"/>
              </a:spcAft>
              <a:buClr>
                <a:schemeClr val="tx1"/>
              </a:buClr>
              <a:buFont typeface="Wingdings" panose="05000000000000000000" pitchFamily="2" charset="2"/>
              <a:buChar char="ü"/>
            </a:pPr>
            <a:endParaRPr lang="en-US" sz="1600" dirty="0"/>
          </a:p>
          <a:p>
            <a:pPr marL="285750" indent="-285750">
              <a:spcAft>
                <a:spcPts val="600"/>
              </a:spcAft>
              <a:buClr>
                <a:schemeClr val="tx1"/>
              </a:buClr>
              <a:buFont typeface="Wingdings" panose="05000000000000000000" pitchFamily="2" charset="2"/>
              <a:buChar char="ü"/>
            </a:pPr>
            <a:endParaRPr lang="en-US" sz="1600" dirty="0"/>
          </a:p>
          <a:p>
            <a:pPr marL="285750" indent="-285750">
              <a:spcAft>
                <a:spcPts val="600"/>
              </a:spcAft>
              <a:buClr>
                <a:schemeClr val="tx1"/>
              </a:buClr>
              <a:buFont typeface="Wingdings" panose="05000000000000000000" pitchFamily="2" charset="2"/>
              <a:buChar char="ü"/>
            </a:pPr>
            <a:endParaRPr lang="en-US" sz="1600" b="1" dirty="0"/>
          </a:p>
        </p:txBody>
      </p:sp>
      <p:pic>
        <p:nvPicPr>
          <p:cNvPr id="3" name="Recommendations">
            <a:hlinkClick r:id="" action="ppaction://media"/>
            <a:extLst>
              <a:ext uri="{FF2B5EF4-FFF2-40B4-BE49-F238E27FC236}">
                <a16:creationId xmlns:a16="http://schemas.microsoft.com/office/drawing/2014/main" id="{0938D50A-9911-4F36-8E91-3822DC75FB95}"/>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4673778" y="937862"/>
            <a:ext cx="609600" cy="609600"/>
          </a:xfrm>
          <a:prstGeom prst="rect">
            <a:avLst/>
          </a:prstGeom>
        </p:spPr>
      </p:pic>
      <p:pic>
        <p:nvPicPr>
          <p:cNvPr id="7" name="Specific">
            <a:hlinkClick r:id="" action="ppaction://media"/>
            <a:extLst>
              <a:ext uri="{FF2B5EF4-FFF2-40B4-BE49-F238E27FC236}">
                <a16:creationId xmlns:a16="http://schemas.microsoft.com/office/drawing/2014/main" id="{62D0CFD1-C6B6-4F0B-A48A-CFB3327C5F0B}"/>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7010400" y="1674263"/>
            <a:ext cx="609600" cy="609600"/>
          </a:xfrm>
          <a:prstGeom prst="rect">
            <a:avLst/>
          </a:prstGeom>
        </p:spPr>
      </p:pic>
      <p:pic>
        <p:nvPicPr>
          <p:cNvPr id="8" name="Assignable">
            <a:hlinkClick r:id="" action="ppaction://media"/>
            <a:extLst>
              <a:ext uri="{FF2B5EF4-FFF2-40B4-BE49-F238E27FC236}">
                <a16:creationId xmlns:a16="http://schemas.microsoft.com/office/drawing/2014/main" id="{A9E08023-7B99-4073-9A9E-D844B699E9D5}"/>
              </a:ext>
            </a:extLst>
          </p:cNvPr>
          <p:cNvPicPr>
            <a:picLocks noChangeAspect="1"/>
          </p:cNvPicPr>
          <p:nvPr>
            <a:audioFile r:link="rId6"/>
            <p:extLst>
              <p:ext uri="{DAA4B4D4-6D71-4841-9C94-3DE7FCFB9230}">
                <p14:media xmlns:p14="http://schemas.microsoft.com/office/powerpoint/2010/main" r:embed="rId5"/>
              </p:ext>
            </p:extLst>
          </p:nvPr>
        </p:nvPicPr>
        <p:blipFill>
          <a:blip r:embed="rId15"/>
          <a:stretch>
            <a:fillRect/>
          </a:stretch>
        </p:blipFill>
        <p:spPr>
          <a:xfrm>
            <a:off x="3227294" y="2969663"/>
            <a:ext cx="609600" cy="609600"/>
          </a:xfrm>
          <a:prstGeom prst="rect">
            <a:avLst/>
          </a:prstGeom>
        </p:spPr>
      </p:pic>
      <p:pic>
        <p:nvPicPr>
          <p:cNvPr id="9" name="Realistic">
            <a:hlinkClick r:id="" action="ppaction://media"/>
            <a:extLst>
              <a:ext uri="{FF2B5EF4-FFF2-40B4-BE49-F238E27FC236}">
                <a16:creationId xmlns:a16="http://schemas.microsoft.com/office/drawing/2014/main" id="{07410DF6-4261-43E7-99E1-9531B4B2A01C}"/>
              </a:ext>
            </a:extLst>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3532094" y="3726692"/>
            <a:ext cx="609600" cy="609600"/>
          </a:xfrm>
          <a:prstGeom prst="rect">
            <a:avLst/>
          </a:prstGeom>
        </p:spPr>
      </p:pic>
      <p:pic>
        <p:nvPicPr>
          <p:cNvPr id="10" name="Time-related">
            <a:hlinkClick r:id="" action="ppaction://media"/>
            <a:extLst>
              <a:ext uri="{FF2B5EF4-FFF2-40B4-BE49-F238E27FC236}">
                <a16:creationId xmlns:a16="http://schemas.microsoft.com/office/drawing/2014/main" id="{F8E70159-2AB2-4DDE-B8EE-C10DC78CA865}"/>
              </a:ext>
            </a:extLst>
          </p:cNvPr>
          <p:cNvPicPr>
            <a:picLocks noChangeAspect="1"/>
          </p:cNvPicPr>
          <p:nvPr>
            <a:audioFile r:link="rId10"/>
            <p:extLst>
              <p:ext uri="{DAA4B4D4-6D71-4841-9C94-3DE7FCFB9230}">
                <p14:media xmlns:p14="http://schemas.microsoft.com/office/powerpoint/2010/main" r:embed="rId9"/>
              </p:ext>
            </p:extLst>
          </p:nvPr>
        </p:nvPicPr>
        <p:blipFill>
          <a:blip r:embed="rId15"/>
          <a:stretch>
            <a:fillRect/>
          </a:stretch>
        </p:blipFill>
        <p:spPr>
          <a:xfrm>
            <a:off x="4386470" y="4336292"/>
            <a:ext cx="609600" cy="609600"/>
          </a:xfrm>
          <a:prstGeom prst="rect">
            <a:avLst/>
          </a:prstGeom>
        </p:spPr>
      </p:pic>
      <p:pic>
        <p:nvPicPr>
          <p:cNvPr id="5" name="Measureable">
            <a:hlinkClick r:id="" action="ppaction://media"/>
            <a:extLst>
              <a:ext uri="{FF2B5EF4-FFF2-40B4-BE49-F238E27FC236}">
                <a16:creationId xmlns:a16="http://schemas.microsoft.com/office/drawing/2014/main" id="{DC6904DA-3CA2-4920-B466-92BFFF221BA9}"/>
              </a:ext>
            </a:extLst>
          </p:cNvPr>
          <p:cNvPicPr>
            <a:picLocks noChangeAspect="1"/>
          </p:cNvPicPr>
          <p:nvPr>
            <a:audioFile r:link="rId12"/>
            <p:extLst>
              <p:ext uri="{DAA4B4D4-6D71-4841-9C94-3DE7FCFB9230}">
                <p14:media xmlns:p14="http://schemas.microsoft.com/office/powerpoint/2010/main" r:embed="rId11"/>
              </p:ext>
            </p:extLst>
          </p:nvPr>
        </p:nvPicPr>
        <p:blipFill>
          <a:blip r:embed="rId15"/>
          <a:stretch>
            <a:fillRect/>
          </a:stretch>
        </p:blipFill>
        <p:spPr>
          <a:xfrm>
            <a:off x="5378628" y="2357926"/>
            <a:ext cx="609600" cy="609600"/>
          </a:xfrm>
          <a:prstGeom prst="rect">
            <a:avLst/>
          </a:prstGeom>
        </p:spPr>
      </p:pic>
    </p:spTree>
    <p:extLst>
      <p:ext uri="{BB962C8B-B14F-4D97-AF65-F5344CB8AC3E}">
        <p14:creationId xmlns:p14="http://schemas.microsoft.com/office/powerpoint/2010/main" val="327875488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38"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4861" fill="hold"/>
                                        <p:tgtEl>
                                          <p:spTgt spid="7"/>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2299" fill="hold"/>
                                        <p:tgtEl>
                                          <p:spTgt spid="8"/>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2539" fill="hold"/>
                                        <p:tgtEl>
                                          <p:spTgt spid="9"/>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7113" fill="hold"/>
                                        <p:tgtEl>
                                          <p:spTgt spid="10"/>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202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3"/>
                </p:tgtEl>
              </p:cMediaNode>
            </p:audio>
            <p:audio>
              <p:cMediaNode vol="80000">
                <p:cTn id="28" fill="hold" display="0">
                  <p:stCondLst>
                    <p:cond delay="indefinite"/>
                  </p:stCondLst>
                  <p:endCondLst>
                    <p:cond evt="onStopAudio" delay="0">
                      <p:tgtEl>
                        <p:sldTgt/>
                      </p:tgtEl>
                    </p:cond>
                  </p:endCondLst>
                </p:cTn>
                <p:tgtEl>
                  <p:spTgt spid="7"/>
                </p:tgtEl>
              </p:cMediaNode>
            </p:audio>
            <p:audio>
              <p:cMediaNode vol="80000">
                <p:cTn id="29" fill="hold" display="0">
                  <p:stCondLst>
                    <p:cond delay="indefinite"/>
                  </p:stCondLst>
                  <p:endCondLst>
                    <p:cond evt="onStopAudio" delay="0">
                      <p:tgtEl>
                        <p:sldTgt/>
                      </p:tgtEl>
                    </p:cond>
                  </p:endCondLst>
                </p:cTn>
                <p:tgtEl>
                  <p:spTgt spid="8"/>
                </p:tgtEl>
              </p:cMediaNode>
            </p:audio>
            <p:audio>
              <p:cMediaNode vol="80000">
                <p:cTn id="30" fill="hold" display="0">
                  <p:stCondLst>
                    <p:cond delay="indefinite"/>
                  </p:stCondLst>
                  <p:endCondLst>
                    <p:cond evt="onStopAudio" delay="0">
                      <p:tgtEl>
                        <p:sldTgt/>
                      </p:tgtEl>
                    </p:cond>
                  </p:endCondLst>
                </p:cTn>
                <p:tgtEl>
                  <p:spTgt spid="9"/>
                </p:tgtEl>
              </p:cMediaNode>
            </p:audio>
            <p:audio>
              <p:cMediaNode vol="80000">
                <p:cTn id="31" fill="hold" display="0">
                  <p:stCondLst>
                    <p:cond delay="indefinite"/>
                  </p:stCondLst>
                  <p:endCondLst>
                    <p:cond evt="onStopAudio" delay="0">
                      <p:tgtEl>
                        <p:sldTgt/>
                      </p:tgtEl>
                    </p:cond>
                  </p:endCondLst>
                </p:cTn>
                <p:tgtEl>
                  <p:spTgt spid="10"/>
                </p:tgtEl>
              </p:cMediaNode>
            </p:audio>
            <p:audio>
              <p:cMediaNode vol="80000">
                <p:cTn id="32"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3A06401-EF31-4A89-B8A3-18E76AAF5FC6}"/>
              </a:ext>
            </a:extLst>
          </p:cNvPr>
          <p:cNvSpPr>
            <a:spLocks noGrp="1"/>
          </p:cNvSpPr>
          <p:nvPr>
            <p:ph type="title"/>
          </p:nvPr>
        </p:nvSpPr>
        <p:spPr>
          <a:xfrm>
            <a:off x="635000" y="3135207"/>
            <a:ext cx="5460992" cy="587584"/>
          </a:xfrm>
        </p:spPr>
        <p:txBody>
          <a:bodyPr/>
          <a:lstStyle/>
          <a:p>
            <a:r>
              <a:rPr lang="en-US" dirty="0"/>
              <a:t>Thank you for listening</a:t>
            </a:r>
          </a:p>
        </p:txBody>
      </p:sp>
      <p:pic>
        <p:nvPicPr>
          <p:cNvPr id="2" name="Thank you">
            <a:hlinkClick r:id="" action="ppaction://media"/>
            <a:extLst>
              <a:ext uri="{FF2B5EF4-FFF2-40B4-BE49-F238E27FC236}">
                <a16:creationId xmlns:a16="http://schemas.microsoft.com/office/drawing/2014/main" id="{2887C3AA-EEB2-46F2-AB77-9E25F6A075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95992" y="3113191"/>
            <a:ext cx="609600" cy="609600"/>
          </a:xfrm>
          <a:prstGeom prst="rect">
            <a:avLst/>
          </a:prstGeom>
        </p:spPr>
      </p:pic>
      <p:pic>
        <p:nvPicPr>
          <p:cNvPr id="4" name="Picture 3">
            <a:extLst>
              <a:ext uri="{FF2B5EF4-FFF2-40B4-BE49-F238E27FC236}">
                <a16:creationId xmlns:a16="http://schemas.microsoft.com/office/drawing/2014/main" id="{7C4185E7-9072-47F6-99D5-36483CC367A2}"/>
              </a:ext>
            </a:extLst>
          </p:cNvPr>
          <p:cNvPicPr>
            <a:picLocks noChangeAspect="1"/>
          </p:cNvPicPr>
          <p:nvPr/>
        </p:nvPicPr>
        <p:blipFill>
          <a:blip r:embed="rId6"/>
          <a:stretch>
            <a:fillRect/>
          </a:stretch>
        </p:blipFill>
        <p:spPr>
          <a:xfrm>
            <a:off x="7476566" y="2206598"/>
            <a:ext cx="3450850" cy="2444803"/>
          </a:xfrm>
          <a:prstGeom prst="rect">
            <a:avLst/>
          </a:prstGeom>
        </p:spPr>
      </p:pic>
    </p:spTree>
    <p:extLst>
      <p:ext uri="{BB962C8B-B14F-4D97-AF65-F5344CB8AC3E}">
        <p14:creationId xmlns:p14="http://schemas.microsoft.com/office/powerpoint/2010/main" val="19172948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0B3111-7B97-654A-86CA-FD04EA6ED6EF}"/>
              </a:ext>
            </a:extLst>
          </p:cNvPr>
          <p:cNvSpPr>
            <a:spLocks noGrp="1"/>
          </p:cNvSpPr>
          <p:nvPr>
            <p:ph type="title"/>
          </p:nvPr>
        </p:nvSpPr>
        <p:spPr/>
        <p:txBody>
          <a:bodyPr/>
          <a:lstStyle/>
          <a:p>
            <a:r>
              <a:rPr lang="en-US" dirty="0"/>
              <a:t>Contact</a:t>
            </a:r>
          </a:p>
        </p:txBody>
      </p:sp>
      <p:graphicFrame>
        <p:nvGraphicFramePr>
          <p:cNvPr id="4" name="Content Placeholder 2" descr="SmartArt graphic for contact information">
            <a:extLst>
              <a:ext uri="{FF2B5EF4-FFF2-40B4-BE49-F238E27FC236}">
                <a16:creationId xmlns:a16="http://schemas.microsoft.com/office/drawing/2014/main" id="{600D9413-DE22-3A40-BE90-9FD7FAA1C7C3}"/>
              </a:ext>
            </a:extLst>
          </p:cNvPr>
          <p:cNvGraphicFramePr>
            <a:graphicFrameLocks noGrp="1"/>
          </p:cNvGraphicFramePr>
          <p:nvPr>
            <p:ph idx="1"/>
            <p:extLst>
              <p:ext uri="{D42A27DB-BD31-4B8C-83A1-F6EECF244321}">
                <p14:modId xmlns:p14="http://schemas.microsoft.com/office/powerpoint/2010/main" val="563199569"/>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007370"/>
      </p:ext>
    </p:extLst>
  </p:cSld>
  <p:clrMapOvr>
    <a:masterClrMapping/>
  </p:clrMapOvr>
  <p:transition spd="slow">
    <p:cover/>
  </p:transition>
</p:sld>
</file>

<file path=ppt/theme/theme1.xml><?xml version="1.0" encoding="utf-8"?>
<a:theme xmlns:a="http://schemas.openxmlformats.org/drawingml/2006/main" name="RetrospectVTI">
  <a:themeElements>
    <a:clrScheme name="MONO">
      <a:dk1>
        <a:srgbClr val="000000"/>
      </a:dk1>
      <a:lt1>
        <a:srgbClr val="ECEEF7"/>
      </a:lt1>
      <a:dk2>
        <a:srgbClr val="000000"/>
      </a:dk2>
      <a:lt2>
        <a:srgbClr val="F5F8FF"/>
      </a:lt2>
      <a:accent1>
        <a:srgbClr val="ECEEF7"/>
      </a:accent1>
      <a:accent2>
        <a:srgbClr val="F5F8FF"/>
      </a:accent2>
      <a:accent3>
        <a:srgbClr val="A1A2A9"/>
      </a:accent3>
      <a:accent4>
        <a:srgbClr val="141514"/>
      </a:accent4>
      <a:accent5>
        <a:srgbClr val="000000"/>
      </a:accent5>
      <a:accent6>
        <a:srgbClr val="96969C"/>
      </a:accent6>
      <a:hlink>
        <a:srgbClr val="5F6063"/>
      </a:hlink>
      <a:folHlink>
        <a:srgbClr val="919191"/>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Sales Pitch" id="{BA0280BF-E6B4-464B-BF28-F0D2A23065D1}" vid="{A1F0DEB3-06CD-4A85-8D08-B66BE056CE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Minimalist sales pitch</Template>
  <TotalTime>0</TotalTime>
  <Words>3563</Words>
  <Application>Microsoft Office PowerPoint</Application>
  <PresentationFormat>Widescreen</PresentationFormat>
  <Paragraphs>190</Paragraphs>
  <Slides>11</Slides>
  <Notes>10</Notes>
  <HiddenSlides>0</HiddenSlides>
  <MMClips>31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Courier New</vt:lpstr>
      <vt:lpstr>Wingdings</vt:lpstr>
      <vt:lpstr>RetrospectVTI</vt:lpstr>
      <vt:lpstr>Cardiff Airport</vt:lpstr>
      <vt:lpstr>OUTLINE</vt:lpstr>
      <vt:lpstr>Introduction to Cardiff airport </vt:lpstr>
      <vt:lpstr>PESTLE</vt:lpstr>
      <vt:lpstr>Swot </vt:lpstr>
      <vt:lpstr>Key Performance Indicators and Ratios</vt:lpstr>
      <vt:lpstr>Performance Management</vt:lpstr>
      <vt:lpstr>PowerPoint Presentation</vt:lpstr>
      <vt:lpstr>Recommendations</vt:lpstr>
      <vt:lpstr>Thank you for listening</vt:lpstr>
      <vt:lpstr>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2020-04-20T13:29:28Z</dcterms:created>
  <dcterms:modified xsi:type="dcterms:W3CDTF">2020-05-05T11:57:55Z</dcterms:modified>
</cp:coreProperties>
</file>