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4"/>
  </p:notesMasterIdLst>
  <p:handoutMasterIdLst>
    <p:handoutMasterId r:id="rId25"/>
  </p:handoutMasterIdLst>
  <p:sldIdLst>
    <p:sldId id="475" r:id="rId4"/>
    <p:sldId id="291" r:id="rId5"/>
    <p:sldId id="261" r:id="rId6"/>
    <p:sldId id="262" r:id="rId7"/>
    <p:sldId id="1046" r:id="rId8"/>
    <p:sldId id="1047" r:id="rId9"/>
    <p:sldId id="1045" r:id="rId10"/>
    <p:sldId id="259" r:id="rId11"/>
    <p:sldId id="1052" r:id="rId12"/>
    <p:sldId id="272" r:id="rId13"/>
    <p:sldId id="1049" r:id="rId14"/>
    <p:sldId id="363" r:id="rId15"/>
    <p:sldId id="391" r:id="rId16"/>
    <p:sldId id="404" r:id="rId17"/>
    <p:sldId id="256" r:id="rId18"/>
    <p:sldId id="1053" r:id="rId19"/>
    <p:sldId id="1054" r:id="rId20"/>
    <p:sldId id="1055" r:id="rId21"/>
    <p:sldId id="1056" r:id="rId22"/>
    <p:sldId id="504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624"/>
    <p:restoredTop sz="79280" autoAdjust="0"/>
  </p:normalViewPr>
  <p:slideViewPr>
    <p:cSldViewPr snapToGrid="0" snapToObjects="1">
      <p:cViewPr varScale="1">
        <p:scale>
          <a:sx n="84" d="100"/>
          <a:sy n="84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>
            <a:extLst>
              <a:ext uri="{FF2B5EF4-FFF2-40B4-BE49-F238E27FC236}">
                <a16:creationId xmlns:a16="http://schemas.microsoft.com/office/drawing/2014/main" id="{49AEC687-3DDD-8145-A586-91045DE7AD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4" name="Notes Placeholder 2">
            <a:extLst>
              <a:ext uri="{FF2B5EF4-FFF2-40B4-BE49-F238E27FC236}">
                <a16:creationId xmlns:a16="http://schemas.microsoft.com/office/drawing/2014/main" id="{9A08869A-88E9-974C-ADF2-BEAE4F1BD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44035" name="Slide Number Placeholder 3">
            <a:extLst>
              <a:ext uri="{FF2B5EF4-FFF2-40B4-BE49-F238E27FC236}">
                <a16:creationId xmlns:a16="http://schemas.microsoft.com/office/drawing/2014/main" id="{EF93DB01-C885-414C-B573-2871CB7B8C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63FCC74-95A7-794F-88C1-6E454BE3EB24}" type="slidenum">
              <a:rPr lang="cy-GB" altLang="cy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y-GB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04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7297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4188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4178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564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7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5" r:id="rId3"/>
    <p:sldLayoutId id="2147484116" r:id="rId4"/>
    <p:sldLayoutId id="2147484118" r:id="rId5"/>
    <p:sldLayoutId id="214748412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tiff"/><Relationship Id="rId7" Type="http://schemas.openxmlformats.org/officeDocument/2006/relationships/image" Target="../media/image12.jpe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1.jpeg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eithgar.cymru/adnoddau/amserydd?a=2%3A00&amp;d=1" TargetMode="External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13" Type="http://schemas.openxmlformats.org/officeDocument/2006/relationships/image" Target="../media/image28.tiff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12" Type="http://schemas.openxmlformats.org/officeDocument/2006/relationships/image" Target="../media/image27.tiff"/><Relationship Id="rId2" Type="http://schemas.openxmlformats.org/officeDocument/2006/relationships/image" Target="../media/image17.tiff"/><Relationship Id="rId16" Type="http://schemas.openxmlformats.org/officeDocument/2006/relationships/image" Target="../media/image31.tiff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1.tiff"/><Relationship Id="rId11" Type="http://schemas.openxmlformats.org/officeDocument/2006/relationships/image" Target="../media/image26.tiff"/><Relationship Id="rId5" Type="http://schemas.openxmlformats.org/officeDocument/2006/relationships/image" Target="../media/image20.tiff"/><Relationship Id="rId15" Type="http://schemas.openxmlformats.org/officeDocument/2006/relationships/image" Target="../media/image30.tiff"/><Relationship Id="rId10" Type="http://schemas.openxmlformats.org/officeDocument/2006/relationships/image" Target="../media/image25.tiff"/><Relationship Id="rId4" Type="http://schemas.openxmlformats.org/officeDocument/2006/relationships/image" Target="../media/image19.tiff"/><Relationship Id="rId9" Type="http://schemas.openxmlformats.org/officeDocument/2006/relationships/image" Target="../media/image24.tiff"/><Relationship Id="rId14" Type="http://schemas.openxmlformats.org/officeDocument/2006/relationships/image" Target="../media/image29.tif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3" Type="http://schemas.microsoft.com/office/2007/relationships/media" Target="../media/media2.m4a"/><Relationship Id="rId21" Type="http://schemas.openxmlformats.org/officeDocument/2006/relationships/image" Target="../media/image33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image" Target="../media/image32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19" Type="http://schemas.openxmlformats.org/officeDocument/2006/relationships/slideLayout" Target="../slideLayouts/slideLayout31.xm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6.tiff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4a"/><Relationship Id="rId13" Type="http://schemas.openxmlformats.org/officeDocument/2006/relationships/slideLayout" Target="../slideLayouts/slideLayout31.xml"/><Relationship Id="rId18" Type="http://schemas.openxmlformats.org/officeDocument/2006/relationships/image" Target="../media/image41.png"/><Relationship Id="rId3" Type="http://schemas.microsoft.com/office/2007/relationships/media" Target="../media/media11.m4a"/><Relationship Id="rId21" Type="http://schemas.openxmlformats.org/officeDocument/2006/relationships/image" Target="../media/image33.png"/><Relationship Id="rId7" Type="http://schemas.microsoft.com/office/2007/relationships/media" Target="../media/media13.m4a"/><Relationship Id="rId12" Type="http://schemas.openxmlformats.org/officeDocument/2006/relationships/audio" Target="../media/media15.m4a"/><Relationship Id="rId17" Type="http://schemas.openxmlformats.org/officeDocument/2006/relationships/image" Target="../media/image40.png"/><Relationship Id="rId2" Type="http://schemas.openxmlformats.org/officeDocument/2006/relationships/audio" Target="../media/media10.m4a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microsoft.com/office/2007/relationships/media" Target="../media/media10.m4a"/><Relationship Id="rId6" Type="http://schemas.openxmlformats.org/officeDocument/2006/relationships/audio" Target="../media/media12.m4a"/><Relationship Id="rId11" Type="http://schemas.microsoft.com/office/2007/relationships/media" Target="../media/media15.m4a"/><Relationship Id="rId5" Type="http://schemas.microsoft.com/office/2007/relationships/media" Target="../media/media12.m4a"/><Relationship Id="rId15" Type="http://schemas.openxmlformats.org/officeDocument/2006/relationships/image" Target="../media/image38.png"/><Relationship Id="rId10" Type="http://schemas.openxmlformats.org/officeDocument/2006/relationships/audio" Target="../media/media14.m4a"/><Relationship Id="rId19" Type="http://schemas.openxmlformats.org/officeDocument/2006/relationships/image" Target="../media/image42.png"/><Relationship Id="rId4" Type="http://schemas.openxmlformats.org/officeDocument/2006/relationships/audio" Target="../media/media11.m4a"/><Relationship Id="rId9" Type="http://schemas.microsoft.com/office/2007/relationships/media" Target="../media/media14.m4a"/><Relationship Id="rId1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microsoft.com/office/2007/relationships/media" Target="../media/media22.m4a"/><Relationship Id="rId3" Type="http://schemas.microsoft.com/office/2007/relationships/media" Target="../media/media17.m4a"/><Relationship Id="rId7" Type="http://schemas.microsoft.com/office/2007/relationships/media" Target="../media/media19.m4a"/><Relationship Id="rId12" Type="http://schemas.openxmlformats.org/officeDocument/2006/relationships/audio" Target="../media/media21.m4a"/><Relationship Id="rId17" Type="http://schemas.openxmlformats.org/officeDocument/2006/relationships/image" Target="../media/image46.emf"/><Relationship Id="rId2" Type="http://schemas.openxmlformats.org/officeDocument/2006/relationships/audio" Target="../media/media16.m4a"/><Relationship Id="rId16" Type="http://schemas.openxmlformats.org/officeDocument/2006/relationships/image" Target="../media/image33.png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microsoft.com/office/2007/relationships/media" Target="../media/media21.m4a"/><Relationship Id="rId5" Type="http://schemas.microsoft.com/office/2007/relationships/media" Target="../media/media18.m4a"/><Relationship Id="rId15" Type="http://schemas.openxmlformats.org/officeDocument/2006/relationships/slideLayout" Target="../slideLayouts/slideLayout32.xml"/><Relationship Id="rId10" Type="http://schemas.openxmlformats.org/officeDocument/2006/relationships/audio" Target="../media/media20.m4a"/><Relationship Id="rId4" Type="http://schemas.openxmlformats.org/officeDocument/2006/relationships/audio" Target="../media/media17.m4a"/><Relationship Id="rId9" Type="http://schemas.microsoft.com/office/2007/relationships/media" Target="../media/media20.m4a"/><Relationship Id="rId14" Type="http://schemas.openxmlformats.org/officeDocument/2006/relationships/audio" Target="../media/media22.m4a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8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8UTMyJeM8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6.tiff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1666241" y="3693827"/>
            <a:ext cx="8879840" cy="218008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300" b="1" dirty="0">
                <a:latin typeface="Tw Cen MT" panose="020B0602020104020603" pitchFamily="34" charset="0"/>
              </a:rPr>
              <a:t>Nod Ac </a:t>
            </a:r>
            <a:r>
              <a:rPr lang="en-US" sz="4300" b="1" dirty="0" err="1">
                <a:latin typeface="Tw Cen MT" panose="020B0602020104020603" pitchFamily="34" charset="0"/>
              </a:rPr>
              <a:t>Amcanion</a:t>
            </a:r>
            <a:r>
              <a:rPr lang="en-US" sz="4300" b="1" dirty="0">
                <a:latin typeface="Tw Cen MT" panose="020B0602020104020603" pitchFamily="34" charset="0"/>
              </a:rPr>
              <a:t>      Aims and Objectives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3900" dirty="0">
              <a:latin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3100" dirty="0" err="1">
                <a:latin typeface="+mj-lt"/>
              </a:rPr>
              <a:t>Cwestiynau</a:t>
            </a:r>
            <a:endParaRPr lang="en-US" sz="3100" dirty="0">
              <a:latin typeface="+mj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1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3100" dirty="0" err="1">
                <a:latin typeface="+mj-lt"/>
                <a:cs typeface="Cavolini" panose="03000502040302020204" pitchFamily="66" charset="0"/>
              </a:rPr>
              <a:t>Yr</a:t>
            </a:r>
            <a:r>
              <a:rPr lang="en-US" sz="31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3100" dirty="0" err="1">
                <a:latin typeface="+mj-lt"/>
                <a:cs typeface="Cavolini" panose="03000502040302020204" pitchFamily="66" charset="0"/>
              </a:rPr>
              <a:t>Amser</a:t>
            </a:r>
            <a:endParaRPr lang="en-US" sz="31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1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3100" dirty="0">
                <a:latin typeface="+mj-lt"/>
                <a:cs typeface="Cavolini" panose="03000502040302020204" pitchFamily="66" charset="0"/>
              </a:rPr>
              <a:t>Mini </a:t>
            </a:r>
            <a:r>
              <a:rPr lang="en-US" sz="3100" dirty="0" err="1">
                <a:latin typeface="+mj-lt"/>
                <a:cs typeface="Cavolini" panose="03000502040302020204" pitchFamily="66" charset="0"/>
              </a:rPr>
              <a:t>meicros</a:t>
            </a:r>
            <a:endParaRPr lang="en-US" sz="31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1666242" y="1246924"/>
            <a:ext cx="8879839" cy="132863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ctr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CYMRAEG I BAWB</a:t>
            </a:r>
          </a:p>
          <a:p>
            <a:pPr algn="ctr"/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2023-24</a:t>
            </a:r>
          </a:p>
          <a:p>
            <a:pPr algn="ctr"/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69207E-A39D-9636-AD1C-FEDBA52EB944}"/>
              </a:ext>
            </a:extLst>
          </p:cNvPr>
          <p:cNvSpPr txBox="1"/>
          <p:nvPr/>
        </p:nvSpPr>
        <p:spPr>
          <a:xfrm>
            <a:off x="2907030" y="5850316"/>
            <a:ext cx="637794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 dirty="0" err="1">
                <a:solidFill>
                  <a:srgbClr val="002060"/>
                </a:solidFill>
              </a:rPr>
              <a:t>Catrin</a:t>
            </a:r>
            <a:r>
              <a:rPr lang="en-US" sz="25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500" dirty="0" err="1">
                <a:solidFill>
                  <a:srgbClr val="002060"/>
                </a:solidFill>
              </a:rPr>
              <a:t>c.evans-thomas@pcydds.ac.uk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5A9704-8FA8-58F9-A758-ECBAEEC5F02E}"/>
              </a:ext>
            </a:extLst>
          </p:cNvPr>
          <p:cNvSpPr txBox="1"/>
          <p:nvPr/>
        </p:nvSpPr>
        <p:spPr>
          <a:xfrm>
            <a:off x="1521460" y="2739720"/>
            <a:ext cx="887983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Grŵp</a:t>
            </a:r>
            <a:r>
              <a:rPr lang="en-US" sz="2800" b="1" dirty="0">
                <a:solidFill>
                  <a:srgbClr val="002060"/>
                </a:solidFill>
              </a:rPr>
              <a:t> CANOLRADD </a:t>
            </a:r>
          </a:p>
          <a:p>
            <a:pPr algn="ctr"/>
            <a:r>
              <a:rPr lang="en-US" sz="2800" b="1" dirty="0">
                <a:solidFill>
                  <a:srgbClr val="002060"/>
                </a:solidFill>
              </a:rPr>
              <a:t>Hydref 12</a:t>
            </a:r>
            <a:r>
              <a:rPr lang="en-US" sz="2800" b="1" baseline="30000" dirty="0">
                <a:solidFill>
                  <a:srgbClr val="002060"/>
                </a:solidFill>
              </a:rPr>
              <a:t>fed</a:t>
            </a:r>
            <a:r>
              <a:rPr lang="en-US" sz="2800" b="1" dirty="0">
                <a:solidFill>
                  <a:srgbClr val="002060"/>
                </a:solidFill>
              </a:rPr>
              <a:t> 2023</a:t>
            </a:r>
          </a:p>
        </p:txBody>
      </p:sp>
      <p:pic>
        <p:nvPicPr>
          <p:cNvPr id="1026" name="Picture 2" descr="Logo&#10;&#10;Description automatically generated">
            <a:extLst>
              <a:ext uri="{FF2B5EF4-FFF2-40B4-BE49-F238E27FC236}">
                <a16:creationId xmlns:a16="http://schemas.microsoft.com/office/drawing/2014/main" id="{878596C8-C49E-2792-C5DF-DCEC29A9C7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17" y="104815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7" y="1802689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12289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197714"/>
            <a:ext cx="632633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galla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helpu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hun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88" y="2606519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74877F1-7740-C87B-DCF4-B84AB9034587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26544FEE-76D2-9568-CEFB-556490AEB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8F4520AA-A2F7-9E7E-6ED0-65095CDF5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866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5483476" y="293880"/>
            <a:ext cx="2092501" cy="27900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 dirty="0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8409713" y="379989"/>
            <a:ext cx="314846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315828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65245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97555BF-83F1-FC4E-8A05-8EB232DE375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l="7031" r="7031"/>
          <a:stretch>
            <a:fillRect/>
          </a:stretch>
        </p:blipFill>
        <p:spPr>
          <a:xfrm>
            <a:off x="2460172" y="0"/>
            <a:ext cx="6858000" cy="68580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6200A1AC-11F3-C541-921A-0E1C084AC9CF}"/>
              </a:ext>
            </a:extLst>
          </p:cNvPr>
          <p:cNvSpPr/>
          <p:nvPr/>
        </p:nvSpPr>
        <p:spPr>
          <a:xfrm>
            <a:off x="2917372" y="896474"/>
            <a:ext cx="5943600" cy="4310742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0B21E3-8252-714F-8709-8D53019DC56C}"/>
              </a:ext>
            </a:extLst>
          </p:cNvPr>
          <p:cNvSpPr txBox="1">
            <a:spLocks/>
          </p:cNvSpPr>
          <p:nvPr/>
        </p:nvSpPr>
        <p:spPr>
          <a:xfrm>
            <a:off x="3113315" y="1552111"/>
            <a:ext cx="5551714" cy="1020762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Segoe Print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chi </a:t>
            </a:r>
            <a:r>
              <a:rPr lang="en-GB" b="1" u="sng" dirty="0" err="1">
                <a:solidFill>
                  <a:schemeClr val="tx1"/>
                </a:solidFill>
                <a:latin typeface="Segoe Print"/>
              </a:rPr>
              <a:t>gyd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yn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athrawon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iaith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.</a:t>
            </a: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Segoe Print"/>
              </a:rPr>
              <a:t>You are </a:t>
            </a:r>
            <a:r>
              <a:rPr lang="en-GB" i="1" u="sng" dirty="0">
                <a:solidFill>
                  <a:schemeClr val="tx1"/>
                </a:solidFill>
                <a:latin typeface="Segoe Print"/>
              </a:rPr>
              <a:t>all</a:t>
            </a:r>
            <a:r>
              <a:rPr lang="en-GB" i="1" dirty="0">
                <a:solidFill>
                  <a:schemeClr val="tx1"/>
                </a:solidFill>
                <a:latin typeface="Segoe Print"/>
              </a:rPr>
              <a:t> language teachers. </a:t>
            </a:r>
          </a:p>
        </p:txBody>
      </p:sp>
    </p:spTree>
    <p:extLst>
      <p:ext uri="{BB962C8B-B14F-4D97-AF65-F5344CB8AC3E}">
        <p14:creationId xmlns:p14="http://schemas.microsoft.com/office/powerpoint/2010/main" val="4209293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854950" y="1670655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pic>
        <p:nvPicPr>
          <p:cNvPr id="32" name="Picture 4">
            <a:extLst>
              <a:ext uri="{FF2B5EF4-FFF2-40B4-BE49-F238E27FC236}">
                <a16:creationId xmlns:a16="http://schemas.microsoft.com/office/drawing/2014/main" id="{97CA2E4C-2235-C44F-A826-C4AD10B39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360" y="3611336"/>
            <a:ext cx="2438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FF3C76AD-CE5A-3D49-86B6-F6614A271A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028" y="4345593"/>
            <a:ext cx="3337263" cy="200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8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4">
            <a:extLst>
              <a:ext uri="{FF2B5EF4-FFF2-40B4-BE49-F238E27FC236}">
                <a16:creationId xmlns:a16="http://schemas.microsoft.com/office/drawing/2014/main" id="{F1108AF6-4CE8-824F-BA3F-379061D69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8" y="3090863"/>
            <a:ext cx="1936750" cy="139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0" name="Picture 5">
            <a:extLst>
              <a:ext uri="{FF2B5EF4-FFF2-40B4-BE49-F238E27FC236}">
                <a16:creationId xmlns:a16="http://schemas.microsoft.com/office/drawing/2014/main" id="{787E62BD-0C12-0C45-8EC0-AB20C87FF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525" y="1422400"/>
            <a:ext cx="1887538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6">
            <a:extLst>
              <a:ext uri="{FF2B5EF4-FFF2-40B4-BE49-F238E27FC236}">
                <a16:creationId xmlns:a16="http://schemas.microsoft.com/office/drawing/2014/main" id="{F8DCA7CF-FC43-6943-8177-2CF7F5FA8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525" y="136525"/>
            <a:ext cx="24384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7">
            <a:extLst>
              <a:ext uri="{FF2B5EF4-FFF2-40B4-BE49-F238E27FC236}">
                <a16:creationId xmlns:a16="http://schemas.microsoft.com/office/drawing/2014/main" id="{8F9F320D-1127-A948-A12C-171085027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5348288"/>
            <a:ext cx="1730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9">
            <a:extLst>
              <a:ext uri="{FF2B5EF4-FFF2-40B4-BE49-F238E27FC236}">
                <a16:creationId xmlns:a16="http://schemas.microsoft.com/office/drawing/2014/main" id="{C731B1D4-A907-7D44-9FC5-9B87BAC79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75" y="914400"/>
            <a:ext cx="2303463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10">
            <a:extLst>
              <a:ext uri="{FF2B5EF4-FFF2-40B4-BE49-F238E27FC236}">
                <a16:creationId xmlns:a16="http://schemas.microsoft.com/office/drawing/2014/main" id="{B0BAF972-5930-7B4E-9652-077FACA18B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25" y="4870450"/>
            <a:ext cx="2055813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1">
            <a:extLst>
              <a:ext uri="{FF2B5EF4-FFF2-40B4-BE49-F238E27FC236}">
                <a16:creationId xmlns:a16="http://schemas.microsoft.com/office/drawing/2014/main" id="{77C530C8-66EE-F74A-BB8E-CDCBBAB1D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63" y="4870450"/>
            <a:ext cx="200977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12">
            <a:extLst>
              <a:ext uri="{FF2B5EF4-FFF2-40B4-BE49-F238E27FC236}">
                <a16:creationId xmlns:a16="http://schemas.microsoft.com/office/drawing/2014/main" id="{56E40E28-17CF-944C-BB12-6B873B5FB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1225" y="3482975"/>
            <a:ext cx="1409700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7" name="Picture 13">
            <a:extLst>
              <a:ext uri="{FF2B5EF4-FFF2-40B4-BE49-F238E27FC236}">
                <a16:creationId xmlns:a16="http://schemas.microsoft.com/office/drawing/2014/main" id="{FC70D71C-141D-0241-A31F-4506B41F8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4941888"/>
            <a:ext cx="135890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8" name="Picture 16">
            <a:extLst>
              <a:ext uri="{FF2B5EF4-FFF2-40B4-BE49-F238E27FC236}">
                <a16:creationId xmlns:a16="http://schemas.microsoft.com/office/drawing/2014/main" id="{18E50560-582C-1149-AD52-037BA70F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113" y="5321300"/>
            <a:ext cx="1570037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9" name="Picture 17">
            <a:extLst>
              <a:ext uri="{FF2B5EF4-FFF2-40B4-BE49-F238E27FC236}">
                <a16:creationId xmlns:a16="http://schemas.microsoft.com/office/drawing/2014/main" id="{414E8976-B4A8-0B41-8FF4-A459F1E4F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450" y="3876675"/>
            <a:ext cx="809625" cy="60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0" name="Picture 18">
            <a:extLst>
              <a:ext uri="{FF2B5EF4-FFF2-40B4-BE49-F238E27FC236}">
                <a16:creationId xmlns:a16="http://schemas.microsoft.com/office/drawing/2014/main" id="{0412DAB8-1975-0A45-96E1-DBC22D3F9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0" y="3459163"/>
            <a:ext cx="15684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1" name="TextBox 19">
            <a:extLst>
              <a:ext uri="{FF2B5EF4-FFF2-40B4-BE49-F238E27FC236}">
                <a16:creationId xmlns:a16="http://schemas.microsoft.com/office/drawing/2014/main" id="{F304758F-B9F7-AE41-9B15-92F102F48C5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3200400" y="241300"/>
            <a:ext cx="2217738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gofyn cwestiynau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ask suitable questions</a:t>
            </a:r>
          </a:p>
        </p:txBody>
      </p:sp>
      <p:sp>
        <p:nvSpPr>
          <p:cNvPr id="37902" name="TextBox 20">
            <a:extLst>
              <a:ext uri="{FF2B5EF4-FFF2-40B4-BE49-F238E27FC236}">
                <a16:creationId xmlns:a16="http://schemas.microsoft.com/office/drawing/2014/main" id="{B7D39819-FEBD-F34E-B46B-A5EA82B7D110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9677400" y="1492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canmoliaeth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praise</a:t>
            </a:r>
          </a:p>
        </p:txBody>
      </p:sp>
      <p:sp>
        <p:nvSpPr>
          <p:cNvPr id="37903" name="TextBox 21">
            <a:extLst>
              <a:ext uri="{FF2B5EF4-FFF2-40B4-BE49-F238E27FC236}">
                <a16:creationId xmlns:a16="http://schemas.microsoft.com/office/drawing/2014/main" id="{4C55BB70-E3B2-694E-8622-19D8756BFA44}"/>
              </a:ext>
            </a:extLst>
          </p:cNvPr>
          <p:cNvSpPr txBox="1">
            <a:spLocks noChangeArrowheads="1"/>
          </p:cNvSpPr>
          <p:nvPr/>
        </p:nvSpPr>
        <p:spPr bwMode="auto">
          <a:xfrm rot="1425746">
            <a:off x="10558463" y="31718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amser i feddwl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time to think</a:t>
            </a:r>
          </a:p>
        </p:txBody>
      </p:sp>
      <p:sp>
        <p:nvSpPr>
          <p:cNvPr id="37904" name="TextBox 22">
            <a:extLst>
              <a:ext uri="{FF2B5EF4-FFF2-40B4-BE49-F238E27FC236}">
                <a16:creationId xmlns:a16="http://schemas.microsoft.com/office/drawing/2014/main" id="{640BF527-0D16-244E-9B11-7C2B04A5C8D9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8758238" y="3149600"/>
            <a:ext cx="11620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drilio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drilling</a:t>
            </a:r>
          </a:p>
        </p:txBody>
      </p:sp>
      <p:sp>
        <p:nvSpPr>
          <p:cNvPr id="37905" name="TextBox 24">
            <a:extLst>
              <a:ext uri="{FF2B5EF4-FFF2-40B4-BE49-F238E27FC236}">
                <a16:creationId xmlns:a16="http://schemas.microsoft.com/office/drawing/2014/main" id="{B6A9FA84-1330-BE4D-B27F-C5CF537F52F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089775" y="4503738"/>
            <a:ext cx="148907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pâr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pair work</a:t>
            </a:r>
          </a:p>
        </p:txBody>
      </p:sp>
      <p:sp>
        <p:nvSpPr>
          <p:cNvPr id="37906" name="TextBox 25">
            <a:extLst>
              <a:ext uri="{FF2B5EF4-FFF2-40B4-BE49-F238E27FC236}">
                <a16:creationId xmlns:a16="http://schemas.microsoft.com/office/drawing/2014/main" id="{34B02A9E-7976-6847-BC2D-2BFDED0102D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4175125" y="5772150"/>
            <a:ext cx="13970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grwp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group work</a:t>
            </a:r>
          </a:p>
        </p:txBody>
      </p:sp>
      <p:sp>
        <p:nvSpPr>
          <p:cNvPr id="37907" name="TextBox 26">
            <a:extLst>
              <a:ext uri="{FF2B5EF4-FFF2-40B4-BE49-F238E27FC236}">
                <a16:creationId xmlns:a16="http://schemas.microsoft.com/office/drawing/2014/main" id="{DB918728-DACB-0F4F-8C8C-DFC2C5478DC6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389063" y="4956175"/>
            <a:ext cx="1160462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chwarae gemau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playing games</a:t>
            </a:r>
          </a:p>
        </p:txBody>
      </p:sp>
      <p:sp>
        <p:nvSpPr>
          <p:cNvPr id="37908" name="TextBox 28">
            <a:extLst>
              <a:ext uri="{FF2B5EF4-FFF2-40B4-BE49-F238E27FC236}">
                <a16:creationId xmlns:a16="http://schemas.microsoft.com/office/drawing/2014/main" id="{A2E12F8D-B773-F648-87B3-6B33643CEC9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0029825" y="4783138"/>
            <a:ext cx="11604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asesu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assessing</a:t>
            </a:r>
          </a:p>
        </p:txBody>
      </p:sp>
      <p:sp>
        <p:nvSpPr>
          <p:cNvPr id="37909" name="TextBox 29">
            <a:extLst>
              <a:ext uri="{FF2B5EF4-FFF2-40B4-BE49-F238E27FC236}">
                <a16:creationId xmlns:a16="http://schemas.microsoft.com/office/drawing/2014/main" id="{5E37163F-E251-024A-AFF7-F1E248B0BF12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15888" y="2574925"/>
            <a:ext cx="15684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Siarad yr iaith darged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  <p:pic>
        <p:nvPicPr>
          <p:cNvPr id="37910" name="Picture 1">
            <a:extLst>
              <a:ext uri="{FF2B5EF4-FFF2-40B4-BE49-F238E27FC236}">
                <a16:creationId xmlns:a16="http://schemas.microsoft.com/office/drawing/2014/main" id="{50B6659C-F2DD-454F-9034-F9FC59A9B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525" y="484188"/>
            <a:ext cx="2184400" cy="134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1" name="TextBox 27">
            <a:extLst>
              <a:ext uri="{FF2B5EF4-FFF2-40B4-BE49-F238E27FC236}">
                <a16:creationId xmlns:a16="http://schemas.microsoft.com/office/drawing/2014/main" id="{A0151C4E-CFF1-E94D-B82A-976C883B313A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5248275" y="7938"/>
            <a:ext cx="1598613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actio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acting</a:t>
            </a:r>
          </a:p>
        </p:txBody>
      </p:sp>
      <p:pic>
        <p:nvPicPr>
          <p:cNvPr id="37912" name="Picture 2">
            <a:extLst>
              <a:ext uri="{FF2B5EF4-FFF2-40B4-BE49-F238E27FC236}">
                <a16:creationId xmlns:a16="http://schemas.microsoft.com/office/drawing/2014/main" id="{E2AECA6D-415F-8E43-9BC0-082B071D4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75900" y="1341438"/>
            <a:ext cx="165893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3" name="TextBox 30">
            <a:extLst>
              <a:ext uri="{FF2B5EF4-FFF2-40B4-BE49-F238E27FC236}">
                <a16:creationId xmlns:a16="http://schemas.microsoft.com/office/drawing/2014/main" id="{C9DBAD8A-5E8A-D04A-86A9-6CF7489F7B0A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10874375" y="787400"/>
            <a:ext cx="1598613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technoleg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technology</a:t>
            </a:r>
          </a:p>
        </p:txBody>
      </p:sp>
      <p:pic>
        <p:nvPicPr>
          <p:cNvPr id="37914" name="Picture 8">
            <a:extLst>
              <a:ext uri="{FF2B5EF4-FFF2-40B4-BE49-F238E27FC236}">
                <a16:creationId xmlns:a16="http://schemas.microsoft.com/office/drawing/2014/main" id="{3099F429-7C92-BC42-9808-863CB9959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95250"/>
            <a:ext cx="1562100" cy="221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5" name="TextBox 31">
            <a:extLst>
              <a:ext uri="{FF2B5EF4-FFF2-40B4-BE49-F238E27FC236}">
                <a16:creationId xmlns:a16="http://schemas.microsoft.com/office/drawing/2014/main" id="{9A913889-C7B7-4947-86CE-0DCACC6F215D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514475" y="479425"/>
            <a:ext cx="15763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ystumiau e.e. Pie Corbett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actions eg Pie Corbett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733675" y="2089150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sp>
        <p:nvSpPr>
          <p:cNvPr id="37917" name="TextBox 23">
            <a:extLst>
              <a:ext uri="{FF2B5EF4-FFF2-40B4-BE49-F238E27FC236}">
                <a16:creationId xmlns:a16="http://schemas.microsoft.com/office/drawing/2014/main" id="{56ACE842-2F7B-734E-AABD-C6C28CB3CBCC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480300" y="2184400"/>
            <a:ext cx="11620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adolygu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revise</a:t>
            </a:r>
          </a:p>
        </p:txBody>
      </p:sp>
      <p:sp>
        <p:nvSpPr>
          <p:cNvPr id="37918" name="TextBox 32">
            <a:extLst>
              <a:ext uri="{FF2B5EF4-FFF2-40B4-BE49-F238E27FC236}">
                <a16:creationId xmlns:a16="http://schemas.microsoft.com/office/drawing/2014/main" id="{EC4C3926-AC7F-FA4B-B733-54292B27FE4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246188" y="2451100"/>
            <a:ext cx="17653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speak in the target language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5403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14313" y="2524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Useful Responses</a:t>
            </a:r>
          </a:p>
        </p:txBody>
      </p:sp>
      <p:pic>
        <p:nvPicPr>
          <p:cNvPr id="38914" name="Picture 7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83FD56AA-813E-1449-8D3B-B4724C3FD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35138"/>
            <a:ext cx="5105400" cy="485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Box 8">
            <a:extLst>
              <a:ext uri="{FF2B5EF4-FFF2-40B4-BE49-F238E27FC236}">
                <a16:creationId xmlns:a16="http://schemas.microsoft.com/office/drawing/2014/main" id="{DDDBE0F1-07DA-B741-9C32-B124E84FE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436563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BE4C3D80-EC54-9249-A3E2-1DDEBF61C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3933825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Gobeithio 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O’r gorau!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Dim gobaith!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Bendigedig        </a:t>
            </a:r>
            <a:r>
              <a:rPr lang="en-US" altLang="cy-GB" sz="28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8" name="Audio Recording 18 Oct 2021 at 19:28:35" descr="Audio Recording 18 Oct 2021 at 19:28:35">
            <a:hlinkClick r:id="" action="ppaction://media"/>
            <a:extLst>
              <a:ext uri="{FF2B5EF4-FFF2-40B4-BE49-F238E27FC236}">
                <a16:creationId xmlns:a16="http://schemas.microsoft.com/office/drawing/2014/main" id="{88B28EC7-4A6D-984F-8644-1D3C7435A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52413"/>
            <a:ext cx="812800" cy="812800"/>
          </a:xfrm>
          <a:prstGeom prst="rect">
            <a:avLst/>
          </a:prstGeom>
        </p:spPr>
      </p:pic>
      <p:pic>
        <p:nvPicPr>
          <p:cNvPr id="9" name="Audio Recording 18 Oct 2021 at 19:30:34" descr="Audio Recording 18 Oct 2021 at 19:30:34">
            <a:hlinkClick r:id="" action="ppaction://media"/>
            <a:extLst>
              <a:ext uri="{FF2B5EF4-FFF2-40B4-BE49-F238E27FC236}">
                <a16:creationId xmlns:a16="http://schemas.microsoft.com/office/drawing/2014/main" id="{134D9AEC-89AF-3F45-BBEB-642B05370A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980153"/>
            <a:ext cx="812800" cy="812800"/>
          </a:xfrm>
          <a:prstGeom prst="rect">
            <a:avLst/>
          </a:prstGeom>
        </p:spPr>
      </p:pic>
      <p:pic>
        <p:nvPicPr>
          <p:cNvPr id="10" name="Audio Recording 18 Oct 2021 at 19:30:52" descr="Audio Recording 18 Oct 2021 at 19:30:52">
            <a:hlinkClick r:id="" action="ppaction://media"/>
            <a:extLst>
              <a:ext uri="{FF2B5EF4-FFF2-40B4-BE49-F238E27FC236}">
                <a16:creationId xmlns:a16="http://schemas.microsoft.com/office/drawing/2014/main" id="{EF496D2A-EB84-754F-B21F-F615B8A2C1E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1735138"/>
            <a:ext cx="812800" cy="812800"/>
          </a:xfrm>
          <a:prstGeom prst="rect">
            <a:avLst/>
          </a:prstGeom>
        </p:spPr>
      </p:pic>
      <p:pic>
        <p:nvPicPr>
          <p:cNvPr id="15" name="Audio Recording 18 Oct 2021 at 19:31:09" descr="Audio Recording 18 Oct 2021 at 19:31:09">
            <a:hlinkClick r:id="" action="ppaction://media"/>
            <a:extLst>
              <a:ext uri="{FF2B5EF4-FFF2-40B4-BE49-F238E27FC236}">
                <a16:creationId xmlns:a16="http://schemas.microsoft.com/office/drawing/2014/main" id="{91FE26FC-D12B-F041-9759-7E46D036EF9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446929"/>
            <a:ext cx="812800" cy="812800"/>
          </a:xfrm>
          <a:prstGeom prst="rect">
            <a:avLst/>
          </a:prstGeom>
        </p:spPr>
      </p:pic>
      <p:pic>
        <p:nvPicPr>
          <p:cNvPr id="16" name="Audio Recording 18 Oct 2021 at 19:31:25" descr="Audio Recording 18 Oct 2021 at 19:31:25">
            <a:hlinkClick r:id="" action="ppaction://media"/>
            <a:extLst>
              <a:ext uri="{FF2B5EF4-FFF2-40B4-BE49-F238E27FC236}">
                <a16:creationId xmlns:a16="http://schemas.microsoft.com/office/drawing/2014/main" id="{C8DDF803-8FC6-5048-B662-2D9A5C2A1C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110874"/>
            <a:ext cx="812800" cy="812800"/>
          </a:xfrm>
          <a:prstGeom prst="rect">
            <a:avLst/>
          </a:prstGeom>
        </p:spPr>
      </p:pic>
      <p:pic>
        <p:nvPicPr>
          <p:cNvPr id="17" name="Audio Recording 18 Oct 2021 at 19:31:39" descr="Audio Recording 18 Oct 2021 at 19:31:39">
            <a:hlinkClick r:id="" action="ppaction://media"/>
            <a:extLst>
              <a:ext uri="{FF2B5EF4-FFF2-40B4-BE49-F238E27FC236}">
                <a16:creationId xmlns:a16="http://schemas.microsoft.com/office/drawing/2014/main" id="{FC2B470E-4645-C24B-8755-9449BD26B68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843930"/>
            <a:ext cx="812800" cy="812800"/>
          </a:xfrm>
          <a:prstGeom prst="rect">
            <a:avLst/>
          </a:prstGeom>
        </p:spPr>
      </p:pic>
      <p:pic>
        <p:nvPicPr>
          <p:cNvPr id="18" name="Audio Recording 18 Oct 2021 at 19:31:59" descr="Audio Recording 18 Oct 2021 at 19:31:59">
            <a:hlinkClick r:id="" action="ppaction://media"/>
            <a:extLst>
              <a:ext uri="{FF2B5EF4-FFF2-40B4-BE49-F238E27FC236}">
                <a16:creationId xmlns:a16="http://schemas.microsoft.com/office/drawing/2014/main" id="{E320CFB0-CD57-7A48-AB73-ED83D8E47819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98296" y="4513191"/>
            <a:ext cx="812800" cy="812800"/>
          </a:xfrm>
          <a:prstGeom prst="rect">
            <a:avLst/>
          </a:prstGeom>
        </p:spPr>
      </p:pic>
      <p:pic>
        <p:nvPicPr>
          <p:cNvPr id="19" name="Audio Recording 18 Oct 2021 at 19:32:15" descr="Audio Recording 18 Oct 2021 at 19:32:15">
            <a:hlinkClick r:id="" action="ppaction://media"/>
            <a:extLst>
              <a:ext uri="{FF2B5EF4-FFF2-40B4-BE49-F238E27FC236}">
                <a16:creationId xmlns:a16="http://schemas.microsoft.com/office/drawing/2014/main" id="{128A0316-3B22-9E43-BCD5-5F27133128D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5161187"/>
            <a:ext cx="812800" cy="812800"/>
          </a:xfrm>
          <a:prstGeom prst="rect">
            <a:avLst/>
          </a:prstGeom>
        </p:spPr>
      </p:pic>
      <p:pic>
        <p:nvPicPr>
          <p:cNvPr id="20" name="Audio Recording 18 Oct 2021 at 19:32:26" descr="Audio Recording 18 Oct 2021 at 19:32:26">
            <a:hlinkClick r:id="" action="ppaction://media"/>
            <a:extLst>
              <a:ext uri="{FF2B5EF4-FFF2-40B4-BE49-F238E27FC236}">
                <a16:creationId xmlns:a16="http://schemas.microsoft.com/office/drawing/2014/main" id="{F7C13FC2-17C5-5841-9B96-C13BD2123F7D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312473" y="58576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5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1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5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81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49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43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9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37657" y="252413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756" y="2921001"/>
            <a:ext cx="4205844" cy="14279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F50AA3C-B66A-7B4C-8DCF-B4754C255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" y="2131920"/>
            <a:ext cx="6223000" cy="433238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530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557463" y="185739"/>
            <a:ext cx="7077075" cy="1339210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>
              <a:defRPr/>
            </a:pPr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sp>
        <p:nvSpPr>
          <p:cNvPr id="67586" name="TextBox 4">
            <a:extLst>
              <a:ext uri="{FF2B5EF4-FFF2-40B4-BE49-F238E27FC236}">
                <a16:creationId xmlns:a16="http://schemas.microsoft.com/office/drawing/2014/main" id="{5A958843-5AAD-BB44-8448-E4A10EBB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798" y="1027660"/>
            <a:ext cx="1909562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Da </a:t>
            </a:r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iawn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, </a:t>
            </a:r>
          </a:p>
          <a:p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diolch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Very well/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good, thanks!</a:t>
            </a:r>
          </a:p>
        </p:txBody>
      </p:sp>
      <p:sp>
        <p:nvSpPr>
          <p:cNvPr id="67587" name="TextBox 6">
            <a:extLst>
              <a:ext uri="{FF2B5EF4-FFF2-40B4-BE49-F238E27FC236}">
                <a16:creationId xmlns:a16="http://schemas.microsoft.com/office/drawing/2014/main" id="{DF1A8717-BDED-1347-9965-B9B987BDC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4494795"/>
            <a:ext cx="17922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Gweddol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Fair / Not bad</a:t>
            </a:r>
          </a:p>
        </p:txBody>
      </p:sp>
      <p:sp>
        <p:nvSpPr>
          <p:cNvPr id="67588" name="TextBox 7">
            <a:extLst>
              <a:ext uri="{FF2B5EF4-FFF2-40B4-BE49-F238E27FC236}">
                <a16:creationId xmlns:a16="http://schemas.microsoft.com/office/drawing/2014/main" id="{368ADC36-DD9F-0847-B221-7B1A7DE4A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2122" y="4796520"/>
            <a:ext cx="18446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Ofnadwy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Terrible / Awful</a:t>
            </a:r>
          </a:p>
        </p:txBody>
      </p:sp>
      <p:sp>
        <p:nvSpPr>
          <p:cNvPr id="67589" name="TextBox 8">
            <a:extLst>
              <a:ext uri="{FF2B5EF4-FFF2-40B4-BE49-F238E27FC236}">
                <a16:creationId xmlns:a16="http://schemas.microsoft.com/office/drawing/2014/main" id="{5B16B176-61AD-554B-B493-260F6DCE2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29638" y="2197100"/>
            <a:ext cx="21447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>
                <a:latin typeface="SASSOON PRIMARY"/>
                <a:cs typeface="Arial Unicode MS" panose="020B0604020202020204" pitchFamily="34" charset="-128"/>
              </a:rPr>
              <a:t>Wedi blino</a:t>
            </a:r>
          </a:p>
          <a:p>
            <a:pPr algn="ctr"/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Tired</a:t>
            </a:r>
          </a:p>
        </p:txBody>
      </p:sp>
      <p:sp>
        <p:nvSpPr>
          <p:cNvPr id="67590" name="TextBox 9">
            <a:extLst>
              <a:ext uri="{FF2B5EF4-FFF2-40B4-BE49-F238E27FC236}">
                <a16:creationId xmlns:a16="http://schemas.microsoft.com/office/drawing/2014/main" id="{9DCF5851-2261-1E44-93BE-E7CA6D14A0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2559" y="4527550"/>
            <a:ext cx="154463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Gwych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Great</a:t>
            </a:r>
          </a:p>
        </p:txBody>
      </p:sp>
      <p:pic>
        <p:nvPicPr>
          <p:cNvPr id="67591" name="Picture 12">
            <a:extLst>
              <a:ext uri="{FF2B5EF4-FFF2-40B4-BE49-F238E27FC236}">
                <a16:creationId xmlns:a16="http://schemas.microsoft.com/office/drawing/2014/main" id="{C36F6EA2-2147-F743-8EF4-19DD29BD8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97" y="1653381"/>
            <a:ext cx="83820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2" name="Picture 14">
            <a:extLst>
              <a:ext uri="{FF2B5EF4-FFF2-40B4-BE49-F238E27FC236}">
                <a16:creationId xmlns:a16="http://schemas.microsoft.com/office/drawing/2014/main" id="{8909878C-D7ED-1341-803A-F5A672A75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61662" y="1268664"/>
            <a:ext cx="769937" cy="270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3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2A93AB8E-559C-C041-9AB2-36EA44EA8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933" y="4293912"/>
            <a:ext cx="9413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4" name="Picture 20" descr="Icon&#10;&#10;Description automatically generated">
            <a:extLst>
              <a:ext uri="{FF2B5EF4-FFF2-40B4-BE49-F238E27FC236}">
                <a16:creationId xmlns:a16="http://schemas.microsoft.com/office/drawing/2014/main" id="{2820583B-5AE0-974D-A026-0768C0626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724" y="838732"/>
            <a:ext cx="620711" cy="953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5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67F6F9A-FDB8-F443-AE0B-292A4D04A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484" y="1801846"/>
            <a:ext cx="1481138" cy="202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6" name="TextBox 5">
            <a:extLst>
              <a:ext uri="{FF2B5EF4-FFF2-40B4-BE49-F238E27FC236}">
                <a16:creationId xmlns:a16="http://schemas.microsoft.com/office/drawing/2014/main" id="{A6061AEE-AB78-F649-86E1-9FE6E0922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355" y="1807830"/>
            <a:ext cx="24431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Bendigedig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Fantastic</a:t>
            </a:r>
          </a:p>
        </p:txBody>
      </p:sp>
      <p:pic>
        <p:nvPicPr>
          <p:cNvPr id="67597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48255CC6-680C-8C45-AB57-7E30E8ADA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3" y="4527550"/>
            <a:ext cx="12668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8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8E7169C3-2C4A-B14D-BDA7-EC5F49960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4293912"/>
            <a:ext cx="13430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DE83DB-89F0-F142-9F36-870A87A61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4850" y="288210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214151-547C-5E49-B0D0-BBD822420ED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954092" y="281054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3F18FC-6FF2-AE48-97FF-F42FDA7295A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680797" y="3168318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B40454-5180-1A40-B8C9-C3707B39BCA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092420" y="581839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D29034-5109-4A49-AADD-967BF4B766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138341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D2224-E86E-4942-A6D8-B442BC4BB90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228138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46451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>
            <a:extLst>
              <a:ext uri="{FF2B5EF4-FFF2-40B4-BE49-F238E27FC236}">
                <a16:creationId xmlns:a16="http://schemas.microsoft.com/office/drawing/2014/main" id="{8F225639-2A03-B842-91D8-D355F604B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8" y="450850"/>
            <a:ext cx="5629275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2" name="Picture 3">
            <a:extLst>
              <a:ext uri="{FF2B5EF4-FFF2-40B4-BE49-F238E27FC236}">
                <a16:creationId xmlns:a16="http://schemas.microsoft.com/office/drawing/2014/main" id="{A8741BF0-5786-3741-96E7-E00AB34CD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5797" y="165100"/>
            <a:ext cx="2003942" cy="200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5">
            <a:extLst>
              <a:ext uri="{FF2B5EF4-FFF2-40B4-BE49-F238E27FC236}">
                <a16:creationId xmlns:a16="http://schemas.microsoft.com/office/drawing/2014/main" id="{CFE1CC4B-238D-AA44-B64B-62262DBC1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88" y="2663825"/>
            <a:ext cx="5546725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5838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5C12AC77-83C8-44A7-8405-152318263C93}"/>
              </a:ext>
            </a:extLst>
          </p:cNvPr>
          <p:cNvSpPr/>
          <p:nvPr/>
        </p:nvSpPr>
        <p:spPr>
          <a:xfrm>
            <a:off x="1703388" y="36513"/>
            <a:ext cx="8812212" cy="6691312"/>
          </a:xfrm>
          <a:prstGeom prst="triangle">
            <a:avLst>
              <a:gd name="adj" fmla="val 50416"/>
            </a:avLst>
          </a:prstGeom>
          <a:solidFill>
            <a:schemeClr val="bg1">
              <a:lumMod val="95000"/>
            </a:schemeClr>
          </a:solidFill>
          <a:ln w="444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Avenir Book" panose="02000503020000020003" pitchFamily="2" charset="0"/>
            </a:endParaRPr>
          </a:p>
        </p:txBody>
      </p:sp>
      <p:sp>
        <p:nvSpPr>
          <p:cNvPr id="41986" name="TextBox 4">
            <a:extLst>
              <a:ext uri="{FF2B5EF4-FFF2-40B4-BE49-F238E27FC236}">
                <a16:creationId xmlns:a16="http://schemas.microsoft.com/office/drawing/2014/main" id="{D10EDF23-F2EA-464F-8EB4-F79FB8B76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5955" y="574638"/>
            <a:ext cx="12063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Good</a:t>
            </a:r>
          </a:p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morning. </a:t>
            </a:r>
          </a:p>
        </p:txBody>
      </p:sp>
      <p:sp>
        <p:nvSpPr>
          <p:cNvPr id="41987" name="TextBox 7">
            <a:extLst>
              <a:ext uri="{FF2B5EF4-FFF2-40B4-BE49-F238E27FC236}">
                <a16:creationId xmlns:a16="http://schemas.microsoft.com/office/drawing/2014/main" id="{D3B311DF-57C6-204B-8555-DB7D27E53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3675" y="1287463"/>
            <a:ext cx="17954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</a:t>
            </a:r>
          </a:p>
          <a:p>
            <a:pPr algn="ctr"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children. </a:t>
            </a:r>
          </a:p>
        </p:txBody>
      </p:sp>
      <p:sp>
        <p:nvSpPr>
          <p:cNvPr id="41988" name="TextBox 13">
            <a:extLst>
              <a:ext uri="{FF2B5EF4-FFF2-40B4-BE49-F238E27FC236}">
                <a16:creationId xmlns:a16="http://schemas.microsoft.com/office/drawing/2014/main" id="{6BBE4AB1-BFCE-ED40-9158-15CD00BA85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2235200"/>
            <a:ext cx="3103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FF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Sit.</a:t>
            </a:r>
          </a:p>
        </p:txBody>
      </p:sp>
      <p:sp>
        <p:nvSpPr>
          <p:cNvPr id="41989" name="TextBox 15">
            <a:extLst>
              <a:ext uri="{FF2B5EF4-FFF2-40B4-BE49-F238E27FC236}">
                <a16:creationId xmlns:a16="http://schemas.microsoft.com/office/drawing/2014/main" id="{EF267CA2-30A3-2642-AD88-0D7D76F9B3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938" y="2855913"/>
            <a:ext cx="3921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</a:t>
            </a:r>
            <a:r>
              <a:rPr lang="en-GB" altLang="cy-GB" b="1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0" name="TextBox 19">
            <a:extLst>
              <a:ext uri="{FF2B5EF4-FFF2-40B4-BE49-F238E27FC236}">
                <a16:creationId xmlns:a16="http://schemas.microsoft.com/office/drawing/2014/main" id="{1A010635-2980-3E47-A65F-922393E75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7938" y="3573463"/>
            <a:ext cx="4556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</a:t>
            </a:r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1" name="TextBox 21">
            <a:extLst>
              <a:ext uri="{FF2B5EF4-FFF2-40B4-BE49-F238E27FC236}">
                <a16:creationId xmlns:a16="http://schemas.microsoft.com/office/drawing/2014/main" id="{7CC34A71-4220-5344-8D47-2E262E862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0438" y="4344988"/>
            <a:ext cx="52689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please.</a:t>
            </a:r>
            <a:endParaRPr lang="en-GB" altLang="cy-GB" b="1" dirty="0">
              <a:latin typeface="Avenir Book" panose="02000503020000020003" pitchFamily="2" charset="0"/>
              <a:cs typeface="Arial Unicode MS" panose="020B0604020202020204" pitchFamily="34" charset="-128"/>
            </a:endParaRPr>
          </a:p>
        </p:txBody>
      </p:sp>
      <p:sp>
        <p:nvSpPr>
          <p:cNvPr id="41992" name="TextBox 23">
            <a:extLst>
              <a:ext uri="{FF2B5EF4-FFF2-40B4-BE49-F238E27FC236}">
                <a16:creationId xmlns:a16="http://schemas.microsoft.com/office/drawing/2014/main" id="{5A98D190-220B-DF4E-B6B2-B1ED326BF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5199063"/>
            <a:ext cx="69627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listen.  </a:t>
            </a:r>
          </a:p>
        </p:txBody>
      </p:sp>
      <p:sp>
        <p:nvSpPr>
          <p:cNvPr id="41993" name="TextBox 25">
            <a:extLst>
              <a:ext uri="{FF2B5EF4-FFF2-40B4-BE49-F238E27FC236}">
                <a16:creationId xmlns:a16="http://schemas.microsoft.com/office/drawing/2014/main" id="{E6728A44-6A64-4542-81CD-7AD6679A0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6013450"/>
            <a:ext cx="69627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 carefully.   </a:t>
            </a:r>
          </a:p>
        </p:txBody>
      </p:sp>
      <p:pic>
        <p:nvPicPr>
          <p:cNvPr id="4200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9B3CD15-02A8-0845-A6AA-A53A88D31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063" y="259557"/>
            <a:ext cx="646112" cy="646112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5" name="Action Button: Forwards or Next 24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B9C1E811-6EA8-144C-9EAA-1BFAB6921F66}"/>
              </a:ext>
            </a:extLst>
          </p:cNvPr>
          <p:cNvSpPr/>
          <p:nvPr/>
        </p:nvSpPr>
        <p:spPr>
          <a:xfrm>
            <a:off x="269875" y="5502275"/>
            <a:ext cx="1058863" cy="106362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42003" name="Picture 28">
            <a:extLst>
              <a:ext uri="{FF2B5EF4-FFF2-40B4-BE49-F238E27FC236}">
                <a16:creationId xmlns:a16="http://schemas.microsoft.com/office/drawing/2014/main" id="{CFADB477-A432-5D42-82AC-050095657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738" y="150813"/>
            <a:ext cx="1724025" cy="172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85D3749-3CB3-BB45-9CA7-91646340EA53}"/>
              </a:ext>
            </a:extLst>
          </p:cNvPr>
          <p:cNvSpPr/>
          <p:nvPr/>
        </p:nvSpPr>
        <p:spPr>
          <a:xfrm>
            <a:off x="268288" y="227013"/>
            <a:ext cx="3562350" cy="24082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b="1" dirty="0" err="1">
                <a:latin typeface="Segoe Print" panose="02000800000000000000" pitchFamily="2" charset="0"/>
              </a:rPr>
              <a:t>Cyfieithwch</a:t>
            </a:r>
            <a:r>
              <a:rPr lang="en-US" altLang="en-US" b="1" dirty="0">
                <a:latin typeface="Segoe Print" panose="02000800000000000000" pitchFamily="2" charset="0"/>
              </a:rPr>
              <a:t> bob </a:t>
            </a:r>
            <a:r>
              <a:rPr lang="en-US" altLang="en-US" b="1" dirty="0" err="1">
                <a:latin typeface="Segoe Print" panose="02000800000000000000" pitchFamily="2" charset="0"/>
              </a:rPr>
              <a:t>brawddeg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ei</a:t>
            </a:r>
            <a:r>
              <a:rPr lang="en-US" altLang="en-US" b="1" dirty="0">
                <a:latin typeface="Segoe Print" panose="02000800000000000000" pitchFamily="2" charset="0"/>
              </a:rPr>
              <a:t> thro. </a:t>
            </a:r>
            <a:r>
              <a:rPr lang="en-US" altLang="en-US" b="1" dirty="0" err="1">
                <a:latin typeface="Segoe Print" panose="02000800000000000000" pitchFamily="2" charset="0"/>
              </a:rPr>
              <a:t>Cliciwch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icon </a:t>
            </a:r>
            <a:r>
              <a:rPr lang="en-US" altLang="en-US" b="1" dirty="0" err="1">
                <a:latin typeface="Segoe Print" panose="02000800000000000000" pitchFamily="2" charset="0"/>
              </a:rPr>
              <a:t>sain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i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glywed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ateb</a:t>
            </a:r>
            <a:r>
              <a:rPr lang="en-US" altLang="en-US" b="1" dirty="0">
                <a:latin typeface="Segoe Print" panose="02000800000000000000" pitchFamily="2" charset="0"/>
              </a:rPr>
              <a:t>.</a:t>
            </a: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b="1" dirty="0">
              <a:latin typeface="Segoe Print" panose="02000800000000000000" pitchFamily="2" charset="0"/>
            </a:endParaRP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dirty="0">
                <a:solidFill>
                  <a:srgbClr val="FF0000"/>
                </a:solidFill>
                <a:latin typeface="Segoe Print" panose="02000800000000000000" pitchFamily="2" charset="0"/>
              </a:rPr>
              <a:t>Translate each sentence one at a time, click on the sound icon to hear the translation.</a:t>
            </a:r>
            <a:endParaRPr lang="en-GB" altLang="en-US" dirty="0">
              <a:solidFill>
                <a:srgbClr val="FF0000"/>
              </a:solidFill>
              <a:latin typeface="Segoe Print" panose="02000800000000000000" pitchFamily="2" charset="0"/>
            </a:endParaRPr>
          </a:p>
        </p:txBody>
      </p:sp>
      <p:pic>
        <p:nvPicPr>
          <p:cNvPr id="5" name="Audio Recording 18 Oct 2021 at 19:43:20" descr="Audio Recording 18 Oct 2021 at 19:43:20">
            <a:hlinkClick r:id="" action="ppaction://media"/>
            <a:extLst>
              <a:ext uri="{FF2B5EF4-FFF2-40B4-BE49-F238E27FC236}">
                <a16:creationId xmlns:a16="http://schemas.microsoft.com/office/drawing/2014/main" id="{05F5F0DC-C2AF-824E-99BF-6FDF07CE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414069" y="1056481"/>
            <a:ext cx="647701" cy="647701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6" name="Audio Recording 18 Oct 2021 at 19:44:30" descr="Audio Recording 18 Oct 2021 at 19:44:30">
            <a:hlinkClick r:id="" action="ppaction://media"/>
            <a:extLst>
              <a:ext uri="{FF2B5EF4-FFF2-40B4-BE49-F238E27FC236}">
                <a16:creationId xmlns:a16="http://schemas.microsoft.com/office/drawing/2014/main" id="{E7E7B5B9-FD83-0A4E-938B-ACDFAE06A03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99842" y="1828007"/>
            <a:ext cx="680743" cy="680743"/>
          </a:xfrm>
          <a:prstGeom prst="rect">
            <a:avLst/>
          </a:prstGeom>
          <a:solidFill>
            <a:schemeClr val="accent2"/>
          </a:solidFill>
        </p:spPr>
      </p:pic>
      <p:pic>
        <p:nvPicPr>
          <p:cNvPr id="7" name="Audio Recording 18 Oct 2021 at 19:45:21" descr="Audio Recording 18 Oct 2021 at 19:45:21">
            <a:hlinkClick r:id="" action="ppaction://media"/>
            <a:extLst>
              <a:ext uri="{FF2B5EF4-FFF2-40B4-BE49-F238E27FC236}">
                <a16:creationId xmlns:a16="http://schemas.microsoft.com/office/drawing/2014/main" id="{58F62170-BA7B-5143-AF51-C865E12D647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467319" y="2575167"/>
            <a:ext cx="654456" cy="65445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8" name="Audio Recording 18 Oct 2021 at 19:46:01" descr="Audio Recording 18 Oct 2021 at 19:46:01">
            <a:hlinkClick r:id="" action="ppaction://media"/>
            <a:extLst>
              <a:ext uri="{FF2B5EF4-FFF2-40B4-BE49-F238E27FC236}">
                <a16:creationId xmlns:a16="http://schemas.microsoft.com/office/drawing/2014/main" id="{4969E605-68D2-BF4E-A266-3B79E241491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934893" y="3296040"/>
            <a:ext cx="747712" cy="747712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9" name="Audio Recording 18 Oct 2021 at 19:46:35" descr="Audio Recording 18 Oct 2021 at 19:46:35">
            <a:hlinkClick r:id="" action="ppaction://media"/>
            <a:extLst>
              <a:ext uri="{FF2B5EF4-FFF2-40B4-BE49-F238E27FC236}">
                <a16:creationId xmlns:a16="http://schemas.microsoft.com/office/drawing/2014/main" id="{9767C3F8-19F6-A542-B6D9-5FC14634A0D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422246" y="4096093"/>
            <a:ext cx="605777" cy="605777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8 Oct 2021 at 19:47:21" descr="Audio Recording 18 Oct 2021 at 19:47:21">
            <a:hlinkClick r:id="" action="ppaction://media"/>
            <a:extLst>
              <a:ext uri="{FF2B5EF4-FFF2-40B4-BE49-F238E27FC236}">
                <a16:creationId xmlns:a16="http://schemas.microsoft.com/office/drawing/2014/main" id="{8273531A-FDC2-ED40-B911-4D17881789C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891194" y="4888642"/>
            <a:ext cx="681037" cy="681037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11" name="Audio Recording 18 Oct 2021 at 19:48:23" descr="Audio Recording 18 Oct 2021 at 19:48:23">
            <a:hlinkClick r:id="" action="ppaction://media"/>
            <a:extLst>
              <a:ext uri="{FF2B5EF4-FFF2-40B4-BE49-F238E27FC236}">
                <a16:creationId xmlns:a16="http://schemas.microsoft.com/office/drawing/2014/main" id="{656A1597-39DB-A146-BB2E-FAA7CB25F43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471279" y="5756450"/>
            <a:ext cx="777383" cy="77738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0074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4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89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97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356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446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>
            <a:extLst>
              <a:ext uri="{FF2B5EF4-FFF2-40B4-BE49-F238E27FC236}">
                <a16:creationId xmlns:a16="http://schemas.microsoft.com/office/drawing/2014/main" id="{D01132BC-BB71-684D-B542-0A2D2716DA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488" y="0"/>
            <a:ext cx="47593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CE8837DB-C852-6548-B287-2A7EBDC26EE1}"/>
              </a:ext>
            </a:extLst>
          </p:cNvPr>
          <p:cNvSpPr/>
          <p:nvPr/>
        </p:nvSpPr>
        <p:spPr>
          <a:xfrm>
            <a:off x="3208338" y="674688"/>
            <a:ext cx="2460625" cy="958850"/>
          </a:xfrm>
          <a:prstGeom prst="wedgeRoundRectCallout">
            <a:avLst>
              <a:gd name="adj1" fmla="val -87333"/>
              <a:gd name="adj2" fmla="val 61803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5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Poster da!</a:t>
            </a:r>
            <a:endParaRPr lang="en-GB" sz="25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E2B1F039-E130-A54B-BEC7-0EFB950FD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88" y="1154113"/>
            <a:ext cx="24130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732182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4" descr="Diagram&#10;&#10;Description automatically generated">
            <a:extLst>
              <a:ext uri="{FF2B5EF4-FFF2-40B4-BE49-F238E27FC236}">
                <a16:creationId xmlns:a16="http://schemas.microsoft.com/office/drawing/2014/main" id="{AC5F99D1-6C92-EA45-AA8F-428EBD867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186" y="2169041"/>
            <a:ext cx="7763628" cy="380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D465B17-1FEB-E64F-AAFD-084FEEBA4641}"/>
              </a:ext>
            </a:extLst>
          </p:cNvPr>
          <p:cNvSpPr/>
          <p:nvPr/>
        </p:nvSpPr>
        <p:spPr>
          <a:xfrm>
            <a:off x="2878138" y="2651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Misoedd y flwyddyn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Months of the year</a:t>
            </a:r>
          </a:p>
        </p:txBody>
      </p:sp>
      <p:pic>
        <p:nvPicPr>
          <p:cNvPr id="3" name="Picture 2" descr="Graphical user interfac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E66EC63C-1205-B743-A3B9-270626A4E1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946" y="265113"/>
            <a:ext cx="2878138" cy="1611010"/>
          </a:xfrm>
          <a:prstGeom prst="rect">
            <a:avLst/>
          </a:prstGeom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2B0E36E0-0C17-9F46-8AAC-774D91D4B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169420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 Rounded MT Bold" panose="020F0704030504030204" pitchFamily="34" charset="77"/>
              </a:rPr>
              <a:t>Sut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ddechrau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7" name="5-Point Star 12">
            <a:extLst>
              <a:ext uri="{FF2B5EF4-FFF2-40B4-BE49-F238E27FC236}">
                <a16:creationId xmlns:a16="http://schemas.microsoft.com/office/drawing/2014/main" id="{86003031-0FEF-E34F-B779-762CFA9D4DDA}"/>
              </a:ext>
            </a:extLst>
          </p:cNvPr>
          <p:cNvSpPr/>
          <p:nvPr/>
        </p:nvSpPr>
        <p:spPr>
          <a:xfrm rot="20847772">
            <a:off x="248892" y="551341"/>
            <a:ext cx="2227603" cy="2114204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1381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2620</TotalTime>
  <Words>1426</Words>
  <Application>Microsoft Macintosh PowerPoint</Application>
  <PresentationFormat>Widescreen</PresentationFormat>
  <Paragraphs>452</Paragraphs>
  <Slides>20</Slides>
  <Notes>5</Notes>
  <HiddenSlides>0</HiddenSlides>
  <MMClips>22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5" baseType="lpstr">
      <vt:lpstr>Arial</vt:lpstr>
      <vt:lpstr>Arial Rounded MT Bold</vt:lpstr>
      <vt:lpstr>Avenir Book</vt:lpstr>
      <vt:lpstr>Calibri</vt:lpstr>
      <vt:lpstr>Calibri Light</vt:lpstr>
      <vt:lpstr>Cavolini</vt:lpstr>
      <vt:lpstr>Century Gothic</vt:lpstr>
      <vt:lpstr>SASSOON PRIMARY</vt:lpstr>
      <vt:lpstr>SASSOON PRIMARY ALT</vt:lpstr>
      <vt:lpstr>Segoe Print</vt:lpstr>
      <vt:lpstr>Tw Cen MT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36</cp:revision>
  <dcterms:created xsi:type="dcterms:W3CDTF">2020-09-30T16:50:28Z</dcterms:created>
  <dcterms:modified xsi:type="dcterms:W3CDTF">2023-10-11T12:37:51Z</dcterms:modified>
</cp:coreProperties>
</file>