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F9E44F-6F2B-4F48-BB72-29C72C7FE6EF}" v="187" dt="2022-08-08T09:45:32.5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5" d="100"/>
          <a:sy n="85" d="100"/>
        </p:scale>
        <p:origin x="36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E15CF4-BF9A-4C22-B6DD-11C68B73453D}" type="datetimeFigureOut">
              <a:t>8/8/2022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9E62D1-12B8-41E5-8307-50D97DD6D63E}" type="slidenum">
              <a:t>‹#›</a:t>
            </a:fld>
            <a:endParaRPr lang="en-US"/>
          </a:p>
        </p:txBody>
      </p:sp>
    </p:spTree>
    <p:extLst>
      <p:ext uri="{BB962C8B-B14F-4D97-AF65-F5344CB8AC3E}">
        <p14:creationId xmlns:p14="http://schemas.microsoft.com/office/powerpoint/2010/main" val="26667215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ons.gov.uk/businessindustryandtrade/retailindustry" TargetMode="External"/><Relationship Id="rId2" Type="http://schemas.openxmlformats.org/officeDocument/2006/relationships/slide" Target="../slides/slide10.xml"/><Relationship Id="rId1" Type="http://schemas.openxmlformats.org/officeDocument/2006/relationships/notesMaster" Target="../notesMasters/notesMaster1.xml"/><Relationship Id="rId5" Type="http://schemas.openxmlformats.org/officeDocument/2006/relationships/hyperlink" Target="https://www.statista.com/topics/8671/retail-trade-in-the-uk/#:~:text=Just%20in%20the%20year%202020,compared%20to%20the%20previous%20year" TargetMode="External"/><Relationship Id="rId4" Type="http://schemas.openxmlformats.org/officeDocument/2006/relationships/hyperlink" Target="https://www.prospects.ac.uk/jobs-and-work-experience/job-sectors/retail/overview-of-the-retail-sector-in-the-uk"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Employability Skills refer to the transferable skills needed by individuals to make them employable. The purpose of the presentation is to expand knowledge about employability skills and demonstrate skill development contexts. </a:t>
            </a:r>
          </a:p>
        </p:txBody>
      </p:sp>
      <p:sp>
        <p:nvSpPr>
          <p:cNvPr id="4" name="Slide Number Placeholder 3"/>
          <p:cNvSpPr>
            <a:spLocks noGrp="1"/>
          </p:cNvSpPr>
          <p:nvPr>
            <p:ph type="sldNum" sz="quarter" idx="5"/>
          </p:nvPr>
        </p:nvSpPr>
        <p:spPr/>
        <p:txBody>
          <a:bodyPr/>
          <a:lstStyle/>
          <a:p>
            <a:fld id="{969E62D1-12B8-41E5-8307-50D97DD6D63E}" type="slidenum">
              <a:t>2</a:t>
            </a:fld>
            <a:endParaRPr lang="en-US"/>
          </a:p>
        </p:txBody>
      </p:sp>
    </p:spTree>
    <p:extLst>
      <p:ext uri="{BB962C8B-B14F-4D97-AF65-F5344CB8AC3E}">
        <p14:creationId xmlns:p14="http://schemas.microsoft.com/office/powerpoint/2010/main" val="11003097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selected the retail sector as it provides a diverse work culture which is necessary to bloom my career growth. The average salary of the marketing manager in the retail sector is £30,000. The Area Manager </a:t>
            </a:r>
            <a:r>
              <a:rPr lang="en-US" dirty="0" err="1"/>
              <a:t>Programme</a:t>
            </a:r>
            <a:r>
              <a:rPr lang="en-US" dirty="0"/>
              <a:t> of Sainsbury pays £44,000 and the salary of the marketing manager in Sainsbury ranges from £20,278 to £100,604 each year (ONS, 2022). I have observed that the retail sector provides both part-time and full-time job opportunities to the employees. The retail sector provides different employment opportunities including pension, incentives, salary, compensation and benefits. The retail sector demands highly-skilled employees and a degree in any discipline. Retail management and business studies are beneficial to getting a job in the retail sector as a marketing manager (Di Gregorio </a:t>
            </a:r>
            <a:r>
              <a:rPr lang="en-US" i="1" dirty="0"/>
              <a:t>et al</a:t>
            </a:r>
            <a:r>
              <a:rPr lang="en-US" dirty="0"/>
              <a:t>., 2019, p.251). I have seen that the retail sector provides a lot of career development opportunities including floor manager, store manager, finance manager, human resource manager, and marketing and sales manager. It is important for me to have a bachelor's degree in finance and accountancy for getting a job as a finance manager in the retail sector. Additionally, supply chain and logistics career options are open for graduates in all disciplines (Di Gregorio </a:t>
            </a:r>
            <a:r>
              <a:rPr lang="en-US" i="1" dirty="0"/>
              <a:t>et al</a:t>
            </a:r>
            <a:r>
              <a:rPr lang="en-US" dirty="0"/>
              <a:t>., 2019, p.251). Even undergraduate qualifications in distribution management, logistics, and supply chains provide a better chance for me to secure my job. Hays, Huntress Group, and Morgan Hunt are famous recruitment agencies in the UK which find people looking for work. It matches the person specification with job vacancies on the behalf of the employers. I have seen that the average salary of the marketing manager is £48,760 each year in London, UK. The salary of a senior marketing executive with 5 years of experience is £30,000 and £45,000 (Ornellas </a:t>
            </a:r>
            <a:r>
              <a:rPr lang="en-US" i="1" dirty="0"/>
              <a:t>et al</a:t>
            </a:r>
            <a:r>
              <a:rPr lang="en-US" dirty="0"/>
              <a:t>., 2018, p.4). The salary of the marketing manager in Tesco is £13,000 and the salary of the marketing manager in ASDA is £61,671 per year (ONS, 2022). The salary of the marketing manager in Marks and Spencer is £51,868 (ONS, 2022). Job </a:t>
            </a:r>
            <a:r>
              <a:rPr lang="en-US" dirty="0" err="1"/>
              <a:t>centres</a:t>
            </a:r>
            <a:r>
              <a:rPr lang="en-US" dirty="0"/>
              <a:t> help me to understand which skills I need to be developed for getting my preferred job and developing my career. </a:t>
            </a:r>
          </a:p>
        </p:txBody>
      </p:sp>
      <p:sp>
        <p:nvSpPr>
          <p:cNvPr id="4" name="Slide Number Placeholder 3"/>
          <p:cNvSpPr>
            <a:spLocks noGrp="1"/>
          </p:cNvSpPr>
          <p:nvPr>
            <p:ph type="sldNum" sz="quarter" idx="5"/>
          </p:nvPr>
        </p:nvSpPr>
        <p:spPr/>
        <p:txBody>
          <a:bodyPr/>
          <a:lstStyle/>
          <a:p>
            <a:fld id="{969E62D1-12B8-41E5-8307-50D97DD6D63E}" type="slidenum">
              <a:t>3</a:t>
            </a:fld>
            <a:endParaRPr lang="en-US"/>
          </a:p>
        </p:txBody>
      </p:sp>
    </p:spTree>
    <p:extLst>
      <p:ext uri="{BB962C8B-B14F-4D97-AF65-F5344CB8AC3E}">
        <p14:creationId xmlns:p14="http://schemas.microsoft.com/office/powerpoint/2010/main" val="39939271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to have employability skills for establishing a career as a marketing manager in a well-known retail company. Communication skills help me to convey or share my ideas with others. Communication skills increase employee engagement and develop the productivity of the company (Griffiths </a:t>
            </a:r>
            <a:r>
              <a:rPr lang="en-US" i="1" dirty="0"/>
              <a:t>et al</a:t>
            </a:r>
            <a:r>
              <a:rPr lang="en-US" dirty="0"/>
              <a:t>., 2018, p.891). Communication skills help the marketing manager to launch products and services and maintain better customer relationships. Teamwork skills contribute to ensuring better problem-solving contexts and increasing innovation potential. The marketing manager is capable to divide the entire work among the team members and increasing the productivity of the company (Scott </a:t>
            </a:r>
            <a:r>
              <a:rPr lang="en-US" i="1" dirty="0"/>
              <a:t>et al</a:t>
            </a:r>
            <a:r>
              <a:rPr lang="en-US" dirty="0"/>
              <a:t>., 2019, p.692). I have understood that the strengths of the team belong to the unity of the team. The decision-making skills help the marketing manager to make vital decisions about campaigns, product promotion, and customer satisfaction (ONS, 2022). The consumer decision-making process understanding is the key skill of the marketing manager to identify the marketing opportunities and challenges (Scott </a:t>
            </a:r>
            <a:r>
              <a:rPr lang="en-US" i="1" dirty="0"/>
              <a:t>et al</a:t>
            </a:r>
            <a:r>
              <a:rPr lang="en-US" dirty="0"/>
              <a:t>., 2019, p.692). It is significant to align the marketing efforts with the steps undertaken by the customers to </a:t>
            </a:r>
            <a:r>
              <a:rPr lang="en-US" dirty="0" err="1"/>
              <a:t>analyse</a:t>
            </a:r>
            <a:r>
              <a:rPr lang="en-US" dirty="0"/>
              <a:t> the purchasing </a:t>
            </a:r>
            <a:r>
              <a:rPr lang="en-US" dirty="0" err="1"/>
              <a:t>behaviour</a:t>
            </a:r>
            <a:r>
              <a:rPr lang="en-US" dirty="0"/>
              <a:t> of the customers. Presentation skills help me to understand how I represent the products and services to the customers to convenience them. Presentation skills are important to create brand awareness and reach target audiences (</a:t>
            </a:r>
            <a:r>
              <a:rPr lang="en-US" dirty="0" err="1"/>
              <a:t>Wrahatnolo</a:t>
            </a:r>
            <a:r>
              <a:rPr lang="en-US" dirty="0"/>
              <a:t>, 2018, p.4). Presentation skills help me to prepare training and internal communication program for </a:t>
            </a:r>
            <a:r>
              <a:rPr lang="en-US" dirty="0" err="1"/>
              <a:t>maximising</a:t>
            </a:r>
            <a:r>
              <a:rPr lang="en-US" dirty="0"/>
              <a:t> customer retention. Technical skills </a:t>
            </a:r>
            <a:r>
              <a:rPr lang="en-US" dirty="0" err="1"/>
              <a:t>optimise</a:t>
            </a:r>
            <a:r>
              <a:rPr lang="en-US" dirty="0"/>
              <a:t> content for search engines and create digital schedules and spreadsheets (</a:t>
            </a:r>
            <a:r>
              <a:rPr lang="en-US" dirty="0" err="1"/>
              <a:t>Wrahatnolo</a:t>
            </a:r>
            <a:r>
              <a:rPr lang="en-US" dirty="0"/>
              <a:t>, 2018, p.4). Technical skills help me to edit and evaluate social media profiles for attracting more customers. Time management skills affect the performance level of the marketing team members. It develops the efficiency of the team members and assists them to meet deadlines (Bennett, 2019, p.31). Time management is significant for companies to </a:t>
            </a:r>
            <a:r>
              <a:rPr lang="en-US" dirty="0" err="1"/>
              <a:t>prioritise</a:t>
            </a:r>
            <a:r>
              <a:rPr lang="en-US" dirty="0"/>
              <a:t> all the tasks and attain their goals faster. </a:t>
            </a:r>
          </a:p>
        </p:txBody>
      </p:sp>
      <p:sp>
        <p:nvSpPr>
          <p:cNvPr id="4" name="Slide Number Placeholder 3"/>
          <p:cNvSpPr>
            <a:spLocks noGrp="1"/>
          </p:cNvSpPr>
          <p:nvPr>
            <p:ph type="sldNum" sz="quarter" idx="5"/>
          </p:nvPr>
        </p:nvSpPr>
        <p:spPr/>
        <p:txBody>
          <a:bodyPr/>
          <a:lstStyle/>
          <a:p>
            <a:fld id="{969E62D1-12B8-41E5-8307-50D97DD6D63E}" type="slidenum">
              <a:t>4</a:t>
            </a:fld>
            <a:endParaRPr lang="en-US"/>
          </a:p>
        </p:txBody>
      </p:sp>
    </p:spTree>
    <p:extLst>
      <p:ext uri="{BB962C8B-B14F-4D97-AF65-F5344CB8AC3E}">
        <p14:creationId xmlns:p14="http://schemas.microsoft.com/office/powerpoint/2010/main" val="1180370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a:t>
            </a:r>
            <a:r>
              <a:rPr lang="en-US" dirty="0" err="1"/>
              <a:t>analysed</a:t>
            </a:r>
            <a:r>
              <a:rPr lang="en-US" dirty="0"/>
              <a:t> that I have excellent teamwork skills which are required to meet team objectives and maintain team dynamics. Good communication skills assist me to develop proper communication channels with customers and other team members. The customer interaction ability helps to develop customer relationships (Donald </a:t>
            </a:r>
            <a:r>
              <a:rPr lang="en-US" i="1" dirty="0"/>
              <a:t>et al</a:t>
            </a:r>
            <a:r>
              <a:rPr lang="en-US" dirty="0"/>
              <a:t>., 2018, p.4). As a marketing manager, it is important to bring maximum customer satisfaction. I will be capable to represent the product specifications and service perceptions to the customers using a </a:t>
            </a:r>
            <a:r>
              <a:rPr lang="en-US" dirty="0" err="1"/>
              <a:t>powerpoint</a:t>
            </a:r>
            <a:r>
              <a:rPr lang="en-US" dirty="0"/>
              <a:t> presentation. Decision-making skills are necessary for taking proper marketing decisions and </a:t>
            </a:r>
            <a:r>
              <a:rPr lang="en-US" dirty="0" err="1"/>
              <a:t>realise</a:t>
            </a:r>
            <a:r>
              <a:rPr lang="en-US" dirty="0"/>
              <a:t> how the marketing manager is capable to satisfy the customers. The lack of technical skills will create issues for me to develop the attachment of the customers and develop websites for increasing customer attachment. The scarcity of time management skills creates issues for me to meet deadlines to launch the products in the market and deliver the products to the customers. </a:t>
            </a:r>
          </a:p>
        </p:txBody>
      </p:sp>
      <p:sp>
        <p:nvSpPr>
          <p:cNvPr id="4" name="Slide Number Placeholder 3"/>
          <p:cNvSpPr>
            <a:spLocks noGrp="1"/>
          </p:cNvSpPr>
          <p:nvPr>
            <p:ph type="sldNum" sz="quarter" idx="5"/>
          </p:nvPr>
        </p:nvSpPr>
        <p:spPr/>
        <p:txBody>
          <a:bodyPr/>
          <a:lstStyle/>
          <a:p>
            <a:fld id="{969E62D1-12B8-41E5-8307-50D97DD6D63E}" type="slidenum">
              <a:t>5</a:t>
            </a:fld>
            <a:endParaRPr lang="en-US"/>
          </a:p>
        </p:txBody>
      </p:sp>
    </p:spTree>
    <p:extLst>
      <p:ext uri="{BB962C8B-B14F-4D97-AF65-F5344CB8AC3E}">
        <p14:creationId xmlns:p14="http://schemas.microsoft.com/office/powerpoint/2010/main" val="683506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Personal SWOT analysis helps me to understand my strengths and weaknesses by focusing on my existing skills and anticipated skills. The anticipated skills refer to the skills that are required to be developed for establishing a career as a marketing manager in the retail sector (Bradbury and Galloway, 2021, p.480). </a:t>
            </a:r>
          </a:p>
          <a:p>
            <a:br>
              <a:rPr lang="en-US" dirty="0"/>
            </a:br>
            <a:endParaRPr lang="en-US" dirty="0"/>
          </a:p>
        </p:txBody>
      </p:sp>
      <p:sp>
        <p:nvSpPr>
          <p:cNvPr id="4" name="Slide Number Placeholder 3"/>
          <p:cNvSpPr>
            <a:spLocks noGrp="1"/>
          </p:cNvSpPr>
          <p:nvPr>
            <p:ph type="sldNum" sz="quarter" idx="5"/>
          </p:nvPr>
        </p:nvSpPr>
        <p:spPr/>
        <p:txBody>
          <a:bodyPr/>
          <a:lstStyle/>
          <a:p>
            <a:fld id="{969E62D1-12B8-41E5-8307-50D97DD6D63E}" type="slidenum">
              <a:t>6</a:t>
            </a:fld>
            <a:endParaRPr lang="en-US"/>
          </a:p>
        </p:txBody>
      </p:sp>
    </p:spTree>
    <p:extLst>
      <p:ext uri="{BB962C8B-B14F-4D97-AF65-F5344CB8AC3E}">
        <p14:creationId xmlns:p14="http://schemas.microsoft.com/office/powerpoint/2010/main" val="7196449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Time management starts with the online calendar and proper scheduling using the online calendar. It is impossible to </a:t>
            </a:r>
            <a:r>
              <a:rPr lang="en-US" dirty="0" err="1"/>
              <a:t>organise</a:t>
            </a:r>
            <a:r>
              <a:rPr lang="en-US" dirty="0"/>
              <a:t> time without an online calendar and more than 80% of people use online calendars for writing down their meetings (</a:t>
            </a:r>
            <a:r>
              <a:rPr lang="en-US" dirty="0" err="1"/>
              <a:t>Wrahatnolo</a:t>
            </a:r>
            <a:r>
              <a:rPr lang="en-US" dirty="0"/>
              <a:t>, 2018, p.4). An online calendar is an effective tool assisting people to have better control over time. The time tracker is used to write everything that I have planned. A time tracker is important to fix schedules including exercise, family time, reading time, and recovery time (Scott </a:t>
            </a:r>
            <a:r>
              <a:rPr lang="en-US" i="1" dirty="0"/>
              <a:t>et al</a:t>
            </a:r>
            <a:r>
              <a:rPr lang="en-US" dirty="0"/>
              <a:t>., 2019, p.692). It is important to create 2-3 working flows in the time box of the calendar for ensuring the scheduled time. The task management application is used to make schedules for meetings and keep an overview of the tasks that are required to be done (</a:t>
            </a:r>
            <a:r>
              <a:rPr lang="en-US" dirty="0" err="1"/>
              <a:t>Wrahatnolo</a:t>
            </a:r>
            <a:r>
              <a:rPr lang="en-US" dirty="0"/>
              <a:t>, 2018, p.4). It helps me to set priorities for tracking the progress of my career. The time tracker application pushes me to be more productive and helps me to develop my time management skills. Time tracker applications help me to </a:t>
            </a:r>
            <a:r>
              <a:rPr lang="en-US" dirty="0" err="1"/>
              <a:t>analyse</a:t>
            </a:r>
            <a:r>
              <a:rPr lang="en-US" dirty="0"/>
              <a:t> how I spend my time productively.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69E62D1-12B8-41E5-8307-50D97DD6D63E}" type="slidenum">
              <a:t>7</a:t>
            </a:fld>
            <a:endParaRPr lang="en-US"/>
          </a:p>
        </p:txBody>
      </p:sp>
    </p:spTree>
    <p:extLst>
      <p:ext uri="{BB962C8B-B14F-4D97-AF65-F5344CB8AC3E}">
        <p14:creationId xmlns:p14="http://schemas.microsoft.com/office/powerpoint/2010/main" val="20324945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 personal development plan (PDP) refers to the action plan which is used to identify individual goals and achievements (</a:t>
            </a:r>
            <a:r>
              <a:rPr lang="en-US" dirty="0" err="1"/>
              <a:t>Wrahatnolo</a:t>
            </a:r>
            <a:r>
              <a:rPr lang="en-US" dirty="0"/>
              <a:t>, 2018, p.4). PDP helps me to understand the development of skills for meeting personal goals. PDP is defined as the creation of measurable goals for supporting the career goals of the employees. </a:t>
            </a:r>
          </a:p>
          <a:p>
            <a:br>
              <a:rPr lang="en-US" dirty="0"/>
            </a:br>
            <a:endParaRPr lang="en-US" dirty="0"/>
          </a:p>
        </p:txBody>
      </p:sp>
      <p:sp>
        <p:nvSpPr>
          <p:cNvPr id="4" name="Slide Number Placeholder 3"/>
          <p:cNvSpPr>
            <a:spLocks noGrp="1"/>
          </p:cNvSpPr>
          <p:nvPr>
            <p:ph type="sldNum" sz="quarter" idx="5"/>
          </p:nvPr>
        </p:nvSpPr>
        <p:spPr/>
        <p:txBody>
          <a:bodyPr/>
          <a:lstStyle/>
          <a:p>
            <a:fld id="{969E62D1-12B8-41E5-8307-50D97DD6D63E}" type="slidenum">
              <a:t>8</a:t>
            </a:fld>
            <a:endParaRPr lang="en-US"/>
          </a:p>
        </p:txBody>
      </p:sp>
    </p:spTree>
    <p:extLst>
      <p:ext uri="{BB962C8B-B14F-4D97-AF65-F5344CB8AC3E}">
        <p14:creationId xmlns:p14="http://schemas.microsoft.com/office/powerpoint/2010/main" val="35557936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Employability skills are important for individuals for developing their professional goals. The presentation highlights the world of work in the retail sector as a marketing manager. The retail sector provides job opportunities for individuals and it inspires me to select a career as a marketing manager in the retail sector. </a:t>
            </a:r>
            <a:br>
              <a:rPr lang="en-US" dirty="0"/>
            </a:br>
            <a:endParaRPr lang="en-US" dirty="0"/>
          </a:p>
        </p:txBody>
      </p:sp>
      <p:sp>
        <p:nvSpPr>
          <p:cNvPr id="4" name="Slide Number Placeholder 3"/>
          <p:cNvSpPr>
            <a:spLocks noGrp="1"/>
          </p:cNvSpPr>
          <p:nvPr>
            <p:ph type="sldNum" sz="quarter" idx="5"/>
          </p:nvPr>
        </p:nvSpPr>
        <p:spPr/>
        <p:txBody>
          <a:bodyPr/>
          <a:lstStyle/>
          <a:p>
            <a:fld id="{969E62D1-12B8-41E5-8307-50D97DD6D63E}" type="slidenum">
              <a:t>9</a:t>
            </a:fld>
            <a:endParaRPr lang="en-US"/>
          </a:p>
        </p:txBody>
      </p:sp>
    </p:spTree>
    <p:extLst>
      <p:ext uri="{BB962C8B-B14F-4D97-AF65-F5344CB8AC3E}">
        <p14:creationId xmlns:p14="http://schemas.microsoft.com/office/powerpoint/2010/main" val="3189238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References </a:t>
            </a:r>
            <a:r>
              <a:rPr lang="en-US" dirty="0"/>
              <a:t> </a:t>
            </a:r>
            <a:endParaRPr lang="en-US"/>
          </a:p>
          <a:p>
            <a:pPr algn="just"/>
            <a:r>
              <a:rPr lang="en-US" b="1" dirty="0"/>
              <a:t>Books and Journals </a:t>
            </a:r>
            <a:r>
              <a:rPr lang="en-US" dirty="0"/>
              <a:t> </a:t>
            </a:r>
            <a:endParaRPr lang="en-US" dirty="0">
              <a:ea typeface="Calibri"/>
              <a:cs typeface="Calibri"/>
            </a:endParaRPr>
          </a:p>
          <a:p>
            <a:pPr algn="just"/>
            <a:r>
              <a:rPr lang="en-US" dirty="0"/>
              <a:t>Bennett, D., (2019). Graduate employability and higher education: Past, present and future. </a:t>
            </a:r>
            <a:r>
              <a:rPr lang="en-US" i="1" dirty="0"/>
              <a:t>HERDSA Review of Higher Education</a:t>
            </a:r>
            <a:r>
              <a:rPr lang="en-US" dirty="0"/>
              <a:t>, </a:t>
            </a:r>
            <a:r>
              <a:rPr lang="en-US" i="1" dirty="0"/>
              <a:t>5</a:t>
            </a:r>
            <a:r>
              <a:rPr lang="en-US" dirty="0"/>
              <a:t>, pp.31-61. </a:t>
            </a:r>
            <a:endParaRPr lang="en-US" dirty="0">
              <a:ea typeface="Calibri"/>
              <a:cs typeface="Calibri"/>
            </a:endParaRPr>
          </a:p>
          <a:p>
            <a:pPr algn="just"/>
            <a:r>
              <a:rPr lang="en-US" dirty="0"/>
              <a:t>Bradbury, T. and Galloway, C., (2021). SWOT analysis. In </a:t>
            </a:r>
            <a:r>
              <a:rPr lang="en-US" i="1" dirty="0"/>
              <a:t>Encyclopedia of Sport Management</a:t>
            </a:r>
            <a:r>
              <a:rPr lang="en-US" dirty="0"/>
              <a:t> (pp. 480-482). Edward Elgar Publishing. </a:t>
            </a:r>
            <a:endParaRPr lang="en-US" dirty="0">
              <a:ea typeface="Calibri"/>
              <a:cs typeface="Calibri"/>
            </a:endParaRPr>
          </a:p>
          <a:p>
            <a:pPr algn="just"/>
            <a:r>
              <a:rPr lang="en-US" dirty="0"/>
              <a:t>Di Gregorio, A., Maggioni, I., Mauri, C. and Mazzucchelli, A., (2019). Employability skills for future marketing professionals. </a:t>
            </a:r>
            <a:r>
              <a:rPr lang="en-US" i="1" dirty="0"/>
              <a:t>European management journal</a:t>
            </a:r>
            <a:r>
              <a:rPr lang="en-US" dirty="0"/>
              <a:t>, </a:t>
            </a:r>
            <a:r>
              <a:rPr lang="en-US" i="1" dirty="0"/>
              <a:t>37</a:t>
            </a:r>
            <a:r>
              <a:rPr lang="en-US" dirty="0"/>
              <a:t>(3), pp.251-258. </a:t>
            </a:r>
            <a:endParaRPr lang="en-US" dirty="0">
              <a:ea typeface="Calibri"/>
              <a:cs typeface="Calibri"/>
            </a:endParaRPr>
          </a:p>
          <a:p>
            <a:pPr algn="just"/>
            <a:r>
              <a:rPr lang="en-US" dirty="0"/>
              <a:t>Donald, W.E., Ashleigh, M.J. and Baruch, Y., (2018). Students’ perceptions of education and employability: Facilitating career transition from higher education into the labor market. </a:t>
            </a:r>
            <a:r>
              <a:rPr lang="en-US" i="1" dirty="0"/>
              <a:t>Career development international</a:t>
            </a:r>
            <a:r>
              <a:rPr lang="en-US" dirty="0"/>
              <a:t>. </a:t>
            </a:r>
            <a:endParaRPr lang="en-US" dirty="0">
              <a:ea typeface="Calibri"/>
              <a:cs typeface="Calibri"/>
            </a:endParaRPr>
          </a:p>
          <a:p>
            <a:pPr algn="just"/>
            <a:r>
              <a:rPr lang="en-US" dirty="0"/>
              <a:t>Griffiths, D.A., Inman, M., Rojas, H. and Williams, K., (2018). Transitioning student identity and sense of place: future possibilities for assessment and development of student employability skills. </a:t>
            </a:r>
            <a:r>
              <a:rPr lang="en-US" i="1" dirty="0"/>
              <a:t>Studies in Higher Education</a:t>
            </a:r>
            <a:r>
              <a:rPr lang="en-US" dirty="0"/>
              <a:t>, </a:t>
            </a:r>
            <a:r>
              <a:rPr lang="en-US" i="1" dirty="0"/>
              <a:t>43</a:t>
            </a:r>
            <a:r>
              <a:rPr lang="en-US" dirty="0"/>
              <a:t>(5), pp.891-913. </a:t>
            </a:r>
            <a:endParaRPr lang="en-US" dirty="0">
              <a:ea typeface="Calibri"/>
              <a:cs typeface="Calibri"/>
            </a:endParaRPr>
          </a:p>
          <a:p>
            <a:pPr algn="just"/>
            <a:r>
              <a:rPr lang="en-US" dirty="0" err="1"/>
              <a:t>Harrikari</a:t>
            </a:r>
            <a:r>
              <a:rPr lang="en-US" dirty="0"/>
              <a:t>, T., </a:t>
            </a:r>
            <a:r>
              <a:rPr lang="en-US" dirty="0" err="1"/>
              <a:t>Romakkaniemi</a:t>
            </a:r>
            <a:r>
              <a:rPr lang="en-US" dirty="0"/>
              <a:t>, M., Tiitinen, L. and Ovaskainen, S., (2021). Pandemic and social work: Exploring Finnish social workers’ experiences through a SWOT analysis. </a:t>
            </a:r>
            <a:r>
              <a:rPr lang="en-US" i="1" dirty="0"/>
              <a:t>The British Journal of Social Work</a:t>
            </a:r>
            <a:r>
              <a:rPr lang="en-US" dirty="0"/>
              <a:t>, </a:t>
            </a:r>
            <a:r>
              <a:rPr lang="en-US" i="1" dirty="0"/>
              <a:t>51</a:t>
            </a:r>
            <a:r>
              <a:rPr lang="en-US" dirty="0"/>
              <a:t>(5), pp.1644-1662. </a:t>
            </a:r>
            <a:endParaRPr lang="en-US" dirty="0">
              <a:ea typeface="Calibri"/>
              <a:cs typeface="Calibri"/>
            </a:endParaRPr>
          </a:p>
          <a:p>
            <a:pPr algn="just"/>
            <a:r>
              <a:rPr lang="en-US" dirty="0"/>
              <a:t>Ornellas, A., Falkner, K. and </a:t>
            </a:r>
            <a:r>
              <a:rPr lang="en-US" dirty="0" err="1"/>
              <a:t>Stålbrandt</a:t>
            </a:r>
            <a:r>
              <a:rPr lang="en-US" dirty="0"/>
              <a:t>, E.E., (2018). Enhancing graduates’ employability skills through authentic learning approaches. </a:t>
            </a:r>
            <a:r>
              <a:rPr lang="en-US" i="1" dirty="0"/>
              <a:t>Higher education, skills and work-based learning</a:t>
            </a:r>
            <a:r>
              <a:rPr lang="en-US" dirty="0"/>
              <a:t>. </a:t>
            </a:r>
            <a:endParaRPr lang="en-US" dirty="0">
              <a:ea typeface="Calibri"/>
              <a:cs typeface="Calibri"/>
            </a:endParaRPr>
          </a:p>
          <a:p>
            <a:pPr algn="just"/>
            <a:r>
              <a:rPr lang="en-US" dirty="0"/>
              <a:t>Scott, F.J., Connell, P., Thomson, L.A. and Willison, D., (2019). Empowering students by enhancing their employability skills. </a:t>
            </a:r>
            <a:r>
              <a:rPr lang="en-US" i="1" dirty="0"/>
              <a:t>Journal of Further and Higher Education</a:t>
            </a:r>
            <a:r>
              <a:rPr lang="en-US" dirty="0"/>
              <a:t>, </a:t>
            </a:r>
            <a:r>
              <a:rPr lang="en-US" i="1" dirty="0"/>
              <a:t>43</a:t>
            </a:r>
            <a:r>
              <a:rPr lang="en-US" dirty="0"/>
              <a:t>(5), pp.692-707. </a:t>
            </a:r>
            <a:endParaRPr lang="en-US" dirty="0">
              <a:ea typeface="Calibri"/>
              <a:cs typeface="Calibri"/>
            </a:endParaRPr>
          </a:p>
          <a:p>
            <a:pPr algn="just"/>
            <a:r>
              <a:rPr lang="en-US" dirty="0" err="1"/>
              <a:t>Wrahatnolo</a:t>
            </a:r>
            <a:r>
              <a:rPr lang="en-US" dirty="0"/>
              <a:t>, T., (2018). 21st centuries skill implication on educational system. In </a:t>
            </a:r>
            <a:r>
              <a:rPr lang="en-US" i="1" dirty="0"/>
              <a:t>IOP Conference Series: Materials Science and Engineering</a:t>
            </a:r>
            <a:r>
              <a:rPr lang="en-US" dirty="0"/>
              <a:t> (Vol. 296, No. 1, p. 012036). IOP Publishing. </a:t>
            </a:r>
            <a:endParaRPr lang="en-US" dirty="0">
              <a:ea typeface="Calibri"/>
              <a:cs typeface="Calibri"/>
            </a:endParaRPr>
          </a:p>
          <a:p>
            <a:pPr algn="just"/>
            <a:r>
              <a:rPr lang="en-US" b="1" dirty="0"/>
              <a:t>Websites </a:t>
            </a:r>
            <a:r>
              <a:rPr lang="en-US" dirty="0"/>
              <a:t> </a:t>
            </a:r>
            <a:endParaRPr lang="en-US" dirty="0">
              <a:ea typeface="Calibri"/>
              <a:cs typeface="Calibri"/>
            </a:endParaRPr>
          </a:p>
          <a:p>
            <a:pPr algn="just"/>
            <a:r>
              <a:rPr lang="en-US" dirty="0"/>
              <a:t>ONS, (2022). </a:t>
            </a:r>
            <a:r>
              <a:rPr lang="en-US" i="1" dirty="0"/>
              <a:t>Retail industry. </a:t>
            </a:r>
            <a:r>
              <a:rPr lang="en-US" dirty="0"/>
              <a:t>Available at:</a:t>
            </a:r>
            <a:r>
              <a:rPr lang="en-US" i="1" dirty="0"/>
              <a:t> </a:t>
            </a:r>
            <a:r>
              <a:rPr lang="en-US" dirty="0">
                <a:hlinkClick r:id="rId3"/>
              </a:rPr>
              <a:t>https://www.ons.gov.uk/businessindustryandtrade/retailindustry</a:t>
            </a:r>
            <a:r>
              <a:rPr lang="en-US" dirty="0"/>
              <a:t> [Accessed 08 August 2022] </a:t>
            </a:r>
            <a:endParaRPr lang="en-US" dirty="0">
              <a:ea typeface="Calibri"/>
              <a:cs typeface="Calibri"/>
            </a:endParaRPr>
          </a:p>
          <a:p>
            <a:pPr algn="just"/>
            <a:r>
              <a:rPr lang="en-US" dirty="0"/>
              <a:t>Smith, J., (2021).</a:t>
            </a:r>
            <a:r>
              <a:rPr lang="en-US" i="1" dirty="0"/>
              <a:t> Overview of the retail sector in the UK. </a:t>
            </a:r>
            <a:r>
              <a:rPr lang="en-US" dirty="0"/>
              <a:t>Available at: </a:t>
            </a:r>
            <a:r>
              <a:rPr lang="en-US" dirty="0">
                <a:hlinkClick r:id="rId4"/>
              </a:rPr>
              <a:t>https://www.prospects.ac.uk/jobs-and-work-experience/job-sectors/retail/overview-of-the-retail-sector-in-the-uk</a:t>
            </a:r>
            <a:r>
              <a:rPr lang="en-US" dirty="0"/>
              <a:t> [Accessed 08 August 2022] </a:t>
            </a:r>
            <a:endParaRPr lang="en-US" dirty="0">
              <a:ea typeface="Calibri"/>
              <a:cs typeface="Calibri"/>
            </a:endParaRPr>
          </a:p>
          <a:p>
            <a:r>
              <a:rPr lang="en-US" dirty="0"/>
              <a:t>Smith, P., (2022). </a:t>
            </a:r>
            <a:r>
              <a:rPr lang="en-US" i="1" dirty="0"/>
              <a:t>Retail trade in the UK - statistics &amp; facts. </a:t>
            </a:r>
            <a:r>
              <a:rPr lang="en-US" dirty="0"/>
              <a:t>Available at:</a:t>
            </a:r>
            <a:r>
              <a:rPr lang="en-US" i="1" dirty="0"/>
              <a:t> </a:t>
            </a:r>
            <a:r>
              <a:rPr lang="en-US" dirty="0">
                <a:hlinkClick r:id="rId5"/>
              </a:rPr>
              <a:t>https://www.statista.com/topics/8671/retail-trade-in-the-uk/#:~:text=Just%20in%20the%20year%202020,compared%20to%20the%20previous%20year</a:t>
            </a:r>
            <a:r>
              <a:rPr lang="en-US" dirty="0"/>
              <a:t> [Accessed 08 August 2022] </a:t>
            </a:r>
          </a:p>
        </p:txBody>
      </p:sp>
      <p:sp>
        <p:nvSpPr>
          <p:cNvPr id="4" name="Slide Number Placeholder 3"/>
          <p:cNvSpPr>
            <a:spLocks noGrp="1"/>
          </p:cNvSpPr>
          <p:nvPr>
            <p:ph type="sldNum" sz="quarter" idx="5"/>
          </p:nvPr>
        </p:nvSpPr>
        <p:spPr/>
        <p:txBody>
          <a:bodyPr/>
          <a:lstStyle/>
          <a:p>
            <a:fld id="{969E62D1-12B8-41E5-8307-50D97DD6D63E}" type="slidenum">
              <a:t>10</a:t>
            </a:fld>
            <a:endParaRPr lang="en-US"/>
          </a:p>
        </p:txBody>
      </p:sp>
    </p:spTree>
    <p:extLst>
      <p:ext uri="{BB962C8B-B14F-4D97-AF65-F5344CB8AC3E}">
        <p14:creationId xmlns:p14="http://schemas.microsoft.com/office/powerpoint/2010/main" val="2004644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8/8/2022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8/8/2022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8/8/2022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8/8/2022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8/8/2022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8/8/2022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8/8/2022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8/8/2022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04DC0443-35CF-9643-5600-3C866162E068}"/>
              </a:ext>
            </a:extLst>
          </p:cNvPr>
          <p:cNvPicPr>
            <a:picLocks noChangeAspect="1"/>
          </p:cNvPicPr>
          <p:nvPr/>
        </p:nvPicPr>
        <p:blipFill rotWithShape="1">
          <a:blip r:embed="rId2"/>
          <a:srcRect t="12488" b="2925"/>
          <a:stretch/>
        </p:blipFill>
        <p:spPr>
          <a:xfrm>
            <a:off x="20" y="10"/>
            <a:ext cx="12191980" cy="6857990"/>
          </a:xfrm>
          <a:prstGeom prst="rect">
            <a:avLst/>
          </a:prstGeom>
        </p:spPr>
      </p:pic>
      <p:sp>
        <p:nvSpPr>
          <p:cNvPr id="16"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ctrTitle"/>
          </p:nvPr>
        </p:nvSpPr>
        <p:spPr>
          <a:xfrm>
            <a:off x="8022021" y="3231931"/>
            <a:ext cx="3852041" cy="1834056"/>
          </a:xfrm>
        </p:spPr>
        <p:txBody>
          <a:bodyPr>
            <a:normAutofit/>
          </a:bodyPr>
          <a:lstStyle/>
          <a:p>
            <a:r>
              <a:rPr lang="en-US" sz="4000">
                <a:ea typeface="+mj-lt"/>
                <a:cs typeface="+mj-lt"/>
              </a:rPr>
              <a:t>Academic And Employability Skills</a:t>
            </a:r>
            <a:endParaRPr lang="en-US" sz="4000"/>
          </a:p>
        </p:txBody>
      </p:sp>
      <p:sp>
        <p:nvSpPr>
          <p:cNvPr id="3" name="Subtitle 2"/>
          <p:cNvSpPr>
            <a:spLocks noGrp="1"/>
          </p:cNvSpPr>
          <p:nvPr>
            <p:ph type="subTitle" idx="1"/>
          </p:nvPr>
        </p:nvSpPr>
        <p:spPr>
          <a:xfrm>
            <a:off x="7782910" y="5242675"/>
            <a:ext cx="4330262" cy="683284"/>
          </a:xfrm>
        </p:spPr>
        <p:txBody>
          <a:bodyPr vert="horz" lIns="91440" tIns="45720" rIns="91440" bIns="45720" rtlCol="0" anchor="t">
            <a:normAutofit/>
          </a:bodyPr>
          <a:lstStyle/>
          <a:p>
            <a:r>
              <a:rPr lang="en-US" sz="2000" dirty="0">
                <a:ea typeface="Calibri"/>
                <a:cs typeface="Calibri"/>
              </a:rPr>
              <a:t>Presentation </a:t>
            </a:r>
            <a:endParaRPr lang="en-US" sz="2000" dirty="0"/>
          </a:p>
        </p:txBody>
      </p:sp>
      <p:cxnSp>
        <p:nvCxnSpPr>
          <p:cNvPr id="17"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FF6889-8508-C07C-D3D5-1A48050BEBC9}"/>
              </a:ext>
            </a:extLst>
          </p:cNvPr>
          <p:cNvSpPr>
            <a:spLocks noGrp="1"/>
          </p:cNvSpPr>
          <p:nvPr>
            <p:ph type="title"/>
          </p:nvPr>
        </p:nvSpPr>
        <p:spPr>
          <a:xfrm>
            <a:off x="589560" y="856180"/>
            <a:ext cx="4560584" cy="1128068"/>
          </a:xfrm>
        </p:spPr>
        <p:txBody>
          <a:bodyPr anchor="ctr">
            <a:normAutofit/>
          </a:bodyPr>
          <a:lstStyle/>
          <a:p>
            <a:r>
              <a:rPr lang="en-US" sz="4000" b="1">
                <a:ea typeface="+mj-lt"/>
                <a:cs typeface="+mj-lt"/>
              </a:rPr>
              <a:t>Introduction </a:t>
            </a:r>
            <a:endParaRPr lang="en-US" sz="4000">
              <a:ea typeface="+mj-lt"/>
              <a:cs typeface="+mj-lt"/>
            </a:endParaRP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9AF9EF-A8C7-1058-D1FD-AC4FAE70B1E8}"/>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endParaRPr lang="en-US" sz="1900" b="1">
              <a:ea typeface="Calibri" panose="020F0502020204030204"/>
              <a:cs typeface="Calibri" panose="020F0502020204030204"/>
            </a:endParaRPr>
          </a:p>
          <a:p>
            <a:r>
              <a:rPr lang="en-US" sz="1900">
                <a:ea typeface="+mn-lt"/>
                <a:cs typeface="+mn-lt"/>
              </a:rPr>
              <a:t>The presentation focuses on employability skills to select a marketing manager as an intended career. </a:t>
            </a:r>
            <a:endParaRPr lang="en-US" sz="1900"/>
          </a:p>
          <a:p>
            <a:r>
              <a:rPr lang="en-US" sz="1900">
                <a:ea typeface="+mn-lt"/>
                <a:cs typeface="+mn-lt"/>
              </a:rPr>
              <a:t>The presentation highlights the existing skills and the skills needed to develop </a:t>
            </a:r>
            <a:endParaRPr lang="en-US" sz="1900"/>
          </a:p>
          <a:p>
            <a:r>
              <a:rPr lang="en-US" sz="1900">
                <a:ea typeface="+mn-lt"/>
                <a:cs typeface="+mn-lt"/>
              </a:rPr>
              <a:t>SWOT Analysis, time management tools, and PDP are discussed.</a:t>
            </a:r>
            <a:endParaRPr lang="en-US" sz="1900"/>
          </a:p>
          <a:p>
            <a:r>
              <a:rPr lang="en-US" sz="1900">
                <a:ea typeface="+mn-lt"/>
                <a:cs typeface="+mn-lt"/>
              </a:rPr>
              <a:t>The presentation concentrates on the world of work in the retail sector with advice from recruitment agencies and job centres.</a:t>
            </a:r>
            <a:endParaRPr lang="en-US" sz="1900"/>
          </a:p>
          <a:p>
            <a:pPr marL="0" indent="0">
              <a:buNone/>
            </a:pPr>
            <a:endParaRPr lang="en-US" sz="1900">
              <a:ea typeface="Calibri" panose="020F0502020204030204"/>
              <a:cs typeface="Calibri" panose="020F0502020204030204"/>
            </a:endParaRP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1E5A8EAE-D604-14E4-C4FD-B2F6A11E5229}"/>
              </a:ext>
            </a:extLst>
          </p:cNvPr>
          <p:cNvPicPr>
            <a:picLocks noChangeAspect="1"/>
          </p:cNvPicPr>
          <p:nvPr/>
        </p:nvPicPr>
        <p:blipFill rotWithShape="1">
          <a:blip r:embed="rId3"/>
          <a:srcRect t="1835" r="4" b="4"/>
          <a:stretch/>
        </p:blipFill>
        <p:spPr>
          <a:xfrm>
            <a:off x="5977788" y="799352"/>
            <a:ext cx="5425410" cy="5259296"/>
          </a:xfrm>
          <a:prstGeom prst="rect">
            <a:avLst/>
          </a:prstGeom>
        </p:spPr>
      </p:pic>
    </p:spTree>
    <p:extLst>
      <p:ext uri="{BB962C8B-B14F-4D97-AF65-F5344CB8AC3E}">
        <p14:creationId xmlns:p14="http://schemas.microsoft.com/office/powerpoint/2010/main" val="1651319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5EE667-FB35-27A8-86C0-0A66026A3347}"/>
              </a:ext>
            </a:extLst>
          </p:cNvPr>
          <p:cNvSpPr>
            <a:spLocks noGrp="1"/>
          </p:cNvSpPr>
          <p:nvPr>
            <p:ph type="title"/>
          </p:nvPr>
        </p:nvSpPr>
        <p:spPr>
          <a:xfrm>
            <a:off x="795528" y="386930"/>
            <a:ext cx="10141799" cy="1300554"/>
          </a:xfrm>
        </p:spPr>
        <p:txBody>
          <a:bodyPr anchor="b">
            <a:normAutofit/>
          </a:bodyPr>
          <a:lstStyle/>
          <a:p>
            <a:r>
              <a:rPr lang="en-US" sz="3700" b="1">
                <a:ea typeface="+mj-lt"/>
                <a:cs typeface="+mj-lt"/>
              </a:rPr>
              <a:t>Demonstrating the world of work in the retail sector or advice from job centres and recruitment agencies </a:t>
            </a:r>
            <a:endParaRPr lang="en-US" sz="3700">
              <a:ea typeface="Calibri Light" panose="020F0302020204030204"/>
              <a:cs typeface="Calibri Light" panose="020F0302020204030204"/>
            </a:endParaRPr>
          </a:p>
        </p:txBody>
      </p:sp>
      <p:sp>
        <p:nvSpPr>
          <p:cNvPr id="18" name="Rectangle 11">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Diagram&#10;&#10;Description automatically generated">
            <a:extLst>
              <a:ext uri="{FF2B5EF4-FFF2-40B4-BE49-F238E27FC236}">
                <a16:creationId xmlns:a16="http://schemas.microsoft.com/office/drawing/2014/main" id="{75257E6F-A236-E884-F04E-B9734AB6AB56}"/>
              </a:ext>
            </a:extLst>
          </p:cNvPr>
          <p:cNvPicPr>
            <a:picLocks noChangeAspect="1"/>
          </p:cNvPicPr>
          <p:nvPr/>
        </p:nvPicPr>
        <p:blipFill rotWithShape="1">
          <a:blip r:embed="rId3"/>
          <a:srcRect r="10907" b="-2"/>
          <a:stretch/>
        </p:blipFill>
        <p:spPr>
          <a:xfrm>
            <a:off x="635295" y="2524715"/>
            <a:ext cx="5150277" cy="3714244"/>
          </a:xfrm>
          <a:prstGeom prst="rect">
            <a:avLst/>
          </a:prstGeom>
        </p:spPr>
      </p:pic>
      <p:sp>
        <p:nvSpPr>
          <p:cNvPr id="3" name="Content Placeholder 2">
            <a:extLst>
              <a:ext uri="{FF2B5EF4-FFF2-40B4-BE49-F238E27FC236}">
                <a16:creationId xmlns:a16="http://schemas.microsoft.com/office/drawing/2014/main" id="{BB40F23E-C7D5-55C8-D733-EC9602E54006}"/>
              </a:ext>
            </a:extLst>
          </p:cNvPr>
          <p:cNvSpPr>
            <a:spLocks noGrp="1"/>
          </p:cNvSpPr>
          <p:nvPr>
            <p:ph idx="1"/>
          </p:nvPr>
        </p:nvSpPr>
        <p:spPr>
          <a:xfrm>
            <a:off x="6406429" y="2599509"/>
            <a:ext cx="4530898" cy="3639450"/>
          </a:xfrm>
        </p:spPr>
        <p:txBody>
          <a:bodyPr vert="horz" lIns="91440" tIns="45720" rIns="91440" bIns="45720" rtlCol="0" anchor="ctr">
            <a:normAutofit/>
          </a:bodyPr>
          <a:lstStyle/>
          <a:p>
            <a:r>
              <a:rPr lang="en-US" sz="1900">
                <a:ea typeface="+mn-lt"/>
                <a:cs typeface="+mn-lt"/>
              </a:rPr>
              <a:t>The sales volumes in the retail sector increased by 1.4% in 2021 and were 7.2% higher in 2020 (Smith, 2021). </a:t>
            </a:r>
            <a:endParaRPr lang="en-US" sz="1900">
              <a:ea typeface="Calibri" panose="020F0502020204030204"/>
              <a:cs typeface="Calibri" panose="020F0502020204030204"/>
            </a:endParaRPr>
          </a:p>
          <a:p>
            <a:r>
              <a:rPr lang="en-US" sz="1900">
                <a:ea typeface="+mn-lt"/>
                <a:cs typeface="+mn-lt"/>
              </a:rPr>
              <a:t>Retail sales increased in the UK by 3.7% in the previous decades (Smith, 2021). </a:t>
            </a:r>
            <a:endParaRPr lang="en-US" sz="1900"/>
          </a:p>
          <a:p>
            <a:r>
              <a:rPr lang="en-US" sz="1900">
                <a:ea typeface="+mn-lt"/>
                <a:cs typeface="+mn-lt"/>
              </a:rPr>
              <a:t>The retail sector in the UK is vital to the UK economy and it provides a livelihood to more than 3 million people (Smith, 2022). </a:t>
            </a:r>
            <a:endParaRPr lang="en-US" sz="1900"/>
          </a:p>
          <a:p>
            <a:r>
              <a:rPr lang="en-US" sz="1900">
                <a:ea typeface="+mn-lt"/>
                <a:cs typeface="+mn-lt"/>
              </a:rPr>
              <a:t>Job centres and recruitment agencies provide job advice to the candidates and help them to get their desired job. </a:t>
            </a:r>
            <a:endParaRPr lang="en-US" sz="1900"/>
          </a:p>
          <a:p>
            <a:endParaRPr lang="en-US" sz="1900">
              <a:ea typeface="Calibri" panose="020F0502020204030204"/>
              <a:cs typeface="Calibri" panose="020F0502020204030204"/>
            </a:endParaRPr>
          </a:p>
          <a:p>
            <a:pPr marL="0" indent="0">
              <a:buNone/>
            </a:pPr>
            <a:endParaRPr lang="en-US" sz="1900">
              <a:ea typeface="Calibri" panose="020F0502020204030204"/>
              <a:cs typeface="Calibri" panose="020F0502020204030204"/>
            </a:endParaRPr>
          </a:p>
        </p:txBody>
      </p:sp>
      <p:sp>
        <p:nvSpPr>
          <p:cNvPr id="16" name="Rectangle 1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5403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7A5D3F-0755-A6EC-FC18-45F659F255AE}"/>
              </a:ext>
            </a:extLst>
          </p:cNvPr>
          <p:cNvSpPr>
            <a:spLocks noGrp="1"/>
          </p:cNvSpPr>
          <p:nvPr>
            <p:ph type="title"/>
          </p:nvPr>
        </p:nvSpPr>
        <p:spPr>
          <a:xfrm>
            <a:off x="640080" y="325369"/>
            <a:ext cx="4368602" cy="1956841"/>
          </a:xfrm>
        </p:spPr>
        <p:txBody>
          <a:bodyPr anchor="b">
            <a:normAutofit/>
          </a:bodyPr>
          <a:lstStyle/>
          <a:p>
            <a:r>
              <a:rPr lang="en-US" sz="3400" b="1">
                <a:ea typeface="+mj-lt"/>
                <a:cs typeface="+mj-lt"/>
              </a:rPr>
              <a:t>Analysis of the employability skills intended for career or own business</a:t>
            </a:r>
            <a:endParaRPr lang="en-US" sz="3400">
              <a:ea typeface="Calibri Light" panose="020F0302020204030204"/>
              <a:cs typeface="Calibri Light" panose="020F0302020204030204"/>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909152-26E2-1928-E487-CE7BE947168D}"/>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endParaRPr lang="en-US" sz="2200" b="1">
              <a:ea typeface="Calibri" panose="020F0502020204030204"/>
              <a:cs typeface="Calibri" panose="020F0502020204030204"/>
            </a:endParaRPr>
          </a:p>
          <a:p>
            <a:r>
              <a:rPr lang="en-US" sz="2200">
                <a:ea typeface="+mn-lt"/>
                <a:cs typeface="+mn-lt"/>
              </a:rPr>
              <a:t>Communication skills and teamwork skills (Ornellas </a:t>
            </a:r>
            <a:r>
              <a:rPr lang="en-US" sz="2200" i="1">
                <a:ea typeface="+mn-lt"/>
                <a:cs typeface="+mn-lt"/>
              </a:rPr>
              <a:t>et al</a:t>
            </a:r>
            <a:r>
              <a:rPr lang="en-US" sz="2200">
                <a:ea typeface="+mn-lt"/>
                <a:cs typeface="+mn-lt"/>
              </a:rPr>
              <a:t>., 2018, p.4).</a:t>
            </a:r>
            <a:endParaRPr lang="en-US" sz="2200"/>
          </a:p>
          <a:p>
            <a:r>
              <a:rPr lang="en-US" sz="2200">
                <a:ea typeface="+mn-lt"/>
                <a:cs typeface="+mn-lt"/>
              </a:rPr>
              <a:t>Decision-making skills and Presentation skills </a:t>
            </a:r>
            <a:endParaRPr lang="en-US" sz="2200"/>
          </a:p>
          <a:p>
            <a:r>
              <a:rPr lang="en-US" sz="2200">
                <a:ea typeface="+mn-lt"/>
                <a:cs typeface="+mn-lt"/>
              </a:rPr>
              <a:t>Technical skills and time management skills </a:t>
            </a:r>
            <a:endParaRPr lang="en-US" sz="2200"/>
          </a:p>
          <a:p>
            <a:endParaRPr lang="en-US" sz="2200">
              <a:ea typeface="Calibri"/>
              <a:cs typeface="Calibri"/>
            </a:endParaRPr>
          </a:p>
        </p:txBody>
      </p:sp>
      <p:pic>
        <p:nvPicPr>
          <p:cNvPr id="4" name="Picture 4">
            <a:extLst>
              <a:ext uri="{FF2B5EF4-FFF2-40B4-BE49-F238E27FC236}">
                <a16:creationId xmlns:a16="http://schemas.microsoft.com/office/drawing/2014/main" id="{49F292BF-CEB4-F59F-11E4-00EBA21BC71B}"/>
              </a:ext>
            </a:extLst>
          </p:cNvPr>
          <p:cNvPicPr>
            <a:picLocks noChangeAspect="1"/>
          </p:cNvPicPr>
          <p:nvPr/>
        </p:nvPicPr>
        <p:blipFill rotWithShape="1">
          <a:blip r:embed="rId3"/>
          <a:srcRect l="4606" r="16909"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4061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07E773EB-1EC1-4E49-9DE2-E6F460497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12192000" cy="19430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6E3E4D-CC9C-9F3F-B010-6F143781D320}"/>
              </a:ext>
            </a:extLst>
          </p:cNvPr>
          <p:cNvSpPr>
            <a:spLocks noGrp="1"/>
          </p:cNvSpPr>
          <p:nvPr>
            <p:ph type="title"/>
          </p:nvPr>
        </p:nvSpPr>
        <p:spPr>
          <a:xfrm>
            <a:off x="391378" y="320675"/>
            <a:ext cx="11407487" cy="1325563"/>
          </a:xfrm>
        </p:spPr>
        <p:txBody>
          <a:bodyPr>
            <a:normAutofit/>
          </a:bodyPr>
          <a:lstStyle/>
          <a:p>
            <a:r>
              <a:rPr lang="en-US" sz="5400" b="1">
                <a:solidFill>
                  <a:schemeClr val="bg1"/>
                </a:solidFill>
                <a:ea typeface="+mj-lt"/>
                <a:cs typeface="+mj-lt"/>
              </a:rPr>
              <a:t>Skill audit </a:t>
            </a:r>
            <a:endParaRPr lang="en-US" sz="5400">
              <a:solidFill>
                <a:schemeClr val="bg1"/>
              </a:solidFill>
            </a:endParaRPr>
          </a:p>
        </p:txBody>
      </p:sp>
      <p:graphicFrame>
        <p:nvGraphicFramePr>
          <p:cNvPr id="5" name="Content Placeholder 4">
            <a:extLst>
              <a:ext uri="{FF2B5EF4-FFF2-40B4-BE49-F238E27FC236}">
                <a16:creationId xmlns:a16="http://schemas.microsoft.com/office/drawing/2014/main" id="{33A0D400-522A-5CF0-7AF2-DCDABD8C4D57}"/>
              </a:ext>
            </a:extLst>
          </p:cNvPr>
          <p:cNvGraphicFramePr>
            <a:graphicFrameLocks noGrp="1"/>
          </p:cNvGraphicFramePr>
          <p:nvPr>
            <p:ph idx="1"/>
            <p:extLst>
              <p:ext uri="{D42A27DB-BD31-4B8C-83A1-F6EECF244321}">
                <p14:modId xmlns:p14="http://schemas.microsoft.com/office/powerpoint/2010/main" val="2045988038"/>
              </p:ext>
            </p:extLst>
          </p:nvPr>
        </p:nvGraphicFramePr>
        <p:xfrm>
          <a:off x="388188" y="1969698"/>
          <a:ext cx="7823745" cy="4693083"/>
        </p:xfrm>
        <a:graphic>
          <a:graphicData uri="http://schemas.openxmlformats.org/drawingml/2006/table">
            <a:tbl>
              <a:tblPr firstRow="1" bandRow="1">
                <a:tableStyleId>{5C22544A-7EE6-4342-B048-85BDC9FD1C3A}</a:tableStyleId>
              </a:tblPr>
              <a:tblGrid>
                <a:gridCol w="1894957">
                  <a:extLst>
                    <a:ext uri="{9D8B030D-6E8A-4147-A177-3AD203B41FA5}">
                      <a16:colId xmlns:a16="http://schemas.microsoft.com/office/drawing/2014/main" val="3691203114"/>
                    </a:ext>
                  </a:extLst>
                </a:gridCol>
                <a:gridCol w="1471626">
                  <a:extLst>
                    <a:ext uri="{9D8B030D-6E8A-4147-A177-3AD203B41FA5}">
                      <a16:colId xmlns:a16="http://schemas.microsoft.com/office/drawing/2014/main" val="2728939286"/>
                    </a:ext>
                  </a:extLst>
                </a:gridCol>
                <a:gridCol w="1103722">
                  <a:extLst>
                    <a:ext uri="{9D8B030D-6E8A-4147-A177-3AD203B41FA5}">
                      <a16:colId xmlns:a16="http://schemas.microsoft.com/office/drawing/2014/main" val="558869192"/>
                    </a:ext>
                  </a:extLst>
                </a:gridCol>
                <a:gridCol w="1568708">
                  <a:extLst>
                    <a:ext uri="{9D8B030D-6E8A-4147-A177-3AD203B41FA5}">
                      <a16:colId xmlns:a16="http://schemas.microsoft.com/office/drawing/2014/main" val="3389725267"/>
                    </a:ext>
                  </a:extLst>
                </a:gridCol>
                <a:gridCol w="877590">
                  <a:extLst>
                    <a:ext uri="{9D8B030D-6E8A-4147-A177-3AD203B41FA5}">
                      <a16:colId xmlns:a16="http://schemas.microsoft.com/office/drawing/2014/main" val="4080081552"/>
                    </a:ext>
                  </a:extLst>
                </a:gridCol>
                <a:gridCol w="907142">
                  <a:extLst>
                    <a:ext uri="{9D8B030D-6E8A-4147-A177-3AD203B41FA5}">
                      <a16:colId xmlns:a16="http://schemas.microsoft.com/office/drawing/2014/main" val="2627739587"/>
                    </a:ext>
                  </a:extLst>
                </a:gridCol>
              </a:tblGrid>
              <a:tr h="350229">
                <a:tc>
                  <a:txBody>
                    <a:bodyPr/>
                    <a:lstStyle/>
                    <a:p>
                      <a:pPr algn="ctr" rtl="0" fontAlgn="t">
                        <a:spcBef>
                          <a:spcPts val="0"/>
                        </a:spcBef>
                        <a:spcAft>
                          <a:spcPts val="0"/>
                        </a:spcAft>
                      </a:pPr>
                      <a:r>
                        <a:rPr lang="en-US" sz="1100" u="none" strike="noStrike">
                          <a:effectLst/>
                        </a:rPr>
                        <a:t>Employability skills </a:t>
                      </a:r>
                      <a:endParaRPr lang="en-US" sz="1700">
                        <a:effectLst/>
                      </a:endParaRPr>
                    </a:p>
                  </a:txBody>
                  <a:tcPr marL="59811" marR="59811" marT="59811" marB="59811"/>
                </a:tc>
                <a:tc>
                  <a:txBody>
                    <a:bodyPr/>
                    <a:lstStyle/>
                    <a:p>
                      <a:pPr algn="ctr" rtl="0" fontAlgn="t">
                        <a:spcBef>
                          <a:spcPts val="0"/>
                        </a:spcBef>
                        <a:spcAft>
                          <a:spcPts val="0"/>
                        </a:spcAft>
                      </a:pPr>
                      <a:r>
                        <a:rPr lang="en-US" sz="1100" u="none" strike="noStrike">
                          <a:effectLst/>
                        </a:rPr>
                        <a:t>Excellent </a:t>
                      </a:r>
                      <a:endParaRPr lang="en-US" sz="1700">
                        <a:effectLst/>
                      </a:endParaRPr>
                    </a:p>
                  </a:txBody>
                  <a:tcPr marL="59811" marR="59811" marT="59811" marB="59811"/>
                </a:tc>
                <a:tc>
                  <a:txBody>
                    <a:bodyPr/>
                    <a:lstStyle/>
                    <a:p>
                      <a:pPr algn="ctr" rtl="0" fontAlgn="t">
                        <a:spcBef>
                          <a:spcPts val="0"/>
                        </a:spcBef>
                        <a:spcAft>
                          <a:spcPts val="0"/>
                        </a:spcAft>
                      </a:pPr>
                      <a:r>
                        <a:rPr lang="en-US" sz="1100" u="none" strike="noStrike">
                          <a:effectLst/>
                        </a:rPr>
                        <a:t>Good </a:t>
                      </a:r>
                      <a:endParaRPr lang="en-US" sz="1700">
                        <a:effectLst/>
                      </a:endParaRPr>
                    </a:p>
                  </a:txBody>
                  <a:tcPr marL="59811" marR="59811" marT="59811" marB="59811"/>
                </a:tc>
                <a:tc>
                  <a:txBody>
                    <a:bodyPr/>
                    <a:lstStyle/>
                    <a:p>
                      <a:pPr algn="ctr" rtl="0" fontAlgn="t">
                        <a:spcBef>
                          <a:spcPts val="0"/>
                        </a:spcBef>
                        <a:spcAft>
                          <a:spcPts val="0"/>
                        </a:spcAft>
                      </a:pPr>
                      <a:r>
                        <a:rPr lang="en-US" sz="1100" u="none" strike="noStrike">
                          <a:effectLst/>
                        </a:rPr>
                        <a:t>Moderate </a:t>
                      </a:r>
                      <a:endParaRPr lang="en-US" sz="1700">
                        <a:effectLst/>
                      </a:endParaRPr>
                    </a:p>
                  </a:txBody>
                  <a:tcPr marL="59811" marR="59811" marT="59811" marB="59811"/>
                </a:tc>
                <a:tc>
                  <a:txBody>
                    <a:bodyPr/>
                    <a:lstStyle/>
                    <a:p>
                      <a:pPr algn="ctr" rtl="0" fontAlgn="t">
                        <a:spcBef>
                          <a:spcPts val="0"/>
                        </a:spcBef>
                        <a:spcAft>
                          <a:spcPts val="0"/>
                        </a:spcAft>
                      </a:pPr>
                      <a:r>
                        <a:rPr lang="en-US" sz="1100" u="none" strike="noStrike">
                          <a:effectLst/>
                        </a:rPr>
                        <a:t>Bad</a:t>
                      </a:r>
                      <a:endParaRPr lang="en-US" sz="1700">
                        <a:effectLst/>
                      </a:endParaRPr>
                    </a:p>
                  </a:txBody>
                  <a:tcPr marL="59811" marR="59811" marT="59811" marB="59811"/>
                </a:tc>
                <a:tc>
                  <a:txBody>
                    <a:bodyPr/>
                    <a:lstStyle/>
                    <a:p>
                      <a:pPr algn="ctr" rtl="0" fontAlgn="t">
                        <a:spcBef>
                          <a:spcPts val="0"/>
                        </a:spcBef>
                        <a:spcAft>
                          <a:spcPts val="0"/>
                        </a:spcAft>
                      </a:pPr>
                      <a:r>
                        <a:rPr lang="en-US" sz="1100" u="none" strike="noStrike">
                          <a:effectLst/>
                        </a:rPr>
                        <a:t>Worse </a:t>
                      </a:r>
                      <a:endParaRPr lang="en-US" sz="1700">
                        <a:effectLst/>
                      </a:endParaRPr>
                    </a:p>
                  </a:txBody>
                  <a:tcPr marL="59811" marR="59811" marT="59811" marB="59811"/>
                </a:tc>
                <a:extLst>
                  <a:ext uri="{0D108BD9-81ED-4DB2-BD59-A6C34878D82A}">
                    <a16:rowId xmlns:a16="http://schemas.microsoft.com/office/drawing/2014/main" val="3443895757"/>
                  </a:ext>
                </a:extLst>
              </a:tr>
              <a:tr h="723809">
                <a:tc>
                  <a:txBody>
                    <a:bodyPr/>
                    <a:lstStyle/>
                    <a:p>
                      <a:pPr algn="just" rtl="0" fontAlgn="t">
                        <a:spcBef>
                          <a:spcPts val="0"/>
                        </a:spcBef>
                        <a:spcAft>
                          <a:spcPts val="0"/>
                        </a:spcAft>
                      </a:pPr>
                      <a:r>
                        <a:rPr lang="en-US" sz="1100" u="none" strike="noStrike">
                          <a:effectLst/>
                        </a:rPr>
                        <a:t>Teamwork skills </a:t>
                      </a:r>
                      <a:endParaRPr lang="en-US" sz="1700">
                        <a:effectLst/>
                      </a:endParaRPr>
                    </a:p>
                  </a:txBody>
                  <a:tcPr marL="59811" marR="59811" marT="59811" marB="59811"/>
                </a:tc>
                <a:tc>
                  <a:txBody>
                    <a:bodyPr/>
                    <a:lstStyle/>
                    <a:p>
                      <a:pPr algn="ctr" rtl="0" fontAlgn="t">
                        <a:spcBef>
                          <a:spcPts val="0"/>
                        </a:spcBef>
                        <a:spcAft>
                          <a:spcPts val="0"/>
                        </a:spcAft>
                      </a:pPr>
                      <a:r>
                        <a:rPr lang="en-US" sz="1100" u="none" strike="noStrike">
                          <a:effectLst/>
                        </a:rPr>
                        <a:t>Yes</a:t>
                      </a: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extLst>
                  <a:ext uri="{0D108BD9-81ED-4DB2-BD59-A6C34878D82A}">
                    <a16:rowId xmlns:a16="http://schemas.microsoft.com/office/drawing/2014/main" val="3433877629"/>
                  </a:ext>
                </a:extLst>
              </a:tr>
              <a:tr h="723809">
                <a:tc>
                  <a:txBody>
                    <a:bodyPr/>
                    <a:lstStyle/>
                    <a:p>
                      <a:pPr algn="just" rtl="0" fontAlgn="t">
                        <a:spcBef>
                          <a:spcPts val="0"/>
                        </a:spcBef>
                        <a:spcAft>
                          <a:spcPts val="0"/>
                        </a:spcAft>
                      </a:pPr>
                      <a:r>
                        <a:rPr lang="en-US" sz="1100" u="none" strike="noStrike">
                          <a:effectLst/>
                        </a:rPr>
                        <a:t>Communication skills </a:t>
                      </a: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tc>
                  <a:txBody>
                    <a:bodyPr/>
                    <a:lstStyle/>
                    <a:p>
                      <a:pPr algn="ctr" rtl="0" fontAlgn="t">
                        <a:spcBef>
                          <a:spcPts val="0"/>
                        </a:spcBef>
                        <a:spcAft>
                          <a:spcPts val="0"/>
                        </a:spcAft>
                      </a:pPr>
                      <a:r>
                        <a:rPr lang="en-US" sz="1100" u="none" strike="noStrike">
                          <a:effectLst/>
                        </a:rPr>
                        <a:t>Yes</a:t>
                      </a: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extLst>
                  <a:ext uri="{0D108BD9-81ED-4DB2-BD59-A6C34878D82A}">
                    <a16:rowId xmlns:a16="http://schemas.microsoft.com/office/drawing/2014/main" val="1692423108"/>
                  </a:ext>
                </a:extLst>
              </a:tr>
              <a:tr h="723809">
                <a:tc>
                  <a:txBody>
                    <a:bodyPr/>
                    <a:lstStyle/>
                    <a:p>
                      <a:pPr algn="just" rtl="0" fontAlgn="t">
                        <a:spcBef>
                          <a:spcPts val="0"/>
                        </a:spcBef>
                        <a:spcAft>
                          <a:spcPts val="0"/>
                        </a:spcAft>
                      </a:pPr>
                      <a:r>
                        <a:rPr lang="en-US" sz="1100" u="none" strike="noStrike">
                          <a:effectLst/>
                        </a:rPr>
                        <a:t>Presentation skills </a:t>
                      </a: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tc>
                  <a:txBody>
                    <a:bodyPr/>
                    <a:lstStyle/>
                    <a:p>
                      <a:pPr algn="ctr" rtl="0" fontAlgn="t">
                        <a:spcBef>
                          <a:spcPts val="0"/>
                        </a:spcBef>
                        <a:spcAft>
                          <a:spcPts val="0"/>
                        </a:spcAft>
                      </a:pPr>
                      <a:r>
                        <a:rPr lang="en-US" sz="1100" u="none" strike="noStrike">
                          <a:effectLst/>
                        </a:rPr>
                        <a:t>Yes</a:t>
                      </a: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extLst>
                  <a:ext uri="{0D108BD9-81ED-4DB2-BD59-A6C34878D82A}">
                    <a16:rowId xmlns:a16="http://schemas.microsoft.com/office/drawing/2014/main" val="2308678790"/>
                  </a:ext>
                </a:extLst>
              </a:tr>
              <a:tr h="723809">
                <a:tc>
                  <a:txBody>
                    <a:bodyPr/>
                    <a:lstStyle/>
                    <a:p>
                      <a:pPr algn="just" rtl="0" fontAlgn="t">
                        <a:spcBef>
                          <a:spcPts val="0"/>
                        </a:spcBef>
                        <a:spcAft>
                          <a:spcPts val="0"/>
                        </a:spcAft>
                      </a:pPr>
                      <a:r>
                        <a:rPr lang="en-US" sz="1100" u="none" strike="noStrike">
                          <a:effectLst/>
                        </a:rPr>
                        <a:t>Decision-making skills </a:t>
                      </a: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tc>
                  <a:txBody>
                    <a:bodyPr/>
                    <a:lstStyle/>
                    <a:p>
                      <a:pPr algn="ctr" rtl="0" fontAlgn="t">
                        <a:spcBef>
                          <a:spcPts val="0"/>
                        </a:spcBef>
                        <a:spcAft>
                          <a:spcPts val="0"/>
                        </a:spcAft>
                      </a:pPr>
                      <a:r>
                        <a:rPr lang="en-US" sz="1100" u="none" strike="noStrike">
                          <a:effectLst/>
                        </a:rPr>
                        <a:t>Yes</a:t>
                      </a: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extLst>
                  <a:ext uri="{0D108BD9-81ED-4DB2-BD59-A6C34878D82A}">
                    <a16:rowId xmlns:a16="http://schemas.microsoft.com/office/drawing/2014/main" val="2216338319"/>
                  </a:ext>
                </a:extLst>
              </a:tr>
              <a:tr h="723809">
                <a:tc>
                  <a:txBody>
                    <a:bodyPr/>
                    <a:lstStyle/>
                    <a:p>
                      <a:pPr algn="just" rtl="0" fontAlgn="t">
                        <a:spcBef>
                          <a:spcPts val="0"/>
                        </a:spcBef>
                        <a:spcAft>
                          <a:spcPts val="0"/>
                        </a:spcAft>
                      </a:pPr>
                      <a:r>
                        <a:rPr lang="en-US" sz="1100" u="none" strike="noStrike">
                          <a:effectLst/>
                        </a:rPr>
                        <a:t>Technical skills </a:t>
                      </a: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tc>
                  <a:txBody>
                    <a:bodyPr/>
                    <a:lstStyle/>
                    <a:p>
                      <a:pPr algn="ctr" rtl="0" fontAlgn="t">
                        <a:spcBef>
                          <a:spcPts val="0"/>
                        </a:spcBef>
                        <a:spcAft>
                          <a:spcPts val="0"/>
                        </a:spcAft>
                      </a:pPr>
                      <a:r>
                        <a:rPr lang="en-US" sz="1100" u="none" strike="noStrike">
                          <a:effectLst/>
                        </a:rPr>
                        <a:t>Yes</a:t>
                      </a: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extLst>
                  <a:ext uri="{0D108BD9-81ED-4DB2-BD59-A6C34878D82A}">
                    <a16:rowId xmlns:a16="http://schemas.microsoft.com/office/drawing/2014/main" val="558767335"/>
                  </a:ext>
                </a:extLst>
              </a:tr>
              <a:tr h="723809">
                <a:tc>
                  <a:txBody>
                    <a:bodyPr/>
                    <a:lstStyle/>
                    <a:p>
                      <a:pPr algn="just" rtl="0" fontAlgn="t">
                        <a:spcBef>
                          <a:spcPts val="0"/>
                        </a:spcBef>
                        <a:spcAft>
                          <a:spcPts val="0"/>
                        </a:spcAft>
                      </a:pPr>
                      <a:r>
                        <a:rPr lang="en-US" sz="1100" u="none" strike="noStrike">
                          <a:effectLst/>
                        </a:rPr>
                        <a:t>Time management skills </a:t>
                      </a: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tc>
                  <a:txBody>
                    <a:bodyPr/>
                    <a:lstStyle/>
                    <a:p>
                      <a:pPr algn="ctr" rtl="0" fontAlgn="t">
                        <a:spcBef>
                          <a:spcPts val="0"/>
                        </a:spcBef>
                        <a:spcAft>
                          <a:spcPts val="0"/>
                        </a:spcAft>
                      </a:pPr>
                      <a:r>
                        <a:rPr lang="en-US" sz="1100" u="none" strike="noStrike">
                          <a:effectLst/>
                        </a:rPr>
                        <a:t>Yes </a:t>
                      </a:r>
                      <a:endParaRPr lang="en-US" sz="1700">
                        <a:effectLst/>
                      </a:endParaRPr>
                    </a:p>
                  </a:txBody>
                  <a:tcPr marL="59811" marR="59811" marT="59811" marB="59811"/>
                </a:tc>
                <a:tc>
                  <a:txBody>
                    <a:bodyPr/>
                    <a:lstStyle/>
                    <a:p>
                      <a:pPr fontAlgn="t"/>
                      <a:br>
                        <a:rPr lang="en-US" sz="1700">
                          <a:effectLst/>
                        </a:rPr>
                      </a:br>
                      <a:endParaRPr lang="en-US" sz="1700">
                        <a:effectLst/>
                      </a:endParaRPr>
                    </a:p>
                  </a:txBody>
                  <a:tcPr marL="59811" marR="59811" marT="59811" marB="59811"/>
                </a:tc>
                <a:extLst>
                  <a:ext uri="{0D108BD9-81ED-4DB2-BD59-A6C34878D82A}">
                    <a16:rowId xmlns:a16="http://schemas.microsoft.com/office/drawing/2014/main" val="3314107476"/>
                  </a:ext>
                </a:extLst>
              </a:tr>
            </a:tbl>
          </a:graphicData>
        </a:graphic>
      </p:graphicFrame>
      <p:pic>
        <p:nvPicPr>
          <p:cNvPr id="6" name="Picture 6">
            <a:extLst>
              <a:ext uri="{FF2B5EF4-FFF2-40B4-BE49-F238E27FC236}">
                <a16:creationId xmlns:a16="http://schemas.microsoft.com/office/drawing/2014/main" id="{14047B83-6C54-50E8-6B06-64B011E7CB07}"/>
              </a:ext>
            </a:extLst>
          </p:cNvPr>
          <p:cNvPicPr>
            <a:picLocks noChangeAspect="1"/>
          </p:cNvPicPr>
          <p:nvPr/>
        </p:nvPicPr>
        <p:blipFill>
          <a:blip r:embed="rId3"/>
          <a:stretch>
            <a:fillRect/>
          </a:stretch>
        </p:blipFill>
        <p:spPr>
          <a:xfrm>
            <a:off x="8289985" y="1942258"/>
            <a:ext cx="3821501" cy="4698766"/>
          </a:xfrm>
          <a:prstGeom prst="rect">
            <a:avLst/>
          </a:prstGeom>
        </p:spPr>
      </p:pic>
    </p:spTree>
    <p:extLst>
      <p:ext uri="{BB962C8B-B14F-4D97-AF65-F5344CB8AC3E}">
        <p14:creationId xmlns:p14="http://schemas.microsoft.com/office/powerpoint/2010/main" val="4078026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52FE80-0F00-DEBD-5ECD-6AE7FB7EBAF0}"/>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ea typeface="+mj-lt"/>
                <a:cs typeface="+mj-lt"/>
              </a:rPr>
              <a:t>Personal SWOT Analysis </a:t>
            </a:r>
            <a:endParaRPr lang="en-US" sz="4000">
              <a:solidFill>
                <a:srgbClr val="FFFFFF"/>
              </a:solidFill>
            </a:endParaRPr>
          </a:p>
        </p:txBody>
      </p:sp>
      <p:graphicFrame>
        <p:nvGraphicFramePr>
          <p:cNvPr id="5" name="Content Placeholder 4">
            <a:extLst>
              <a:ext uri="{FF2B5EF4-FFF2-40B4-BE49-F238E27FC236}">
                <a16:creationId xmlns:a16="http://schemas.microsoft.com/office/drawing/2014/main" id="{BAA509A1-C670-C19B-E382-02822091C986}"/>
              </a:ext>
            </a:extLst>
          </p:cNvPr>
          <p:cNvGraphicFramePr>
            <a:graphicFrameLocks noGrp="1"/>
          </p:cNvGraphicFramePr>
          <p:nvPr>
            <p:ph idx="1"/>
            <p:extLst>
              <p:ext uri="{D42A27DB-BD31-4B8C-83A1-F6EECF244321}">
                <p14:modId xmlns:p14="http://schemas.microsoft.com/office/powerpoint/2010/main" val="4061497621"/>
              </p:ext>
            </p:extLst>
          </p:nvPr>
        </p:nvGraphicFramePr>
        <p:xfrm>
          <a:off x="644056" y="2371439"/>
          <a:ext cx="10927830" cy="3675085"/>
        </p:xfrm>
        <a:graphic>
          <a:graphicData uri="http://schemas.openxmlformats.org/drawingml/2006/table">
            <a:tbl>
              <a:tblPr firstRow="1" bandRow="1">
                <a:tableStyleId>{5C22544A-7EE6-4342-B048-85BDC9FD1C3A}</a:tableStyleId>
              </a:tblPr>
              <a:tblGrid>
                <a:gridCol w="5463915">
                  <a:extLst>
                    <a:ext uri="{9D8B030D-6E8A-4147-A177-3AD203B41FA5}">
                      <a16:colId xmlns:a16="http://schemas.microsoft.com/office/drawing/2014/main" val="2027474714"/>
                    </a:ext>
                  </a:extLst>
                </a:gridCol>
                <a:gridCol w="5463915">
                  <a:extLst>
                    <a:ext uri="{9D8B030D-6E8A-4147-A177-3AD203B41FA5}">
                      <a16:colId xmlns:a16="http://schemas.microsoft.com/office/drawing/2014/main" val="3499500198"/>
                    </a:ext>
                  </a:extLst>
                </a:gridCol>
              </a:tblGrid>
              <a:tr h="2342433">
                <a:tc>
                  <a:txBody>
                    <a:bodyPr/>
                    <a:lstStyle/>
                    <a:p>
                      <a:pPr algn="ctr" rtl="0" fontAlgn="t">
                        <a:spcBef>
                          <a:spcPts val="0"/>
                        </a:spcBef>
                        <a:spcAft>
                          <a:spcPts val="0"/>
                        </a:spcAft>
                      </a:pPr>
                      <a:r>
                        <a:rPr lang="en-US" sz="1100" u="none" strike="noStrike">
                          <a:effectLst/>
                        </a:rPr>
                        <a:t>Strengths </a:t>
                      </a:r>
                      <a:endParaRPr lang="en-US" sz="1700">
                        <a:effectLst/>
                      </a:endParaRPr>
                    </a:p>
                    <a:p>
                      <a:pPr algn="just" rtl="0" fontAlgn="t">
                        <a:spcBef>
                          <a:spcPts val="0"/>
                        </a:spcBef>
                        <a:spcAft>
                          <a:spcPts val="0"/>
                        </a:spcAft>
                      </a:pPr>
                      <a:r>
                        <a:rPr lang="en-US" sz="1100" u="none" strike="noStrike">
                          <a:effectLst/>
                        </a:rPr>
                        <a:t>Teamwork skills:</a:t>
                      </a:r>
                      <a:r>
                        <a:rPr lang="en-US" sz="1100" b="0" u="none" strike="noStrike">
                          <a:effectLst/>
                        </a:rPr>
                        <a:t> I have excellent teamwork skills that help me to develop relationships with team members and meet the objectives to form a team. Teamwork skills develop the ability of individuals to work collaboratively for meeting a specific objective (Donald et al., 2018, p.4). </a:t>
                      </a:r>
                      <a:endParaRPr lang="en-US" sz="1700" b="0">
                        <a:effectLst/>
                      </a:endParaRPr>
                    </a:p>
                    <a:p>
                      <a:pPr algn="just" rtl="0" fontAlgn="t">
                        <a:spcBef>
                          <a:spcPts val="0"/>
                        </a:spcBef>
                        <a:spcAft>
                          <a:spcPts val="0"/>
                        </a:spcAft>
                      </a:pPr>
                      <a:r>
                        <a:rPr lang="en-US" sz="1100" u="none" strike="noStrike">
                          <a:effectLst/>
                        </a:rPr>
                        <a:t>Presentation skills: </a:t>
                      </a:r>
                      <a:r>
                        <a:rPr lang="en-US" sz="1100" b="0" u="none" strike="noStrike">
                          <a:effectLst/>
                        </a:rPr>
                        <a:t>Presentation skills help individuals to represent information and data through visual and graphical representation (</a:t>
                      </a:r>
                      <a:r>
                        <a:rPr lang="en-US" sz="1100" b="0" u="none" strike="noStrike" err="1">
                          <a:effectLst/>
                        </a:rPr>
                        <a:t>Harrikari</a:t>
                      </a:r>
                      <a:r>
                        <a:rPr lang="en-US" sz="1100" b="0" u="none" strike="noStrike">
                          <a:effectLst/>
                        </a:rPr>
                        <a:t> et al., 2021, p.1644). I have good presentation skills that help me to develop my ability to convenience the customers to purchase the products. </a:t>
                      </a:r>
                      <a:endParaRPr lang="en-US" sz="1700" b="0">
                        <a:effectLst/>
                      </a:endParaRPr>
                    </a:p>
                    <a:p>
                      <a:pPr algn="just" rtl="0" fontAlgn="t">
                        <a:spcBef>
                          <a:spcPts val="0"/>
                        </a:spcBef>
                        <a:spcAft>
                          <a:spcPts val="0"/>
                        </a:spcAft>
                      </a:pPr>
                      <a:r>
                        <a:rPr lang="en-US" sz="1100" u="none" strike="noStrike">
                          <a:effectLst/>
                        </a:rPr>
                        <a:t>Technical skills:</a:t>
                      </a:r>
                      <a:r>
                        <a:rPr lang="en-US" sz="1100" b="0" u="none" strike="noStrike">
                          <a:effectLst/>
                        </a:rPr>
                        <a:t> The marketing manager uses data and information to connect with audiences and create innovative campaigns (</a:t>
                      </a:r>
                      <a:r>
                        <a:rPr lang="en-US" sz="1100" b="0" u="none" strike="noStrike" err="1">
                          <a:effectLst/>
                        </a:rPr>
                        <a:t>Harrikari</a:t>
                      </a:r>
                      <a:r>
                        <a:rPr lang="en-US" sz="1100" b="0" u="none" strike="noStrike">
                          <a:effectLst/>
                        </a:rPr>
                        <a:t> et al., 2021, p.1644). Technical skills help me to develop my innovative power and ability to make myself a more competitive candidate to get a future job.  </a:t>
                      </a:r>
                      <a:endParaRPr lang="en-US" sz="1700" b="0">
                        <a:effectLst/>
                      </a:endParaRPr>
                    </a:p>
                  </a:txBody>
                  <a:tcPr marL="60457" marR="60457" marT="60457" marB="60457"/>
                </a:tc>
                <a:tc>
                  <a:txBody>
                    <a:bodyPr/>
                    <a:lstStyle/>
                    <a:p>
                      <a:pPr algn="ctr" rtl="0" fontAlgn="t">
                        <a:spcBef>
                          <a:spcPts val="0"/>
                        </a:spcBef>
                        <a:spcAft>
                          <a:spcPts val="0"/>
                        </a:spcAft>
                      </a:pPr>
                      <a:r>
                        <a:rPr lang="en-US" sz="1100" u="none" strike="noStrike">
                          <a:effectLst/>
                        </a:rPr>
                        <a:t>Weaknesses </a:t>
                      </a:r>
                      <a:endParaRPr lang="en-US" sz="1700">
                        <a:effectLst/>
                      </a:endParaRPr>
                    </a:p>
                    <a:p>
                      <a:pPr algn="just" rtl="0" fontAlgn="t">
                        <a:spcBef>
                          <a:spcPts val="0"/>
                        </a:spcBef>
                        <a:spcAft>
                          <a:spcPts val="0"/>
                        </a:spcAft>
                      </a:pPr>
                      <a:r>
                        <a:rPr lang="en-US" sz="1100" u="none" strike="noStrike">
                          <a:effectLst/>
                        </a:rPr>
                        <a:t>Communication skills:</a:t>
                      </a:r>
                      <a:r>
                        <a:rPr lang="en-US" sz="1100" b="0" u="none" strike="noStrike">
                          <a:effectLst/>
                        </a:rPr>
                        <a:t> The scarcity of communication skills creates issues for me to develop my attachment with team members and customers. Communication skills assist the marketing manager to connect with the target audience and enhance the customer base.  </a:t>
                      </a:r>
                      <a:endParaRPr lang="en-US" sz="1700" b="0">
                        <a:effectLst/>
                      </a:endParaRPr>
                    </a:p>
                    <a:p>
                      <a:pPr algn="just" rtl="0" fontAlgn="t">
                        <a:spcBef>
                          <a:spcPts val="0"/>
                        </a:spcBef>
                        <a:spcAft>
                          <a:spcPts val="0"/>
                        </a:spcAft>
                      </a:pPr>
                      <a:r>
                        <a:rPr lang="en-US" sz="1100" u="none" strike="noStrike">
                          <a:effectLst/>
                        </a:rPr>
                        <a:t>Decision-making skills:</a:t>
                      </a:r>
                      <a:r>
                        <a:rPr lang="en-US" sz="1100" b="0" u="none" strike="noStrike">
                          <a:effectLst/>
                        </a:rPr>
                        <a:t> I have poor decision-making skills that create issues for me to make the proper decision. Ineffective decision-making skills create challenges for me to select the best campaign management plans and promote the products in the market. </a:t>
                      </a:r>
                      <a:endParaRPr lang="en-US" sz="1700" b="0">
                        <a:effectLst/>
                      </a:endParaRPr>
                    </a:p>
                    <a:p>
                      <a:pPr algn="just" rtl="0" fontAlgn="t">
                        <a:spcBef>
                          <a:spcPts val="0"/>
                        </a:spcBef>
                        <a:spcAft>
                          <a:spcPts val="0"/>
                        </a:spcAft>
                      </a:pPr>
                      <a:r>
                        <a:rPr lang="en-US" sz="1100" b="1" u="none" strike="noStrike">
                          <a:effectLst/>
                        </a:rPr>
                        <a:t>Time management skills: </a:t>
                      </a:r>
                      <a:r>
                        <a:rPr lang="en-US" sz="1100" b="0" u="none" strike="noStrike">
                          <a:effectLst/>
                        </a:rPr>
                        <a:t>The lack of time management skills create issues for me to meet deadlines for conducting campaign and marketing plan. </a:t>
                      </a:r>
                      <a:endParaRPr lang="en-US" sz="1700" b="0">
                        <a:effectLst/>
                      </a:endParaRPr>
                    </a:p>
                  </a:txBody>
                  <a:tcPr marL="60457" marR="60457" marT="60457" marB="60457"/>
                </a:tc>
                <a:extLst>
                  <a:ext uri="{0D108BD9-81ED-4DB2-BD59-A6C34878D82A}">
                    <a16:rowId xmlns:a16="http://schemas.microsoft.com/office/drawing/2014/main" val="1086208133"/>
                  </a:ext>
                </a:extLst>
              </a:tr>
              <a:tr h="1332652">
                <a:tc>
                  <a:txBody>
                    <a:bodyPr/>
                    <a:lstStyle/>
                    <a:p>
                      <a:pPr algn="ctr" rtl="0" fontAlgn="t">
                        <a:spcBef>
                          <a:spcPts val="0"/>
                        </a:spcBef>
                        <a:spcAft>
                          <a:spcPts val="0"/>
                        </a:spcAft>
                      </a:pPr>
                      <a:r>
                        <a:rPr lang="en-US" sz="1100" u="none" strike="noStrike">
                          <a:effectLst/>
                        </a:rPr>
                        <a:t>Opportunities </a:t>
                      </a:r>
                      <a:endParaRPr lang="en-US" sz="1700">
                        <a:effectLst/>
                      </a:endParaRPr>
                    </a:p>
                    <a:p>
                      <a:pPr algn="just" rtl="0" fontAlgn="t">
                        <a:spcBef>
                          <a:spcPts val="0"/>
                        </a:spcBef>
                        <a:spcAft>
                          <a:spcPts val="0"/>
                        </a:spcAft>
                      </a:pPr>
                      <a:r>
                        <a:rPr lang="en-US" sz="1100" b="1" u="none" strike="noStrike">
                          <a:effectLst/>
                        </a:rPr>
                        <a:t>Attracting more customers:</a:t>
                      </a:r>
                      <a:r>
                        <a:rPr lang="en-US" sz="1100" u="none" strike="noStrike">
                          <a:effectLst/>
                        </a:rPr>
                        <a:t> Presentation skills and technical skills help to attract more customers by developing the core competencies (Bradbury and Galloway, 2021, p.480). </a:t>
                      </a:r>
                      <a:endParaRPr lang="en-US" sz="1700">
                        <a:effectLst/>
                      </a:endParaRPr>
                    </a:p>
                    <a:p>
                      <a:pPr algn="just" rtl="0" fontAlgn="t">
                        <a:spcBef>
                          <a:spcPts val="0"/>
                        </a:spcBef>
                        <a:spcAft>
                          <a:spcPts val="0"/>
                        </a:spcAft>
                      </a:pPr>
                      <a:r>
                        <a:rPr lang="en-US" sz="1100" b="1" u="none" strike="noStrike">
                          <a:effectLst/>
                        </a:rPr>
                        <a:t>Interpersonal ability development: </a:t>
                      </a:r>
                      <a:r>
                        <a:rPr lang="en-US" sz="1100" u="none" strike="noStrike">
                          <a:effectLst/>
                        </a:rPr>
                        <a:t>Teamwork skills help me to develop my interpersonal ability for resolving complex marketing issues with my colleagues. </a:t>
                      </a:r>
                      <a:endParaRPr lang="en-US" sz="1700">
                        <a:effectLst/>
                      </a:endParaRPr>
                    </a:p>
                  </a:txBody>
                  <a:tcPr marL="60457" marR="60457" marT="60457" marB="60457"/>
                </a:tc>
                <a:tc>
                  <a:txBody>
                    <a:bodyPr/>
                    <a:lstStyle/>
                    <a:p>
                      <a:pPr algn="ctr" rtl="0" fontAlgn="t">
                        <a:spcBef>
                          <a:spcPts val="0"/>
                        </a:spcBef>
                        <a:spcAft>
                          <a:spcPts val="0"/>
                        </a:spcAft>
                      </a:pPr>
                      <a:r>
                        <a:rPr lang="en-US" sz="1100" u="none" strike="noStrike">
                          <a:effectLst/>
                        </a:rPr>
                        <a:t>Threats </a:t>
                      </a:r>
                      <a:endParaRPr lang="en-US" sz="1700">
                        <a:effectLst/>
                      </a:endParaRPr>
                    </a:p>
                    <a:p>
                      <a:pPr algn="just" rtl="0" fontAlgn="t">
                        <a:spcBef>
                          <a:spcPts val="0"/>
                        </a:spcBef>
                        <a:spcAft>
                          <a:spcPts val="0"/>
                        </a:spcAft>
                      </a:pPr>
                      <a:r>
                        <a:rPr lang="en-US" sz="1100" b="1" u="none" strike="noStrike">
                          <a:effectLst/>
                        </a:rPr>
                        <a:t>Increments of competition: </a:t>
                      </a:r>
                      <a:r>
                        <a:rPr lang="en-US" sz="1100" u="none" strike="noStrike">
                          <a:effectLst/>
                        </a:rPr>
                        <a:t>The lack of time management skills and communication skills create challenges for me to maintain core competencies and get my preferred job. </a:t>
                      </a:r>
                      <a:endParaRPr lang="en-US" sz="1700">
                        <a:effectLst/>
                      </a:endParaRPr>
                    </a:p>
                    <a:p>
                      <a:pPr algn="just" rtl="0" fontAlgn="t">
                        <a:spcBef>
                          <a:spcPts val="0"/>
                        </a:spcBef>
                        <a:spcAft>
                          <a:spcPts val="0"/>
                        </a:spcAft>
                      </a:pPr>
                      <a:r>
                        <a:rPr lang="en-US" sz="1100" b="1" u="none" strike="noStrike">
                          <a:effectLst/>
                        </a:rPr>
                        <a:t>Marketing plan implementation issues:</a:t>
                      </a:r>
                      <a:r>
                        <a:rPr lang="en-US" sz="1100" u="none" strike="noStrike">
                          <a:effectLst/>
                        </a:rPr>
                        <a:t> The lack of decision-making skills create issues to implement different marketing plans including campaign planning, and product promotion (Bradbury and Galloway, 2021, p.480). </a:t>
                      </a:r>
                      <a:endParaRPr lang="en-US" sz="1700">
                        <a:effectLst/>
                      </a:endParaRPr>
                    </a:p>
                  </a:txBody>
                  <a:tcPr marL="60457" marR="60457" marT="60457" marB="60457"/>
                </a:tc>
                <a:extLst>
                  <a:ext uri="{0D108BD9-81ED-4DB2-BD59-A6C34878D82A}">
                    <a16:rowId xmlns:a16="http://schemas.microsoft.com/office/drawing/2014/main" val="3579838369"/>
                  </a:ext>
                </a:extLst>
              </a:tr>
            </a:tbl>
          </a:graphicData>
        </a:graphic>
      </p:graphicFrame>
    </p:spTree>
    <p:extLst>
      <p:ext uri="{BB962C8B-B14F-4D97-AF65-F5344CB8AC3E}">
        <p14:creationId xmlns:p14="http://schemas.microsoft.com/office/powerpoint/2010/main" val="4056773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clock&#10;&#10;Description automatically generated">
            <a:extLst>
              <a:ext uri="{FF2B5EF4-FFF2-40B4-BE49-F238E27FC236}">
                <a16:creationId xmlns:a16="http://schemas.microsoft.com/office/drawing/2014/main" id="{6560451B-60DE-5E71-FB45-FA2F63A41719}"/>
              </a:ext>
            </a:extLst>
          </p:cNvPr>
          <p:cNvPicPr>
            <a:picLocks noChangeAspect="1"/>
          </p:cNvPicPr>
          <p:nvPr/>
        </p:nvPicPr>
        <p:blipFill rotWithShape="1">
          <a:blip r:embed="rId3"/>
          <a:srcRect t="10840" b="4574"/>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CE2E3FE5-D1C6-DA08-961A-F05C9772B482}"/>
              </a:ext>
            </a:extLst>
          </p:cNvPr>
          <p:cNvSpPr>
            <a:spLocks noGrp="1"/>
          </p:cNvSpPr>
          <p:nvPr>
            <p:ph type="title"/>
          </p:nvPr>
        </p:nvSpPr>
        <p:spPr>
          <a:xfrm>
            <a:off x="709448" y="1913950"/>
            <a:ext cx="4204137" cy="1342754"/>
          </a:xfrm>
        </p:spPr>
        <p:txBody>
          <a:bodyPr>
            <a:normAutofit/>
          </a:bodyPr>
          <a:lstStyle/>
          <a:p>
            <a:pPr algn="ctr"/>
            <a:r>
              <a:rPr lang="en-US" sz="3600" b="1">
                <a:ea typeface="+mj-lt"/>
                <a:cs typeface="+mj-lt"/>
              </a:rPr>
              <a:t>Time management tools </a:t>
            </a:r>
            <a:endParaRPr lang="en-US" sz="3600"/>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5CCB084-1651-DF08-2664-256BF2EDE1D4}"/>
              </a:ext>
            </a:extLst>
          </p:cNvPr>
          <p:cNvSpPr>
            <a:spLocks noGrp="1"/>
          </p:cNvSpPr>
          <p:nvPr>
            <p:ph idx="1"/>
          </p:nvPr>
        </p:nvSpPr>
        <p:spPr>
          <a:xfrm>
            <a:off x="525516" y="3417573"/>
            <a:ext cx="4593021" cy="2619839"/>
          </a:xfrm>
        </p:spPr>
        <p:txBody>
          <a:bodyPr vert="horz" lIns="91440" tIns="45720" rIns="91440" bIns="45720" rtlCol="0" anchor="ctr">
            <a:normAutofit/>
          </a:bodyPr>
          <a:lstStyle/>
          <a:p>
            <a:endParaRPr lang="en-US" sz="1800" b="1">
              <a:ea typeface="Calibri" panose="020F0502020204030204"/>
              <a:cs typeface="Calibri" panose="020F0502020204030204"/>
            </a:endParaRPr>
          </a:p>
          <a:p>
            <a:r>
              <a:rPr lang="en-US" sz="1800">
                <a:ea typeface="+mn-lt"/>
                <a:cs typeface="+mn-lt"/>
              </a:rPr>
              <a:t>Calendar (Scott </a:t>
            </a:r>
            <a:r>
              <a:rPr lang="en-US" sz="1800" i="1">
                <a:ea typeface="+mn-lt"/>
                <a:cs typeface="+mn-lt"/>
              </a:rPr>
              <a:t>et al</a:t>
            </a:r>
            <a:r>
              <a:rPr lang="en-US" sz="1800">
                <a:ea typeface="+mn-lt"/>
                <a:cs typeface="+mn-lt"/>
              </a:rPr>
              <a:t>., 2019, p.692).</a:t>
            </a:r>
            <a:endParaRPr lang="en-US" sz="1800"/>
          </a:p>
          <a:p>
            <a:r>
              <a:rPr lang="en-US" sz="1800">
                <a:ea typeface="+mn-lt"/>
                <a:cs typeface="+mn-lt"/>
              </a:rPr>
              <a:t>Time tracker </a:t>
            </a:r>
            <a:endParaRPr lang="en-US" sz="1800"/>
          </a:p>
          <a:p>
            <a:r>
              <a:rPr lang="en-US" sz="1800">
                <a:ea typeface="+mn-lt"/>
                <a:cs typeface="+mn-lt"/>
              </a:rPr>
              <a:t>Task manager </a:t>
            </a:r>
            <a:endParaRPr lang="en-US" sz="1800"/>
          </a:p>
        </p:txBody>
      </p:sp>
    </p:spTree>
    <p:extLst>
      <p:ext uri="{BB962C8B-B14F-4D97-AF65-F5344CB8AC3E}">
        <p14:creationId xmlns:p14="http://schemas.microsoft.com/office/powerpoint/2010/main" val="1652075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24">
            <a:extLst>
              <a:ext uri="{FF2B5EF4-FFF2-40B4-BE49-F238E27FC236}">
                <a16:creationId xmlns:a16="http://schemas.microsoft.com/office/drawing/2014/main" id="{07E773EB-1EC1-4E49-9DE2-E6F460497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12192000" cy="19430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CAA3E9-FA28-A99A-4393-C624E7A7012C}"/>
              </a:ext>
            </a:extLst>
          </p:cNvPr>
          <p:cNvSpPr>
            <a:spLocks noGrp="1"/>
          </p:cNvSpPr>
          <p:nvPr>
            <p:ph type="title"/>
          </p:nvPr>
        </p:nvSpPr>
        <p:spPr>
          <a:xfrm>
            <a:off x="391378" y="320675"/>
            <a:ext cx="11407487" cy="1325563"/>
          </a:xfrm>
        </p:spPr>
        <p:txBody>
          <a:bodyPr vert="horz" lIns="91440" tIns="45720" rIns="91440" bIns="45720" rtlCol="0">
            <a:normAutofit/>
          </a:bodyPr>
          <a:lstStyle/>
          <a:p>
            <a:r>
              <a:rPr lang="en-US" sz="5400" b="1" kern="1200">
                <a:solidFill>
                  <a:schemeClr val="bg1"/>
                </a:solidFill>
                <a:latin typeface="+mj-lt"/>
                <a:ea typeface="+mj-ea"/>
                <a:cs typeface="+mj-cs"/>
              </a:rPr>
              <a:t>Personal Development Plan (PDP)</a:t>
            </a:r>
            <a:endParaRPr lang="en-US" sz="5400" kern="1200">
              <a:solidFill>
                <a:schemeClr val="bg1"/>
              </a:solidFill>
              <a:latin typeface="+mj-lt"/>
              <a:ea typeface="+mj-ea"/>
              <a:cs typeface="+mj-cs"/>
            </a:endParaRPr>
          </a:p>
          <a:p>
            <a:endParaRPr lang="en-US" sz="5400" kern="1200">
              <a:solidFill>
                <a:schemeClr val="bg1"/>
              </a:solidFill>
              <a:latin typeface="+mj-lt"/>
              <a:ea typeface="+mj-ea"/>
              <a:cs typeface="+mj-cs"/>
            </a:endParaRPr>
          </a:p>
        </p:txBody>
      </p:sp>
      <p:graphicFrame>
        <p:nvGraphicFramePr>
          <p:cNvPr id="5" name="Content Placeholder 4">
            <a:extLst>
              <a:ext uri="{FF2B5EF4-FFF2-40B4-BE49-F238E27FC236}">
                <a16:creationId xmlns:a16="http://schemas.microsoft.com/office/drawing/2014/main" id="{D413F45F-099A-D422-2461-CB759CA38675}"/>
              </a:ext>
            </a:extLst>
          </p:cNvPr>
          <p:cNvGraphicFramePr>
            <a:graphicFrameLocks noGrp="1"/>
          </p:cNvGraphicFramePr>
          <p:nvPr>
            <p:ph idx="1"/>
          </p:nvPr>
        </p:nvGraphicFramePr>
        <p:xfrm>
          <a:off x="391379" y="2235701"/>
          <a:ext cx="11407490" cy="3832525"/>
        </p:xfrm>
        <a:graphic>
          <a:graphicData uri="http://schemas.openxmlformats.org/drawingml/2006/table">
            <a:tbl>
              <a:tblPr firstRow="1" bandRow="1">
                <a:solidFill>
                  <a:schemeClr val="bg1"/>
                </a:solidFill>
                <a:tableStyleId>{5C22544A-7EE6-4342-B048-85BDC9FD1C3A}</a:tableStyleId>
              </a:tblPr>
              <a:tblGrid>
                <a:gridCol w="1160871">
                  <a:extLst>
                    <a:ext uri="{9D8B030D-6E8A-4147-A177-3AD203B41FA5}">
                      <a16:colId xmlns:a16="http://schemas.microsoft.com/office/drawing/2014/main" val="1923398733"/>
                    </a:ext>
                  </a:extLst>
                </a:gridCol>
                <a:gridCol w="3832501">
                  <a:extLst>
                    <a:ext uri="{9D8B030D-6E8A-4147-A177-3AD203B41FA5}">
                      <a16:colId xmlns:a16="http://schemas.microsoft.com/office/drawing/2014/main" val="1270915302"/>
                    </a:ext>
                  </a:extLst>
                </a:gridCol>
                <a:gridCol w="3572628">
                  <a:extLst>
                    <a:ext uri="{9D8B030D-6E8A-4147-A177-3AD203B41FA5}">
                      <a16:colId xmlns:a16="http://schemas.microsoft.com/office/drawing/2014/main" val="288432030"/>
                    </a:ext>
                  </a:extLst>
                </a:gridCol>
                <a:gridCol w="1975354">
                  <a:extLst>
                    <a:ext uri="{9D8B030D-6E8A-4147-A177-3AD203B41FA5}">
                      <a16:colId xmlns:a16="http://schemas.microsoft.com/office/drawing/2014/main" val="910036236"/>
                    </a:ext>
                  </a:extLst>
                </a:gridCol>
                <a:gridCol w="866136">
                  <a:extLst>
                    <a:ext uri="{9D8B030D-6E8A-4147-A177-3AD203B41FA5}">
                      <a16:colId xmlns:a16="http://schemas.microsoft.com/office/drawing/2014/main" val="2202741741"/>
                    </a:ext>
                  </a:extLst>
                </a:gridCol>
              </a:tblGrid>
              <a:tr h="463737">
                <a:tc>
                  <a:txBody>
                    <a:bodyPr/>
                    <a:lstStyle/>
                    <a:p>
                      <a:pPr algn="ctr" rtl="0" fontAlgn="t">
                        <a:spcBef>
                          <a:spcPts val="0"/>
                        </a:spcBef>
                        <a:spcAft>
                          <a:spcPts val="0"/>
                        </a:spcAft>
                      </a:pPr>
                      <a:r>
                        <a:rPr lang="en-US" sz="1000" b="0" u="none" strike="noStrike" cap="none" spc="0">
                          <a:solidFill>
                            <a:schemeClr val="bg1"/>
                          </a:solidFill>
                          <a:effectLst/>
                        </a:rPr>
                        <a:t>Area of development </a:t>
                      </a:r>
                      <a:endParaRPr lang="en-US" sz="1000" b="0" cap="none" spc="0">
                        <a:solidFill>
                          <a:schemeClr val="bg1"/>
                        </a:solidFill>
                        <a:effectLst/>
                      </a:endParaRPr>
                    </a:p>
                  </a:txBody>
                  <a:tcPr marL="79940" marR="42703" marT="61492" marB="61492"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algn="ctr" rtl="0" fontAlgn="t">
                        <a:spcBef>
                          <a:spcPts val="0"/>
                        </a:spcBef>
                        <a:spcAft>
                          <a:spcPts val="0"/>
                        </a:spcAft>
                      </a:pPr>
                      <a:r>
                        <a:rPr lang="en-US" sz="1000" b="0" u="none" strike="noStrike" cap="none" spc="0">
                          <a:solidFill>
                            <a:schemeClr val="bg1"/>
                          </a:solidFill>
                          <a:effectLst/>
                        </a:rPr>
                        <a:t>Goals </a:t>
                      </a:r>
                      <a:endParaRPr lang="en-US" sz="1000" b="0" cap="none" spc="0">
                        <a:solidFill>
                          <a:schemeClr val="bg1"/>
                        </a:solidFill>
                        <a:effectLst/>
                      </a:endParaRPr>
                    </a:p>
                  </a:txBody>
                  <a:tcPr marL="79940" marR="42703" marT="61492" marB="61492"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ctr" rtl="0" fontAlgn="t">
                        <a:spcBef>
                          <a:spcPts val="0"/>
                        </a:spcBef>
                        <a:spcAft>
                          <a:spcPts val="0"/>
                        </a:spcAft>
                      </a:pPr>
                      <a:r>
                        <a:rPr lang="en-US" sz="1000" b="0" u="none" strike="noStrike" cap="none" spc="0">
                          <a:solidFill>
                            <a:schemeClr val="bg1"/>
                          </a:solidFill>
                          <a:effectLst/>
                        </a:rPr>
                        <a:t>Action plan </a:t>
                      </a:r>
                      <a:endParaRPr lang="en-US" sz="1000" b="0" cap="none" spc="0">
                        <a:solidFill>
                          <a:schemeClr val="bg1"/>
                        </a:solidFill>
                        <a:effectLst/>
                      </a:endParaRPr>
                    </a:p>
                  </a:txBody>
                  <a:tcPr marL="79940" marR="42703" marT="61492" marB="61492"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ctr" rtl="0" fontAlgn="t">
                        <a:spcBef>
                          <a:spcPts val="0"/>
                        </a:spcBef>
                        <a:spcAft>
                          <a:spcPts val="0"/>
                        </a:spcAft>
                      </a:pPr>
                      <a:r>
                        <a:rPr lang="en-US" sz="1000" b="0" u="none" strike="noStrike" cap="none" spc="0">
                          <a:solidFill>
                            <a:schemeClr val="bg1"/>
                          </a:solidFill>
                          <a:effectLst/>
                        </a:rPr>
                        <a:t>Future implementation </a:t>
                      </a:r>
                      <a:endParaRPr lang="en-US" sz="1000" b="0" cap="none" spc="0">
                        <a:solidFill>
                          <a:schemeClr val="bg1"/>
                        </a:solidFill>
                        <a:effectLst/>
                      </a:endParaRPr>
                    </a:p>
                  </a:txBody>
                  <a:tcPr marL="79940" marR="42703" marT="61492" marB="61492"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ctr" rtl="0" fontAlgn="t">
                        <a:spcBef>
                          <a:spcPts val="0"/>
                        </a:spcBef>
                        <a:spcAft>
                          <a:spcPts val="0"/>
                        </a:spcAft>
                      </a:pPr>
                      <a:r>
                        <a:rPr lang="en-US" sz="1000" b="0" u="none" strike="noStrike" cap="none" spc="0">
                          <a:solidFill>
                            <a:schemeClr val="bg1"/>
                          </a:solidFill>
                          <a:effectLst/>
                        </a:rPr>
                        <a:t>Timeframe </a:t>
                      </a:r>
                      <a:endParaRPr lang="en-US" sz="1000" b="0" cap="none" spc="0">
                        <a:solidFill>
                          <a:schemeClr val="bg1"/>
                        </a:solidFill>
                        <a:effectLst/>
                      </a:endParaRPr>
                    </a:p>
                  </a:txBody>
                  <a:tcPr marL="79940" marR="42703" marT="61492" marB="61492"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2019751308"/>
                  </a:ext>
                </a:extLst>
              </a:tr>
              <a:tr h="1376465">
                <a:tc>
                  <a:txBody>
                    <a:bodyPr/>
                    <a:lstStyle/>
                    <a:p>
                      <a:pPr rtl="0" fontAlgn="t">
                        <a:spcBef>
                          <a:spcPts val="0"/>
                        </a:spcBef>
                        <a:spcAft>
                          <a:spcPts val="0"/>
                        </a:spcAft>
                      </a:pPr>
                      <a:r>
                        <a:rPr lang="en-US" sz="1000" u="none" strike="noStrike" cap="none" spc="0">
                          <a:solidFill>
                            <a:schemeClr val="tx1"/>
                          </a:solidFill>
                          <a:effectLst/>
                        </a:rPr>
                        <a:t>Communication skills  </a:t>
                      </a:r>
                      <a:endParaRPr lang="en-US" sz="1000" cap="none" spc="0">
                        <a:solidFill>
                          <a:schemeClr val="tx1"/>
                        </a:solidFill>
                        <a:effectLst/>
                      </a:endParaRPr>
                    </a:p>
                  </a:txBody>
                  <a:tcPr marL="79940" marR="42703" marT="61492" marB="61492">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algn="just" rtl="0" fontAlgn="t">
                        <a:spcBef>
                          <a:spcPts val="0"/>
                        </a:spcBef>
                        <a:spcAft>
                          <a:spcPts val="0"/>
                        </a:spcAft>
                      </a:pPr>
                      <a:r>
                        <a:rPr lang="en-US" sz="1000" u="none" strike="noStrike" cap="none" spc="0">
                          <a:solidFill>
                            <a:schemeClr val="tx1"/>
                          </a:solidFill>
                          <a:effectLst/>
                        </a:rPr>
                        <a:t>Specific: Understand people better in both personal and professional life. </a:t>
                      </a:r>
                      <a:br>
                        <a:rPr lang="en-US" sz="1000" u="none" strike="noStrike" cap="none" spc="0">
                          <a:solidFill>
                            <a:schemeClr val="tx1"/>
                          </a:solidFill>
                          <a:effectLst/>
                        </a:rPr>
                      </a:br>
                      <a:r>
                        <a:rPr lang="en-US" sz="1000" u="none" strike="noStrike" cap="none" spc="0">
                          <a:solidFill>
                            <a:schemeClr val="tx1"/>
                          </a:solidFill>
                          <a:effectLst/>
                        </a:rPr>
                        <a:t>Measurable: Developing active listening skills </a:t>
                      </a:r>
                      <a:endParaRPr lang="en-US" sz="1000" cap="none" spc="0">
                        <a:solidFill>
                          <a:schemeClr val="tx1"/>
                        </a:solidFill>
                        <a:effectLst/>
                      </a:endParaRPr>
                    </a:p>
                    <a:p>
                      <a:pPr algn="just" rtl="0" fontAlgn="t">
                        <a:spcBef>
                          <a:spcPts val="0"/>
                        </a:spcBef>
                        <a:spcAft>
                          <a:spcPts val="0"/>
                        </a:spcAft>
                      </a:pPr>
                      <a:r>
                        <a:rPr lang="en-US" sz="1000" u="none" strike="noStrike" cap="none" spc="0">
                          <a:solidFill>
                            <a:schemeClr val="tx1"/>
                          </a:solidFill>
                          <a:effectLst/>
                        </a:rPr>
                        <a:t>Achievable: Understand the marketing problem and customer base development </a:t>
                      </a:r>
                      <a:endParaRPr lang="en-US" sz="1000" cap="none" spc="0">
                        <a:solidFill>
                          <a:schemeClr val="tx1"/>
                        </a:solidFill>
                        <a:effectLst/>
                      </a:endParaRPr>
                    </a:p>
                    <a:p>
                      <a:pPr algn="just" rtl="0" fontAlgn="t">
                        <a:spcBef>
                          <a:spcPts val="0"/>
                        </a:spcBef>
                        <a:spcAft>
                          <a:spcPts val="0"/>
                        </a:spcAft>
                      </a:pPr>
                      <a:r>
                        <a:rPr lang="en-US" sz="1000" u="none" strike="noStrike" cap="none" spc="0">
                          <a:solidFill>
                            <a:schemeClr val="tx1"/>
                          </a:solidFill>
                          <a:effectLst/>
                        </a:rPr>
                        <a:t>Reliable: Building emotional intelligence for enhancing communication contexts with others. </a:t>
                      </a:r>
                      <a:endParaRPr lang="en-US" sz="1000" cap="none" spc="0">
                        <a:solidFill>
                          <a:schemeClr val="tx1"/>
                        </a:solidFill>
                        <a:effectLst/>
                      </a:endParaRPr>
                    </a:p>
                    <a:p>
                      <a:pPr algn="just" rtl="0" fontAlgn="t">
                        <a:spcBef>
                          <a:spcPts val="0"/>
                        </a:spcBef>
                        <a:spcAft>
                          <a:spcPts val="0"/>
                        </a:spcAft>
                      </a:pPr>
                      <a:r>
                        <a:rPr lang="en-US" sz="1000" u="none" strike="noStrike" cap="none" spc="0">
                          <a:solidFill>
                            <a:schemeClr val="tx1"/>
                          </a:solidFill>
                          <a:effectLst/>
                        </a:rPr>
                        <a:t>Time-bound: 3 months </a:t>
                      </a:r>
                      <a:endParaRPr lang="en-US" sz="1000" cap="none" spc="0">
                        <a:solidFill>
                          <a:schemeClr val="tx1"/>
                        </a:solidFill>
                        <a:effectLst/>
                      </a:endParaRPr>
                    </a:p>
                  </a:txBody>
                  <a:tcPr marL="79940" marR="42703" marT="61492" marB="61492">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algn="just" rtl="0" fontAlgn="t">
                        <a:spcBef>
                          <a:spcPts val="0"/>
                        </a:spcBef>
                        <a:spcAft>
                          <a:spcPts val="0"/>
                        </a:spcAft>
                      </a:pPr>
                      <a:r>
                        <a:rPr lang="en-US" sz="1000" u="none" strike="noStrike" cap="none" spc="0">
                          <a:solidFill>
                            <a:schemeClr val="tx1"/>
                          </a:solidFill>
                          <a:effectLst/>
                        </a:rPr>
                        <a:t>1. Join spoken classes and online courses. </a:t>
                      </a:r>
                      <a:endParaRPr lang="en-US" sz="1000" cap="none" spc="0">
                        <a:solidFill>
                          <a:schemeClr val="tx1"/>
                        </a:solidFill>
                        <a:effectLst/>
                      </a:endParaRPr>
                    </a:p>
                    <a:p>
                      <a:pPr algn="just" rtl="0" fontAlgn="t">
                        <a:spcBef>
                          <a:spcPts val="0"/>
                        </a:spcBef>
                        <a:spcAft>
                          <a:spcPts val="0"/>
                        </a:spcAft>
                      </a:pPr>
                      <a:r>
                        <a:rPr lang="en-US" sz="1000" u="none" strike="noStrike" cap="none" spc="0">
                          <a:solidFill>
                            <a:schemeClr val="tx1"/>
                          </a:solidFill>
                          <a:effectLst/>
                        </a:rPr>
                        <a:t>2. Collect journals and books regarding the development of communication skills. </a:t>
                      </a:r>
                      <a:endParaRPr lang="en-US" sz="1000" cap="none" spc="0">
                        <a:solidFill>
                          <a:schemeClr val="tx1"/>
                        </a:solidFill>
                        <a:effectLst/>
                      </a:endParaRPr>
                    </a:p>
                    <a:p>
                      <a:pPr algn="just" rtl="0" fontAlgn="t">
                        <a:spcBef>
                          <a:spcPts val="0"/>
                        </a:spcBef>
                        <a:spcAft>
                          <a:spcPts val="0"/>
                        </a:spcAft>
                      </a:pPr>
                      <a:r>
                        <a:rPr lang="en-US" sz="1000" u="none" strike="noStrike" cap="none" spc="0">
                          <a:solidFill>
                            <a:schemeClr val="tx1"/>
                          </a:solidFill>
                          <a:effectLst/>
                        </a:rPr>
                        <a:t>3. Doing a course on active listening and practising hearing other people. </a:t>
                      </a:r>
                      <a:endParaRPr lang="en-US" sz="1000" cap="none" spc="0">
                        <a:solidFill>
                          <a:schemeClr val="tx1"/>
                        </a:solidFill>
                        <a:effectLst/>
                      </a:endParaRPr>
                    </a:p>
                  </a:txBody>
                  <a:tcPr marL="79940" marR="42703" marT="61492" marB="61492">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algn="just" rtl="0" fontAlgn="t">
                        <a:spcBef>
                          <a:spcPts val="0"/>
                        </a:spcBef>
                        <a:spcAft>
                          <a:spcPts val="0"/>
                        </a:spcAft>
                      </a:pPr>
                      <a:r>
                        <a:rPr lang="en-US" sz="1000" u="none" strike="noStrike" cap="none" spc="0">
                          <a:solidFill>
                            <a:schemeClr val="tx1"/>
                          </a:solidFill>
                          <a:effectLst/>
                        </a:rPr>
                        <a:t>I will be capable to deliver a speech in the next seminar and marketing program. </a:t>
                      </a:r>
                      <a:endParaRPr lang="en-US" sz="1000" cap="none" spc="0">
                        <a:solidFill>
                          <a:schemeClr val="tx1"/>
                        </a:solidFill>
                        <a:effectLst/>
                      </a:endParaRPr>
                    </a:p>
                  </a:txBody>
                  <a:tcPr marL="79940" marR="42703" marT="61492" marB="61492">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algn="ctr" rtl="0" fontAlgn="t">
                        <a:spcBef>
                          <a:spcPts val="0"/>
                        </a:spcBef>
                        <a:spcAft>
                          <a:spcPts val="0"/>
                        </a:spcAft>
                      </a:pPr>
                      <a:r>
                        <a:rPr lang="en-US" sz="1000" u="none" strike="noStrike" cap="none" spc="0">
                          <a:solidFill>
                            <a:schemeClr val="tx1"/>
                          </a:solidFill>
                          <a:effectLst/>
                        </a:rPr>
                        <a:t>3 months</a:t>
                      </a:r>
                      <a:endParaRPr lang="en-US" sz="1000" cap="none" spc="0">
                        <a:solidFill>
                          <a:schemeClr val="tx1"/>
                        </a:solidFill>
                        <a:effectLst/>
                      </a:endParaRPr>
                    </a:p>
                  </a:txBody>
                  <a:tcPr marL="79940" marR="42703" marT="61492" marB="61492">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542782111"/>
                  </a:ext>
                </a:extLst>
              </a:tr>
              <a:tr h="920101">
                <a:tc>
                  <a:txBody>
                    <a:bodyPr/>
                    <a:lstStyle/>
                    <a:p>
                      <a:pPr rtl="0" fontAlgn="t">
                        <a:spcBef>
                          <a:spcPts val="0"/>
                        </a:spcBef>
                        <a:spcAft>
                          <a:spcPts val="0"/>
                        </a:spcAft>
                      </a:pPr>
                      <a:r>
                        <a:rPr lang="en-US" sz="1000" u="none" strike="noStrike" cap="none" spc="0">
                          <a:solidFill>
                            <a:schemeClr val="tx1"/>
                          </a:solidFill>
                          <a:effectLst/>
                        </a:rPr>
                        <a:t>Time management skills </a:t>
                      </a:r>
                      <a:endParaRPr lang="en-US" sz="1000" cap="none" spc="0">
                        <a:solidFill>
                          <a:schemeClr val="tx1"/>
                        </a:solidFill>
                        <a:effectLst/>
                      </a:endParaRPr>
                    </a:p>
                  </a:txBody>
                  <a:tcPr marL="79940" marR="42703" marT="61492" marB="61492">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rtl="0" fontAlgn="t">
                        <a:spcBef>
                          <a:spcPts val="0"/>
                        </a:spcBef>
                        <a:spcAft>
                          <a:spcPts val="0"/>
                        </a:spcAft>
                      </a:pPr>
                      <a:r>
                        <a:rPr lang="en-US" sz="1000" u="none" strike="noStrike" cap="none" spc="0">
                          <a:solidFill>
                            <a:schemeClr val="tx1"/>
                          </a:solidFill>
                          <a:effectLst/>
                        </a:rPr>
                        <a:t>Specific: Set reminders to perform all tasks. </a:t>
                      </a:r>
                      <a:br>
                        <a:rPr lang="en-US" sz="1000" u="none" strike="noStrike" cap="none" spc="0">
                          <a:solidFill>
                            <a:schemeClr val="tx1"/>
                          </a:solidFill>
                          <a:effectLst/>
                        </a:rPr>
                      </a:br>
                      <a:r>
                        <a:rPr lang="en-US" sz="1000" u="none" strike="noStrike" cap="none" spc="0">
                          <a:solidFill>
                            <a:schemeClr val="tx1"/>
                          </a:solidFill>
                          <a:effectLst/>
                        </a:rPr>
                        <a:t>Measurable: Creating a daily planner.</a:t>
                      </a:r>
                      <a:endParaRPr lang="en-US" sz="1000" cap="none" spc="0">
                        <a:solidFill>
                          <a:schemeClr val="tx1"/>
                        </a:solidFill>
                        <a:effectLst/>
                      </a:endParaRPr>
                    </a:p>
                    <a:p>
                      <a:pPr algn="just" rtl="0" fontAlgn="t">
                        <a:spcBef>
                          <a:spcPts val="0"/>
                        </a:spcBef>
                        <a:spcAft>
                          <a:spcPts val="0"/>
                        </a:spcAft>
                      </a:pPr>
                      <a:r>
                        <a:rPr lang="en-US" sz="1000" u="none" strike="noStrike" cap="none" spc="0">
                          <a:solidFill>
                            <a:schemeClr val="tx1"/>
                          </a:solidFill>
                          <a:effectLst/>
                        </a:rPr>
                        <a:t>Achievable: Set a time limit for each task. </a:t>
                      </a:r>
                      <a:endParaRPr lang="en-US" sz="1000" cap="none" spc="0">
                        <a:solidFill>
                          <a:schemeClr val="tx1"/>
                        </a:solidFill>
                        <a:effectLst/>
                      </a:endParaRPr>
                    </a:p>
                    <a:p>
                      <a:pPr algn="just" rtl="0" fontAlgn="t">
                        <a:spcBef>
                          <a:spcPts val="0"/>
                        </a:spcBef>
                        <a:spcAft>
                          <a:spcPts val="0"/>
                        </a:spcAft>
                      </a:pPr>
                      <a:r>
                        <a:rPr lang="en-US" sz="1000" u="none" strike="noStrike" cap="none" spc="0">
                          <a:solidFill>
                            <a:schemeClr val="tx1"/>
                          </a:solidFill>
                          <a:effectLst/>
                        </a:rPr>
                        <a:t>Reliable: Block out distractions and establish routines. </a:t>
                      </a:r>
                      <a:endParaRPr lang="en-US" sz="1000" cap="none" spc="0">
                        <a:solidFill>
                          <a:schemeClr val="tx1"/>
                        </a:solidFill>
                        <a:effectLst/>
                      </a:endParaRPr>
                    </a:p>
                    <a:p>
                      <a:pPr algn="just" rtl="0" fontAlgn="t">
                        <a:spcBef>
                          <a:spcPts val="0"/>
                        </a:spcBef>
                        <a:spcAft>
                          <a:spcPts val="0"/>
                        </a:spcAft>
                      </a:pPr>
                      <a:r>
                        <a:rPr lang="en-US" sz="1000" u="none" strike="noStrike" cap="none" spc="0">
                          <a:solidFill>
                            <a:schemeClr val="tx1"/>
                          </a:solidFill>
                          <a:effectLst/>
                        </a:rPr>
                        <a:t>Time-bound: 4 months </a:t>
                      </a:r>
                      <a:endParaRPr lang="en-US" sz="1000" cap="none" spc="0">
                        <a:solidFill>
                          <a:schemeClr val="tx1"/>
                        </a:solidFill>
                        <a:effectLst/>
                      </a:endParaRPr>
                    </a:p>
                  </a:txBody>
                  <a:tcPr marL="79940" marR="42703" marT="61492" marB="61492">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rtl="0" fontAlgn="t">
                        <a:spcBef>
                          <a:spcPts val="0"/>
                        </a:spcBef>
                        <a:spcAft>
                          <a:spcPts val="0"/>
                        </a:spcAft>
                      </a:pPr>
                      <a:r>
                        <a:rPr lang="en-US" sz="1000" u="none" strike="noStrike" cap="none" spc="0">
                          <a:solidFill>
                            <a:schemeClr val="tx1"/>
                          </a:solidFill>
                          <a:effectLst/>
                        </a:rPr>
                        <a:t>1. Application of time management tools including an online calendar, time tracker, and task manager. </a:t>
                      </a:r>
                      <a:endParaRPr lang="en-US" sz="1000" cap="none" spc="0">
                        <a:solidFill>
                          <a:schemeClr val="tx1"/>
                        </a:solidFill>
                        <a:effectLst/>
                      </a:endParaRPr>
                    </a:p>
                    <a:p>
                      <a:pPr algn="just" rtl="0" fontAlgn="t">
                        <a:spcBef>
                          <a:spcPts val="0"/>
                        </a:spcBef>
                        <a:spcAft>
                          <a:spcPts val="0"/>
                        </a:spcAft>
                      </a:pPr>
                      <a:r>
                        <a:rPr lang="en-US" sz="1000" u="none" strike="noStrike" cap="none" spc="0">
                          <a:solidFill>
                            <a:schemeClr val="tx1"/>
                          </a:solidFill>
                          <a:effectLst/>
                        </a:rPr>
                        <a:t>2. Follow the Pomodoro technique to divide time into 25 minutes of the study and 5 minutes of break time. </a:t>
                      </a:r>
                      <a:endParaRPr lang="en-US" sz="1000" cap="none" spc="0">
                        <a:solidFill>
                          <a:schemeClr val="tx1"/>
                        </a:solidFill>
                        <a:effectLst/>
                      </a:endParaRPr>
                    </a:p>
                  </a:txBody>
                  <a:tcPr marL="79940" marR="42703" marT="61492" marB="61492">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rtl="0" fontAlgn="t">
                        <a:spcBef>
                          <a:spcPts val="0"/>
                        </a:spcBef>
                        <a:spcAft>
                          <a:spcPts val="0"/>
                        </a:spcAft>
                      </a:pPr>
                      <a:r>
                        <a:rPr lang="en-US" sz="1000" u="none" strike="noStrike" cap="none" spc="0">
                          <a:solidFill>
                            <a:schemeClr val="tx1"/>
                          </a:solidFill>
                          <a:effectLst/>
                        </a:rPr>
                        <a:t>I will be capable to meet deadlines in my next project and divide time into smaller parts based on deadlines. </a:t>
                      </a:r>
                      <a:endParaRPr lang="en-US" sz="1000" cap="none" spc="0">
                        <a:solidFill>
                          <a:schemeClr val="tx1"/>
                        </a:solidFill>
                        <a:effectLst/>
                      </a:endParaRPr>
                    </a:p>
                  </a:txBody>
                  <a:tcPr marL="79940" marR="42703" marT="61492" marB="61492">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ctr" rtl="0" fontAlgn="t">
                        <a:spcBef>
                          <a:spcPts val="0"/>
                        </a:spcBef>
                        <a:spcAft>
                          <a:spcPts val="0"/>
                        </a:spcAft>
                      </a:pPr>
                      <a:r>
                        <a:rPr lang="en-US" sz="1000" u="none" strike="noStrike" cap="none" spc="0">
                          <a:solidFill>
                            <a:schemeClr val="tx1"/>
                          </a:solidFill>
                          <a:effectLst/>
                        </a:rPr>
                        <a:t>4 months</a:t>
                      </a:r>
                      <a:endParaRPr lang="en-US" sz="1000" cap="none" spc="0">
                        <a:solidFill>
                          <a:schemeClr val="tx1"/>
                        </a:solidFill>
                        <a:effectLst/>
                      </a:endParaRPr>
                    </a:p>
                  </a:txBody>
                  <a:tcPr marL="79940" marR="42703" marT="61492" marB="61492">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911833468"/>
                  </a:ext>
                </a:extLst>
              </a:tr>
              <a:tr h="1072222">
                <a:tc>
                  <a:txBody>
                    <a:bodyPr/>
                    <a:lstStyle/>
                    <a:p>
                      <a:pPr rtl="0" fontAlgn="t">
                        <a:spcBef>
                          <a:spcPts val="0"/>
                        </a:spcBef>
                        <a:spcAft>
                          <a:spcPts val="0"/>
                        </a:spcAft>
                      </a:pPr>
                      <a:r>
                        <a:rPr lang="en-US" sz="1000" u="none" strike="noStrike" cap="none" spc="0">
                          <a:solidFill>
                            <a:schemeClr val="tx1"/>
                          </a:solidFill>
                          <a:effectLst/>
                        </a:rPr>
                        <a:t>Decision-making skills </a:t>
                      </a:r>
                      <a:endParaRPr lang="en-US" sz="1000" cap="none" spc="0">
                        <a:solidFill>
                          <a:schemeClr val="tx1"/>
                        </a:solidFill>
                        <a:effectLst/>
                      </a:endParaRPr>
                    </a:p>
                  </a:txBody>
                  <a:tcPr marL="79940" marR="42703" marT="61492" marB="61492">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tc>
                  <a:txBody>
                    <a:bodyPr/>
                    <a:lstStyle/>
                    <a:p>
                      <a:pPr algn="just" rtl="0" fontAlgn="t">
                        <a:spcBef>
                          <a:spcPts val="0"/>
                        </a:spcBef>
                        <a:spcAft>
                          <a:spcPts val="0"/>
                        </a:spcAft>
                      </a:pPr>
                      <a:r>
                        <a:rPr lang="en-US" sz="1000" u="none" strike="noStrike" cap="none" spc="0">
                          <a:solidFill>
                            <a:schemeClr val="tx1"/>
                          </a:solidFill>
                          <a:effectLst/>
                        </a:rPr>
                        <a:t>Specific: Make a plan for making decisions in upcoming events.</a:t>
                      </a:r>
                      <a:br>
                        <a:rPr lang="en-US" sz="1000" u="none" strike="noStrike" cap="none" spc="0">
                          <a:solidFill>
                            <a:schemeClr val="tx1"/>
                          </a:solidFill>
                          <a:effectLst/>
                        </a:rPr>
                      </a:br>
                      <a:r>
                        <a:rPr lang="en-US" sz="1000" u="none" strike="noStrike" cap="none" spc="0">
                          <a:solidFill>
                            <a:schemeClr val="tx1"/>
                          </a:solidFill>
                          <a:effectLst/>
                        </a:rPr>
                        <a:t>Measurable: Prepare alternative options to properly make decisions. </a:t>
                      </a:r>
                      <a:endParaRPr lang="en-US" sz="1000" cap="none" spc="0">
                        <a:solidFill>
                          <a:schemeClr val="tx1"/>
                        </a:solidFill>
                        <a:effectLst/>
                      </a:endParaRPr>
                    </a:p>
                    <a:p>
                      <a:pPr algn="just" rtl="0" fontAlgn="t">
                        <a:spcBef>
                          <a:spcPts val="0"/>
                        </a:spcBef>
                        <a:spcAft>
                          <a:spcPts val="0"/>
                        </a:spcAft>
                      </a:pPr>
                      <a:r>
                        <a:rPr lang="en-US" sz="1000" u="none" strike="noStrike" cap="none" spc="0">
                          <a:solidFill>
                            <a:schemeClr val="tx1"/>
                          </a:solidFill>
                          <a:effectLst/>
                        </a:rPr>
                        <a:t>Achievable: Command reviewing of the decision-making process. </a:t>
                      </a:r>
                      <a:endParaRPr lang="en-US" sz="1000" cap="none" spc="0">
                        <a:solidFill>
                          <a:schemeClr val="tx1"/>
                        </a:solidFill>
                        <a:effectLst/>
                      </a:endParaRPr>
                    </a:p>
                    <a:p>
                      <a:pPr algn="just" rtl="0" fontAlgn="t">
                        <a:spcBef>
                          <a:spcPts val="0"/>
                        </a:spcBef>
                        <a:spcAft>
                          <a:spcPts val="0"/>
                        </a:spcAft>
                      </a:pPr>
                      <a:r>
                        <a:rPr lang="en-US" sz="1000" u="none" strike="noStrike" cap="none" spc="0">
                          <a:solidFill>
                            <a:schemeClr val="tx1"/>
                          </a:solidFill>
                          <a:effectLst/>
                        </a:rPr>
                        <a:t>Reliable: Weighing the options from the alternative options. </a:t>
                      </a:r>
                      <a:endParaRPr lang="en-US" sz="1000" cap="none" spc="0">
                        <a:solidFill>
                          <a:schemeClr val="tx1"/>
                        </a:solidFill>
                        <a:effectLst/>
                      </a:endParaRPr>
                    </a:p>
                    <a:p>
                      <a:pPr algn="just" rtl="0" fontAlgn="t">
                        <a:spcBef>
                          <a:spcPts val="0"/>
                        </a:spcBef>
                        <a:spcAft>
                          <a:spcPts val="0"/>
                        </a:spcAft>
                      </a:pPr>
                      <a:r>
                        <a:rPr lang="en-US" sz="1000" u="none" strike="noStrike" cap="none" spc="0">
                          <a:solidFill>
                            <a:schemeClr val="tx1"/>
                          </a:solidFill>
                          <a:effectLst/>
                        </a:rPr>
                        <a:t>Time-bound: 6 months.</a:t>
                      </a:r>
                      <a:endParaRPr lang="en-US" sz="1000" cap="none" spc="0">
                        <a:solidFill>
                          <a:schemeClr val="tx1"/>
                        </a:solidFill>
                        <a:effectLst/>
                      </a:endParaRPr>
                    </a:p>
                  </a:txBody>
                  <a:tcPr marL="79940" marR="42703" marT="61492" marB="61492">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tc>
                  <a:txBody>
                    <a:bodyPr/>
                    <a:lstStyle/>
                    <a:p>
                      <a:pPr algn="just" rtl="0" fontAlgn="t">
                        <a:spcBef>
                          <a:spcPts val="0"/>
                        </a:spcBef>
                        <a:spcAft>
                          <a:spcPts val="0"/>
                        </a:spcAft>
                      </a:pPr>
                      <a:r>
                        <a:rPr lang="en-US" sz="1000" u="none" strike="noStrike" cap="none" spc="0">
                          <a:solidFill>
                            <a:schemeClr val="tx1"/>
                          </a:solidFill>
                          <a:effectLst/>
                        </a:rPr>
                        <a:t>1. Develop programming or language skills through training and development programs. </a:t>
                      </a:r>
                      <a:endParaRPr lang="en-US" sz="1000" cap="none" spc="0">
                        <a:solidFill>
                          <a:schemeClr val="tx1"/>
                        </a:solidFill>
                        <a:effectLst/>
                      </a:endParaRPr>
                    </a:p>
                    <a:p>
                      <a:pPr algn="just" rtl="0" fontAlgn="t">
                        <a:spcBef>
                          <a:spcPts val="0"/>
                        </a:spcBef>
                        <a:spcAft>
                          <a:spcPts val="0"/>
                        </a:spcAft>
                      </a:pPr>
                      <a:r>
                        <a:rPr lang="en-US" sz="1000" u="none" strike="noStrike" cap="none" spc="0">
                          <a:solidFill>
                            <a:schemeClr val="tx1"/>
                          </a:solidFill>
                          <a:effectLst/>
                        </a:rPr>
                        <a:t>2. Avoid making emotionally-charged decisions by implementing logical decisions. </a:t>
                      </a:r>
                      <a:endParaRPr lang="en-US" sz="1000" cap="none" spc="0">
                        <a:solidFill>
                          <a:schemeClr val="tx1"/>
                        </a:solidFill>
                        <a:effectLst/>
                      </a:endParaRPr>
                    </a:p>
                    <a:p>
                      <a:pPr algn="just" rtl="0" fontAlgn="t">
                        <a:spcBef>
                          <a:spcPts val="0"/>
                        </a:spcBef>
                        <a:spcAft>
                          <a:spcPts val="0"/>
                        </a:spcAft>
                      </a:pPr>
                      <a:r>
                        <a:rPr lang="en-US" sz="1000" u="none" strike="noStrike" cap="none" spc="0">
                          <a:solidFill>
                            <a:schemeClr val="tx1"/>
                          </a:solidFill>
                          <a:effectLst/>
                        </a:rPr>
                        <a:t>3. Attend a seminar that expands knowledge about the decision-making process. </a:t>
                      </a:r>
                      <a:endParaRPr lang="en-US" sz="1000" cap="none" spc="0">
                        <a:solidFill>
                          <a:schemeClr val="tx1"/>
                        </a:solidFill>
                        <a:effectLst/>
                      </a:endParaRPr>
                    </a:p>
                  </a:txBody>
                  <a:tcPr marL="79940" marR="42703" marT="61492" marB="61492">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tc>
                  <a:txBody>
                    <a:bodyPr/>
                    <a:lstStyle/>
                    <a:p>
                      <a:pPr algn="just" rtl="0" fontAlgn="t">
                        <a:spcBef>
                          <a:spcPts val="0"/>
                        </a:spcBef>
                        <a:spcAft>
                          <a:spcPts val="0"/>
                        </a:spcAft>
                      </a:pPr>
                      <a:r>
                        <a:rPr lang="en-US" sz="1000" u="none" strike="noStrike" cap="none" spc="0">
                          <a:solidFill>
                            <a:schemeClr val="tx1"/>
                          </a:solidFill>
                          <a:effectLst/>
                        </a:rPr>
                        <a:t>I will be capable to make vital decisions while selecting my career development path in future. </a:t>
                      </a:r>
                      <a:endParaRPr lang="en-US" sz="1000" cap="none" spc="0">
                        <a:solidFill>
                          <a:schemeClr val="tx1"/>
                        </a:solidFill>
                        <a:effectLst/>
                      </a:endParaRPr>
                    </a:p>
                  </a:txBody>
                  <a:tcPr marL="79940" marR="42703" marT="61492" marB="61492">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tc>
                  <a:txBody>
                    <a:bodyPr/>
                    <a:lstStyle/>
                    <a:p>
                      <a:pPr algn="ctr" rtl="0" fontAlgn="t">
                        <a:spcBef>
                          <a:spcPts val="0"/>
                        </a:spcBef>
                        <a:spcAft>
                          <a:spcPts val="0"/>
                        </a:spcAft>
                      </a:pPr>
                      <a:r>
                        <a:rPr lang="en-US" sz="1000" u="none" strike="noStrike" cap="none" spc="0">
                          <a:solidFill>
                            <a:schemeClr val="tx1"/>
                          </a:solidFill>
                          <a:effectLst/>
                        </a:rPr>
                        <a:t>6 months</a:t>
                      </a:r>
                      <a:endParaRPr lang="en-US" sz="1000" cap="none" spc="0">
                        <a:solidFill>
                          <a:schemeClr val="tx1"/>
                        </a:solidFill>
                        <a:effectLst/>
                      </a:endParaRPr>
                    </a:p>
                  </a:txBody>
                  <a:tcPr marL="79940" marR="42703" marT="61492" marB="61492">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2128796450"/>
                  </a:ext>
                </a:extLst>
              </a:tr>
            </a:tbl>
          </a:graphicData>
        </a:graphic>
      </p:graphicFrame>
    </p:spTree>
    <p:extLst>
      <p:ext uri="{BB962C8B-B14F-4D97-AF65-F5344CB8AC3E}">
        <p14:creationId xmlns:p14="http://schemas.microsoft.com/office/powerpoint/2010/main" val="545958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0D9F7-A1D4-FE92-A910-BF25AC6EACC4}"/>
              </a:ext>
            </a:extLst>
          </p:cNvPr>
          <p:cNvSpPr>
            <a:spLocks noGrp="1"/>
          </p:cNvSpPr>
          <p:nvPr>
            <p:ph type="title"/>
          </p:nvPr>
        </p:nvSpPr>
        <p:spPr>
          <a:xfrm>
            <a:off x="7239014" y="525982"/>
            <a:ext cx="4282983" cy="1200361"/>
          </a:xfrm>
        </p:spPr>
        <p:txBody>
          <a:bodyPr anchor="b">
            <a:normAutofit/>
          </a:bodyPr>
          <a:lstStyle/>
          <a:p>
            <a:r>
              <a:rPr lang="en-US" sz="3600" b="1">
                <a:ea typeface="+mj-lt"/>
                <a:cs typeface="+mj-lt"/>
              </a:rPr>
              <a:t>Conclusion </a:t>
            </a:r>
            <a:endParaRPr lang="en-US" sz="3600"/>
          </a:p>
        </p:txBody>
      </p:sp>
      <p:sp>
        <p:nvSpPr>
          <p:cNvPr id="31" name="Rectangle 3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hape&#10;&#10;Description automatically generated">
            <a:extLst>
              <a:ext uri="{FF2B5EF4-FFF2-40B4-BE49-F238E27FC236}">
                <a16:creationId xmlns:a16="http://schemas.microsoft.com/office/drawing/2014/main" id="{6FF92E01-D332-879C-5114-D7F8F3E5A62F}"/>
              </a:ext>
            </a:extLst>
          </p:cNvPr>
          <p:cNvPicPr>
            <a:picLocks noChangeAspect="1"/>
          </p:cNvPicPr>
          <p:nvPr/>
        </p:nvPicPr>
        <p:blipFill>
          <a:blip r:embed="rId3"/>
          <a:stretch>
            <a:fillRect/>
          </a:stretch>
        </p:blipFill>
        <p:spPr>
          <a:xfrm>
            <a:off x="576244" y="1013243"/>
            <a:ext cx="5628018" cy="4541133"/>
          </a:xfrm>
          <a:prstGeom prst="rect">
            <a:avLst/>
          </a:prstGeom>
        </p:spPr>
      </p:pic>
      <p:sp>
        <p:nvSpPr>
          <p:cNvPr id="35" name="Rectangle 3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A9E8CD-C817-773B-7A57-16881CF77F16}"/>
              </a:ext>
            </a:extLst>
          </p:cNvPr>
          <p:cNvSpPr>
            <a:spLocks noGrp="1"/>
          </p:cNvSpPr>
          <p:nvPr>
            <p:ph idx="1"/>
          </p:nvPr>
        </p:nvSpPr>
        <p:spPr>
          <a:xfrm>
            <a:off x="7239012" y="2031101"/>
            <a:ext cx="4282984" cy="3511943"/>
          </a:xfrm>
        </p:spPr>
        <p:txBody>
          <a:bodyPr vert="horz" lIns="91440" tIns="45720" rIns="91440" bIns="45720" rtlCol="0" anchor="ctr">
            <a:normAutofit/>
          </a:bodyPr>
          <a:lstStyle/>
          <a:p>
            <a:endParaRPr lang="en-US" sz="1800" b="1">
              <a:ea typeface="Calibri" panose="020F0502020204030204"/>
              <a:cs typeface="Calibri" panose="020F0502020204030204"/>
            </a:endParaRPr>
          </a:p>
          <a:p>
            <a:r>
              <a:rPr lang="en-US" sz="1800">
                <a:ea typeface="+mn-lt"/>
                <a:cs typeface="+mn-lt"/>
              </a:rPr>
              <a:t>The presentation focuses on the employability skills required to develop a career as a marketing manager. </a:t>
            </a:r>
            <a:endParaRPr lang="en-US" sz="1800"/>
          </a:p>
          <a:p>
            <a:r>
              <a:rPr lang="en-US" sz="1800">
                <a:ea typeface="+mn-lt"/>
                <a:cs typeface="+mn-lt"/>
              </a:rPr>
              <a:t>The presentation highlights the area of development and existing skills for building a career as a marketing manager. </a:t>
            </a:r>
            <a:endParaRPr lang="en-US" sz="1800"/>
          </a:p>
          <a:p>
            <a:r>
              <a:rPr lang="en-US" sz="1800">
                <a:ea typeface="+mn-lt"/>
                <a:cs typeface="+mn-lt"/>
              </a:rPr>
              <a:t>The presentation concentrates on SWOT Analysis, PDP, and time management tools. </a:t>
            </a:r>
            <a:endParaRPr lang="en-US" sz="1800"/>
          </a:p>
          <a:p>
            <a:pPr marL="0" indent="0">
              <a:buNone/>
            </a:pPr>
            <a:endParaRPr lang="en-US" sz="1800"/>
          </a:p>
        </p:txBody>
      </p:sp>
      <p:sp>
        <p:nvSpPr>
          <p:cNvPr id="37" name="Rectangle 3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06495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shelf, book, indoor&#10;&#10;Description automatically generated">
            <a:extLst>
              <a:ext uri="{FF2B5EF4-FFF2-40B4-BE49-F238E27FC236}">
                <a16:creationId xmlns:a16="http://schemas.microsoft.com/office/drawing/2014/main" id="{D9F6D229-8FE5-F849-EEF0-1AEA6B101095}"/>
              </a:ext>
            </a:extLst>
          </p:cNvPr>
          <p:cNvPicPr>
            <a:picLocks noChangeAspect="1"/>
          </p:cNvPicPr>
          <p:nvPr/>
        </p:nvPicPr>
        <p:blipFill rotWithShape="1">
          <a:blip r:embed="rId3"/>
          <a:srcRect t="7435" r="9091" b="1656"/>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698BE8-0FB3-F6FD-E6B2-C2DB85A76AC1}"/>
              </a:ext>
            </a:extLst>
          </p:cNvPr>
          <p:cNvSpPr>
            <a:spLocks noGrp="1"/>
          </p:cNvSpPr>
          <p:nvPr>
            <p:ph type="title"/>
          </p:nvPr>
        </p:nvSpPr>
        <p:spPr>
          <a:xfrm>
            <a:off x="594804" y="640263"/>
            <a:ext cx="6619811" cy="1344975"/>
          </a:xfrm>
        </p:spPr>
        <p:txBody>
          <a:bodyPr>
            <a:normAutofit/>
          </a:bodyPr>
          <a:lstStyle/>
          <a:p>
            <a:r>
              <a:rPr lang="en-US" sz="4000">
                <a:ea typeface="Calibri Light"/>
                <a:cs typeface="Calibri Light"/>
              </a:rPr>
              <a:t>References </a:t>
            </a:r>
          </a:p>
        </p:txBody>
      </p:sp>
      <p:sp>
        <p:nvSpPr>
          <p:cNvPr id="3" name="Content Placeholder 2">
            <a:extLst>
              <a:ext uri="{FF2B5EF4-FFF2-40B4-BE49-F238E27FC236}">
                <a16:creationId xmlns:a16="http://schemas.microsoft.com/office/drawing/2014/main" id="{E4E8E47E-40C9-7239-0E39-4A990E64D168}"/>
              </a:ext>
            </a:extLst>
          </p:cNvPr>
          <p:cNvSpPr>
            <a:spLocks noGrp="1"/>
          </p:cNvSpPr>
          <p:nvPr>
            <p:ph idx="1"/>
          </p:nvPr>
        </p:nvSpPr>
        <p:spPr>
          <a:xfrm>
            <a:off x="594109" y="2121763"/>
            <a:ext cx="6620505" cy="3773010"/>
          </a:xfrm>
        </p:spPr>
        <p:txBody>
          <a:bodyPr vert="horz" lIns="91440" tIns="45720" rIns="91440" bIns="45720" rtlCol="0">
            <a:normAutofit/>
          </a:bodyPr>
          <a:lstStyle/>
          <a:p>
            <a:pPr>
              <a:spcBef>
                <a:spcPts val="0"/>
              </a:spcBef>
            </a:pPr>
            <a:r>
              <a:rPr lang="en-US" sz="2200">
                <a:ea typeface="+mn-lt"/>
                <a:cs typeface="+mn-lt"/>
              </a:rPr>
              <a:t>Bennett, D., (2019). Graduate employability and higher education: Past, present and future. </a:t>
            </a:r>
            <a:r>
              <a:rPr lang="en-US" sz="2200" i="1">
                <a:ea typeface="+mn-lt"/>
                <a:cs typeface="+mn-lt"/>
              </a:rPr>
              <a:t>HERDSA Review of Higher Education</a:t>
            </a:r>
            <a:r>
              <a:rPr lang="en-US" sz="2200">
                <a:ea typeface="+mn-lt"/>
                <a:cs typeface="+mn-lt"/>
              </a:rPr>
              <a:t>, </a:t>
            </a:r>
            <a:r>
              <a:rPr lang="en-US" sz="2200" i="1">
                <a:ea typeface="+mn-lt"/>
                <a:cs typeface="+mn-lt"/>
              </a:rPr>
              <a:t>5</a:t>
            </a:r>
            <a:r>
              <a:rPr lang="en-US" sz="2200">
                <a:ea typeface="+mn-lt"/>
                <a:cs typeface="+mn-lt"/>
              </a:rPr>
              <a:t>, pp.31-61. </a:t>
            </a:r>
          </a:p>
          <a:p>
            <a:pPr>
              <a:spcBef>
                <a:spcPts val="0"/>
              </a:spcBef>
            </a:pPr>
            <a:r>
              <a:rPr lang="en-US" sz="2200">
                <a:ea typeface="+mn-lt"/>
                <a:cs typeface="+mn-lt"/>
              </a:rPr>
              <a:t>Bradbury, T. and Galloway, C., (2021). SWOT analysis. In </a:t>
            </a:r>
            <a:r>
              <a:rPr lang="en-US" sz="2200" i="1">
                <a:ea typeface="+mn-lt"/>
                <a:cs typeface="+mn-lt"/>
              </a:rPr>
              <a:t>Encyclopedia of Sport Management</a:t>
            </a:r>
            <a:r>
              <a:rPr lang="en-US" sz="2200">
                <a:ea typeface="+mn-lt"/>
                <a:cs typeface="+mn-lt"/>
              </a:rPr>
              <a:t> (pp. 480-482). Edward Elgar Publishing. </a:t>
            </a:r>
          </a:p>
          <a:p>
            <a:pPr>
              <a:spcBef>
                <a:spcPts val="0"/>
              </a:spcBef>
            </a:pPr>
            <a:r>
              <a:rPr lang="en-US" sz="2200">
                <a:ea typeface="+mn-lt"/>
                <a:cs typeface="+mn-lt"/>
              </a:rPr>
              <a:t>Di Gregorio, A., Maggioni, I., Mauri, C. and Mazzucchelli, A., (2019). Employability skills for future marketing professionals. </a:t>
            </a:r>
            <a:r>
              <a:rPr lang="en-US" sz="2200" i="1">
                <a:ea typeface="+mn-lt"/>
                <a:cs typeface="+mn-lt"/>
              </a:rPr>
              <a:t>European management journal</a:t>
            </a:r>
            <a:r>
              <a:rPr lang="en-US" sz="2200">
                <a:ea typeface="+mn-lt"/>
                <a:cs typeface="+mn-lt"/>
              </a:rPr>
              <a:t>, </a:t>
            </a:r>
            <a:r>
              <a:rPr lang="en-US" sz="2200" i="1">
                <a:ea typeface="+mn-lt"/>
                <a:cs typeface="+mn-lt"/>
              </a:rPr>
              <a:t>37</a:t>
            </a:r>
            <a:r>
              <a:rPr lang="en-US" sz="2200">
                <a:ea typeface="+mn-lt"/>
                <a:cs typeface="+mn-lt"/>
              </a:rPr>
              <a:t>(3), pp.251-258. </a:t>
            </a:r>
          </a:p>
          <a:p>
            <a:endParaRPr lang="en-US" sz="2200">
              <a:ea typeface="Calibri"/>
              <a:cs typeface="Calibri"/>
            </a:endParaRPr>
          </a:p>
        </p:txBody>
      </p:sp>
    </p:spTree>
    <p:extLst>
      <p:ext uri="{BB962C8B-B14F-4D97-AF65-F5344CB8AC3E}">
        <p14:creationId xmlns:p14="http://schemas.microsoft.com/office/powerpoint/2010/main" val="15673799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19</TotalTime>
  <Words>3020</Words>
  <Application>Microsoft Office PowerPoint</Application>
  <PresentationFormat>Widescreen</PresentationFormat>
  <Paragraphs>159</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Academic And Employability Skills</vt:lpstr>
      <vt:lpstr>Introduction </vt:lpstr>
      <vt:lpstr>Demonstrating the world of work in the retail sector or advice from job centres and recruitment agencies </vt:lpstr>
      <vt:lpstr>Analysis of the employability skills intended for career or own business</vt:lpstr>
      <vt:lpstr>Skill audit </vt:lpstr>
      <vt:lpstr>Personal SWOT Analysis </vt:lpstr>
      <vt:lpstr>Time management tools </vt:lpstr>
      <vt:lpstr>Personal Development Plan (PDP)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swakharshome@outlook.com</cp:lastModifiedBy>
  <cp:revision>122</cp:revision>
  <dcterms:created xsi:type="dcterms:W3CDTF">2022-08-08T09:17:21Z</dcterms:created>
  <dcterms:modified xsi:type="dcterms:W3CDTF">2022-08-08T10:06:47Z</dcterms:modified>
</cp:coreProperties>
</file>