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8" r:id="rId5"/>
    <p:sldId id="299" r:id="rId6"/>
    <p:sldId id="300" r:id="rId7"/>
    <p:sldId id="301" r:id="rId8"/>
    <p:sldId id="286" r:id="rId9"/>
    <p:sldId id="302" r:id="rId10"/>
    <p:sldId id="303" r:id="rId11"/>
    <p:sldId id="304" r:id="rId12"/>
    <p:sldId id="306" r:id="rId13"/>
    <p:sldId id="305" r:id="rId14"/>
    <p:sldId id="307" r:id="rId15"/>
    <p:sldId id="308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98" r:id="rId26"/>
    <p:sldId id="296" r:id="rId27"/>
    <p:sldId id="297" r:id="rId28"/>
    <p:sldId id="285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93" autoAdjust="0"/>
  </p:normalViewPr>
  <p:slideViewPr>
    <p:cSldViewPr>
      <p:cViewPr>
        <p:scale>
          <a:sx n="100" d="100"/>
          <a:sy n="100" d="100"/>
        </p:scale>
        <p:origin x="1923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Agent-pathPending.html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Game Programming Patterns:</a:t>
            </a:r>
            <a:r>
              <a:rPr lang="en-GB" baseline="0" dirty="0" smtClean="0"/>
              <a:t> http://www.gameprogrammingpatterns.com/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https://refactoring.guru/design-patterns/state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https://deviq.com/state-design-pattern/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https://airbrake.io/blog/design-patterns/behavioral-design-patterns-state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1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Game Programming Patterns:</a:t>
            </a:r>
            <a:r>
              <a:rPr lang="en-GB" baseline="0" dirty="0" smtClean="0"/>
              <a:t> http://www.gameprogrammingpatterns.com/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https://refactoring.guru/design-patterns/state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75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</a:p>
          <a:p>
            <a:r>
              <a:rPr lang="en-GB" dirty="0" smtClean="0"/>
              <a:t>https://unity3d.com/learn/tutorials/s/navigation</a:t>
            </a:r>
          </a:p>
          <a:p>
            <a:r>
              <a:rPr lang="en-GB" dirty="0" smtClean="0"/>
              <a:t>https://docs.unity3d.com/Manual/Navigation.html</a:t>
            </a:r>
          </a:p>
          <a:p>
            <a:r>
              <a:rPr lang="en-GB" dirty="0" smtClean="0"/>
              <a:t>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339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</a:t>
            </a:r>
            <a:r>
              <a:rPr lang="en-GB" baseline="0" dirty="0" smtClean="0"/>
              <a:t> 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148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SetDestination</a:t>
            </a:r>
            <a:r>
              <a:rPr lang="en-GB" dirty="0" smtClean="0"/>
              <a:t> method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sets or updates the destination thus triggering the calculation for a new path.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Note that the path may not become available until after a few frames later. While the path is being computed, </a:t>
            </a:r>
            <a:r>
              <a:rPr lang="en-GB" sz="1200" b="0" i="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pathPending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will be true. If a valid path becomes available then the agent will resume movement.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 more: https://docs.unity3d.com/ScriptReference/AI.NavMeshAgent.SetDestination.html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5099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737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CalculatePath.html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CalculatePath.html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PathStatus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State Pattern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</a:t>
            </a:r>
            <a:r>
              <a:rPr lang="en-GB" dirty="0" smtClean="0"/>
              <a:t>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11-Feb-2019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Finite State Machines</a:t>
            </a:r>
          </a:p>
          <a:p>
            <a:pPr lvl="1"/>
            <a:r>
              <a:rPr lang="en-GB" dirty="0" smtClean="0"/>
              <a:t>Enumerations</a:t>
            </a:r>
          </a:p>
          <a:p>
            <a:pPr lvl="1"/>
            <a:r>
              <a:rPr lang="en-GB" dirty="0" smtClean="0"/>
              <a:t>The State Pattern</a:t>
            </a:r>
          </a:p>
          <a:p>
            <a:r>
              <a:rPr lang="en-GB" dirty="0" smtClean="0"/>
              <a:t>Unity’s Navigation System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Finite State </a:t>
            </a:r>
            <a:r>
              <a:rPr lang="en-GB" dirty="0" err="1" smtClean="0"/>
              <a:t>Machinesb</a:t>
            </a:r>
            <a:r>
              <a:rPr lang="en-GB" dirty="0" smtClean="0"/>
              <a:t>(FSMs)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have a fixed number of states that a machine (game object) can be in.</a:t>
            </a:r>
          </a:p>
          <a:p>
            <a:pPr lvl="1"/>
            <a:r>
              <a:rPr lang="en-GB" dirty="0" smtClean="0"/>
              <a:t>E.g. Idle, Chase, Attack, Dead</a:t>
            </a:r>
            <a:endParaRPr lang="en-GB" dirty="0"/>
          </a:p>
          <a:p>
            <a:r>
              <a:rPr lang="en-GB" dirty="0" smtClean="0"/>
              <a:t>The Machine can only be in one state at a time.</a:t>
            </a:r>
          </a:p>
          <a:p>
            <a:r>
              <a:rPr lang="en-GB" dirty="0" smtClean="0"/>
              <a:t>A sequence of inputs or events sent to the machine cause a state change (transition to new state).</a:t>
            </a:r>
          </a:p>
          <a:p>
            <a:pPr lvl="1"/>
            <a:r>
              <a:rPr lang="en-GB" dirty="0" smtClean="0"/>
              <a:t>Particular inputs/events cause particular changes in state.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26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Simple FSM for Non-Player AIs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67544" y="3861048"/>
            <a:ext cx="1080120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Idle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3995936" y="1772816"/>
            <a:ext cx="1080120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Chase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6876256" y="3933056"/>
            <a:ext cx="1080120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/>
              <a:t>Attack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4159864" y="5239010"/>
            <a:ext cx="1080120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Dead</a:t>
            </a:r>
            <a:endParaRPr lang="en-GB" dirty="0"/>
          </a:p>
        </p:txBody>
      </p:sp>
      <p:cxnSp>
        <p:nvCxnSpPr>
          <p:cNvPr id="10" name="Straight Arrow Connector 9"/>
          <p:cNvCxnSpPr>
            <a:stCxn id="4" idx="7"/>
            <a:endCxn id="5" idx="2"/>
          </p:cNvCxnSpPr>
          <p:nvPr/>
        </p:nvCxnSpPr>
        <p:spPr>
          <a:xfrm flipV="1">
            <a:off x="1389484" y="2276872"/>
            <a:ext cx="2606452" cy="173181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 rot="19637487">
            <a:off x="978223" y="2735373"/>
            <a:ext cx="3174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OnTriggerEnter</a:t>
            </a:r>
            <a:r>
              <a:rPr lang="en-GB" dirty="0" smtClean="0"/>
              <a:t> (Enemy Zone)</a:t>
            </a:r>
            <a:endParaRPr lang="en-GB" dirty="0"/>
          </a:p>
        </p:txBody>
      </p:sp>
      <p:cxnSp>
        <p:nvCxnSpPr>
          <p:cNvPr id="13" name="Straight Arrow Connector 12"/>
          <p:cNvCxnSpPr>
            <a:stCxn id="5" idx="3"/>
            <a:endCxn id="4" idx="6"/>
          </p:cNvCxnSpPr>
          <p:nvPr/>
        </p:nvCxnSpPr>
        <p:spPr>
          <a:xfrm flipH="1">
            <a:off x="1547664" y="2633293"/>
            <a:ext cx="2606452" cy="173181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 rot="19637487">
            <a:off x="1555131" y="3423373"/>
            <a:ext cx="3019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OnTriggerExit</a:t>
            </a:r>
            <a:r>
              <a:rPr lang="en-GB" dirty="0" smtClean="0"/>
              <a:t> (Enemy Zone)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5" idx="6"/>
            <a:endCxn id="7" idx="1"/>
          </p:cNvCxnSpPr>
          <p:nvPr/>
        </p:nvCxnSpPr>
        <p:spPr>
          <a:xfrm>
            <a:off x="5076056" y="2276872"/>
            <a:ext cx="1958380" cy="180381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 rot="2538085">
            <a:off x="4885201" y="2866446"/>
            <a:ext cx="2642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Face-to-face with Player?</a:t>
            </a:r>
            <a:endParaRPr lang="en-GB" dirty="0"/>
          </a:p>
        </p:txBody>
      </p:sp>
      <p:cxnSp>
        <p:nvCxnSpPr>
          <p:cNvPr id="23" name="Straight Arrow Connector 22"/>
          <p:cNvCxnSpPr>
            <a:stCxn id="7" idx="3"/>
            <a:endCxn id="8" idx="6"/>
          </p:cNvCxnSpPr>
          <p:nvPr/>
        </p:nvCxnSpPr>
        <p:spPr>
          <a:xfrm flipH="1">
            <a:off x="5239984" y="4793533"/>
            <a:ext cx="1794452" cy="94953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 rot="19903855">
            <a:off x="5155280" y="4896621"/>
            <a:ext cx="1712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On Word Match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1927749" y="6412686"/>
            <a:ext cx="5216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Unfortunately, enemies can not rise from the dead!!</a:t>
            </a:r>
            <a:endParaRPr lang="en-GB" i="1" dirty="0"/>
          </a:p>
        </p:txBody>
      </p:sp>
      <p:cxnSp>
        <p:nvCxnSpPr>
          <p:cNvPr id="27" name="Straight Arrow Connector 26"/>
          <p:cNvCxnSpPr>
            <a:stCxn id="7" idx="2"/>
            <a:endCxn id="5" idx="5"/>
          </p:cNvCxnSpPr>
          <p:nvPr/>
        </p:nvCxnSpPr>
        <p:spPr>
          <a:xfrm flipH="1" flipV="1">
            <a:off x="4917876" y="2633293"/>
            <a:ext cx="1958380" cy="180381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 rot="2538085">
            <a:off x="4783959" y="3376880"/>
            <a:ext cx="1800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Too far away to </a:t>
            </a:r>
            <a:br>
              <a:rPr lang="en-GB" dirty="0" smtClean="0"/>
            </a:br>
            <a:r>
              <a:rPr lang="en-GB" dirty="0" smtClean="0"/>
              <a:t>continue attack?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2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Implementing FSMs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have a number of methods. </a:t>
            </a:r>
          </a:p>
          <a:p>
            <a:r>
              <a:rPr lang="en-GB" dirty="0" smtClean="0"/>
              <a:t>We will look at:</a:t>
            </a:r>
          </a:p>
          <a:p>
            <a:pPr lvl="1"/>
            <a:r>
              <a:rPr lang="en-GB" dirty="0" smtClean="0"/>
              <a:t>Using Enumerations (</a:t>
            </a:r>
            <a:r>
              <a:rPr lang="en-GB" dirty="0" err="1" smtClean="0"/>
              <a:t>Enums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The State Pattern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35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Enumerations (</a:t>
            </a:r>
            <a:r>
              <a:rPr lang="en-GB" dirty="0" err="1" smtClean="0"/>
              <a:t>Enums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Enumerations (</a:t>
            </a:r>
            <a:r>
              <a:rPr lang="en-GB" dirty="0" err="1" smtClean="0"/>
              <a:t>enums</a:t>
            </a:r>
            <a:r>
              <a:rPr lang="en-GB" dirty="0" smtClean="0"/>
              <a:t>) are used to define a specific type that consists of a fixed set of named constants.</a:t>
            </a:r>
          </a:p>
          <a:p>
            <a:pPr lvl="1"/>
            <a:r>
              <a:rPr lang="en-GB" dirty="0" smtClean="0"/>
              <a:t>E.g. Days of the week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enum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Day {Sat, Sun, Mon, Tue, Wed, Thu, Fri};</a:t>
            </a:r>
            <a:endParaRPr lang="en-GB" sz="2400" dirty="0"/>
          </a:p>
          <a:p>
            <a:r>
              <a:rPr lang="en-GB" dirty="0" smtClean="0"/>
              <a:t>Thus, they are useful </a:t>
            </a:r>
            <a:r>
              <a:rPr lang="en-GB" b="1" dirty="0" smtClean="0"/>
              <a:t>and easy</a:t>
            </a:r>
            <a:r>
              <a:rPr lang="en-GB" dirty="0" smtClean="0"/>
              <a:t> for representing the different states of a FSM.</a:t>
            </a:r>
          </a:p>
          <a:p>
            <a:r>
              <a:rPr lang="en-GB" dirty="0" smtClean="0"/>
              <a:t>You then use conditional branching, if { … } or preferably switch { … } statements to switch between what each state handles.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1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Enumerations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Using </a:t>
            </a:r>
            <a:r>
              <a:rPr lang="en-GB" b="1" dirty="0" err="1" smtClean="0"/>
              <a:t>System.Flags</a:t>
            </a:r>
            <a:r>
              <a:rPr lang="en-GB" dirty="0" smtClean="0"/>
              <a:t> attribute on C# </a:t>
            </a:r>
            <a:r>
              <a:rPr lang="en-GB" dirty="0" err="1" smtClean="0"/>
              <a:t>enums</a:t>
            </a:r>
            <a:r>
              <a:rPr lang="en-GB" dirty="0" smtClean="0"/>
              <a:t> will also allow you to combine values (bitwise OR).</a:t>
            </a:r>
          </a:p>
          <a:p>
            <a:pPr lvl="1"/>
            <a:r>
              <a:rPr lang="en-GB" dirty="0" smtClean="0"/>
              <a:t>But the </a:t>
            </a:r>
            <a:r>
              <a:rPr lang="en-GB" b="1" dirty="0" smtClean="0"/>
              <a:t>values</a:t>
            </a:r>
            <a:r>
              <a:rPr lang="en-GB" dirty="0" smtClean="0"/>
              <a:t> of the </a:t>
            </a:r>
            <a:r>
              <a:rPr lang="en-GB" dirty="0" err="1" smtClean="0"/>
              <a:t>enums</a:t>
            </a:r>
            <a:r>
              <a:rPr lang="en-GB" dirty="0" smtClean="0"/>
              <a:t> must be declared in </a:t>
            </a:r>
            <a:r>
              <a:rPr lang="en-GB" b="1" dirty="0" smtClean="0"/>
              <a:t>powers of 2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Flags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101FD"/>
                </a:solidFill>
                <a:latin typeface="Consolas" panose="020B0609020204030204" pitchFamily="49" charset="0"/>
              </a:rPr>
              <a:t>enum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ColourOptions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endParaRPr lang="en-GB" dirty="0" smtClean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Red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0,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Green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1, 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Blue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2, 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Purple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4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Then define allowed colours for something as:</a:t>
            </a:r>
          </a:p>
          <a:p>
            <a:pPr lvl="1"/>
            <a:r>
              <a:rPr lang="en-GB" dirty="0" err="1" smtClean="0"/>
              <a:t>ColourOptions.Red</a:t>
            </a:r>
            <a:r>
              <a:rPr lang="en-GB" dirty="0" smtClean="0"/>
              <a:t> | </a:t>
            </a:r>
            <a:r>
              <a:rPr lang="en-GB" dirty="0" err="1" smtClean="0"/>
              <a:t>ColourOptions.Blue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205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State Design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</a:t>
            </a:r>
            <a:r>
              <a:rPr lang="en-GB" dirty="0" err="1" smtClean="0"/>
              <a:t>enums</a:t>
            </a:r>
            <a:r>
              <a:rPr lang="en-GB" dirty="0" smtClean="0"/>
              <a:t> to represent states can get quite messy if:</a:t>
            </a:r>
          </a:p>
          <a:p>
            <a:pPr lvl="1"/>
            <a:r>
              <a:rPr lang="en-GB" dirty="0" smtClean="0"/>
              <a:t>There are quite a few states (multiple branching required)</a:t>
            </a:r>
          </a:p>
          <a:p>
            <a:pPr lvl="1"/>
            <a:r>
              <a:rPr lang="en-GB" dirty="0" smtClean="0"/>
              <a:t>You want to introduce a new state or introduce additional logic to a particular state.</a:t>
            </a:r>
            <a:endParaRPr lang="en-GB" dirty="0"/>
          </a:p>
          <a:p>
            <a:r>
              <a:rPr lang="en-GB" dirty="0" smtClean="0"/>
              <a:t>Welcome to the State Design Pattern.</a:t>
            </a:r>
          </a:p>
          <a:p>
            <a:pPr lvl="1"/>
            <a:r>
              <a:rPr lang="en-GB" dirty="0"/>
              <a:t>It allows an object to alter its behaviour when its internal state changes.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3749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Pattern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State</a:t>
            </a:r>
          </a:p>
          <a:p>
            <a:pPr lvl="1"/>
            <a:r>
              <a:rPr lang="en-GB" dirty="0" smtClean="0"/>
              <a:t>Declares an interface with all state transitions as </a:t>
            </a:r>
            <a:r>
              <a:rPr lang="en-GB" dirty="0" smtClean="0"/>
              <a:t>methods, but no </a:t>
            </a:r>
            <a:r>
              <a:rPr lang="en-GB" dirty="0" smtClean="0"/>
              <a:t>implementation.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94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Pattern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Concrete State</a:t>
            </a:r>
          </a:p>
          <a:p>
            <a:pPr lvl="1"/>
            <a:r>
              <a:rPr lang="en-GB" dirty="0" smtClean="0"/>
              <a:t>A class for each state.</a:t>
            </a:r>
          </a:p>
          <a:p>
            <a:pPr lvl="1"/>
            <a:r>
              <a:rPr lang="en-GB" dirty="0" smtClean="0"/>
              <a:t>Implements the state interface</a:t>
            </a:r>
          </a:p>
          <a:p>
            <a:pPr lvl="2"/>
            <a:r>
              <a:rPr lang="en-GB" dirty="0" smtClean="0"/>
              <a:t>Provides implementation for the state’s allowed transitions.</a:t>
            </a:r>
          </a:p>
          <a:p>
            <a:r>
              <a:rPr lang="en-GB" dirty="0" smtClean="0"/>
              <a:t>Note:</a:t>
            </a:r>
          </a:p>
          <a:p>
            <a:pPr lvl="1"/>
            <a:r>
              <a:rPr lang="en-GB" dirty="0" smtClean="0"/>
              <a:t>Typically you implement an abstract class which each concrete state inherits from.</a:t>
            </a:r>
          </a:p>
          <a:p>
            <a:pPr lvl="2"/>
            <a:r>
              <a:rPr lang="en-GB" dirty="0" smtClean="0"/>
              <a:t>This allows for definition of additional common fields and properties</a:t>
            </a:r>
          </a:p>
          <a:p>
            <a:pPr lvl="1"/>
            <a:r>
              <a:rPr lang="en-GB" dirty="0" smtClean="0"/>
              <a:t>Add an </a:t>
            </a:r>
            <a:r>
              <a:rPr lang="en-GB" dirty="0" smtClean="0"/>
              <a:t>Enter (or similar) </a:t>
            </a:r>
            <a:r>
              <a:rPr lang="en-GB" dirty="0" smtClean="0"/>
              <a:t>method to handle code to execute when object enters this state.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157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 Pattern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Context</a:t>
            </a:r>
          </a:p>
          <a:p>
            <a:pPr lvl="1"/>
            <a:r>
              <a:rPr lang="en-GB" dirty="0" smtClean="0"/>
              <a:t>Class changing state</a:t>
            </a:r>
          </a:p>
          <a:p>
            <a:pPr lvl="2"/>
            <a:r>
              <a:rPr lang="en-GB" dirty="0" smtClean="0"/>
              <a:t>Maintains a reference to each concrete state</a:t>
            </a:r>
          </a:p>
          <a:p>
            <a:pPr lvl="2"/>
            <a:r>
              <a:rPr lang="en-GB" dirty="0" smtClean="0"/>
              <a:t>Stores a reference to its </a:t>
            </a:r>
            <a:r>
              <a:rPr lang="en-GB" b="1" dirty="0" smtClean="0"/>
              <a:t>current state</a:t>
            </a:r>
          </a:p>
          <a:p>
            <a:pPr lvl="2"/>
            <a:r>
              <a:rPr lang="en-GB" dirty="0" smtClean="0"/>
              <a:t>Implements the State Interface too! The methods are used to call the states’ corresponding transition methods.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04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Pattern 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Single Responsibility Principle</a:t>
            </a:r>
          </a:p>
          <a:p>
            <a:pPr lvl="1"/>
            <a:r>
              <a:rPr lang="en-GB" dirty="0" smtClean="0"/>
              <a:t>Code related to a particular state is in its own class.</a:t>
            </a:r>
          </a:p>
          <a:p>
            <a:r>
              <a:rPr lang="en-GB" dirty="0" smtClean="0"/>
              <a:t>Open/Closed Principle</a:t>
            </a:r>
          </a:p>
          <a:p>
            <a:pPr lvl="1"/>
            <a:r>
              <a:rPr lang="en-GB" dirty="0" smtClean="0"/>
              <a:t>You can introduce new states without having to change existing state classes.</a:t>
            </a:r>
          </a:p>
          <a:p>
            <a:r>
              <a:rPr lang="en-GB" dirty="0" smtClean="0"/>
              <a:t>Simplifies the code of the context (game object that has state)</a:t>
            </a:r>
          </a:p>
          <a:p>
            <a:pPr lvl="1"/>
            <a:r>
              <a:rPr lang="en-GB" dirty="0" smtClean="0"/>
              <a:t>Eliminates bulky state machine conditional branching.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3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Pattern 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Applying the pattern can be a bit of an overkill if the state machine has only a few states or rarely changes.</a:t>
            </a:r>
          </a:p>
          <a:p>
            <a:r>
              <a:rPr lang="en-GB" dirty="0" smtClean="0"/>
              <a:t>Does not work well for more complex game AI.</a:t>
            </a:r>
          </a:p>
          <a:p>
            <a:pPr lvl="1"/>
            <a:r>
              <a:rPr lang="en-GB" dirty="0" smtClean="0"/>
              <a:t>Concurrent State Machines </a:t>
            </a:r>
          </a:p>
          <a:p>
            <a:pPr lvl="1"/>
            <a:r>
              <a:rPr lang="en-GB" dirty="0" smtClean="0"/>
              <a:t>Hierarchical State Machines</a:t>
            </a:r>
          </a:p>
          <a:p>
            <a:pPr lvl="1"/>
            <a:r>
              <a:rPr lang="en-GB" dirty="0" smtClean="0"/>
              <a:t>Pushdown Automata for keeping track of state history.</a:t>
            </a:r>
          </a:p>
        </p:txBody>
      </p:sp>
    </p:spTree>
    <p:extLst>
      <p:ext uri="{BB962C8B-B14F-4D97-AF65-F5344CB8AC3E}">
        <p14:creationId xmlns:p14="http://schemas.microsoft.com/office/powerpoint/2010/main" val="319273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Navigation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Allows you to create AI characters that can navigate the game world.</a:t>
            </a:r>
          </a:p>
          <a:p>
            <a:r>
              <a:rPr lang="en-GB" dirty="0" smtClean="0"/>
              <a:t>It consist of four main components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b="1" dirty="0" err="1" smtClean="0"/>
              <a:t>NavMesh</a:t>
            </a:r>
            <a:endParaRPr lang="en-GB" b="1" dirty="0" smtClean="0"/>
          </a:p>
          <a:p>
            <a:pPr lvl="1"/>
            <a:r>
              <a:rPr lang="en-GB" dirty="0" smtClean="0"/>
              <a:t>Defines the walkable surfaces of the game world.</a:t>
            </a:r>
          </a:p>
          <a:p>
            <a:pPr lvl="1"/>
            <a:r>
              <a:rPr lang="en-GB" dirty="0" smtClean="0"/>
              <a:t>Enables finding a path from one location to another.</a:t>
            </a:r>
          </a:p>
          <a:p>
            <a:r>
              <a:rPr lang="en-GB" b="1" dirty="0" err="1" smtClean="0"/>
              <a:t>NavMesh</a:t>
            </a:r>
            <a:r>
              <a:rPr lang="en-GB" b="1" dirty="0" smtClean="0"/>
              <a:t> Agent</a:t>
            </a:r>
            <a:endParaRPr lang="en-GB" dirty="0" smtClean="0"/>
          </a:p>
          <a:p>
            <a:pPr lvl="1"/>
            <a:r>
              <a:rPr lang="en-GB" dirty="0" smtClean="0"/>
              <a:t>A component you attach to a game object to make it an AI character that avoids other characters while moving towards its goal.</a:t>
            </a:r>
          </a:p>
        </p:txBody>
      </p:sp>
    </p:spTree>
    <p:extLst>
      <p:ext uri="{BB962C8B-B14F-4D97-AF65-F5344CB8AC3E}">
        <p14:creationId xmlns:p14="http://schemas.microsoft.com/office/powerpoint/2010/main" val="96789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Navigation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Off-Mesh </a:t>
            </a:r>
            <a:r>
              <a:rPr lang="en-GB" b="1" dirty="0" smtClean="0"/>
              <a:t>Link</a:t>
            </a:r>
          </a:p>
          <a:p>
            <a:pPr lvl="1"/>
            <a:r>
              <a:rPr lang="en-GB" dirty="0" smtClean="0"/>
              <a:t>Allows </a:t>
            </a:r>
            <a:r>
              <a:rPr lang="en-GB" dirty="0"/>
              <a:t>you to incorporate navigation shortcuts which cannot be </a:t>
            </a:r>
            <a:r>
              <a:rPr lang="en-GB" dirty="0" smtClean="0"/>
              <a:t>represented using a walkable surface.</a:t>
            </a:r>
          </a:p>
          <a:p>
            <a:pPr lvl="1"/>
            <a:r>
              <a:rPr lang="en-GB" dirty="0" smtClean="0"/>
              <a:t>For example, jumping over a ditch or fence, opening a door, etc.</a:t>
            </a:r>
          </a:p>
          <a:p>
            <a:r>
              <a:rPr lang="en-GB" b="1" dirty="0" err="1" smtClean="0"/>
              <a:t>NavMesh</a:t>
            </a:r>
            <a:r>
              <a:rPr lang="en-GB" b="1" dirty="0" smtClean="0"/>
              <a:t> Obstacle</a:t>
            </a:r>
          </a:p>
          <a:p>
            <a:pPr lvl="1"/>
            <a:r>
              <a:rPr lang="en-GB" dirty="0" smtClean="0"/>
              <a:t>Moving obstacles the agents should avoid while navigating round the world.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35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Navigation System in Unity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1600200"/>
            <a:ext cx="5362575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70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Building a </a:t>
            </a:r>
            <a:r>
              <a:rPr lang="en-GB" dirty="0" err="1" smtClean="0"/>
              <a:t>NavMesh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Four Steps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the scene objects that will form part of the </a:t>
            </a:r>
            <a:r>
              <a:rPr lang="en-GB" dirty="0" err="1" smtClean="0"/>
              <a:t>NavMesh</a:t>
            </a:r>
            <a:r>
              <a:rPr lang="en-GB" dirty="0" smtClean="0"/>
              <a:t> (</a:t>
            </a:r>
            <a:r>
              <a:rPr lang="en-GB" b="1" dirty="0" smtClean="0"/>
              <a:t>walkable surfaces and obstacles</a:t>
            </a:r>
            <a:r>
              <a:rPr lang="en-GB" dirty="0" smtClean="0"/>
              <a:t>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the </a:t>
            </a:r>
            <a:r>
              <a:rPr lang="en-GB" b="1" dirty="0" smtClean="0"/>
              <a:t>fixed (static) objects</a:t>
            </a:r>
            <a:r>
              <a:rPr lang="en-GB" dirty="0" smtClean="0"/>
              <a:t> that are part of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50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Building a </a:t>
            </a:r>
            <a:r>
              <a:rPr lang="en-GB" dirty="0" err="1" smtClean="0"/>
              <a:t>NavMesh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>
                <a:solidFill>
                  <a:srgbClr val="464646"/>
                </a:solidFill>
              </a:rPr>
              <a:t>Four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b="1" dirty="0"/>
              <a:t>Adjust the Bake settings </a:t>
            </a:r>
            <a:r>
              <a:rPr lang="en-GB" dirty="0"/>
              <a:t>to match your agent’s size:</a:t>
            </a:r>
          </a:p>
          <a:p>
            <a:pPr lvl="1"/>
            <a:r>
              <a:rPr lang="en-GB" b="1" dirty="0"/>
              <a:t>Agent Radius</a:t>
            </a:r>
            <a:r>
              <a:rPr lang="en-GB" dirty="0"/>
              <a:t>: defines how close the agent centre point can get to a wall or ledge.</a:t>
            </a:r>
          </a:p>
          <a:p>
            <a:pPr lvl="1"/>
            <a:r>
              <a:rPr lang="en-GB" b="1" dirty="0" smtClean="0"/>
              <a:t>Agent Height</a:t>
            </a:r>
            <a:r>
              <a:rPr lang="en-GB" dirty="0" smtClean="0"/>
              <a:t>: defines how low the spaces are that the agent can reach.</a:t>
            </a:r>
          </a:p>
          <a:p>
            <a:pPr lvl="1"/>
            <a:r>
              <a:rPr lang="en-GB" b="1" dirty="0" smtClean="0"/>
              <a:t>Max Slope</a:t>
            </a:r>
            <a:r>
              <a:rPr lang="en-GB" dirty="0" smtClean="0"/>
              <a:t>: defines how steep the ramps are that the agent can walk up.</a:t>
            </a:r>
          </a:p>
          <a:p>
            <a:pPr lvl="1"/>
            <a:r>
              <a:rPr lang="en-GB" b="1" dirty="0" smtClean="0"/>
              <a:t>Step Height</a:t>
            </a:r>
            <a:r>
              <a:rPr lang="en-GB" dirty="0" smtClean="0"/>
              <a:t>: defines how high obstructions are that the agent can step on.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 smtClean="0"/>
              <a:t>Last step is to </a:t>
            </a:r>
            <a:r>
              <a:rPr lang="en-GB" b="1" dirty="0" smtClean="0"/>
              <a:t>click Bake</a:t>
            </a:r>
            <a:r>
              <a:rPr lang="en-GB" dirty="0" smtClean="0"/>
              <a:t> to build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1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NavMesh</a:t>
            </a:r>
            <a:r>
              <a:rPr lang="en-GB" dirty="0" smtClean="0"/>
              <a:t> Obstacles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Simply attach a </a:t>
            </a:r>
            <a:r>
              <a:rPr lang="en-GB" dirty="0" err="1" smtClean="0"/>
              <a:t>Nav</a:t>
            </a:r>
            <a:r>
              <a:rPr lang="en-GB" dirty="0" smtClean="0"/>
              <a:t> Mesh Obstacle component to any moving obstacles.</a:t>
            </a:r>
          </a:p>
          <a:p>
            <a:r>
              <a:rPr lang="en-GB" dirty="0" smtClean="0"/>
              <a:t>You will need to set the size of the obstacle at the minimum.</a:t>
            </a:r>
          </a:p>
          <a:p>
            <a:r>
              <a:rPr lang="en-GB" dirty="0" smtClean="0"/>
              <a:t>Also adjust the </a:t>
            </a:r>
            <a:r>
              <a:rPr lang="en-GB" dirty="0" err="1" smtClean="0"/>
              <a:t>Center</a:t>
            </a:r>
            <a:r>
              <a:rPr lang="en-GB" dirty="0" smtClean="0"/>
              <a:t> Y position.</a:t>
            </a:r>
          </a:p>
          <a:p>
            <a:r>
              <a:rPr lang="en-GB" dirty="0" smtClean="0"/>
              <a:t>You can also specify its shape: Box or Capsule.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00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Scripting the Agent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do need to create some code, but not much.</a:t>
            </a:r>
          </a:p>
          <a:p>
            <a:r>
              <a:rPr lang="en-GB" dirty="0" smtClean="0"/>
              <a:t>Scripting is mostly via the </a:t>
            </a:r>
            <a:r>
              <a:rPr lang="en-GB" dirty="0" err="1" smtClean="0">
                <a:hlinkClick r:id="rId2"/>
              </a:rPr>
              <a:t>NavMeshAgent</a:t>
            </a:r>
            <a:r>
              <a:rPr lang="en-GB" dirty="0" smtClean="0"/>
              <a:t> class.</a:t>
            </a:r>
          </a:p>
          <a:p>
            <a:r>
              <a:rPr lang="en-GB" dirty="0" smtClean="0"/>
              <a:t>Make sure you have a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lvl="1"/>
            <a:r>
              <a:rPr lang="en-GB" dirty="0" smtClean="0"/>
              <a:t>You probably want to adjust its radius and height.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48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script that allows you to specify the target destination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That is, expose variable(s) to the Inspector to set the destination.</a:t>
            </a:r>
            <a:endParaRPr lang="en-GB" dirty="0"/>
          </a:p>
          <a:p>
            <a:r>
              <a:rPr lang="en-GB" dirty="0"/>
              <a:t>To get access to the </a:t>
            </a:r>
            <a:r>
              <a:rPr lang="en-GB" dirty="0" err="1"/>
              <a:t>NavMesh</a:t>
            </a:r>
            <a:r>
              <a:rPr lang="en-GB" dirty="0"/>
              <a:t> scripting library, import the following library into your script: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UnityEngine.AI;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7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you need to get access to the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marL="365760" lvl="1" indent="0">
              <a:buNone/>
            </a:pP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agent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dirty="0"/>
          </a:p>
          <a:p>
            <a:r>
              <a:rPr lang="en-GB" dirty="0" smtClean="0"/>
              <a:t>Set the agent’s destination (two options):</a:t>
            </a:r>
          </a:p>
          <a:p>
            <a:pPr lvl="1"/>
            <a:r>
              <a:rPr lang="en-GB" dirty="0" smtClean="0"/>
              <a:t>Use the destination property:</a:t>
            </a:r>
          </a:p>
          <a:p>
            <a:pPr lvl="2"/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agent.destination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target.position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/>
              <a:t>Use the </a:t>
            </a:r>
            <a:r>
              <a:rPr lang="en-GB" dirty="0" err="1" smtClean="0"/>
              <a:t>SetDestination</a:t>
            </a:r>
            <a:r>
              <a:rPr lang="en-GB" dirty="0" smtClean="0"/>
              <a:t> method, will return true/ false if requested destination was successful or not:</a:t>
            </a:r>
            <a:endParaRPr lang="en-GB" dirty="0"/>
          </a:p>
          <a:p>
            <a:pPr lvl="2"/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agent.SetDestination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target.position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170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1091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Create a new </a:t>
            </a:r>
            <a:r>
              <a:rPr lang="en-GB" dirty="0" err="1" smtClean="0"/>
              <a:t>Nav</a:t>
            </a:r>
            <a:r>
              <a:rPr lang="en-GB" dirty="0"/>
              <a:t> </a:t>
            </a:r>
            <a:r>
              <a:rPr lang="en-GB" dirty="0" smtClean="0"/>
              <a:t>Mesh Path object.</a:t>
            </a:r>
          </a:p>
          <a:p>
            <a:pPr marL="365760" lvl="1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path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dirty="0"/>
              <a:t>Next, use the </a:t>
            </a:r>
            <a:r>
              <a:rPr lang="en-GB" dirty="0" err="1"/>
              <a:t>NavMeshAgent’s</a:t>
            </a:r>
            <a:r>
              <a:rPr lang="en-GB" dirty="0"/>
              <a:t> </a:t>
            </a:r>
            <a:r>
              <a:rPr lang="en-GB" dirty="0" err="1">
                <a:hlinkClick r:id="rId2"/>
              </a:rPr>
              <a:t>CalculatePath</a:t>
            </a:r>
            <a:r>
              <a:rPr lang="en-GB" dirty="0"/>
              <a:t> method to check and calculate a valid path to a destination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method calculates the path immediately.</a:t>
            </a:r>
          </a:p>
          <a:p>
            <a:pPr lvl="1"/>
            <a:r>
              <a:rPr lang="en-GB" dirty="0" smtClean="0"/>
              <a:t>While with the </a:t>
            </a:r>
            <a:r>
              <a:rPr lang="en-GB" dirty="0" err="1" smtClean="0"/>
              <a:t>SetDestination</a:t>
            </a:r>
            <a:r>
              <a:rPr lang="en-GB" dirty="0" smtClean="0"/>
              <a:t>() method the path may not be available till a few frames later.</a:t>
            </a:r>
          </a:p>
          <a:p>
            <a:pPr lvl="2"/>
            <a:r>
              <a:rPr lang="en-GB" dirty="0" smtClean="0"/>
              <a:t>You can use a </a:t>
            </a:r>
            <a:r>
              <a:rPr lang="en-GB" dirty="0" err="1" smtClean="0"/>
              <a:t>Coroutine</a:t>
            </a:r>
            <a:r>
              <a:rPr lang="en-GB" dirty="0" smtClean="0"/>
              <a:t> to pause execution.</a:t>
            </a:r>
            <a:endParaRPr lang="en-GB" dirty="0"/>
          </a:p>
          <a:p>
            <a:pPr marL="365760" lvl="1" indent="0">
              <a:buNone/>
            </a:pP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3113179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>
                <a:hlinkClick r:id="rId2"/>
              </a:rPr>
              <a:t>CalculatePath</a:t>
            </a:r>
            <a:r>
              <a:rPr lang="en-GB" dirty="0" smtClean="0"/>
              <a:t> method:</a:t>
            </a:r>
          </a:p>
          <a:p>
            <a:pPr lvl="1"/>
            <a:r>
              <a:rPr lang="en-GB" dirty="0" smtClean="0"/>
              <a:t>Accepts two parameters:</a:t>
            </a:r>
          </a:p>
          <a:p>
            <a:pPr lvl="2"/>
            <a:r>
              <a:rPr lang="en-GB" dirty="0" smtClean="0"/>
              <a:t>Target Position</a:t>
            </a:r>
          </a:p>
          <a:p>
            <a:pPr lvl="2"/>
            <a:r>
              <a:rPr lang="en-GB" dirty="0" smtClean="0"/>
              <a:t>Path: a </a:t>
            </a:r>
            <a:r>
              <a:rPr lang="en-GB" dirty="0" err="1" smtClean="0"/>
              <a:t>NavMeshPath</a:t>
            </a:r>
            <a:r>
              <a:rPr lang="en-GB" dirty="0" smtClean="0"/>
              <a:t> object to store the calculated path in.</a:t>
            </a:r>
          </a:p>
          <a:p>
            <a:pPr lvl="1"/>
            <a:r>
              <a:rPr lang="en-GB" dirty="0" smtClean="0"/>
              <a:t>Returns true/false. True if a path is found.</a:t>
            </a:r>
          </a:p>
          <a:p>
            <a:r>
              <a:rPr lang="en-GB" dirty="0" smtClean="0"/>
              <a:t>For example: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agent.CalculatePath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destination.position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path)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11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Once a path has been found, you can set the </a:t>
            </a:r>
            <a:r>
              <a:rPr lang="en-GB" dirty="0" err="1" smtClean="0"/>
              <a:t>NavMeshAgent’s</a:t>
            </a:r>
            <a:r>
              <a:rPr lang="en-GB" dirty="0" smtClean="0"/>
              <a:t> path property.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(path);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You can also use the </a:t>
            </a:r>
            <a:r>
              <a:rPr lang="en-GB" dirty="0" err="1" smtClean="0"/>
              <a:t>NavMashPath’s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status</a:t>
            </a:r>
            <a:r>
              <a:rPr lang="en-GB" dirty="0" smtClean="0"/>
              <a:t> property to check if the path returned is complete, partial or invalid.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path.status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NavMeshPathStatus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.PathComplete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The agent should be off and away as long as there is a valid path.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72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20090</TotalTime>
  <Words>1337</Words>
  <Application>Microsoft Office PowerPoint</Application>
  <PresentationFormat>On-screen Show (4:3)</PresentationFormat>
  <Paragraphs>184</Paragraphs>
  <Slides>26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The State Pattern</vt:lpstr>
      <vt:lpstr>Today’s Lecture</vt:lpstr>
      <vt:lpstr>Finite State Machinesb(FSMs)</vt:lpstr>
      <vt:lpstr>Our Simple FSM for Non-Player AIs</vt:lpstr>
      <vt:lpstr>Implementing FSMs</vt:lpstr>
      <vt:lpstr>Enumerations (Enums)</vt:lpstr>
      <vt:lpstr>Enumerations</vt:lpstr>
      <vt:lpstr>The State Design Pattern</vt:lpstr>
      <vt:lpstr>State Pattern Implementation</vt:lpstr>
      <vt:lpstr>State Pattern Implementation</vt:lpstr>
      <vt:lpstr>State Pattern Implementation</vt:lpstr>
      <vt:lpstr>State Pattern Advantages</vt:lpstr>
      <vt:lpstr>State Pattern Disadvantages</vt:lpstr>
      <vt:lpstr>Unity’s Navigation System</vt:lpstr>
      <vt:lpstr>Unity’s Navigation System</vt:lpstr>
      <vt:lpstr>Navigation System in Unity</vt:lpstr>
      <vt:lpstr>Building a NavMesh Four Steps</vt:lpstr>
      <vt:lpstr>Building a NavMesh Four Steps</vt:lpstr>
      <vt:lpstr>NavMesh Obstacles</vt:lpstr>
      <vt:lpstr>Scripting the Agent</vt:lpstr>
      <vt:lpstr>Scripting the Agent</vt:lpstr>
      <vt:lpstr>Scripting the Agent</vt:lpstr>
      <vt:lpstr>Scripting the Agent</vt:lpstr>
      <vt:lpstr>Scripting the Agent</vt:lpstr>
      <vt:lpstr>Scripting the Agent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1690</cp:revision>
  <cp:lastPrinted>2014-09-29T16:21:25Z</cp:lastPrinted>
  <dcterms:created xsi:type="dcterms:W3CDTF">2013-09-18T07:00:31Z</dcterms:created>
  <dcterms:modified xsi:type="dcterms:W3CDTF">2019-02-12T07:16:09Z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