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56" r:id="rId2"/>
    <p:sldId id="273" r:id="rId3"/>
    <p:sldId id="262" r:id="rId4"/>
    <p:sldId id="263" r:id="rId5"/>
    <p:sldId id="264" r:id="rId6"/>
    <p:sldId id="265" r:id="rId7"/>
    <p:sldId id="268" r:id="rId8"/>
    <p:sldId id="269" r:id="rId9"/>
    <p:sldId id="266" r:id="rId10"/>
    <p:sldId id="267" r:id="rId11"/>
    <p:sldId id="260" r:id="rId12"/>
    <p:sldId id="270" r:id="rId13"/>
    <p:sldId id="271" r:id="rId14"/>
    <p:sldId id="272" r:id="rId15"/>
    <p:sldId id="261" r:id="rId16"/>
    <p:sldId id="259" r:id="rId17"/>
    <p:sldId id="25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434" autoAdjust="0"/>
  </p:normalViewPr>
  <p:slideViewPr>
    <p:cSldViewPr snapToGrid="0">
      <p:cViewPr varScale="1">
        <p:scale>
          <a:sx n="64" d="100"/>
          <a:sy n="64" d="100"/>
        </p:scale>
        <p:origin x="56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9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41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055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583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81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1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6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26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86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1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9951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30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414361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937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30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6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F7562-46B6-44F8-B96C-C730935A2DE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F9F25C5-94FF-4711-80CC-01118A622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663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  <p:sldLayoutId id="2147483772" r:id="rId14"/>
    <p:sldLayoutId id="2147483773" r:id="rId15"/>
    <p:sldLayoutId id="214748377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xweiRNlHbo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guardian.com/uk-news/2015/jun/30/police-conduct-londons-largest-ever-terror-attack-training-exercis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jpg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1drfuXefmfw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mergency-preparedness" TargetMode="External"/><Relationship Id="rId2" Type="http://schemas.openxmlformats.org/officeDocument/2006/relationships/hyperlink" Target="https://www.gov.uk/guidance/preparation-and-planning-for-emergencies-responsibilities-of-responder-agencies-and-other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Civil Contingencies Act 2004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Planning for Emergencies							</a:t>
            </a:r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66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b="1" dirty="0" smtClean="0"/>
              <a:t>State </a:t>
            </a:r>
            <a:r>
              <a:rPr lang="en-GB" sz="2400" b="1" dirty="0"/>
              <a:t>the reasons for the review of previous Civil Protection legislation.</a:t>
            </a:r>
            <a:endParaRPr lang="en-GB" sz="2400" dirty="0"/>
          </a:p>
          <a:p>
            <a:pPr lvl="0"/>
            <a:r>
              <a:rPr lang="en-GB" sz="2400" b="1" dirty="0"/>
              <a:t>Identify the components of the Civil Contingencies Act 2004</a:t>
            </a:r>
            <a:endParaRPr lang="en-GB" sz="2400" dirty="0"/>
          </a:p>
          <a:p>
            <a:r>
              <a:rPr lang="en-GB" sz="2400" b="1" dirty="0"/>
              <a:t>Recall the two categories of responders and give examples of </a:t>
            </a:r>
            <a:r>
              <a:rPr lang="en-GB" sz="2400" b="1" dirty="0" smtClean="0"/>
              <a:t>each</a:t>
            </a:r>
          </a:p>
          <a:p>
            <a:r>
              <a:rPr lang="en-GB" sz="2400" b="1" dirty="0" smtClean="0"/>
              <a:t>Describe how the CCA links with Risk Assessment, Business Continuity, Emergency Planning and Community Awareness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0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Roboto"/>
              </a:rPr>
              <a:t>Boscastle</a:t>
            </a:r>
            <a:r>
              <a:rPr lang="en-GB" dirty="0">
                <a:latin typeface="Roboto"/>
              </a:rPr>
              <a:t>, Flash </a:t>
            </a:r>
            <a:r>
              <a:rPr lang="en-GB" dirty="0" smtClean="0">
                <a:latin typeface="Roboto"/>
              </a:rPr>
              <a:t>Flood, August 2004</a:t>
            </a:r>
            <a:r>
              <a:rPr lang="en-GB" dirty="0">
                <a:latin typeface="Roboto"/>
              </a:rPr>
              <a:t/>
            </a:r>
            <a:br>
              <a:rPr lang="en-GB" dirty="0">
                <a:latin typeface="Roboto"/>
              </a:rPr>
            </a:br>
            <a:endParaRPr lang="en-GB" dirty="0"/>
          </a:p>
        </p:txBody>
      </p:sp>
      <p:pic>
        <p:nvPicPr>
          <p:cNvPr id="7" name="SxweiRNlHbo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66122" y="1331843"/>
            <a:ext cx="9730408" cy="538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62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History behind the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751527"/>
            <a:ext cx="8915400" cy="41596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Following major events:</a:t>
            </a:r>
          </a:p>
          <a:p>
            <a:r>
              <a:rPr lang="en-GB" sz="2400" dirty="0" smtClean="0"/>
              <a:t>Fuel crisis 2000, Flooding 2000 and Foot &amp; Mouth Outbreak 2001</a:t>
            </a:r>
          </a:p>
          <a:p>
            <a:r>
              <a:rPr lang="en-GB" sz="2400" dirty="0" smtClean="0"/>
              <a:t>Government ordered a review of emergency planning arrangements</a:t>
            </a:r>
          </a:p>
          <a:p>
            <a:r>
              <a:rPr lang="en-GB" sz="2400" dirty="0" smtClean="0"/>
              <a:t>Review concluded that the current legislation no </a:t>
            </a:r>
            <a:r>
              <a:rPr lang="en-GB" sz="2400" dirty="0"/>
              <a:t>longer provided </a:t>
            </a:r>
            <a:r>
              <a:rPr lang="en-GB" sz="2400" dirty="0" smtClean="0"/>
              <a:t>an adequate </a:t>
            </a:r>
            <a:r>
              <a:rPr lang="en-GB" sz="2400" dirty="0"/>
              <a:t>framework for modern civil protection </a:t>
            </a:r>
            <a:endParaRPr lang="en-GB" sz="2400" dirty="0" smtClean="0"/>
          </a:p>
          <a:p>
            <a:r>
              <a:rPr lang="en-GB" sz="2400" dirty="0" smtClean="0"/>
              <a:t>Following public consultation the Civil Contingencies Bill was introduced to Parliament in 2003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330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198808" y="2387108"/>
            <a:ext cx="4390623" cy="1325563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+mn-lt"/>
              </a:rPr>
              <a:t>It became law in 2004 and the Civil Contingencies Act was born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983" y="805175"/>
            <a:ext cx="3821768" cy="5518799"/>
          </a:xfrm>
        </p:spPr>
      </p:pic>
    </p:spTree>
    <p:extLst>
      <p:ext uri="{BB962C8B-B14F-4D97-AF65-F5344CB8AC3E}">
        <p14:creationId xmlns:p14="http://schemas.microsoft.com/office/powerpoint/2010/main" val="46014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is it’s purpose?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0266" y="2095962"/>
            <a:ext cx="4342893" cy="3354060"/>
          </a:xfrm>
        </p:spPr>
        <p:txBody>
          <a:bodyPr>
            <a:normAutofit/>
          </a:bodyPr>
          <a:lstStyle/>
          <a:p>
            <a:r>
              <a:rPr lang="en-GB" sz="2400" dirty="0"/>
              <a:t>Single framework for Civil Protection in the UK</a:t>
            </a:r>
          </a:p>
          <a:p>
            <a:r>
              <a:rPr lang="en-GB" sz="2400" dirty="0"/>
              <a:t>Capable of meeting the challenges which may face the country in the 21</a:t>
            </a:r>
            <a:r>
              <a:rPr lang="en-GB" sz="2400" baseline="30000" dirty="0"/>
              <a:t>st</a:t>
            </a:r>
            <a:r>
              <a:rPr lang="en-GB" sz="2400" dirty="0"/>
              <a:t> </a:t>
            </a:r>
            <a:r>
              <a:rPr lang="en-GB" sz="2400" dirty="0" smtClean="0"/>
              <a:t>century</a:t>
            </a:r>
          </a:p>
          <a:p>
            <a:r>
              <a:rPr lang="en-GB" sz="2400" dirty="0" smtClean="0"/>
              <a:t>Reviewed in 2012 to reflect lessons learnt</a:t>
            </a:r>
            <a:endParaRPr lang="en-GB" sz="2400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885" y="2009105"/>
            <a:ext cx="5161377" cy="3440917"/>
          </a:xfrm>
        </p:spPr>
      </p:pic>
    </p:spTree>
    <p:extLst>
      <p:ext uri="{BB962C8B-B14F-4D97-AF65-F5344CB8AC3E}">
        <p14:creationId xmlns:p14="http://schemas.microsoft.com/office/powerpoint/2010/main" val="293804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Emergency?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589212" y="1292087"/>
            <a:ext cx="8915400" cy="46191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Key to modernising existing legislation was updating the definition of what constitutes an “emergency”</a:t>
            </a:r>
          </a:p>
          <a:p>
            <a:r>
              <a:rPr lang="en-GB" sz="2400" dirty="0" smtClean="0"/>
              <a:t>Previous legislation dated back to 1948, when the threats to the country were very different </a:t>
            </a:r>
          </a:p>
          <a:p>
            <a:r>
              <a:rPr lang="en-GB" sz="2400" dirty="0" smtClean="0"/>
              <a:t>Other legislation dated back even further</a:t>
            </a:r>
          </a:p>
          <a:p>
            <a:r>
              <a:rPr lang="en-GB" sz="2400" dirty="0" smtClean="0"/>
              <a:t>The Emergency Powers Act 1920 defined an emergency as an “interference with specified services and resources which will deprive the community of the essentials in life”</a:t>
            </a:r>
          </a:p>
          <a:p>
            <a:r>
              <a:rPr lang="en-GB" sz="2400" dirty="0" smtClean="0"/>
              <a:t>The 1920 Act was severely out of date and did not reflect the kinds of emergency which the UK now faced.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62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is an Emergency under the new Act?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The Civil Contingencies Act 2004 defines an emergency as:</a:t>
            </a:r>
            <a:endParaRPr lang="en-GB" sz="2400" dirty="0"/>
          </a:p>
          <a:p>
            <a:r>
              <a:rPr lang="en-GB" sz="2400" dirty="0" smtClean="0"/>
              <a:t>An event or situation which threatens serious damage to human welfare;</a:t>
            </a:r>
          </a:p>
          <a:p>
            <a:r>
              <a:rPr lang="en-GB" sz="2400" dirty="0" smtClean="0"/>
              <a:t>An event or situation which threatens serious damage to the environment; or</a:t>
            </a:r>
          </a:p>
          <a:p>
            <a:r>
              <a:rPr lang="en-GB" sz="2400" dirty="0" smtClean="0"/>
              <a:t>War, or terrorism, which threatens serious damage to security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6747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Act in two parts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2589212" y="1530626"/>
            <a:ext cx="8915400" cy="43805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 smtClean="0"/>
              <a:t>Part 1: Local arrangements for civil protection</a:t>
            </a:r>
          </a:p>
          <a:p>
            <a:r>
              <a:rPr lang="en-GB" sz="2400" dirty="0" smtClean="0"/>
              <a:t>Clear roles and responsibilities for those involved in Emergency Preparation and response</a:t>
            </a:r>
          </a:p>
          <a:p>
            <a:r>
              <a:rPr lang="en-GB" sz="2400" dirty="0" smtClean="0"/>
              <a:t>Greater structure and consistency to local civil protection activity</a:t>
            </a:r>
          </a:p>
          <a:p>
            <a:r>
              <a:rPr lang="en-GB" sz="2400" dirty="0" smtClean="0"/>
              <a:t>Sound basis for performance management at a local level</a:t>
            </a:r>
          </a:p>
          <a:p>
            <a:r>
              <a:rPr lang="en-GB" sz="2400" dirty="0" smtClean="0"/>
              <a:t>Two categories of responders depending on the extent of their involvement in civil protection</a:t>
            </a:r>
          </a:p>
          <a:p>
            <a:r>
              <a:rPr lang="en-GB" sz="2400" dirty="0" smtClean="0"/>
              <a:t>Places a specific set of duties on each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63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000219" cy="976312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/>
              <a:t>Category 1 Responders</a:t>
            </a:r>
            <a:endParaRPr lang="en-GB" sz="2800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102" y="446088"/>
            <a:ext cx="4830092" cy="1912620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1073426" y="1598613"/>
            <a:ext cx="5020985" cy="426243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Assess the risk of emergencies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Emergency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Business Continuity Arrangements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Inform and advise public in the event of an emergency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Share information with other local responders to enhance coordination and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Provide advice and assistance </a:t>
            </a: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7487" y="4305209"/>
            <a:ext cx="2099258" cy="22987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102" y="4430330"/>
            <a:ext cx="2554710" cy="217360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102" y="2504041"/>
            <a:ext cx="2538559" cy="180116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0788" y="2636872"/>
            <a:ext cx="2354746" cy="1381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68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Why do we plan?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1418" y="2922905"/>
            <a:ext cx="10515600" cy="142401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http://www.theguardian.com/uk-news/2015/jun/30/police-conduct-londons-largest-ever-terror-attack-training-exercise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93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3261" y="446088"/>
            <a:ext cx="3361150" cy="976312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Category 2 Responders</a:t>
            </a:r>
            <a:endParaRPr lang="en-GB" sz="2800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418315"/>
            <a:ext cx="3606598" cy="2059288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366" y="1598613"/>
            <a:ext cx="5011046" cy="426243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Organisations are “co-operating bodies”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Less likely to be central to the planning process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Will be heavily involved in incidents which affect their sector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Lesser set of duties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Co-operating and sharing information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6012" y="2594360"/>
            <a:ext cx="2627112" cy="19453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7218" y="446088"/>
            <a:ext cx="1699752" cy="15267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436" y="4539674"/>
            <a:ext cx="2877551" cy="21581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861" y="2594360"/>
            <a:ext cx="1844682" cy="166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07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89212" y="1401417"/>
            <a:ext cx="8915400" cy="4509805"/>
          </a:xfrm>
        </p:spPr>
        <p:txBody>
          <a:bodyPr>
            <a:noAutofit/>
          </a:bodyPr>
          <a:lstStyle/>
          <a:p>
            <a:r>
              <a:rPr lang="en-GB" sz="2400" dirty="0" smtClean="0"/>
              <a:t>Focuses on emergency powers</a:t>
            </a:r>
            <a:endParaRPr lang="en-GB" sz="2400" dirty="0"/>
          </a:p>
          <a:p>
            <a:r>
              <a:rPr lang="en-GB" sz="2400" dirty="0" smtClean="0"/>
              <a:t>Modern framework for the use of special legislative measures which may be necessary to deal with the effects of the most serious emergencies.</a:t>
            </a:r>
            <a:endParaRPr lang="en-GB" sz="2400" dirty="0"/>
          </a:p>
          <a:p>
            <a:r>
              <a:rPr lang="en-GB" sz="2400" dirty="0" smtClean="0"/>
              <a:t>Used only in the most serious instances where an urgent response is needed</a:t>
            </a:r>
          </a:p>
          <a:p>
            <a:r>
              <a:rPr lang="en-GB" sz="2400" dirty="0" smtClean="0"/>
              <a:t>Allows the Government to use measures to deal with situations where existing legislation is insufficient. </a:t>
            </a:r>
          </a:p>
          <a:p>
            <a:r>
              <a:rPr lang="en-GB" sz="2400" dirty="0" smtClean="0"/>
              <a:t>New and emerging threats; terrorist attack, biological or chemical attack and loss of communication systems.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20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Safeguards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311965"/>
            <a:ext cx="8915400" cy="45992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The Act contains features to ensure emergency powers cannot be misused</a:t>
            </a:r>
          </a:p>
          <a:p>
            <a:r>
              <a:rPr lang="en-GB" sz="2400" dirty="0" smtClean="0"/>
              <a:t>“triple lock” – Emergency powers can only be used if; </a:t>
            </a:r>
          </a:p>
          <a:p>
            <a:r>
              <a:rPr lang="en-GB" sz="2400" dirty="0" smtClean="0"/>
              <a:t>An emergency that threatens </a:t>
            </a:r>
            <a:r>
              <a:rPr lang="en-GB" sz="2400" b="1" dirty="0" smtClean="0"/>
              <a:t>serious </a:t>
            </a:r>
            <a:r>
              <a:rPr lang="en-GB" sz="2400" dirty="0" smtClean="0"/>
              <a:t>damage to human welfare, the environment or security has occurred or is about to occur;</a:t>
            </a:r>
          </a:p>
          <a:p>
            <a:r>
              <a:rPr lang="en-GB" sz="2400" dirty="0" smtClean="0"/>
              <a:t>It is </a:t>
            </a:r>
            <a:r>
              <a:rPr lang="en-GB" sz="2400" b="1" dirty="0" smtClean="0"/>
              <a:t>necessary</a:t>
            </a:r>
            <a:r>
              <a:rPr lang="en-GB" sz="2400" dirty="0" smtClean="0"/>
              <a:t> to make provision urgently in order to resolve the emergency as existing powers are insufficient and action is required immediately;</a:t>
            </a:r>
          </a:p>
          <a:p>
            <a:r>
              <a:rPr lang="en-GB" sz="2400" dirty="0" smtClean="0"/>
              <a:t>Emergency regulations must be </a:t>
            </a:r>
            <a:r>
              <a:rPr lang="en-GB" sz="2400" b="1" dirty="0" smtClean="0"/>
              <a:t>proportionate</a:t>
            </a:r>
            <a:r>
              <a:rPr lang="en-GB" sz="2400" dirty="0" smtClean="0"/>
              <a:t> to the aspect or effect of the emergency they are directed at.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426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drfuXefmfw"/>
          <p:cNvPicPr>
            <a:picLocks noGrp="1" noRot="1" noChangeAspect="1"/>
          </p:cNvPicPr>
          <p:nvPr>
            <p:ph idx="4294967295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20078" y="238539"/>
            <a:ext cx="10386392" cy="6361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67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https://www.gov.uk/guidance/preparation-and-planning-for-emergencies-responsibilities-of-responder-agencies-and-others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https://www.gov.uk/government/publications/emergency-preparedness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41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022542" y="2441753"/>
            <a:ext cx="8915399" cy="1126283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Any Questions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161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660</TotalTime>
  <Words>641</Words>
  <Application>Microsoft Office PowerPoint</Application>
  <PresentationFormat>Widescreen</PresentationFormat>
  <Paragraphs>70</Paragraphs>
  <Slides>17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Roboto</vt:lpstr>
      <vt:lpstr>Wingdings 3</vt:lpstr>
      <vt:lpstr>Wisp</vt:lpstr>
      <vt:lpstr>Civil Contingencies Act 2004</vt:lpstr>
      <vt:lpstr>Learning Outcomes</vt:lpstr>
      <vt:lpstr>Boscastle, Flash Flood, August 2004 </vt:lpstr>
      <vt:lpstr>History behind the Act</vt:lpstr>
      <vt:lpstr>It became law in 2004 and the Civil Contingencies Act was born</vt:lpstr>
      <vt:lpstr>What is it’s purpose?</vt:lpstr>
      <vt:lpstr>What is an Emergency?</vt:lpstr>
      <vt:lpstr>So what is an Emergency under the new Act?</vt:lpstr>
      <vt:lpstr>The Act in two parts</vt:lpstr>
      <vt:lpstr>Category 1 Responders</vt:lpstr>
      <vt:lpstr>Why do we plan?</vt:lpstr>
      <vt:lpstr>Category 2 Responders</vt:lpstr>
      <vt:lpstr>Part 2</vt:lpstr>
      <vt:lpstr>Safeguards</vt:lpstr>
      <vt:lpstr>PowerPoint Presentation</vt:lpstr>
      <vt:lpstr>Further Reading</vt:lpstr>
      <vt:lpstr>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 Contingencies Act 2004</dc:title>
  <dc:creator>Bev Haigh</dc:creator>
  <cp:lastModifiedBy>Wynne Jones (Business &amp; Management)</cp:lastModifiedBy>
  <cp:revision>47</cp:revision>
  <dcterms:created xsi:type="dcterms:W3CDTF">2015-10-29T16:46:58Z</dcterms:created>
  <dcterms:modified xsi:type="dcterms:W3CDTF">2019-02-11T08:15:36Z</dcterms:modified>
</cp:coreProperties>
</file>