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320" r:id="rId2"/>
    <p:sldId id="303" r:id="rId3"/>
    <p:sldId id="309" r:id="rId4"/>
    <p:sldId id="305" r:id="rId5"/>
    <p:sldId id="256" r:id="rId6"/>
    <p:sldId id="310" r:id="rId7"/>
    <p:sldId id="306" r:id="rId8"/>
    <p:sldId id="307" r:id="rId9"/>
    <p:sldId id="308" r:id="rId10"/>
    <p:sldId id="312" r:id="rId11"/>
    <p:sldId id="311" r:id="rId12"/>
    <p:sldId id="313" r:id="rId13"/>
    <p:sldId id="314" r:id="rId14"/>
    <p:sldId id="315" r:id="rId15"/>
    <p:sldId id="318" r:id="rId16"/>
    <p:sldId id="319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CD4D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42" d="100"/>
          <a:sy n="42" d="100"/>
        </p:scale>
        <p:origin x="78" y="7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5D1B8B-69F1-4686-BF74-C4D36D597784}" type="datetimeFigureOut">
              <a:rPr lang="en-US" smtClean="0"/>
              <a:t>11/26/2019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FFEC5F-D80F-48FF-8E28-36C8FACD2F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09300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https://youtu.be/Ii3D8fWHvME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AE3D87-E941-43AE-916E-79D7CBA2AF09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28573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102122-A1AD-46C7-AB2F-E72A0FCD88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A708986-11CE-42DF-8CD5-53F4E38D01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CA9045-94EC-45C1-93F9-52F53CD50F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C7AF3-C6A1-4A7C-8ACA-031CEE0C41A1}" type="datetimeFigureOut">
              <a:rPr lang="en-US" smtClean="0"/>
              <a:t>11/26/2019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9AF6B5-EF74-423D-8635-3044634EE5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43B99-61F2-4277-BF62-C94DFFA9C0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99EE7-E662-406F-9C21-9F8E3B72BF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90732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6E46D8-2135-4E03-BC93-0402358273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26643C-BBD3-40FE-AAAF-0942C6F5B9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999612-B775-4B2D-8855-C7D352166B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C7AF3-C6A1-4A7C-8ACA-031CEE0C41A1}" type="datetimeFigureOut">
              <a:rPr lang="en-US" smtClean="0"/>
              <a:t>11/26/2019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5159E4-FCB5-4B44-83BC-4B6225B62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25FD67-BCAD-455B-8F81-CE352A0977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99EE7-E662-406F-9C21-9F8E3B72BF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62430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4B255-7748-4987-A460-953FC8062A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550926-3E5B-462B-A2A2-E93D34F91E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450967-080F-4024-9058-4FE42FDB3D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C7AF3-C6A1-4A7C-8ACA-031CEE0C41A1}" type="datetimeFigureOut">
              <a:rPr lang="en-US" smtClean="0"/>
              <a:t>11/26/2019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5A135E-8F1D-475F-95EE-C0BCC19175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377E74-2FC0-4E8D-BCE5-BA8FB7A748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99EE7-E662-406F-9C21-9F8E3B72BF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97495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8B3E7D-CA80-448E-8727-46E4E9ABE7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0934FB-0AB3-40D4-AF7E-DD64CD6693D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C3F24D-E6C0-467D-9700-14C8317D3C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073E52-2EB2-463C-9C8B-7EE880E9EE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C7AF3-C6A1-4A7C-8ACA-031CEE0C41A1}" type="datetimeFigureOut">
              <a:rPr lang="en-US" smtClean="0"/>
              <a:t>11/26/2019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62DC7F-E686-4B3B-B5FA-BD0C50249B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0BC3F2-83DB-4A33-8386-67023993C2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99EE7-E662-406F-9C21-9F8E3B72BF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33895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E69396-10F5-44A0-95A8-0671E69D75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A65EE1-4C53-4167-A2D3-66D6634810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49919D-ADA8-4033-8CF5-7766C1D9D0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3925268-7814-486A-8B02-F45F97AD8F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5718A6C-48C6-467C-BF99-11DD500D467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257BFA1-007D-4384-9C63-AA2FEEFB9B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C7AF3-C6A1-4A7C-8ACA-031CEE0C41A1}" type="datetimeFigureOut">
              <a:rPr lang="en-US" smtClean="0"/>
              <a:t>11/26/2019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BC92977-45BC-4EED-8414-B2B113C566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780DB6-97F8-4FC7-942E-8DD172227A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99EE7-E662-406F-9C21-9F8E3B72BF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74084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6A1A7-FDD1-40BC-BAB9-CDE4CA16DF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4507FAE-730C-4F39-A265-4EDFB9B9CF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C7AF3-C6A1-4A7C-8ACA-031CEE0C41A1}" type="datetimeFigureOut">
              <a:rPr lang="en-US" smtClean="0"/>
              <a:t>11/26/2019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FFC5A8A-AC0A-4423-B143-3D489EF5C3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B26F72-6788-4569-89F3-ED40A2CC76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99EE7-E662-406F-9C21-9F8E3B72BF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23773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ADF87D7-1DB9-4FA9-BE15-3513E6F617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C7AF3-C6A1-4A7C-8ACA-031CEE0C41A1}" type="datetimeFigureOut">
              <a:rPr lang="en-US" smtClean="0"/>
              <a:t>11/26/2019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B960FE2-D27D-426A-AA7C-93D961CCEA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2A83EF-4A32-4CC3-B134-D70379AB45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99EE7-E662-406F-9C21-9F8E3B72BF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58767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582640-90D4-461C-A8E3-885CF967ED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B2D457-1FFB-4A43-B163-07533B0077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43EC15F-1897-4CA9-BA0A-72A7E72FDF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BE41D6-798A-4825-A4DD-270B69353D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C7AF3-C6A1-4A7C-8ACA-031CEE0C41A1}" type="datetimeFigureOut">
              <a:rPr lang="en-US" smtClean="0"/>
              <a:t>11/26/2019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B7FCCF-3FCB-4961-8BC8-B1B6274FB2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285DA1-DF97-428E-860C-1E00A8BC4A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99EE7-E662-406F-9C21-9F8E3B72BF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7035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3B4F5B-03F0-41E9-9A2B-C85E9FAA8E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74C0051-E022-49B1-AF00-A47A35AC722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3F311CA-F1E7-468E-839E-FD53B6FE6D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731011-3710-4129-B0D2-2C7E9F8093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C7AF3-C6A1-4A7C-8ACA-031CEE0C41A1}" type="datetimeFigureOut">
              <a:rPr lang="en-US" smtClean="0"/>
              <a:t>11/26/2019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D3EEED-DADC-46DC-8EA6-443EEA66E5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089D89-96C7-45A5-834D-05A30C32FD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99EE7-E662-406F-9C21-9F8E3B72BF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44529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D7BF0-2F06-4B5F-A10F-F19068D5EF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4986591-D1B9-474C-A190-A55AD0BCC5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8FB353-6179-46CC-871C-AFAF201D79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C7AF3-C6A1-4A7C-8ACA-031CEE0C41A1}" type="datetimeFigureOut">
              <a:rPr lang="en-US" smtClean="0"/>
              <a:t>11/26/2019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8F57EA-26A9-4415-9818-6F28EDD1E6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D32311-EBD0-4A0F-90F9-4D43DFEBA9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99EE7-E662-406F-9C21-9F8E3B72BF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81385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4A07E64-10C9-4F23-A8D5-B491C1A0D0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8FDEF7F-C583-43A2-871A-5088E14AFC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101BCC-F8DE-42B5-B154-599F053704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C7AF3-C6A1-4A7C-8ACA-031CEE0C41A1}" type="datetimeFigureOut">
              <a:rPr lang="en-US" smtClean="0"/>
              <a:t>11/26/2019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01D74B-5013-4B49-B2F4-6FA239DA3F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025183-F547-445D-A549-E8F84DA32B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99EE7-E662-406F-9C21-9F8E3B72BF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0626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723C35D-B28E-42DF-B25D-5D63F3180B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C70E9E-CF8C-474E-BFBA-A96754B86B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6E22BB-79C1-48FC-90C1-5183E0EA01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5C7AF3-C6A1-4A7C-8ACA-031CEE0C41A1}" type="datetimeFigureOut">
              <a:rPr lang="en-US" smtClean="0"/>
              <a:t>11/26/2019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8C5E47-8380-4B7C-AD03-27F550B8263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056206-3E8D-4EC7-A1DE-4F87BE3E4F8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099EE7-E662-406F-9C21-9F8E3B72BF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61992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wne6dnISv13" TargetMode="External"/><Relationship Id="rId2" Type="http://schemas.openxmlformats.org/officeDocument/2006/relationships/hyperlink" Target="https://youtu.be/mue1dnIDv20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3.sv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13" Type="http://schemas.openxmlformats.org/officeDocument/2006/relationships/image" Target="../media/image4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3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svg"/><Relationship Id="rId11" Type="http://schemas.openxmlformats.org/officeDocument/2006/relationships/image" Target="../media/image2.pn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Relationship Id="rId14" Type="http://schemas.openxmlformats.org/officeDocument/2006/relationships/image" Target="../media/image5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image" Target="../media/image15.svg"/><Relationship Id="rId7" Type="http://schemas.openxmlformats.org/officeDocument/2006/relationships/image" Target="../media/image19.svg"/><Relationship Id="rId12" Type="http://schemas.openxmlformats.org/officeDocument/2006/relationships/image" Target="../media/image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8.png"/><Relationship Id="rId11" Type="http://schemas.openxmlformats.org/officeDocument/2006/relationships/image" Target="../media/image4.png"/><Relationship Id="rId5" Type="http://schemas.openxmlformats.org/officeDocument/2006/relationships/image" Target="../media/image17.svg"/><Relationship Id="rId10" Type="http://schemas.openxmlformats.org/officeDocument/2006/relationships/image" Target="../media/image3.svg"/><Relationship Id="rId4" Type="http://schemas.openxmlformats.org/officeDocument/2006/relationships/image" Target="../media/image16.png"/><Relationship Id="rId9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13" Type="http://schemas.openxmlformats.org/officeDocument/2006/relationships/image" Target="../media/image4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3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svg"/><Relationship Id="rId11" Type="http://schemas.openxmlformats.org/officeDocument/2006/relationships/image" Target="../media/image2.pn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Relationship Id="rId14" Type="http://schemas.openxmlformats.org/officeDocument/2006/relationships/image" Target="../media/image5.sv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2.png"/><Relationship Id="rId7" Type="http://schemas.openxmlformats.org/officeDocument/2006/relationships/image" Target="../media/image20.png"/><Relationship Id="rId12" Type="http://schemas.openxmlformats.org/officeDocument/2006/relationships/image" Target="../media/image25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svg"/><Relationship Id="rId11" Type="http://schemas.openxmlformats.org/officeDocument/2006/relationships/image" Target="../media/image24.png"/><Relationship Id="rId5" Type="http://schemas.openxmlformats.org/officeDocument/2006/relationships/image" Target="../media/image4.png"/><Relationship Id="rId10" Type="http://schemas.openxmlformats.org/officeDocument/2006/relationships/image" Target="../media/image23.svg"/><Relationship Id="rId4" Type="http://schemas.openxmlformats.org/officeDocument/2006/relationships/image" Target="../media/image3.svg"/><Relationship Id="rId9" Type="http://schemas.openxmlformats.org/officeDocument/2006/relationships/image" Target="../media/image2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13" Type="http://schemas.openxmlformats.org/officeDocument/2006/relationships/image" Target="../media/image4.png"/><Relationship Id="rId3" Type="http://schemas.openxmlformats.org/officeDocument/2006/relationships/image" Target="../media/image27.svg"/><Relationship Id="rId7" Type="http://schemas.openxmlformats.org/officeDocument/2006/relationships/image" Target="../media/image31.svg"/><Relationship Id="rId12" Type="http://schemas.openxmlformats.org/officeDocument/2006/relationships/image" Target="../media/image3.sv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0.png"/><Relationship Id="rId11" Type="http://schemas.openxmlformats.org/officeDocument/2006/relationships/image" Target="../media/image2.png"/><Relationship Id="rId5" Type="http://schemas.openxmlformats.org/officeDocument/2006/relationships/image" Target="../media/image29.svg"/><Relationship Id="rId10" Type="http://schemas.openxmlformats.org/officeDocument/2006/relationships/image" Target="../media/image1.png"/><Relationship Id="rId4" Type="http://schemas.openxmlformats.org/officeDocument/2006/relationships/image" Target="../media/image28.png"/><Relationship Id="rId9" Type="http://schemas.openxmlformats.org/officeDocument/2006/relationships/image" Target="../media/image33.svg"/><Relationship Id="rId14" Type="http://schemas.openxmlformats.org/officeDocument/2006/relationships/image" Target="../media/image5.sv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13" Type="http://schemas.openxmlformats.org/officeDocument/2006/relationships/image" Target="../media/image4.png"/><Relationship Id="rId3" Type="http://schemas.openxmlformats.org/officeDocument/2006/relationships/image" Target="../media/image35.svg"/><Relationship Id="rId7" Type="http://schemas.openxmlformats.org/officeDocument/2006/relationships/image" Target="../media/image39.svg"/><Relationship Id="rId12" Type="http://schemas.openxmlformats.org/officeDocument/2006/relationships/image" Target="../media/image3.sv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8.png"/><Relationship Id="rId11" Type="http://schemas.openxmlformats.org/officeDocument/2006/relationships/image" Target="../media/image2.png"/><Relationship Id="rId5" Type="http://schemas.openxmlformats.org/officeDocument/2006/relationships/image" Target="../media/image37.svg"/><Relationship Id="rId10" Type="http://schemas.openxmlformats.org/officeDocument/2006/relationships/image" Target="../media/image1.png"/><Relationship Id="rId4" Type="http://schemas.openxmlformats.org/officeDocument/2006/relationships/image" Target="../media/image36.png"/><Relationship Id="rId9" Type="http://schemas.openxmlformats.org/officeDocument/2006/relationships/image" Target="../media/image41.svg"/><Relationship Id="rId14" Type="http://schemas.openxmlformats.org/officeDocument/2006/relationships/image" Target="../media/image5.sv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svg"/><Relationship Id="rId3" Type="http://schemas.openxmlformats.org/officeDocument/2006/relationships/image" Target="../media/image2.png"/><Relationship Id="rId7" Type="http://schemas.openxmlformats.org/officeDocument/2006/relationships/image" Target="../media/image42.png"/><Relationship Id="rId12" Type="http://schemas.openxmlformats.org/officeDocument/2006/relationships/image" Target="../media/image47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svg"/><Relationship Id="rId11" Type="http://schemas.openxmlformats.org/officeDocument/2006/relationships/image" Target="../media/image46.png"/><Relationship Id="rId5" Type="http://schemas.openxmlformats.org/officeDocument/2006/relationships/image" Target="../media/image4.png"/><Relationship Id="rId10" Type="http://schemas.openxmlformats.org/officeDocument/2006/relationships/image" Target="../media/image45.svg"/><Relationship Id="rId4" Type="http://schemas.openxmlformats.org/officeDocument/2006/relationships/image" Target="../media/image3.svg"/><Relationship Id="rId9" Type="http://schemas.openxmlformats.org/officeDocument/2006/relationships/image" Target="../media/image44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svg"/><Relationship Id="rId3" Type="http://schemas.openxmlformats.org/officeDocument/2006/relationships/image" Target="../media/image2.png"/><Relationship Id="rId7" Type="http://schemas.openxmlformats.org/officeDocument/2006/relationships/image" Target="../media/image42.png"/><Relationship Id="rId12" Type="http://schemas.openxmlformats.org/officeDocument/2006/relationships/image" Target="../media/image47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svg"/><Relationship Id="rId11" Type="http://schemas.openxmlformats.org/officeDocument/2006/relationships/image" Target="../media/image46.png"/><Relationship Id="rId5" Type="http://schemas.openxmlformats.org/officeDocument/2006/relationships/image" Target="../media/image4.png"/><Relationship Id="rId10" Type="http://schemas.openxmlformats.org/officeDocument/2006/relationships/image" Target="../media/image45.svg"/><Relationship Id="rId4" Type="http://schemas.openxmlformats.org/officeDocument/2006/relationships/image" Target="../media/image3.svg"/><Relationship Id="rId9" Type="http://schemas.openxmlformats.org/officeDocument/2006/relationships/image" Target="../media/image44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svg"/><Relationship Id="rId3" Type="http://schemas.openxmlformats.org/officeDocument/2006/relationships/image" Target="../media/image2.png"/><Relationship Id="rId7" Type="http://schemas.openxmlformats.org/officeDocument/2006/relationships/image" Target="../media/image48.png"/><Relationship Id="rId12" Type="http://schemas.openxmlformats.org/officeDocument/2006/relationships/image" Target="../media/image53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svg"/><Relationship Id="rId11" Type="http://schemas.openxmlformats.org/officeDocument/2006/relationships/image" Target="../media/image52.png"/><Relationship Id="rId5" Type="http://schemas.openxmlformats.org/officeDocument/2006/relationships/image" Target="../media/image4.png"/><Relationship Id="rId10" Type="http://schemas.openxmlformats.org/officeDocument/2006/relationships/image" Target="../media/image51.svg"/><Relationship Id="rId4" Type="http://schemas.openxmlformats.org/officeDocument/2006/relationships/image" Target="../media/image3.svg"/><Relationship Id="rId9" Type="http://schemas.openxmlformats.org/officeDocument/2006/relationships/image" Target="../media/image50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svg"/><Relationship Id="rId3" Type="http://schemas.openxmlformats.org/officeDocument/2006/relationships/image" Target="../media/image2.png"/><Relationship Id="rId7" Type="http://schemas.openxmlformats.org/officeDocument/2006/relationships/image" Target="../media/image54.png"/><Relationship Id="rId12" Type="http://schemas.openxmlformats.org/officeDocument/2006/relationships/image" Target="../media/image59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svg"/><Relationship Id="rId11" Type="http://schemas.openxmlformats.org/officeDocument/2006/relationships/image" Target="../media/image58.png"/><Relationship Id="rId5" Type="http://schemas.openxmlformats.org/officeDocument/2006/relationships/image" Target="../media/image4.png"/><Relationship Id="rId10" Type="http://schemas.openxmlformats.org/officeDocument/2006/relationships/image" Target="../media/image57.svg"/><Relationship Id="rId4" Type="http://schemas.openxmlformats.org/officeDocument/2006/relationships/image" Target="../media/image3.svg"/><Relationship Id="rId9" Type="http://schemas.openxmlformats.org/officeDocument/2006/relationships/image" Target="../media/image56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svg"/><Relationship Id="rId3" Type="http://schemas.openxmlformats.org/officeDocument/2006/relationships/image" Target="../media/image2.png"/><Relationship Id="rId7" Type="http://schemas.openxmlformats.org/officeDocument/2006/relationships/image" Target="../media/image48.png"/><Relationship Id="rId12" Type="http://schemas.openxmlformats.org/officeDocument/2006/relationships/image" Target="../media/image53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svg"/><Relationship Id="rId11" Type="http://schemas.openxmlformats.org/officeDocument/2006/relationships/image" Target="../media/image52.png"/><Relationship Id="rId5" Type="http://schemas.openxmlformats.org/officeDocument/2006/relationships/image" Target="../media/image4.png"/><Relationship Id="rId10" Type="http://schemas.openxmlformats.org/officeDocument/2006/relationships/image" Target="../media/image51.svg"/><Relationship Id="rId4" Type="http://schemas.openxmlformats.org/officeDocument/2006/relationships/image" Target="../media/image3.svg"/><Relationship Id="rId9" Type="http://schemas.openxmlformats.org/officeDocument/2006/relationships/image" Target="../media/image50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svg"/><Relationship Id="rId3" Type="http://schemas.openxmlformats.org/officeDocument/2006/relationships/image" Target="../media/image2.png"/><Relationship Id="rId7" Type="http://schemas.openxmlformats.org/officeDocument/2006/relationships/image" Target="../media/image48.png"/><Relationship Id="rId12" Type="http://schemas.openxmlformats.org/officeDocument/2006/relationships/image" Target="../media/image53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svg"/><Relationship Id="rId11" Type="http://schemas.openxmlformats.org/officeDocument/2006/relationships/image" Target="../media/image52.png"/><Relationship Id="rId5" Type="http://schemas.openxmlformats.org/officeDocument/2006/relationships/image" Target="../media/image4.png"/><Relationship Id="rId10" Type="http://schemas.openxmlformats.org/officeDocument/2006/relationships/image" Target="../media/image51.svg"/><Relationship Id="rId4" Type="http://schemas.openxmlformats.org/officeDocument/2006/relationships/image" Target="../media/image3.svg"/><Relationship Id="rId9" Type="http://schemas.openxmlformats.org/officeDocument/2006/relationships/image" Target="../media/image50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-sciencedirect-com.ezproxy.uwtsd.ac.uk/science/article/pii/S0168851015002225" TargetMode="External"/><Relationship Id="rId13" Type="http://schemas.openxmlformats.org/officeDocument/2006/relationships/hyperlink" Target="https://www-sciencedirect-com.ezproxy.uwtsd.ac.uk/science/article/pii/S0019850113000266" TargetMode="External"/><Relationship Id="rId3" Type="http://schemas.openxmlformats.org/officeDocument/2006/relationships/image" Target="../media/image1.png"/><Relationship Id="rId7" Type="http://schemas.openxmlformats.org/officeDocument/2006/relationships/hyperlink" Target="https://search-proquest-com.ezproxy.uwtsd.ac.uk/docview/853632020?accountid=130472&amp;rfr_id=info%3Axri%2Fsid%3Aprimo" TargetMode="External"/><Relationship Id="rId12" Type="http://schemas.openxmlformats.org/officeDocument/2006/relationships/hyperlink" Target="https://www.rcn.org.uk/professional-development/publications/pub-006195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search-proquest-com.ezproxy.uwtsd.ac.uk/docview/1953021598?accountid=130472&amp;rfr_id=info%3Axri%2Fsid%3Aprimo" TargetMode="External"/><Relationship Id="rId11" Type="http://schemas.openxmlformats.org/officeDocument/2006/relationships/hyperlink" Target="https://www.bmj.com/bmj/section-pdf/749607?path=/bmj/347/7932/Feature.full.pdf" TargetMode="External"/><Relationship Id="rId5" Type="http://schemas.openxmlformats.org/officeDocument/2006/relationships/hyperlink" Target="https://search-proquest-com.ezproxy.uwtsd.ac.uk/docview/2071713756?accountid=130472&amp;rfr_id=info%3Axri%2Fsid%3Aprimo" TargetMode="External"/><Relationship Id="rId10" Type="http://schemas.openxmlformats.org/officeDocument/2006/relationships/hyperlink" Target="https://www.forbes.com/sites/insights-intelai/2019/02/11/ai-and-healthcare-a-giant-opportunity/#731bdeda4c68" TargetMode="External"/><Relationship Id="rId4" Type="http://schemas.openxmlformats.org/officeDocument/2006/relationships/hyperlink" Target="https://search-proquest-com.ezproxy.uwtsd.ac.uk/docview/2133233123?accountid=130472&amp;rfr_id=info%3Axri%2Fsid%3Aprimo" TargetMode="External"/><Relationship Id="rId9" Type="http://schemas.openxmlformats.org/officeDocument/2006/relationships/hyperlink" Target="https://www2.deloitte.com/uk/en/pages/life-sciences-and-healthcare/articles/global-health-care-sector-outlook.html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8F4FE7-2FB4-4C8E-A207-07912532F5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Link to Videos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419B5B-FBDA-425E-8C76-C48F0476A3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Link 1: assignment 2 part b: new venture feasibility</a:t>
            </a:r>
            <a:br>
              <a:rPr lang="en-GB" dirty="0"/>
            </a:br>
            <a:r>
              <a:rPr lang="en-GB" dirty="0">
                <a:hlinkClick r:id="rId2"/>
              </a:rPr>
              <a:t>https://youtu.be/mue1dnIDv20</a:t>
            </a:r>
            <a:r>
              <a:rPr lang="en-GB" dirty="0"/>
              <a:t>  </a:t>
            </a:r>
          </a:p>
          <a:p>
            <a:endParaRPr lang="en-US" dirty="0"/>
          </a:p>
          <a:p>
            <a:r>
              <a:rPr lang="en-US" dirty="0"/>
              <a:t>Link 2: assignment 2 part b: crowd funding video</a:t>
            </a:r>
            <a:br>
              <a:rPr lang="en-US" dirty="0"/>
            </a:br>
            <a:r>
              <a:rPr lang="en-US" dirty="0">
                <a:hlinkClick r:id="rId3"/>
              </a:rPr>
              <a:t>https://youtu.be/wne6dnISv13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7558489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>
            <a:extLst>
              <a:ext uri="{FF2B5EF4-FFF2-40B4-BE49-F238E27FC236}">
                <a16:creationId xmlns:a16="http://schemas.microsoft.com/office/drawing/2014/main" id="{5AB89C46-6925-4340-955F-A1E4F4E0424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0047" y="128714"/>
            <a:ext cx="4320480" cy="151216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2pPr>
            <a:lvl3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3pPr>
            <a:lvl4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4pPr>
            <a:lvl5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5pPr>
            <a:lvl6pPr marL="4572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6pPr>
            <a:lvl7pPr marL="9144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7pPr>
            <a:lvl8pPr marL="13716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8pPr>
            <a:lvl9pPr marL="18288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9pPr>
          </a:lstStyle>
          <a:p>
            <a:r>
              <a:rPr lang="en-GB" altLang="en-US" sz="2400" kern="0" dirty="0">
                <a:solidFill>
                  <a:schemeClr val="tx1"/>
                </a:solidFill>
                <a:latin typeface="Bookman Old Style" pitchFamily="18" charset="0"/>
                <a:ea typeface="Batang" pitchFamily="18" charset="-127"/>
              </a:rPr>
              <a:t>Master of Business Administration (MBA)</a:t>
            </a:r>
            <a:r>
              <a:rPr lang="en-GB" altLang="en-US" sz="400" kern="0" dirty="0">
                <a:solidFill>
                  <a:schemeClr val="tx1"/>
                </a:solidFill>
                <a:latin typeface="Bookman Old Style" pitchFamily="18" charset="0"/>
                <a:ea typeface="Batang" pitchFamily="18" charset="-127"/>
              </a:rPr>
              <a:t> </a:t>
            </a:r>
          </a:p>
          <a:p>
            <a:endParaRPr lang="en-GB" altLang="en-US" sz="400" kern="0" dirty="0">
              <a:solidFill>
                <a:schemeClr val="tx1"/>
              </a:solidFill>
              <a:latin typeface="Bookman Old Style" pitchFamily="18" charset="0"/>
              <a:ea typeface="Batang" pitchFamily="18" charset="-127"/>
            </a:endParaRPr>
          </a:p>
          <a:p>
            <a:r>
              <a:rPr lang="en-GB" altLang="en-US" sz="1800" kern="0" dirty="0">
                <a:solidFill>
                  <a:schemeClr val="tx1"/>
                </a:solidFill>
                <a:latin typeface="Bookman Old Style" pitchFamily="18" charset="0"/>
                <a:ea typeface="Batang" pitchFamily="18" charset="-127"/>
              </a:rPr>
              <a:t>Faculty of Business and Management</a:t>
            </a:r>
            <a:endParaRPr lang="en-US" altLang="en-US" sz="1800" kern="0" dirty="0">
              <a:solidFill>
                <a:schemeClr val="tx1"/>
              </a:solidFill>
              <a:latin typeface="Bookman Old Style" pitchFamily="18" charset="0"/>
              <a:ea typeface="Batang" pitchFamily="18" charset="-127"/>
            </a:endParaRPr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3EFD1051-034D-43ED-A4DE-08931597681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59856" y="1978872"/>
            <a:ext cx="4320480" cy="7445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2pPr>
            <a:lvl3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3pPr>
            <a:lvl4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4pPr>
            <a:lvl5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5pPr>
            <a:lvl6pPr marL="4572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6pPr>
            <a:lvl7pPr marL="9144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7pPr>
            <a:lvl8pPr marL="13716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8pPr>
            <a:lvl9pPr marL="18288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9pPr>
          </a:lstStyle>
          <a:p>
            <a:r>
              <a:rPr lang="en-GB" altLang="en-US" sz="2400" b="1" u="sng" kern="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Digital Entrepreneurship</a:t>
            </a:r>
          </a:p>
          <a:p>
            <a:r>
              <a:rPr lang="en-GB" altLang="en-US" sz="2400" kern="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(BMMB7002D) </a:t>
            </a:r>
          </a:p>
        </p:txBody>
      </p:sp>
      <p:sp>
        <p:nvSpPr>
          <p:cNvPr id="9" name="Rectangle 5">
            <a:extLst>
              <a:ext uri="{FF2B5EF4-FFF2-40B4-BE49-F238E27FC236}">
                <a16:creationId xmlns:a16="http://schemas.microsoft.com/office/drawing/2014/main" id="{96BB3C1A-A4E5-4C42-B302-CD976832338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26463" y="2502035"/>
            <a:ext cx="10559550" cy="20203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2pPr>
            <a:lvl3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3pPr>
            <a:lvl4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4pPr>
            <a:lvl5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5pPr>
            <a:lvl6pPr marL="4572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6pPr>
            <a:lvl7pPr marL="9144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7pPr>
            <a:lvl8pPr marL="13716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8pPr>
            <a:lvl9pPr marL="18288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9pPr>
          </a:lstStyle>
          <a:p>
            <a:r>
              <a:rPr lang="en-GB" altLang="en-US" kern="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Feasibility of a New Venture Concept</a:t>
            </a:r>
            <a:r>
              <a:rPr lang="en-GB" altLang="en-US" b="1" kern="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:</a:t>
            </a:r>
          </a:p>
          <a:p>
            <a:r>
              <a:rPr lang="en-GB" altLang="en-US" b="1" kern="0" dirty="0">
                <a:solidFill>
                  <a:srgbClr val="002060"/>
                </a:solidFill>
                <a:latin typeface="Bauhaus 93" panose="04030905020B02020C02" pitchFamily="82" charset="0"/>
                <a:ea typeface="Batang" pitchFamily="18" charset="-127"/>
              </a:rPr>
              <a:t>						  </a:t>
            </a:r>
            <a:r>
              <a:rPr lang="en-GB" altLang="en-US" b="1" kern="0" dirty="0">
                <a:solidFill>
                  <a:srgbClr val="C00000"/>
                </a:solidFill>
                <a:latin typeface="Bauhaus 93" panose="04030905020B02020C02" pitchFamily="82" charset="0"/>
                <a:ea typeface="Batang" pitchFamily="18" charset="-127"/>
              </a:rPr>
              <a:t>Physio</a:t>
            </a:r>
            <a:r>
              <a:rPr lang="en-GB" altLang="en-US" b="1" kern="0" dirty="0">
                <a:solidFill>
                  <a:schemeClr val="bg2">
                    <a:lumMod val="50000"/>
                  </a:schemeClr>
                </a:solidFill>
                <a:latin typeface="Bauhaus 93" panose="04030905020B02020C02" pitchFamily="82" charset="0"/>
                <a:ea typeface="Batang" pitchFamily="18" charset="-127"/>
              </a:rPr>
              <a:t>Chain</a:t>
            </a:r>
            <a:endParaRPr lang="en-US" dirty="0"/>
          </a:p>
        </p:txBody>
      </p:sp>
      <p:sp>
        <p:nvSpPr>
          <p:cNvPr id="10" name="Rectangle 5">
            <a:extLst>
              <a:ext uri="{FF2B5EF4-FFF2-40B4-BE49-F238E27FC236}">
                <a16:creationId xmlns:a16="http://schemas.microsoft.com/office/drawing/2014/main" id="{2ED56278-675E-4AFF-9AC1-383907D8AE6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8607" y="5889340"/>
            <a:ext cx="11814786" cy="7445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2pPr>
            <a:lvl3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3pPr>
            <a:lvl4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4pPr>
            <a:lvl5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5pPr>
            <a:lvl6pPr marL="4572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6pPr>
            <a:lvl7pPr marL="9144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7pPr>
            <a:lvl8pPr marL="13716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8pPr>
            <a:lvl9pPr marL="18288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9pPr>
          </a:lstStyle>
          <a:p>
            <a:r>
              <a:rPr lang="en-GB" altLang="en-US" sz="2000" kern="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							     			    Aubrey </a:t>
            </a:r>
            <a:r>
              <a:rPr lang="en-GB" altLang="en-US" sz="2000" kern="0" dirty="0" err="1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Nkata</a:t>
            </a:r>
            <a:endParaRPr lang="en-GB" altLang="en-US" sz="2000" kern="0" dirty="0">
              <a:solidFill>
                <a:srgbClr val="002060"/>
              </a:solidFill>
              <a:latin typeface="Bookman Old Style" pitchFamily="18" charset="0"/>
              <a:ea typeface="Batang" pitchFamily="18" charset="-127"/>
            </a:endParaRPr>
          </a:p>
          <a:p>
            <a:r>
              <a:rPr lang="en-GB" altLang="en-US" sz="2000" kern="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 Submission for 25/11/19 			                    			    1812651</a:t>
            </a:r>
            <a:endParaRPr lang="en-US" altLang="en-US" sz="2000" kern="0" dirty="0">
              <a:solidFill>
                <a:srgbClr val="002060"/>
              </a:solidFill>
              <a:latin typeface="Bookman Old Style" pitchFamily="18" charset="0"/>
              <a:ea typeface="Batang" pitchFamily="18" charset="-127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8F00D35-1AFE-4E9F-B52E-F7CC4FC28B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14037" y="218975"/>
            <a:ext cx="1926503" cy="774259"/>
          </a:xfrm>
          <a:prstGeom prst="rect">
            <a:avLst/>
          </a:prstGeom>
        </p:spPr>
      </p:pic>
      <p:pic>
        <p:nvPicPr>
          <p:cNvPr id="14" name="Graphic 13" descr="Body builder">
            <a:extLst>
              <a:ext uri="{FF2B5EF4-FFF2-40B4-BE49-F238E27FC236}">
                <a16:creationId xmlns:a16="http://schemas.microsoft.com/office/drawing/2014/main" id="{6E126FB9-0AE6-455A-B41F-D89DD6ADE2A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612612" y="4232256"/>
            <a:ext cx="1092977" cy="1092977"/>
          </a:xfrm>
          <a:prstGeom prst="rect">
            <a:avLst/>
          </a:prstGeom>
        </p:spPr>
      </p:pic>
      <p:pic>
        <p:nvPicPr>
          <p:cNvPr id="15" name="Graphic 14" descr="Heart with pulse">
            <a:extLst>
              <a:ext uri="{FF2B5EF4-FFF2-40B4-BE49-F238E27FC236}">
                <a16:creationId xmlns:a16="http://schemas.microsoft.com/office/drawing/2014/main" id="{359FEC2E-2A15-4F36-B924-913ABA24E6A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612612" y="4825640"/>
            <a:ext cx="1092977" cy="1092977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C80854FC-6F4E-475E-B126-DF4E4979A298}"/>
              </a:ext>
            </a:extLst>
          </p:cNvPr>
          <p:cNvSpPr/>
          <p:nvPr/>
        </p:nvSpPr>
        <p:spPr>
          <a:xfrm>
            <a:off x="8885262" y="4848908"/>
            <a:ext cx="321529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dirty="0"/>
              <a:t>Like UBER, for Physio</a:t>
            </a:r>
          </a:p>
        </p:txBody>
      </p:sp>
    </p:spTree>
    <p:extLst>
      <p:ext uri="{BB962C8B-B14F-4D97-AF65-F5344CB8AC3E}">
        <p14:creationId xmlns:p14="http://schemas.microsoft.com/office/powerpoint/2010/main" val="17992342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ECB0271-B5CF-4542-8CA7-2761517C6D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14037" y="218975"/>
            <a:ext cx="1926503" cy="774259"/>
          </a:xfrm>
          <a:prstGeom prst="rect">
            <a:avLst/>
          </a:prstGeom>
        </p:spPr>
      </p:pic>
      <p:sp>
        <p:nvSpPr>
          <p:cNvPr id="5" name="Rectangle 5">
            <a:extLst>
              <a:ext uri="{FF2B5EF4-FFF2-40B4-BE49-F238E27FC236}">
                <a16:creationId xmlns:a16="http://schemas.microsoft.com/office/drawing/2014/main" id="{D7B126B6-BF78-4D2A-AC78-612ABA749B5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43201" y="438062"/>
            <a:ext cx="6002310" cy="7445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2pPr>
            <a:lvl3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3pPr>
            <a:lvl4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4pPr>
            <a:lvl5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5pPr>
            <a:lvl6pPr marL="4572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6pPr>
            <a:lvl7pPr marL="9144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7pPr>
            <a:lvl8pPr marL="13716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8pPr>
            <a:lvl9pPr marL="18288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9pPr>
          </a:lstStyle>
          <a:p>
            <a:r>
              <a:rPr lang="en-GB" altLang="en-US" b="1" u="sng" kern="0" dirty="0" err="1">
                <a:solidFill>
                  <a:srgbClr val="C00000"/>
                </a:solidFill>
                <a:latin typeface="Bauhaus 93" panose="04030905020B02020C02" pitchFamily="82" charset="0"/>
                <a:ea typeface="Batang" pitchFamily="18" charset="-127"/>
              </a:rPr>
              <a:t>Physio</a:t>
            </a:r>
            <a:r>
              <a:rPr lang="en-GB" altLang="en-US" b="1" u="sng" kern="0" dirty="0" err="1">
                <a:solidFill>
                  <a:schemeClr val="bg2">
                    <a:lumMod val="50000"/>
                  </a:schemeClr>
                </a:solidFill>
                <a:latin typeface="Bauhaus 93" panose="04030905020B02020C02" pitchFamily="82" charset="0"/>
                <a:ea typeface="Batang" pitchFamily="18" charset="-127"/>
              </a:rPr>
              <a:t>Chain</a:t>
            </a:r>
            <a:r>
              <a:rPr lang="en-GB" altLang="en-US" b="1" u="sng" kern="0" dirty="0">
                <a:solidFill>
                  <a:schemeClr val="bg2">
                    <a:lumMod val="50000"/>
                  </a:schemeClr>
                </a:solidFill>
                <a:latin typeface="Bauhaus 93" panose="04030905020B02020C02" pitchFamily="82" charset="0"/>
                <a:ea typeface="Batang" pitchFamily="18" charset="-127"/>
              </a:rPr>
              <a:t> </a:t>
            </a:r>
            <a:r>
              <a:rPr lang="en-GB" altLang="en-US" b="1" u="sng" kern="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Summary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DEBD696-9A86-457E-AD4F-195552D8EC85}"/>
              </a:ext>
            </a:extLst>
          </p:cNvPr>
          <p:cNvSpPr txBox="1"/>
          <p:nvPr/>
        </p:nvSpPr>
        <p:spPr>
          <a:xfrm>
            <a:off x="1882278" y="1940610"/>
            <a:ext cx="10000080" cy="38625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500" b="1" i="1" dirty="0">
                <a:solidFill>
                  <a:srgbClr val="FF0000"/>
                </a:solidFill>
              </a:rPr>
              <a:t>Changing Health Models: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500" b="1" dirty="0"/>
              <a:t>Evolving needs and desires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500" dirty="0"/>
              <a:t>Advances in technology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500" b="1" dirty="0"/>
              <a:t>Need for innovation to increase efficiency, and cost effectiveness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500" dirty="0"/>
              <a:t>Physiotherapy market projected to grow</a:t>
            </a:r>
          </a:p>
          <a:p>
            <a:endParaRPr lang="en-US" sz="3500" dirty="0"/>
          </a:p>
        </p:txBody>
      </p:sp>
      <p:pic>
        <p:nvPicPr>
          <p:cNvPr id="3" name="Graphic 2" descr="Head with gears">
            <a:extLst>
              <a:ext uri="{FF2B5EF4-FFF2-40B4-BE49-F238E27FC236}">
                <a16:creationId xmlns:a16="http://schemas.microsoft.com/office/drawing/2014/main" id="{29CE7904-E53E-4E34-A168-7CA51500C92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80307" y="3492469"/>
            <a:ext cx="1202706" cy="1202706"/>
          </a:xfrm>
          <a:prstGeom prst="rect">
            <a:avLst/>
          </a:prstGeom>
        </p:spPr>
      </p:pic>
      <p:pic>
        <p:nvPicPr>
          <p:cNvPr id="9" name="Graphic 8" descr="Brain in head">
            <a:extLst>
              <a:ext uri="{FF2B5EF4-FFF2-40B4-BE49-F238E27FC236}">
                <a16:creationId xmlns:a16="http://schemas.microsoft.com/office/drawing/2014/main" id="{650A6E41-90BF-45A7-B7C5-87E5C5693BF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63781" y="1867527"/>
            <a:ext cx="1202706" cy="1202706"/>
          </a:xfrm>
          <a:prstGeom prst="rect">
            <a:avLst/>
          </a:prstGeom>
        </p:spPr>
      </p:pic>
      <p:pic>
        <p:nvPicPr>
          <p:cNvPr id="13" name="Graphic 12" descr="Thought bubble">
            <a:extLst>
              <a:ext uri="{FF2B5EF4-FFF2-40B4-BE49-F238E27FC236}">
                <a16:creationId xmlns:a16="http://schemas.microsoft.com/office/drawing/2014/main" id="{D15A1241-71DF-4526-A6F1-A545E5960A3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072441" y="2705696"/>
            <a:ext cx="1202706" cy="1202706"/>
          </a:xfrm>
          <a:prstGeom prst="rect">
            <a:avLst/>
          </a:prstGeom>
        </p:spPr>
      </p:pic>
      <p:pic>
        <p:nvPicPr>
          <p:cNvPr id="17" name="Graphic 16" descr="Group brainstorm">
            <a:extLst>
              <a:ext uri="{FF2B5EF4-FFF2-40B4-BE49-F238E27FC236}">
                <a16:creationId xmlns:a16="http://schemas.microsoft.com/office/drawing/2014/main" id="{8D3F4A54-2DB7-4E7E-B4D7-2BFB1F00748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363781" y="4561778"/>
            <a:ext cx="1202706" cy="1202706"/>
          </a:xfrm>
          <a:prstGeom prst="rect">
            <a:avLst/>
          </a:prstGeom>
        </p:spPr>
      </p:pic>
      <p:pic>
        <p:nvPicPr>
          <p:cNvPr id="23" name="Graphic 22" descr="Body builder">
            <a:extLst>
              <a:ext uri="{FF2B5EF4-FFF2-40B4-BE49-F238E27FC236}">
                <a16:creationId xmlns:a16="http://schemas.microsoft.com/office/drawing/2014/main" id="{B56DD914-291E-4A1D-9FB4-64FF25B7F81D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0809962" y="5631759"/>
            <a:ext cx="676405" cy="676405"/>
          </a:xfrm>
          <a:prstGeom prst="rect">
            <a:avLst/>
          </a:prstGeom>
        </p:spPr>
      </p:pic>
      <p:pic>
        <p:nvPicPr>
          <p:cNvPr id="24" name="Graphic 23" descr="Heart with pulse">
            <a:extLst>
              <a:ext uri="{FF2B5EF4-FFF2-40B4-BE49-F238E27FC236}">
                <a16:creationId xmlns:a16="http://schemas.microsoft.com/office/drawing/2014/main" id="{2C8D2D24-3774-42BB-809E-350207252C8A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10809962" y="6020792"/>
            <a:ext cx="676405" cy="676405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3CC7D0D8-0D63-4DCD-8C52-59DF03D47887}"/>
              </a:ext>
            </a:extLst>
          </p:cNvPr>
          <p:cNvSpPr/>
          <p:nvPr/>
        </p:nvSpPr>
        <p:spPr>
          <a:xfrm>
            <a:off x="10336928" y="5431088"/>
            <a:ext cx="160813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altLang="en-US" sz="2000" b="1" kern="0" dirty="0">
                <a:solidFill>
                  <a:srgbClr val="C00000"/>
                </a:solidFill>
                <a:latin typeface="Bauhaus 93" panose="04030905020B02020C02" pitchFamily="82" charset="0"/>
                <a:ea typeface="Batang" pitchFamily="18" charset="-127"/>
              </a:rPr>
              <a:t>Physio</a:t>
            </a:r>
            <a:r>
              <a:rPr lang="en-GB" altLang="en-US" sz="2000" b="1" kern="0" dirty="0">
                <a:solidFill>
                  <a:schemeClr val="bg2">
                    <a:lumMod val="50000"/>
                  </a:schemeClr>
                </a:solidFill>
                <a:latin typeface="Bauhaus 93" panose="04030905020B02020C02" pitchFamily="82" charset="0"/>
                <a:ea typeface="Batang" pitchFamily="18" charset="-127"/>
              </a:rPr>
              <a:t>Chain</a:t>
            </a:r>
            <a:endParaRPr lang="en-US" sz="2000" dirty="0">
              <a:solidFill>
                <a:schemeClr val="bg2">
                  <a:lumMod val="50000"/>
                </a:schemeClr>
              </a:solidFill>
              <a:latin typeface="Bauhaus 93" panose="04030905020B02020C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56699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5">
            <a:extLst>
              <a:ext uri="{FF2B5EF4-FFF2-40B4-BE49-F238E27FC236}">
                <a16:creationId xmlns:a16="http://schemas.microsoft.com/office/drawing/2014/main" id="{D7B126B6-BF78-4D2A-AC78-612ABA749B5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46489" y="438062"/>
            <a:ext cx="5299021" cy="7445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2pPr>
            <a:lvl3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3pPr>
            <a:lvl4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4pPr>
            <a:lvl5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5pPr>
            <a:lvl6pPr marL="4572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6pPr>
            <a:lvl7pPr marL="9144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7pPr>
            <a:lvl8pPr marL="13716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8pPr>
            <a:lvl9pPr marL="18288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9pPr>
          </a:lstStyle>
          <a:p>
            <a:r>
              <a:rPr lang="en-GB" altLang="en-US" b="1" u="sng" kern="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Why This Business</a:t>
            </a:r>
            <a:endParaRPr lang="en-GB" altLang="en-US" b="1" kern="0" dirty="0">
              <a:solidFill>
                <a:srgbClr val="002060"/>
              </a:solidFill>
              <a:latin typeface="Bookman Old Style" pitchFamily="18" charset="0"/>
              <a:ea typeface="Batang" pitchFamily="18" charset="-127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DEBD696-9A86-457E-AD4F-195552D8EC85}"/>
              </a:ext>
            </a:extLst>
          </p:cNvPr>
          <p:cNvSpPr txBox="1"/>
          <p:nvPr/>
        </p:nvSpPr>
        <p:spPr>
          <a:xfrm>
            <a:off x="1720002" y="1891614"/>
            <a:ext cx="10000080" cy="27853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500" b="1" i="1" dirty="0">
                <a:solidFill>
                  <a:srgbClr val="FF0000"/>
                </a:solidFill>
              </a:rPr>
              <a:t>Opportunities with technology: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500" b="1" dirty="0"/>
              <a:t>Transformation in healthcare delivery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500" dirty="0"/>
              <a:t>Physiotherapy market traditionally fragmented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500" dirty="0"/>
              <a:t>Prime for growth in next 5-10 years</a:t>
            </a:r>
          </a:p>
          <a:p>
            <a:endParaRPr lang="en-US" sz="3500" dirty="0"/>
          </a:p>
        </p:txBody>
      </p:sp>
      <p:pic>
        <p:nvPicPr>
          <p:cNvPr id="7" name="Graphic 6" descr="Presentation with checklist">
            <a:extLst>
              <a:ext uri="{FF2B5EF4-FFF2-40B4-BE49-F238E27FC236}">
                <a16:creationId xmlns:a16="http://schemas.microsoft.com/office/drawing/2014/main" id="{DFF18C26-8516-4D42-BA99-09E7D134D6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89977" y="4356656"/>
            <a:ext cx="1088300" cy="1088300"/>
          </a:xfrm>
          <a:prstGeom prst="rect">
            <a:avLst/>
          </a:prstGeom>
        </p:spPr>
      </p:pic>
      <p:pic>
        <p:nvPicPr>
          <p:cNvPr id="10" name="Graphic 9" descr="List">
            <a:extLst>
              <a:ext uri="{FF2B5EF4-FFF2-40B4-BE49-F238E27FC236}">
                <a16:creationId xmlns:a16="http://schemas.microsoft.com/office/drawing/2014/main" id="{A51B5DA6-931C-47C8-89CA-D95F7987D06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89977" y="1799258"/>
            <a:ext cx="1088300" cy="1088300"/>
          </a:xfrm>
          <a:prstGeom prst="rect">
            <a:avLst/>
          </a:prstGeom>
        </p:spPr>
      </p:pic>
      <p:pic>
        <p:nvPicPr>
          <p:cNvPr id="12" name="Graphic 11" descr="Questions RTL">
            <a:extLst>
              <a:ext uri="{FF2B5EF4-FFF2-40B4-BE49-F238E27FC236}">
                <a16:creationId xmlns:a16="http://schemas.microsoft.com/office/drawing/2014/main" id="{08C8C4BA-99A0-44CE-862F-1D38EA00522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71918" y="3154055"/>
            <a:ext cx="1088301" cy="108830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EF4A431C-6990-426A-8A41-B1DFF8438E3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014037" y="218975"/>
            <a:ext cx="1926503" cy="774259"/>
          </a:xfrm>
          <a:prstGeom prst="rect">
            <a:avLst/>
          </a:prstGeom>
        </p:spPr>
      </p:pic>
      <p:pic>
        <p:nvPicPr>
          <p:cNvPr id="29" name="Graphic 28" descr="Body builder">
            <a:extLst>
              <a:ext uri="{FF2B5EF4-FFF2-40B4-BE49-F238E27FC236}">
                <a16:creationId xmlns:a16="http://schemas.microsoft.com/office/drawing/2014/main" id="{AB461A87-3699-43BB-8DCB-089C7BBB5988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0809962" y="5631759"/>
            <a:ext cx="676405" cy="676405"/>
          </a:xfrm>
          <a:prstGeom prst="rect">
            <a:avLst/>
          </a:prstGeom>
        </p:spPr>
      </p:pic>
      <p:pic>
        <p:nvPicPr>
          <p:cNvPr id="30" name="Graphic 29" descr="Heart with pulse">
            <a:extLst>
              <a:ext uri="{FF2B5EF4-FFF2-40B4-BE49-F238E27FC236}">
                <a16:creationId xmlns:a16="http://schemas.microsoft.com/office/drawing/2014/main" id="{FF01C315-F33F-4012-ACC9-4BA72D3271FF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0809962" y="6020792"/>
            <a:ext cx="676405" cy="676405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6CDCD6C4-DADB-48D3-B6BF-B0C8D481F1FC}"/>
              </a:ext>
            </a:extLst>
          </p:cNvPr>
          <p:cNvSpPr/>
          <p:nvPr/>
        </p:nvSpPr>
        <p:spPr>
          <a:xfrm>
            <a:off x="10336928" y="5431088"/>
            <a:ext cx="160813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altLang="en-US" sz="2000" b="1" kern="0" dirty="0">
                <a:solidFill>
                  <a:srgbClr val="C00000"/>
                </a:solidFill>
                <a:latin typeface="Bauhaus 93" panose="04030905020B02020C02" pitchFamily="82" charset="0"/>
                <a:ea typeface="Batang" pitchFamily="18" charset="-127"/>
              </a:rPr>
              <a:t>Physio</a:t>
            </a:r>
            <a:r>
              <a:rPr lang="en-GB" altLang="en-US" sz="2000" b="1" kern="0" dirty="0">
                <a:solidFill>
                  <a:schemeClr val="bg2">
                    <a:lumMod val="50000"/>
                  </a:schemeClr>
                </a:solidFill>
                <a:latin typeface="Bauhaus 93" panose="04030905020B02020C02" pitchFamily="82" charset="0"/>
                <a:ea typeface="Batang" pitchFamily="18" charset="-127"/>
              </a:rPr>
              <a:t>Chain</a:t>
            </a:r>
            <a:endParaRPr lang="en-US" sz="2000" dirty="0">
              <a:solidFill>
                <a:schemeClr val="bg2">
                  <a:lumMod val="50000"/>
                </a:schemeClr>
              </a:solidFill>
              <a:latin typeface="Bauhaus 93" panose="04030905020B02020C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01193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ECB0271-B5CF-4542-8CA7-2761517C6D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14037" y="218975"/>
            <a:ext cx="1926503" cy="774259"/>
          </a:xfrm>
          <a:prstGeom prst="rect">
            <a:avLst/>
          </a:prstGeom>
        </p:spPr>
      </p:pic>
      <p:sp>
        <p:nvSpPr>
          <p:cNvPr id="5" name="Rectangle 5">
            <a:extLst>
              <a:ext uri="{FF2B5EF4-FFF2-40B4-BE49-F238E27FC236}">
                <a16:creationId xmlns:a16="http://schemas.microsoft.com/office/drawing/2014/main" id="{D7B126B6-BF78-4D2A-AC78-612ABA749B5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46489" y="438062"/>
            <a:ext cx="5299021" cy="7445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2pPr>
            <a:lvl3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3pPr>
            <a:lvl4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4pPr>
            <a:lvl5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5pPr>
            <a:lvl6pPr marL="4572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6pPr>
            <a:lvl7pPr marL="9144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7pPr>
            <a:lvl8pPr marL="13716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8pPr>
            <a:lvl9pPr marL="18288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9pPr>
          </a:lstStyle>
          <a:p>
            <a:r>
              <a:rPr lang="en-GB" altLang="en-US" b="1" u="sng" kern="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Why This Business</a:t>
            </a:r>
            <a:endParaRPr lang="en-GB" altLang="en-US" b="1" kern="0" dirty="0">
              <a:solidFill>
                <a:srgbClr val="002060"/>
              </a:solidFill>
              <a:latin typeface="Bookman Old Style" pitchFamily="18" charset="0"/>
              <a:ea typeface="Batang" pitchFamily="18" charset="-127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DEBD696-9A86-457E-AD4F-195552D8EC85}"/>
              </a:ext>
            </a:extLst>
          </p:cNvPr>
          <p:cNvSpPr txBox="1"/>
          <p:nvPr/>
        </p:nvSpPr>
        <p:spPr>
          <a:xfrm>
            <a:off x="1882278" y="1940610"/>
            <a:ext cx="1000008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500" b="1" i="1" dirty="0">
                <a:solidFill>
                  <a:srgbClr val="FF0000"/>
                </a:solidFill>
              </a:rPr>
              <a:t>Business Model: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500" b="1" dirty="0"/>
              <a:t>Lean model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500" dirty="0"/>
              <a:t>Frequent testing and learning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500" b="1" dirty="0"/>
              <a:t>Performance indicators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500" dirty="0"/>
              <a:t>MVP</a:t>
            </a:r>
          </a:p>
          <a:p>
            <a:endParaRPr lang="en-US" sz="3500" dirty="0"/>
          </a:p>
        </p:txBody>
      </p:sp>
      <p:pic>
        <p:nvPicPr>
          <p:cNvPr id="3" name="Graphic 2" descr="Head with gears">
            <a:extLst>
              <a:ext uri="{FF2B5EF4-FFF2-40B4-BE49-F238E27FC236}">
                <a16:creationId xmlns:a16="http://schemas.microsoft.com/office/drawing/2014/main" id="{29CE7904-E53E-4E34-A168-7CA51500C92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80307" y="3446749"/>
            <a:ext cx="1202706" cy="1202706"/>
          </a:xfrm>
          <a:prstGeom prst="rect">
            <a:avLst/>
          </a:prstGeom>
        </p:spPr>
      </p:pic>
      <p:pic>
        <p:nvPicPr>
          <p:cNvPr id="9" name="Graphic 8" descr="Brain in head">
            <a:extLst>
              <a:ext uri="{FF2B5EF4-FFF2-40B4-BE49-F238E27FC236}">
                <a16:creationId xmlns:a16="http://schemas.microsoft.com/office/drawing/2014/main" id="{650A6E41-90BF-45A7-B7C5-87E5C5693BF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63781" y="1501767"/>
            <a:ext cx="1202706" cy="1202706"/>
          </a:xfrm>
          <a:prstGeom prst="rect">
            <a:avLst/>
          </a:prstGeom>
        </p:spPr>
      </p:pic>
      <p:pic>
        <p:nvPicPr>
          <p:cNvPr id="13" name="Graphic 12" descr="Thought bubble">
            <a:extLst>
              <a:ext uri="{FF2B5EF4-FFF2-40B4-BE49-F238E27FC236}">
                <a16:creationId xmlns:a16="http://schemas.microsoft.com/office/drawing/2014/main" id="{D15A1241-71DF-4526-A6F1-A545E5960A3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072441" y="2705696"/>
            <a:ext cx="1202706" cy="1202706"/>
          </a:xfrm>
          <a:prstGeom prst="rect">
            <a:avLst/>
          </a:prstGeom>
        </p:spPr>
      </p:pic>
      <p:pic>
        <p:nvPicPr>
          <p:cNvPr id="17" name="Graphic 16" descr="Group brainstorm">
            <a:extLst>
              <a:ext uri="{FF2B5EF4-FFF2-40B4-BE49-F238E27FC236}">
                <a16:creationId xmlns:a16="http://schemas.microsoft.com/office/drawing/2014/main" id="{8D3F4A54-2DB7-4E7E-B4D7-2BFB1F00748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363781" y="4996118"/>
            <a:ext cx="1202706" cy="1202706"/>
          </a:xfrm>
          <a:prstGeom prst="rect">
            <a:avLst/>
          </a:prstGeom>
        </p:spPr>
      </p:pic>
      <p:pic>
        <p:nvPicPr>
          <p:cNvPr id="23" name="Graphic 22" descr="Body builder">
            <a:extLst>
              <a:ext uri="{FF2B5EF4-FFF2-40B4-BE49-F238E27FC236}">
                <a16:creationId xmlns:a16="http://schemas.microsoft.com/office/drawing/2014/main" id="{B56DD914-291E-4A1D-9FB4-64FF25B7F81D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0809962" y="5631759"/>
            <a:ext cx="676405" cy="676405"/>
          </a:xfrm>
          <a:prstGeom prst="rect">
            <a:avLst/>
          </a:prstGeom>
        </p:spPr>
      </p:pic>
      <p:pic>
        <p:nvPicPr>
          <p:cNvPr id="24" name="Graphic 23" descr="Heart with pulse">
            <a:extLst>
              <a:ext uri="{FF2B5EF4-FFF2-40B4-BE49-F238E27FC236}">
                <a16:creationId xmlns:a16="http://schemas.microsoft.com/office/drawing/2014/main" id="{2C8D2D24-3774-42BB-809E-350207252C8A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10809962" y="6020792"/>
            <a:ext cx="676405" cy="676405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3CC7D0D8-0D63-4DCD-8C52-59DF03D47887}"/>
              </a:ext>
            </a:extLst>
          </p:cNvPr>
          <p:cNvSpPr/>
          <p:nvPr/>
        </p:nvSpPr>
        <p:spPr>
          <a:xfrm>
            <a:off x="10336928" y="5431088"/>
            <a:ext cx="160813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altLang="en-US" sz="2000" b="1" kern="0" dirty="0">
                <a:solidFill>
                  <a:srgbClr val="C00000"/>
                </a:solidFill>
                <a:latin typeface="Bauhaus 93" panose="04030905020B02020C02" pitchFamily="82" charset="0"/>
                <a:ea typeface="Batang" pitchFamily="18" charset="-127"/>
              </a:rPr>
              <a:t>Physio</a:t>
            </a:r>
            <a:r>
              <a:rPr lang="en-GB" altLang="en-US" sz="2000" b="1" kern="0" dirty="0">
                <a:solidFill>
                  <a:schemeClr val="bg2">
                    <a:lumMod val="50000"/>
                  </a:schemeClr>
                </a:solidFill>
                <a:latin typeface="Bauhaus 93" panose="04030905020B02020C02" pitchFamily="82" charset="0"/>
                <a:ea typeface="Batang" pitchFamily="18" charset="-127"/>
              </a:rPr>
              <a:t>Chain</a:t>
            </a:r>
            <a:endParaRPr lang="en-US" sz="2000" dirty="0">
              <a:solidFill>
                <a:schemeClr val="bg2">
                  <a:lumMod val="50000"/>
                </a:schemeClr>
              </a:solidFill>
              <a:latin typeface="Bauhaus 93" panose="04030905020B02020C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98973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ECB0271-B5CF-4542-8CA7-2761517C6D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14037" y="218975"/>
            <a:ext cx="1926503" cy="774259"/>
          </a:xfrm>
          <a:prstGeom prst="rect">
            <a:avLst/>
          </a:prstGeom>
        </p:spPr>
      </p:pic>
      <p:sp>
        <p:nvSpPr>
          <p:cNvPr id="5" name="Rectangle 5">
            <a:extLst>
              <a:ext uri="{FF2B5EF4-FFF2-40B4-BE49-F238E27FC236}">
                <a16:creationId xmlns:a16="http://schemas.microsoft.com/office/drawing/2014/main" id="{D7B126B6-BF78-4D2A-AC78-612ABA749B5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58590" y="350048"/>
            <a:ext cx="4274819" cy="7445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2pPr>
            <a:lvl3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3pPr>
            <a:lvl4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4pPr>
            <a:lvl5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5pPr>
            <a:lvl6pPr marL="4572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6pPr>
            <a:lvl7pPr marL="9144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7pPr>
            <a:lvl8pPr marL="13716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8pPr>
            <a:lvl9pPr marL="18288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9pPr>
          </a:lstStyle>
          <a:p>
            <a:r>
              <a:rPr lang="en-GB" altLang="en-US" b="1" u="sng" kern="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Meet the Team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DEBD696-9A86-457E-AD4F-195552D8EC85}"/>
              </a:ext>
            </a:extLst>
          </p:cNvPr>
          <p:cNvSpPr txBox="1"/>
          <p:nvPr/>
        </p:nvSpPr>
        <p:spPr>
          <a:xfrm>
            <a:off x="1882278" y="1063790"/>
            <a:ext cx="10000080" cy="55553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500" b="1" i="1" dirty="0">
                <a:solidFill>
                  <a:srgbClr val="FF0000"/>
                </a:solidFill>
              </a:rPr>
              <a:t>Aubrey </a:t>
            </a:r>
            <a:r>
              <a:rPr lang="en-GB" sz="3500" b="1" i="1" dirty="0" err="1">
                <a:solidFill>
                  <a:srgbClr val="FF0000"/>
                </a:solidFill>
              </a:rPr>
              <a:t>Nkata</a:t>
            </a:r>
            <a:r>
              <a:rPr lang="en-GB" sz="3500" b="1" i="1" dirty="0">
                <a:solidFill>
                  <a:srgbClr val="FF0000"/>
                </a:solidFill>
              </a:rPr>
              <a:t> : Founder and CEO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500" dirty="0"/>
              <a:t>Physiotherapist</a:t>
            </a:r>
          </a:p>
          <a:p>
            <a:r>
              <a:rPr lang="en-GB" sz="2200" dirty="0"/>
              <a:t>       BSc (hons) Sport Rehabilitation, MSc Physiotherapy, MBA Business  </a:t>
            </a:r>
          </a:p>
          <a:p>
            <a:r>
              <a:rPr lang="en-GB" sz="2200" dirty="0"/>
              <a:t>       Administration and Management (2020)</a:t>
            </a:r>
          </a:p>
          <a:p>
            <a:endParaRPr lang="en-GB" sz="1500" b="1" i="1" dirty="0">
              <a:solidFill>
                <a:srgbClr val="FF0000"/>
              </a:solidFill>
            </a:endParaRPr>
          </a:p>
          <a:p>
            <a:r>
              <a:rPr lang="en-GB" sz="3500" b="1" i="1" dirty="0">
                <a:solidFill>
                  <a:srgbClr val="FF0000"/>
                </a:solidFill>
              </a:rPr>
              <a:t>Chris Moto : Co-founder and CTO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sz="2500" dirty="0">
                <a:solidFill>
                  <a:prstClr val="black"/>
                </a:solidFill>
              </a:rPr>
              <a:t>Analyst Developer</a:t>
            </a:r>
          </a:p>
          <a:p>
            <a:pPr lvl="0"/>
            <a:r>
              <a:rPr lang="en-GB" sz="2200" dirty="0">
                <a:solidFill>
                  <a:prstClr val="black"/>
                </a:solidFill>
              </a:rPr>
              <a:t>       BSc (hons) Computer Software Engineering, BTEC Software Development &amp; IT   </a:t>
            </a:r>
          </a:p>
          <a:p>
            <a:pPr lvl="0"/>
            <a:r>
              <a:rPr lang="en-GB" sz="2200" dirty="0">
                <a:solidFill>
                  <a:prstClr val="black"/>
                </a:solidFill>
              </a:rPr>
              <a:t>       Administration and Management</a:t>
            </a:r>
            <a:endParaRPr lang="en-GB" sz="3500" b="1" i="1" dirty="0">
              <a:solidFill>
                <a:srgbClr val="FF0000"/>
              </a:solidFill>
            </a:endParaRPr>
          </a:p>
          <a:p>
            <a:endParaRPr lang="en-GB" sz="1500" b="1" i="1" dirty="0">
              <a:solidFill>
                <a:srgbClr val="FF0000"/>
              </a:solidFill>
            </a:endParaRPr>
          </a:p>
          <a:p>
            <a:r>
              <a:rPr lang="en-GB" sz="3500" b="1" i="1" dirty="0">
                <a:solidFill>
                  <a:srgbClr val="FF0000"/>
                </a:solidFill>
              </a:rPr>
              <a:t>Hilary Sithole : Co-founder and CMO </a:t>
            </a:r>
            <a:endParaRPr lang="en-GB" sz="3500" dirty="0"/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sz="2500" dirty="0">
                <a:solidFill>
                  <a:prstClr val="black"/>
                </a:solidFill>
              </a:rPr>
              <a:t>Commercial Executive</a:t>
            </a:r>
          </a:p>
          <a:p>
            <a:pPr lvl="0"/>
            <a:r>
              <a:rPr lang="en-GB" sz="2200" dirty="0">
                <a:solidFill>
                  <a:prstClr val="black"/>
                </a:solidFill>
              </a:rPr>
              <a:t>       BSc (hons) Media Studies</a:t>
            </a:r>
            <a:endParaRPr lang="en-GB" sz="3500" b="1" i="1" dirty="0">
              <a:solidFill>
                <a:srgbClr val="FF0000"/>
              </a:solidFill>
            </a:endParaRPr>
          </a:p>
          <a:p>
            <a:endParaRPr lang="en-US" sz="3500" dirty="0"/>
          </a:p>
        </p:txBody>
      </p:sp>
      <p:pic>
        <p:nvPicPr>
          <p:cNvPr id="23" name="Graphic 22" descr="Body builder">
            <a:extLst>
              <a:ext uri="{FF2B5EF4-FFF2-40B4-BE49-F238E27FC236}">
                <a16:creationId xmlns:a16="http://schemas.microsoft.com/office/drawing/2014/main" id="{B56DD914-291E-4A1D-9FB4-64FF25B7F81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809962" y="5631759"/>
            <a:ext cx="676405" cy="676405"/>
          </a:xfrm>
          <a:prstGeom prst="rect">
            <a:avLst/>
          </a:prstGeom>
        </p:spPr>
      </p:pic>
      <p:pic>
        <p:nvPicPr>
          <p:cNvPr id="24" name="Graphic 23" descr="Heart with pulse">
            <a:extLst>
              <a:ext uri="{FF2B5EF4-FFF2-40B4-BE49-F238E27FC236}">
                <a16:creationId xmlns:a16="http://schemas.microsoft.com/office/drawing/2014/main" id="{2C8D2D24-3774-42BB-809E-350207252C8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809962" y="6020792"/>
            <a:ext cx="676405" cy="676405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3CC7D0D8-0D63-4DCD-8C52-59DF03D47887}"/>
              </a:ext>
            </a:extLst>
          </p:cNvPr>
          <p:cNvSpPr/>
          <p:nvPr/>
        </p:nvSpPr>
        <p:spPr>
          <a:xfrm>
            <a:off x="10336928" y="5431088"/>
            <a:ext cx="160813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altLang="en-US" sz="2000" b="1" kern="0" dirty="0">
                <a:solidFill>
                  <a:srgbClr val="C00000"/>
                </a:solidFill>
                <a:latin typeface="Bauhaus 93" panose="04030905020B02020C02" pitchFamily="82" charset="0"/>
                <a:ea typeface="Batang" pitchFamily="18" charset="-127"/>
              </a:rPr>
              <a:t>Physio</a:t>
            </a:r>
            <a:r>
              <a:rPr lang="en-GB" altLang="en-US" sz="2000" b="1" kern="0" dirty="0">
                <a:solidFill>
                  <a:schemeClr val="bg2">
                    <a:lumMod val="50000"/>
                  </a:schemeClr>
                </a:solidFill>
                <a:latin typeface="Bauhaus 93" panose="04030905020B02020C02" pitchFamily="82" charset="0"/>
                <a:ea typeface="Batang" pitchFamily="18" charset="-127"/>
              </a:rPr>
              <a:t>Chain</a:t>
            </a:r>
            <a:endParaRPr lang="en-US" sz="2000" dirty="0">
              <a:solidFill>
                <a:schemeClr val="bg2">
                  <a:lumMod val="50000"/>
                </a:schemeClr>
              </a:solidFill>
              <a:latin typeface="Bauhaus 93" panose="04030905020B02020C02" pitchFamily="82" charset="0"/>
            </a:endParaRPr>
          </a:p>
        </p:txBody>
      </p:sp>
      <p:pic>
        <p:nvPicPr>
          <p:cNvPr id="7" name="Graphic 6" descr="Moustache face with no fill">
            <a:extLst>
              <a:ext uri="{FF2B5EF4-FFF2-40B4-BE49-F238E27FC236}">
                <a16:creationId xmlns:a16="http://schemas.microsoft.com/office/drawing/2014/main" id="{FA38FCA2-CD08-43A2-B185-58F49A61375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523068" y="4774614"/>
            <a:ext cx="914400" cy="914400"/>
          </a:xfrm>
          <a:prstGeom prst="rect">
            <a:avLst/>
          </a:prstGeom>
        </p:spPr>
      </p:pic>
      <p:pic>
        <p:nvPicPr>
          <p:cNvPr id="10" name="Graphic 9" descr="Angel face with no fill">
            <a:extLst>
              <a:ext uri="{FF2B5EF4-FFF2-40B4-BE49-F238E27FC236}">
                <a16:creationId xmlns:a16="http://schemas.microsoft.com/office/drawing/2014/main" id="{26C51DD9-CB3A-4D0B-8722-87C35C6B6E53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523068" y="3108701"/>
            <a:ext cx="914400" cy="914400"/>
          </a:xfrm>
          <a:prstGeom prst="rect">
            <a:avLst/>
          </a:prstGeom>
        </p:spPr>
      </p:pic>
      <p:pic>
        <p:nvPicPr>
          <p:cNvPr id="12" name="Graphic 11" descr="Angry face with no fill">
            <a:extLst>
              <a:ext uri="{FF2B5EF4-FFF2-40B4-BE49-F238E27FC236}">
                <a16:creationId xmlns:a16="http://schemas.microsoft.com/office/drawing/2014/main" id="{31124689-47B4-42E4-9286-29EDCFA6DA3A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523068" y="1400931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85128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5">
            <a:extLst>
              <a:ext uri="{FF2B5EF4-FFF2-40B4-BE49-F238E27FC236}">
                <a16:creationId xmlns:a16="http://schemas.microsoft.com/office/drawing/2014/main" id="{D7B126B6-BF78-4D2A-AC78-612ABA749B5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46489" y="438062"/>
            <a:ext cx="5299021" cy="7445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2pPr>
            <a:lvl3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3pPr>
            <a:lvl4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4pPr>
            <a:lvl5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5pPr>
            <a:lvl6pPr marL="4572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6pPr>
            <a:lvl7pPr marL="9144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7pPr>
            <a:lvl8pPr marL="13716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8pPr>
            <a:lvl9pPr marL="18288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9pPr>
          </a:lstStyle>
          <a:p>
            <a:r>
              <a:rPr lang="en-GB" altLang="en-US" b="1" u="sng" kern="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Customer Segment</a:t>
            </a:r>
            <a:endParaRPr lang="en-GB" altLang="en-US" b="1" kern="0" dirty="0">
              <a:solidFill>
                <a:srgbClr val="002060"/>
              </a:solidFill>
              <a:latin typeface="Bookman Old Style" pitchFamily="18" charset="0"/>
              <a:ea typeface="Batang" pitchFamily="18" charset="-127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DEBD696-9A86-457E-AD4F-195552D8EC85}"/>
              </a:ext>
            </a:extLst>
          </p:cNvPr>
          <p:cNvSpPr txBox="1"/>
          <p:nvPr/>
        </p:nvSpPr>
        <p:spPr>
          <a:xfrm>
            <a:off x="1686110" y="1224940"/>
            <a:ext cx="10370709" cy="60939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500" b="1" i="1" dirty="0">
                <a:solidFill>
                  <a:srgbClr val="FF0000"/>
                </a:solidFill>
              </a:rPr>
              <a:t>Target Customer Profile</a:t>
            </a:r>
          </a:p>
          <a:p>
            <a:endParaRPr lang="en-GB" sz="1000" b="1" i="1" dirty="0">
              <a:solidFill>
                <a:srgbClr val="FF0000"/>
              </a:solidFill>
            </a:endParaRPr>
          </a:p>
          <a:p>
            <a:r>
              <a:rPr lang="en-GB" sz="3500" b="1" i="1" dirty="0">
                <a:solidFill>
                  <a:srgbClr val="FF0000"/>
                </a:solidFill>
              </a:rPr>
              <a:t>Attributes</a:t>
            </a:r>
          </a:p>
          <a:p>
            <a:endParaRPr lang="en-GB" sz="3500" b="1" i="1" dirty="0">
              <a:solidFill>
                <a:srgbClr val="FF0000"/>
              </a:solidFill>
            </a:endParaRPr>
          </a:p>
          <a:p>
            <a:endParaRPr lang="en-GB" sz="3500" b="1" i="1" dirty="0">
              <a:solidFill>
                <a:srgbClr val="FF0000"/>
              </a:solidFill>
            </a:endParaRPr>
          </a:p>
          <a:p>
            <a:endParaRPr lang="en-GB" sz="3500" b="1" i="1" dirty="0">
              <a:solidFill>
                <a:srgbClr val="FF0000"/>
              </a:solidFill>
            </a:endParaRPr>
          </a:p>
          <a:p>
            <a:r>
              <a:rPr lang="en-GB" sz="3500" b="1" i="1" dirty="0">
                <a:solidFill>
                  <a:srgbClr val="FF0000"/>
                </a:solidFill>
              </a:rPr>
              <a:t>Why this group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500" dirty="0"/>
              <a:t>Comfortable with smartphone technology, willing to try new things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500" dirty="0"/>
              <a:t>78% 0f 30-50s on </a:t>
            </a:r>
            <a:r>
              <a:rPr lang="en-GB" sz="2500" dirty="0" err="1"/>
              <a:t>facebook</a:t>
            </a:r>
            <a:r>
              <a:rPr lang="en-GB" sz="2500" dirty="0"/>
              <a:t> – high engagement – and post sharing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500" dirty="0"/>
              <a:t>Average salaries 32-40K</a:t>
            </a:r>
          </a:p>
          <a:p>
            <a:r>
              <a:rPr lang="en-GB" sz="3500" b="1" i="1" dirty="0">
                <a:solidFill>
                  <a:srgbClr val="FF0000"/>
                </a:solidFill>
              </a:rPr>
              <a:t>Future Segments with growth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500" i="1" dirty="0"/>
              <a:t>B2C, B2B, B2G</a:t>
            </a:r>
            <a:endParaRPr lang="en-GB" sz="2500" dirty="0"/>
          </a:p>
          <a:p>
            <a:endParaRPr lang="en-US" sz="3500" dirty="0"/>
          </a:p>
        </p:txBody>
      </p:sp>
      <p:pic>
        <p:nvPicPr>
          <p:cNvPr id="7" name="Graphic 6" descr="Group of people">
            <a:extLst>
              <a:ext uri="{FF2B5EF4-FFF2-40B4-BE49-F238E27FC236}">
                <a16:creationId xmlns:a16="http://schemas.microsoft.com/office/drawing/2014/main" id="{17721AF0-EB11-46EA-A26A-F2FE0504B6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95201" y="1497033"/>
            <a:ext cx="1134854" cy="1134854"/>
          </a:xfrm>
          <a:prstGeom prst="rect">
            <a:avLst/>
          </a:prstGeom>
        </p:spPr>
      </p:pic>
      <p:pic>
        <p:nvPicPr>
          <p:cNvPr id="10" name="Graphic 9" descr="Group">
            <a:extLst>
              <a:ext uri="{FF2B5EF4-FFF2-40B4-BE49-F238E27FC236}">
                <a16:creationId xmlns:a16="http://schemas.microsoft.com/office/drawing/2014/main" id="{28D348B6-BD54-4B4B-AF57-1A7CF036F14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95201" y="2609371"/>
            <a:ext cx="1134854" cy="1134854"/>
          </a:xfrm>
          <a:prstGeom prst="rect">
            <a:avLst/>
          </a:prstGeom>
        </p:spPr>
      </p:pic>
      <p:pic>
        <p:nvPicPr>
          <p:cNvPr id="12" name="Graphic 11" descr="Man and woman">
            <a:extLst>
              <a:ext uri="{FF2B5EF4-FFF2-40B4-BE49-F238E27FC236}">
                <a16:creationId xmlns:a16="http://schemas.microsoft.com/office/drawing/2014/main" id="{255DFAE6-602F-4C79-AD34-FB5702E68F4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95201" y="3744225"/>
            <a:ext cx="1134854" cy="1134854"/>
          </a:xfrm>
          <a:prstGeom prst="rect">
            <a:avLst/>
          </a:prstGeom>
        </p:spPr>
      </p:pic>
      <p:pic>
        <p:nvPicPr>
          <p:cNvPr id="15" name="Graphic 14" descr="Woman">
            <a:extLst>
              <a:ext uri="{FF2B5EF4-FFF2-40B4-BE49-F238E27FC236}">
                <a16:creationId xmlns:a16="http://schemas.microsoft.com/office/drawing/2014/main" id="{9A68FA5B-8CC3-4450-85E1-7C4A235730F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295201" y="4879079"/>
            <a:ext cx="1134854" cy="1134854"/>
          </a:xfrm>
          <a:prstGeom prst="rect">
            <a:avLst/>
          </a:prstGeom>
        </p:spPr>
      </p:pic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99CE7869-E646-4CC9-A055-1D6DA33BEF6A}"/>
              </a:ext>
            </a:extLst>
          </p:cNvPr>
          <p:cNvCxnSpPr>
            <a:cxnSpLocks/>
          </p:cNvCxnSpPr>
          <p:nvPr/>
        </p:nvCxnSpPr>
        <p:spPr>
          <a:xfrm>
            <a:off x="1478072" y="2139616"/>
            <a:ext cx="0" cy="3221524"/>
          </a:xfrm>
          <a:prstGeom prst="straightConnector1">
            <a:avLst/>
          </a:prstGeom>
          <a:ln w="76200" cmpd="tri">
            <a:headEnd w="lg" len="lg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Picture 19">
            <a:extLst>
              <a:ext uri="{FF2B5EF4-FFF2-40B4-BE49-F238E27FC236}">
                <a16:creationId xmlns:a16="http://schemas.microsoft.com/office/drawing/2014/main" id="{AB02A635-5135-4117-A1D0-A458B84DD11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014037" y="218975"/>
            <a:ext cx="1926503" cy="774259"/>
          </a:xfrm>
          <a:prstGeom prst="rect">
            <a:avLst/>
          </a:prstGeom>
        </p:spPr>
      </p:pic>
      <p:pic>
        <p:nvPicPr>
          <p:cNvPr id="33" name="Graphic 32" descr="Body builder">
            <a:extLst>
              <a:ext uri="{FF2B5EF4-FFF2-40B4-BE49-F238E27FC236}">
                <a16:creationId xmlns:a16="http://schemas.microsoft.com/office/drawing/2014/main" id="{4002EFA8-74AB-4CFB-B3CE-C5B36A23A690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0809962" y="5631759"/>
            <a:ext cx="676405" cy="676405"/>
          </a:xfrm>
          <a:prstGeom prst="rect">
            <a:avLst/>
          </a:prstGeom>
        </p:spPr>
      </p:pic>
      <p:pic>
        <p:nvPicPr>
          <p:cNvPr id="34" name="Graphic 33" descr="Heart with pulse">
            <a:extLst>
              <a:ext uri="{FF2B5EF4-FFF2-40B4-BE49-F238E27FC236}">
                <a16:creationId xmlns:a16="http://schemas.microsoft.com/office/drawing/2014/main" id="{D0D00607-25C6-450D-934E-B19DEC9FEAF5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10809962" y="6020792"/>
            <a:ext cx="676405" cy="676405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6A8C4FCE-1ED3-4BE6-9AF9-914778F83074}"/>
              </a:ext>
            </a:extLst>
          </p:cNvPr>
          <p:cNvSpPr/>
          <p:nvPr/>
        </p:nvSpPr>
        <p:spPr>
          <a:xfrm>
            <a:off x="10336928" y="5431088"/>
            <a:ext cx="160813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altLang="en-US" sz="2000" b="1" kern="0" dirty="0">
                <a:solidFill>
                  <a:srgbClr val="C00000"/>
                </a:solidFill>
                <a:latin typeface="Bauhaus 93" panose="04030905020B02020C02" pitchFamily="82" charset="0"/>
                <a:ea typeface="Batang" pitchFamily="18" charset="-127"/>
              </a:rPr>
              <a:t>Physio</a:t>
            </a:r>
            <a:r>
              <a:rPr lang="en-GB" altLang="en-US" sz="2000" b="1" kern="0" dirty="0">
                <a:solidFill>
                  <a:schemeClr val="bg2">
                    <a:lumMod val="50000"/>
                  </a:schemeClr>
                </a:solidFill>
                <a:latin typeface="Bauhaus 93" panose="04030905020B02020C02" pitchFamily="82" charset="0"/>
                <a:ea typeface="Batang" pitchFamily="18" charset="-127"/>
              </a:rPr>
              <a:t>Chain</a:t>
            </a:r>
            <a:endParaRPr lang="en-US" sz="2000" dirty="0">
              <a:solidFill>
                <a:schemeClr val="bg2">
                  <a:lumMod val="50000"/>
                </a:schemeClr>
              </a:solidFill>
              <a:latin typeface="Bauhaus 93" panose="04030905020B02020C02" pitchFamily="82" charset="0"/>
            </a:endParaRPr>
          </a:p>
        </p:txBody>
      </p:sp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36CF9D4A-2CE0-42E8-9EBB-35653676C1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55367375"/>
              </p:ext>
            </p:extLst>
          </p:nvPr>
        </p:nvGraphicFramePr>
        <p:xfrm>
          <a:off x="1848457" y="2494596"/>
          <a:ext cx="9637898" cy="1559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80443">
                  <a:extLst>
                    <a:ext uri="{9D8B030D-6E8A-4147-A177-3AD203B41FA5}">
                      <a16:colId xmlns:a16="http://schemas.microsoft.com/office/drawing/2014/main" val="1793838743"/>
                    </a:ext>
                  </a:extLst>
                </a:gridCol>
                <a:gridCol w="868680">
                  <a:extLst>
                    <a:ext uri="{9D8B030D-6E8A-4147-A177-3AD203B41FA5}">
                      <a16:colId xmlns:a16="http://schemas.microsoft.com/office/drawing/2014/main" val="3001130268"/>
                    </a:ext>
                  </a:extLst>
                </a:gridCol>
                <a:gridCol w="1828800">
                  <a:extLst>
                    <a:ext uri="{9D8B030D-6E8A-4147-A177-3AD203B41FA5}">
                      <a16:colId xmlns:a16="http://schemas.microsoft.com/office/drawing/2014/main" val="3599439790"/>
                    </a:ext>
                  </a:extLst>
                </a:gridCol>
                <a:gridCol w="1165860">
                  <a:extLst>
                    <a:ext uri="{9D8B030D-6E8A-4147-A177-3AD203B41FA5}">
                      <a16:colId xmlns:a16="http://schemas.microsoft.com/office/drawing/2014/main" val="1726258643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70308932"/>
                    </a:ext>
                  </a:extLst>
                </a:gridCol>
                <a:gridCol w="2365215">
                  <a:extLst>
                    <a:ext uri="{9D8B030D-6E8A-4147-A177-3AD203B41FA5}">
                      <a16:colId xmlns:a16="http://schemas.microsoft.com/office/drawing/2014/main" val="314349068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Age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Sex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Socioeconomic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Location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Benefits Sought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Lifestyle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84906184"/>
                  </a:ext>
                </a:extLst>
              </a:tr>
              <a:tr h="516888">
                <a:tc>
                  <a:txBody>
                    <a:bodyPr/>
                    <a:lstStyle/>
                    <a:p>
                      <a:r>
                        <a:rPr lang="en-GB" dirty="0"/>
                        <a:t>30-50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Female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Professionallly</a:t>
                      </a:r>
                      <a:r>
                        <a:rPr lang="en-GB" dirty="0"/>
                        <a:t> established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London &amp; Essex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Reduced waiting, flexible appointments, convenience, value for money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Beginning to focus on selves more – health &amp; lifestyle </a:t>
                      </a:r>
                      <a:r>
                        <a:rPr lang="en-GB" dirty="0" err="1"/>
                        <a:t>coscientious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3367406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569700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5">
            <a:extLst>
              <a:ext uri="{FF2B5EF4-FFF2-40B4-BE49-F238E27FC236}">
                <a16:creationId xmlns:a16="http://schemas.microsoft.com/office/drawing/2014/main" id="{D7B126B6-BF78-4D2A-AC78-612ABA749B5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46489" y="438062"/>
            <a:ext cx="5299021" cy="7445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2pPr>
            <a:lvl3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3pPr>
            <a:lvl4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4pPr>
            <a:lvl5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5pPr>
            <a:lvl6pPr marL="4572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6pPr>
            <a:lvl7pPr marL="9144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7pPr>
            <a:lvl8pPr marL="13716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8pPr>
            <a:lvl9pPr marL="18288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9pPr>
          </a:lstStyle>
          <a:p>
            <a:r>
              <a:rPr lang="en-GB" altLang="en-US" b="1" u="sng" kern="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Identified Problem</a:t>
            </a:r>
            <a:endParaRPr lang="en-GB" altLang="en-US" b="1" kern="0" dirty="0">
              <a:solidFill>
                <a:srgbClr val="002060"/>
              </a:solidFill>
              <a:latin typeface="Bookman Old Style" pitchFamily="18" charset="0"/>
              <a:ea typeface="Batang" pitchFamily="18" charset="-127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DEBD696-9A86-457E-AD4F-195552D8EC85}"/>
              </a:ext>
            </a:extLst>
          </p:cNvPr>
          <p:cNvSpPr txBox="1"/>
          <p:nvPr/>
        </p:nvSpPr>
        <p:spPr>
          <a:xfrm>
            <a:off x="1777098" y="1505274"/>
            <a:ext cx="1000008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500" b="1" i="1" dirty="0">
                <a:solidFill>
                  <a:srgbClr val="FF0000"/>
                </a:solidFill>
              </a:rPr>
              <a:t>Prompt for Physio service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000" dirty="0"/>
              <a:t>MSK Injury, long term condition, surgery, </a:t>
            </a:r>
            <a:r>
              <a:rPr lang="en-GB" sz="3000" dirty="0" err="1"/>
              <a:t>hosp</a:t>
            </a:r>
            <a:r>
              <a:rPr lang="en-GB" sz="3000" dirty="0"/>
              <a:t> DC</a:t>
            </a:r>
          </a:p>
          <a:p>
            <a:r>
              <a:rPr lang="en-GB" sz="3500" b="1" i="1" dirty="0">
                <a:solidFill>
                  <a:srgbClr val="FF0000"/>
                </a:solidFill>
              </a:rPr>
              <a:t>Inefficiency in process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000" dirty="0"/>
              <a:t>Long unstandardized waiting list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000" dirty="0"/>
              <a:t>Average acute/chronic healing times</a:t>
            </a:r>
            <a:endParaRPr lang="en-GB" sz="3500" b="1" i="1" dirty="0">
              <a:solidFill>
                <a:srgbClr val="FF0000"/>
              </a:solidFill>
            </a:endParaRPr>
          </a:p>
          <a:p>
            <a:r>
              <a:rPr lang="en-GB" sz="3500" b="1" i="1" dirty="0">
                <a:solidFill>
                  <a:srgbClr val="FF0000"/>
                </a:solidFill>
              </a:rPr>
              <a:t>Existing solutions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000" dirty="0"/>
              <a:t>Private practice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000" i="1" dirty="0"/>
              <a:t>Self referrals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000" i="1" dirty="0"/>
              <a:t>Google searches</a:t>
            </a:r>
          </a:p>
          <a:p>
            <a:endParaRPr lang="en-US" sz="3500" dirty="0"/>
          </a:p>
        </p:txBody>
      </p:sp>
      <p:pic>
        <p:nvPicPr>
          <p:cNvPr id="3" name="Graphic 2" descr="Crying face with no fill">
            <a:extLst>
              <a:ext uri="{FF2B5EF4-FFF2-40B4-BE49-F238E27FC236}">
                <a16:creationId xmlns:a16="http://schemas.microsoft.com/office/drawing/2014/main" id="{49A2CAE5-42FB-44DF-8CF5-757FBB0EB3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14822" y="4973774"/>
            <a:ext cx="914400" cy="914400"/>
          </a:xfrm>
          <a:prstGeom prst="rect">
            <a:avLst/>
          </a:prstGeom>
        </p:spPr>
      </p:pic>
      <p:pic>
        <p:nvPicPr>
          <p:cNvPr id="9" name="Graphic 8" descr="Universal Access">
            <a:extLst>
              <a:ext uri="{FF2B5EF4-FFF2-40B4-BE49-F238E27FC236}">
                <a16:creationId xmlns:a16="http://schemas.microsoft.com/office/drawing/2014/main" id="{B375F2EA-79AF-4EDB-9D43-3A7ADF41C29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69971" y="1499886"/>
            <a:ext cx="914400" cy="914400"/>
          </a:xfrm>
          <a:prstGeom prst="rect">
            <a:avLst/>
          </a:prstGeom>
        </p:spPr>
      </p:pic>
      <p:pic>
        <p:nvPicPr>
          <p:cNvPr id="13" name="Graphic 12" descr="Doctor">
            <a:extLst>
              <a:ext uri="{FF2B5EF4-FFF2-40B4-BE49-F238E27FC236}">
                <a16:creationId xmlns:a16="http://schemas.microsoft.com/office/drawing/2014/main" id="{AC3B6CFE-0382-4521-AABB-1180AFAA9C8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14822" y="2537460"/>
            <a:ext cx="914400" cy="914400"/>
          </a:xfrm>
          <a:prstGeom prst="rect">
            <a:avLst/>
          </a:prstGeom>
        </p:spPr>
      </p:pic>
      <p:pic>
        <p:nvPicPr>
          <p:cNvPr id="16" name="Graphic 15" descr="Woman with cane">
            <a:extLst>
              <a:ext uri="{FF2B5EF4-FFF2-40B4-BE49-F238E27FC236}">
                <a16:creationId xmlns:a16="http://schemas.microsoft.com/office/drawing/2014/main" id="{E6B4EDED-B552-4697-9698-EEC4589F86B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414822" y="3785054"/>
            <a:ext cx="914400" cy="91440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600697BC-B8A0-4B98-9DA5-3A92268EB9DB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014037" y="218975"/>
            <a:ext cx="1926503" cy="774259"/>
          </a:xfrm>
          <a:prstGeom prst="rect">
            <a:avLst/>
          </a:prstGeom>
        </p:spPr>
      </p:pic>
      <p:pic>
        <p:nvPicPr>
          <p:cNvPr id="29" name="Graphic 28" descr="Body builder">
            <a:extLst>
              <a:ext uri="{FF2B5EF4-FFF2-40B4-BE49-F238E27FC236}">
                <a16:creationId xmlns:a16="http://schemas.microsoft.com/office/drawing/2014/main" id="{B0EC507F-5BC0-4197-9374-E0CF42941C16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0809962" y="5631759"/>
            <a:ext cx="676405" cy="676405"/>
          </a:xfrm>
          <a:prstGeom prst="rect">
            <a:avLst/>
          </a:prstGeom>
        </p:spPr>
      </p:pic>
      <p:pic>
        <p:nvPicPr>
          <p:cNvPr id="30" name="Graphic 29" descr="Heart with pulse">
            <a:extLst>
              <a:ext uri="{FF2B5EF4-FFF2-40B4-BE49-F238E27FC236}">
                <a16:creationId xmlns:a16="http://schemas.microsoft.com/office/drawing/2014/main" id="{09758BDB-261E-4021-8409-E23613AA4724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10809962" y="6020792"/>
            <a:ext cx="676405" cy="676405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538C43F3-6D0B-40B1-8902-C09F20E2C893}"/>
              </a:ext>
            </a:extLst>
          </p:cNvPr>
          <p:cNvSpPr/>
          <p:nvPr/>
        </p:nvSpPr>
        <p:spPr>
          <a:xfrm>
            <a:off x="10336928" y="5431088"/>
            <a:ext cx="160813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altLang="en-US" sz="2000" b="1" kern="0" dirty="0">
                <a:solidFill>
                  <a:srgbClr val="C00000"/>
                </a:solidFill>
                <a:latin typeface="Bauhaus 93" panose="04030905020B02020C02" pitchFamily="82" charset="0"/>
                <a:ea typeface="Batang" pitchFamily="18" charset="-127"/>
              </a:rPr>
              <a:t>Physio</a:t>
            </a:r>
            <a:r>
              <a:rPr lang="en-GB" altLang="en-US" sz="2000" b="1" kern="0" dirty="0">
                <a:solidFill>
                  <a:schemeClr val="bg2">
                    <a:lumMod val="50000"/>
                  </a:schemeClr>
                </a:solidFill>
                <a:latin typeface="Bauhaus 93" panose="04030905020B02020C02" pitchFamily="82" charset="0"/>
                <a:ea typeface="Batang" pitchFamily="18" charset="-127"/>
              </a:rPr>
              <a:t>Chain</a:t>
            </a:r>
            <a:endParaRPr lang="en-US" sz="2000" dirty="0">
              <a:solidFill>
                <a:schemeClr val="bg2">
                  <a:lumMod val="50000"/>
                </a:schemeClr>
              </a:solidFill>
              <a:latin typeface="Bauhaus 93" panose="04030905020B02020C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79122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5">
            <a:extLst>
              <a:ext uri="{FF2B5EF4-FFF2-40B4-BE49-F238E27FC236}">
                <a16:creationId xmlns:a16="http://schemas.microsoft.com/office/drawing/2014/main" id="{D7B126B6-BF78-4D2A-AC78-612ABA749B5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64543" y="481811"/>
            <a:ext cx="2556510" cy="7445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2pPr>
            <a:lvl3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3pPr>
            <a:lvl4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4pPr>
            <a:lvl5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5pPr>
            <a:lvl6pPr marL="4572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6pPr>
            <a:lvl7pPr marL="9144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7pPr>
            <a:lvl8pPr marL="13716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8pPr>
            <a:lvl9pPr marL="18288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9pPr>
          </a:lstStyle>
          <a:p>
            <a:r>
              <a:rPr lang="en-GB" altLang="en-US" b="1" u="sng" kern="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Solution</a:t>
            </a:r>
            <a:endParaRPr lang="en-GB" altLang="en-US" b="1" kern="0" dirty="0">
              <a:solidFill>
                <a:srgbClr val="002060"/>
              </a:solidFill>
              <a:latin typeface="Bookman Old Style" pitchFamily="18" charset="0"/>
              <a:ea typeface="Batang" pitchFamily="18" charset="-127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DEBD696-9A86-457E-AD4F-195552D8EC85}"/>
              </a:ext>
            </a:extLst>
          </p:cNvPr>
          <p:cNvSpPr txBox="1"/>
          <p:nvPr/>
        </p:nvSpPr>
        <p:spPr>
          <a:xfrm>
            <a:off x="1777098" y="1459554"/>
            <a:ext cx="10000080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500" b="1" i="1" dirty="0">
                <a:solidFill>
                  <a:srgbClr val="FF0000"/>
                </a:solidFill>
              </a:rPr>
              <a:t>Reduced Waiting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000" dirty="0"/>
              <a:t>Seen within 48 hours</a:t>
            </a:r>
          </a:p>
          <a:p>
            <a:r>
              <a:rPr lang="en-GB" sz="3500" b="1" i="1" dirty="0">
                <a:solidFill>
                  <a:srgbClr val="FF0000"/>
                </a:solidFill>
              </a:rPr>
              <a:t>Easier booking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000" dirty="0"/>
              <a:t>The app </a:t>
            </a:r>
            <a:r>
              <a:rPr lang="en-GB" sz="3000" dirty="0" err="1"/>
              <a:t>iteslf</a:t>
            </a:r>
            <a:endParaRPr lang="en-GB" sz="3000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000" dirty="0"/>
              <a:t>Done via app in less than 90 seconds</a:t>
            </a:r>
            <a:endParaRPr lang="en-GB" sz="3500" b="1" i="1" dirty="0">
              <a:solidFill>
                <a:srgbClr val="FF0000"/>
              </a:solidFill>
            </a:endParaRPr>
          </a:p>
          <a:p>
            <a:r>
              <a:rPr lang="en-GB" sz="3500" b="1" i="1" dirty="0">
                <a:solidFill>
                  <a:srgbClr val="FF0000"/>
                </a:solidFill>
              </a:rPr>
              <a:t>More personalised service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000" dirty="0"/>
              <a:t>Flexible locations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000" i="1" dirty="0"/>
              <a:t>45min+ sessions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000" i="1" dirty="0"/>
              <a:t>Tailored to you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3000" i="1" dirty="0"/>
          </a:p>
          <a:p>
            <a:r>
              <a:rPr lang="en-GB" sz="3000" i="1" dirty="0"/>
              <a:t>Improved convenience, </a:t>
            </a:r>
            <a:r>
              <a:rPr lang="en-GB" sz="3000" i="1" dirty="0" err="1"/>
              <a:t>userbility</a:t>
            </a:r>
            <a:r>
              <a:rPr lang="en-GB" sz="3000" i="1" dirty="0"/>
              <a:t> and performance</a:t>
            </a:r>
          </a:p>
          <a:p>
            <a:endParaRPr lang="en-US" sz="3500" dirty="0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600697BC-B8A0-4B98-9DA5-3A92268EB9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14037" y="218975"/>
            <a:ext cx="1926503" cy="774259"/>
          </a:xfrm>
          <a:prstGeom prst="rect">
            <a:avLst/>
          </a:prstGeom>
        </p:spPr>
      </p:pic>
      <p:pic>
        <p:nvPicPr>
          <p:cNvPr id="29" name="Graphic 28" descr="Body builder">
            <a:extLst>
              <a:ext uri="{FF2B5EF4-FFF2-40B4-BE49-F238E27FC236}">
                <a16:creationId xmlns:a16="http://schemas.microsoft.com/office/drawing/2014/main" id="{B0EC507F-5BC0-4197-9374-E0CF42941C1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809962" y="5631759"/>
            <a:ext cx="676405" cy="676405"/>
          </a:xfrm>
          <a:prstGeom prst="rect">
            <a:avLst/>
          </a:prstGeom>
        </p:spPr>
      </p:pic>
      <p:pic>
        <p:nvPicPr>
          <p:cNvPr id="30" name="Graphic 29" descr="Heart with pulse">
            <a:extLst>
              <a:ext uri="{FF2B5EF4-FFF2-40B4-BE49-F238E27FC236}">
                <a16:creationId xmlns:a16="http://schemas.microsoft.com/office/drawing/2014/main" id="{09758BDB-261E-4021-8409-E23613AA472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809962" y="6020792"/>
            <a:ext cx="676405" cy="676405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538C43F3-6D0B-40B1-8902-C09F20E2C893}"/>
              </a:ext>
            </a:extLst>
          </p:cNvPr>
          <p:cNvSpPr/>
          <p:nvPr/>
        </p:nvSpPr>
        <p:spPr>
          <a:xfrm>
            <a:off x="10336928" y="5431088"/>
            <a:ext cx="160813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altLang="en-US" sz="2000" b="1" kern="0" dirty="0">
                <a:solidFill>
                  <a:srgbClr val="C00000"/>
                </a:solidFill>
                <a:latin typeface="Bauhaus 93" panose="04030905020B02020C02" pitchFamily="82" charset="0"/>
                <a:ea typeface="Batang" pitchFamily="18" charset="-127"/>
              </a:rPr>
              <a:t>Physio</a:t>
            </a:r>
            <a:r>
              <a:rPr lang="en-GB" altLang="en-US" sz="2000" b="1" kern="0" dirty="0">
                <a:solidFill>
                  <a:schemeClr val="bg2">
                    <a:lumMod val="50000"/>
                  </a:schemeClr>
                </a:solidFill>
                <a:latin typeface="Bauhaus 93" panose="04030905020B02020C02" pitchFamily="82" charset="0"/>
                <a:ea typeface="Batang" pitchFamily="18" charset="-127"/>
              </a:rPr>
              <a:t>Chain</a:t>
            </a:r>
            <a:endParaRPr lang="en-US" sz="2000" dirty="0">
              <a:solidFill>
                <a:schemeClr val="bg2">
                  <a:lumMod val="50000"/>
                </a:schemeClr>
              </a:solidFill>
              <a:latin typeface="Bauhaus 93" panose="04030905020B02020C02" pitchFamily="82" charset="0"/>
            </a:endParaRPr>
          </a:p>
        </p:txBody>
      </p:sp>
      <p:pic>
        <p:nvPicPr>
          <p:cNvPr id="4" name="Graphic 3" descr="Bullseye">
            <a:extLst>
              <a:ext uri="{FF2B5EF4-FFF2-40B4-BE49-F238E27FC236}">
                <a16:creationId xmlns:a16="http://schemas.microsoft.com/office/drawing/2014/main" id="{923049A0-0072-44A2-9177-178774E0EA6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14822" y="1656567"/>
            <a:ext cx="914400" cy="914400"/>
          </a:xfrm>
          <a:prstGeom prst="rect">
            <a:avLst/>
          </a:prstGeom>
        </p:spPr>
      </p:pic>
      <p:pic>
        <p:nvPicPr>
          <p:cNvPr id="8" name="Graphic 7" descr="Presentation with pie chart">
            <a:extLst>
              <a:ext uri="{FF2B5EF4-FFF2-40B4-BE49-F238E27FC236}">
                <a16:creationId xmlns:a16="http://schemas.microsoft.com/office/drawing/2014/main" id="{39B7B53B-FB61-4BD1-8FD4-4BDFADF46F1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414822" y="3029899"/>
            <a:ext cx="914400" cy="914400"/>
          </a:xfrm>
          <a:prstGeom prst="rect">
            <a:avLst/>
          </a:prstGeom>
        </p:spPr>
      </p:pic>
      <p:pic>
        <p:nvPicPr>
          <p:cNvPr id="11" name="Graphic 10" descr="Gears">
            <a:extLst>
              <a:ext uri="{FF2B5EF4-FFF2-40B4-BE49-F238E27FC236}">
                <a16:creationId xmlns:a16="http://schemas.microsoft.com/office/drawing/2014/main" id="{CCD7A878-6C31-453A-BA21-23DA19402A29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414822" y="4403231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733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5">
            <a:extLst>
              <a:ext uri="{FF2B5EF4-FFF2-40B4-BE49-F238E27FC236}">
                <a16:creationId xmlns:a16="http://schemas.microsoft.com/office/drawing/2014/main" id="{D7B126B6-BF78-4D2A-AC78-612ABA749B5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09850" y="458951"/>
            <a:ext cx="6972300" cy="7445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2pPr>
            <a:lvl3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3pPr>
            <a:lvl4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4pPr>
            <a:lvl5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5pPr>
            <a:lvl6pPr marL="4572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6pPr>
            <a:lvl7pPr marL="9144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7pPr>
            <a:lvl8pPr marL="13716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8pPr>
            <a:lvl9pPr marL="18288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9pPr>
          </a:lstStyle>
          <a:p>
            <a:r>
              <a:rPr lang="en-GB" altLang="en-US" b="1" u="sng" kern="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Unique Value Proposition</a:t>
            </a:r>
            <a:endParaRPr lang="en-GB" altLang="en-US" b="1" kern="0" dirty="0">
              <a:solidFill>
                <a:srgbClr val="002060"/>
              </a:solidFill>
              <a:latin typeface="Bookman Old Style" pitchFamily="18" charset="0"/>
              <a:ea typeface="Batang" pitchFamily="18" charset="-127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DEBD696-9A86-457E-AD4F-195552D8EC85}"/>
              </a:ext>
            </a:extLst>
          </p:cNvPr>
          <p:cNvSpPr txBox="1"/>
          <p:nvPr/>
        </p:nvSpPr>
        <p:spPr>
          <a:xfrm>
            <a:off x="1777098" y="1459554"/>
            <a:ext cx="10000080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500" b="1" i="1" dirty="0">
                <a:solidFill>
                  <a:srgbClr val="FF0000"/>
                </a:solidFill>
              </a:rPr>
              <a:t>Reduced Waiting</a:t>
            </a:r>
          </a:p>
          <a:p>
            <a:r>
              <a:rPr lang="en-GB" sz="3500" b="1" i="1" dirty="0">
                <a:solidFill>
                  <a:srgbClr val="FF0000"/>
                </a:solidFill>
              </a:rPr>
              <a:t>Easier booking</a:t>
            </a:r>
          </a:p>
          <a:p>
            <a:r>
              <a:rPr lang="en-GB" sz="3500" b="1" i="1" dirty="0">
                <a:solidFill>
                  <a:srgbClr val="FF0000"/>
                </a:solidFill>
              </a:rPr>
              <a:t>Competitive cost structure with longer sessions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000" dirty="0"/>
              <a:t>Flexible locations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000" i="1" dirty="0"/>
              <a:t>45min+ sessions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000" i="1" dirty="0"/>
              <a:t>Tailored to you</a:t>
            </a:r>
          </a:p>
          <a:p>
            <a:endParaRPr lang="en-US" sz="3500" dirty="0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600697BC-B8A0-4B98-9DA5-3A92268EB9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14037" y="218975"/>
            <a:ext cx="1926503" cy="774259"/>
          </a:xfrm>
          <a:prstGeom prst="rect">
            <a:avLst/>
          </a:prstGeom>
        </p:spPr>
      </p:pic>
      <p:pic>
        <p:nvPicPr>
          <p:cNvPr id="29" name="Graphic 28" descr="Body builder">
            <a:extLst>
              <a:ext uri="{FF2B5EF4-FFF2-40B4-BE49-F238E27FC236}">
                <a16:creationId xmlns:a16="http://schemas.microsoft.com/office/drawing/2014/main" id="{B0EC507F-5BC0-4197-9374-E0CF42941C1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809962" y="5631759"/>
            <a:ext cx="676405" cy="676405"/>
          </a:xfrm>
          <a:prstGeom prst="rect">
            <a:avLst/>
          </a:prstGeom>
        </p:spPr>
      </p:pic>
      <p:pic>
        <p:nvPicPr>
          <p:cNvPr id="30" name="Graphic 29" descr="Heart with pulse">
            <a:extLst>
              <a:ext uri="{FF2B5EF4-FFF2-40B4-BE49-F238E27FC236}">
                <a16:creationId xmlns:a16="http://schemas.microsoft.com/office/drawing/2014/main" id="{09758BDB-261E-4021-8409-E23613AA472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809962" y="6020792"/>
            <a:ext cx="676405" cy="676405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538C43F3-6D0B-40B1-8902-C09F20E2C893}"/>
              </a:ext>
            </a:extLst>
          </p:cNvPr>
          <p:cNvSpPr/>
          <p:nvPr/>
        </p:nvSpPr>
        <p:spPr>
          <a:xfrm>
            <a:off x="10336928" y="5431088"/>
            <a:ext cx="160813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altLang="en-US" sz="2000" b="1" kern="0" dirty="0">
                <a:solidFill>
                  <a:srgbClr val="C00000"/>
                </a:solidFill>
                <a:latin typeface="Bauhaus 93" panose="04030905020B02020C02" pitchFamily="82" charset="0"/>
                <a:ea typeface="Batang" pitchFamily="18" charset="-127"/>
              </a:rPr>
              <a:t>Physio</a:t>
            </a:r>
            <a:r>
              <a:rPr lang="en-GB" altLang="en-US" sz="2000" b="1" kern="0" dirty="0">
                <a:solidFill>
                  <a:schemeClr val="bg2">
                    <a:lumMod val="50000"/>
                  </a:schemeClr>
                </a:solidFill>
                <a:latin typeface="Bauhaus 93" panose="04030905020B02020C02" pitchFamily="82" charset="0"/>
                <a:ea typeface="Batang" pitchFamily="18" charset="-127"/>
              </a:rPr>
              <a:t>Chain</a:t>
            </a:r>
            <a:endParaRPr lang="en-US" sz="2000" dirty="0">
              <a:solidFill>
                <a:schemeClr val="bg2">
                  <a:lumMod val="50000"/>
                </a:schemeClr>
              </a:solidFill>
              <a:latin typeface="Bauhaus 93" panose="04030905020B02020C02" pitchFamily="82" charset="0"/>
            </a:endParaRPr>
          </a:p>
        </p:txBody>
      </p:sp>
      <p:pic>
        <p:nvPicPr>
          <p:cNvPr id="4" name="Graphic 3" descr="Bullseye">
            <a:extLst>
              <a:ext uri="{FF2B5EF4-FFF2-40B4-BE49-F238E27FC236}">
                <a16:creationId xmlns:a16="http://schemas.microsoft.com/office/drawing/2014/main" id="{923049A0-0072-44A2-9177-178774E0EA6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14822" y="1656567"/>
            <a:ext cx="914400" cy="914400"/>
          </a:xfrm>
          <a:prstGeom prst="rect">
            <a:avLst/>
          </a:prstGeom>
        </p:spPr>
      </p:pic>
      <p:pic>
        <p:nvPicPr>
          <p:cNvPr id="8" name="Graphic 7" descr="Presentation with pie chart">
            <a:extLst>
              <a:ext uri="{FF2B5EF4-FFF2-40B4-BE49-F238E27FC236}">
                <a16:creationId xmlns:a16="http://schemas.microsoft.com/office/drawing/2014/main" id="{39B7B53B-FB61-4BD1-8FD4-4BDFADF46F1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414822" y="3029899"/>
            <a:ext cx="914400" cy="914400"/>
          </a:xfrm>
          <a:prstGeom prst="rect">
            <a:avLst/>
          </a:prstGeom>
        </p:spPr>
      </p:pic>
      <p:pic>
        <p:nvPicPr>
          <p:cNvPr id="11" name="Graphic 10" descr="Gears">
            <a:extLst>
              <a:ext uri="{FF2B5EF4-FFF2-40B4-BE49-F238E27FC236}">
                <a16:creationId xmlns:a16="http://schemas.microsoft.com/office/drawing/2014/main" id="{CCD7A878-6C31-453A-BA21-23DA19402A29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414822" y="4403231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12834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5">
            <a:extLst>
              <a:ext uri="{FF2B5EF4-FFF2-40B4-BE49-F238E27FC236}">
                <a16:creationId xmlns:a16="http://schemas.microsoft.com/office/drawing/2014/main" id="{D7B126B6-BF78-4D2A-AC78-612ABA749B5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71875" y="481811"/>
            <a:ext cx="5048250" cy="7445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2pPr>
            <a:lvl3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3pPr>
            <a:lvl4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4pPr>
            <a:lvl5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5pPr>
            <a:lvl6pPr marL="4572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6pPr>
            <a:lvl7pPr marL="9144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7pPr>
            <a:lvl8pPr marL="13716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8pPr>
            <a:lvl9pPr marL="18288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9pPr>
          </a:lstStyle>
          <a:p>
            <a:r>
              <a:rPr lang="en-GB" altLang="en-US" b="1" u="sng" kern="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Revenue Streams</a:t>
            </a:r>
            <a:endParaRPr lang="en-GB" altLang="en-US" b="1" kern="0" dirty="0">
              <a:solidFill>
                <a:srgbClr val="002060"/>
              </a:solidFill>
              <a:latin typeface="Bookman Old Style" pitchFamily="18" charset="0"/>
              <a:ea typeface="Batang" pitchFamily="18" charset="-127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DEBD696-9A86-457E-AD4F-195552D8EC85}"/>
              </a:ext>
            </a:extLst>
          </p:cNvPr>
          <p:cNvSpPr txBox="1"/>
          <p:nvPr/>
        </p:nvSpPr>
        <p:spPr>
          <a:xfrm>
            <a:off x="1777098" y="1459554"/>
            <a:ext cx="10000080" cy="44781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000" dirty="0"/>
              <a:t>Transactional model</a:t>
            </a:r>
          </a:p>
          <a:p>
            <a:r>
              <a:rPr lang="en-GB" sz="3500" b="1" i="1" dirty="0">
                <a:solidFill>
                  <a:srgbClr val="FF0000"/>
                </a:solidFill>
              </a:rPr>
              <a:t>Models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000" dirty="0"/>
              <a:t>Competitive pricing and value based</a:t>
            </a:r>
            <a:endParaRPr lang="en-GB" sz="3500" b="1" i="1" dirty="0">
              <a:solidFill>
                <a:srgbClr val="FF0000"/>
              </a:solidFill>
            </a:endParaRPr>
          </a:p>
          <a:p>
            <a:r>
              <a:rPr lang="en-GB" sz="3500" b="1" i="1" dirty="0">
                <a:solidFill>
                  <a:srgbClr val="FF0000"/>
                </a:solidFill>
              </a:rPr>
              <a:t>More personalised service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000" dirty="0"/>
              <a:t>£49 per session initial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000" i="1" dirty="0"/>
              <a:t>£38 per session follow up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3000" i="1" dirty="0"/>
          </a:p>
          <a:p>
            <a:r>
              <a:rPr lang="en-GB" sz="3000" i="1" dirty="0"/>
              <a:t>45 minute sessions on average</a:t>
            </a:r>
          </a:p>
          <a:p>
            <a:endParaRPr lang="en-US" sz="3500" dirty="0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600697BC-B8A0-4B98-9DA5-3A92268EB9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14037" y="218975"/>
            <a:ext cx="1926503" cy="774259"/>
          </a:xfrm>
          <a:prstGeom prst="rect">
            <a:avLst/>
          </a:prstGeom>
        </p:spPr>
      </p:pic>
      <p:pic>
        <p:nvPicPr>
          <p:cNvPr id="29" name="Graphic 28" descr="Body builder">
            <a:extLst>
              <a:ext uri="{FF2B5EF4-FFF2-40B4-BE49-F238E27FC236}">
                <a16:creationId xmlns:a16="http://schemas.microsoft.com/office/drawing/2014/main" id="{B0EC507F-5BC0-4197-9374-E0CF42941C1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809962" y="5631759"/>
            <a:ext cx="676405" cy="676405"/>
          </a:xfrm>
          <a:prstGeom prst="rect">
            <a:avLst/>
          </a:prstGeom>
        </p:spPr>
      </p:pic>
      <p:pic>
        <p:nvPicPr>
          <p:cNvPr id="30" name="Graphic 29" descr="Heart with pulse">
            <a:extLst>
              <a:ext uri="{FF2B5EF4-FFF2-40B4-BE49-F238E27FC236}">
                <a16:creationId xmlns:a16="http://schemas.microsoft.com/office/drawing/2014/main" id="{09758BDB-261E-4021-8409-E23613AA472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809962" y="6020792"/>
            <a:ext cx="676405" cy="676405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538C43F3-6D0B-40B1-8902-C09F20E2C893}"/>
              </a:ext>
            </a:extLst>
          </p:cNvPr>
          <p:cNvSpPr/>
          <p:nvPr/>
        </p:nvSpPr>
        <p:spPr>
          <a:xfrm>
            <a:off x="10336928" y="5431088"/>
            <a:ext cx="160813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altLang="en-US" sz="2000" b="1" kern="0" dirty="0">
                <a:solidFill>
                  <a:srgbClr val="C00000"/>
                </a:solidFill>
                <a:latin typeface="Bauhaus 93" panose="04030905020B02020C02" pitchFamily="82" charset="0"/>
                <a:ea typeface="Batang" pitchFamily="18" charset="-127"/>
              </a:rPr>
              <a:t>Physio</a:t>
            </a:r>
            <a:r>
              <a:rPr lang="en-GB" altLang="en-US" sz="2000" b="1" kern="0" dirty="0">
                <a:solidFill>
                  <a:schemeClr val="bg2">
                    <a:lumMod val="50000"/>
                  </a:schemeClr>
                </a:solidFill>
                <a:latin typeface="Bauhaus 93" panose="04030905020B02020C02" pitchFamily="82" charset="0"/>
                <a:ea typeface="Batang" pitchFamily="18" charset="-127"/>
              </a:rPr>
              <a:t>Chain</a:t>
            </a:r>
            <a:endParaRPr lang="en-US" sz="2000" dirty="0">
              <a:solidFill>
                <a:schemeClr val="bg2">
                  <a:lumMod val="50000"/>
                </a:schemeClr>
              </a:solidFill>
              <a:latin typeface="Bauhaus 93" panose="04030905020B02020C02" pitchFamily="82" charset="0"/>
            </a:endParaRPr>
          </a:p>
        </p:txBody>
      </p:sp>
      <p:pic>
        <p:nvPicPr>
          <p:cNvPr id="3" name="Graphic 2" descr="Coins">
            <a:extLst>
              <a:ext uri="{FF2B5EF4-FFF2-40B4-BE49-F238E27FC236}">
                <a16:creationId xmlns:a16="http://schemas.microsoft.com/office/drawing/2014/main" id="{B17FC3F3-70CB-403E-9B03-C2A28C9AFDF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14647" y="1459554"/>
            <a:ext cx="914400" cy="914400"/>
          </a:xfrm>
          <a:prstGeom prst="rect">
            <a:avLst/>
          </a:prstGeom>
        </p:spPr>
      </p:pic>
      <p:pic>
        <p:nvPicPr>
          <p:cNvPr id="9" name="Graphic 8" descr="Money">
            <a:extLst>
              <a:ext uri="{FF2B5EF4-FFF2-40B4-BE49-F238E27FC236}">
                <a16:creationId xmlns:a16="http://schemas.microsoft.com/office/drawing/2014/main" id="{865CCC4C-B2A4-4963-A633-26CE0DDCCEC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414822" y="2896800"/>
            <a:ext cx="914400" cy="914400"/>
          </a:xfrm>
          <a:prstGeom prst="rect">
            <a:avLst/>
          </a:prstGeom>
        </p:spPr>
      </p:pic>
      <p:pic>
        <p:nvPicPr>
          <p:cNvPr id="12" name="Graphic 11" descr="Credit card">
            <a:extLst>
              <a:ext uri="{FF2B5EF4-FFF2-40B4-BE49-F238E27FC236}">
                <a16:creationId xmlns:a16="http://schemas.microsoft.com/office/drawing/2014/main" id="{B008E1E5-4B1E-4B1F-B4BD-56865172A931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414822" y="4334046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95027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5">
            <a:extLst>
              <a:ext uri="{FF2B5EF4-FFF2-40B4-BE49-F238E27FC236}">
                <a16:creationId xmlns:a16="http://schemas.microsoft.com/office/drawing/2014/main" id="{D7B126B6-BF78-4D2A-AC78-612ABA749B5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65787" y="481811"/>
            <a:ext cx="5048250" cy="7445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2pPr>
            <a:lvl3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3pPr>
            <a:lvl4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4pPr>
            <a:lvl5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5pPr>
            <a:lvl6pPr marL="4572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6pPr>
            <a:lvl7pPr marL="9144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7pPr>
            <a:lvl8pPr marL="13716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8pPr>
            <a:lvl9pPr marL="18288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9pPr>
          </a:lstStyle>
          <a:p>
            <a:r>
              <a:rPr lang="en-GB" altLang="en-US" b="1" u="sng" kern="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Channels</a:t>
            </a:r>
            <a:endParaRPr lang="en-GB" altLang="en-US" b="1" kern="0" dirty="0">
              <a:solidFill>
                <a:srgbClr val="002060"/>
              </a:solidFill>
              <a:latin typeface="Bookman Old Style" pitchFamily="18" charset="0"/>
              <a:ea typeface="Batang" pitchFamily="18" charset="-127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DEBD696-9A86-457E-AD4F-195552D8EC85}"/>
              </a:ext>
            </a:extLst>
          </p:cNvPr>
          <p:cNvSpPr txBox="1"/>
          <p:nvPr/>
        </p:nvSpPr>
        <p:spPr>
          <a:xfrm>
            <a:off x="1790042" y="1794040"/>
            <a:ext cx="6269622" cy="393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500" b="1" i="1" dirty="0">
                <a:solidFill>
                  <a:srgbClr val="FF0000"/>
                </a:solidFill>
              </a:rPr>
              <a:t>Early stages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000" dirty="0"/>
              <a:t>Website and SEO’s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000" dirty="0"/>
              <a:t>Word of Mouth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000" dirty="0"/>
              <a:t>Partnerships with influencers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000" dirty="0"/>
              <a:t>Email marketing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000" dirty="0"/>
              <a:t>Event funding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3000" i="1" dirty="0"/>
          </a:p>
          <a:p>
            <a:endParaRPr lang="en-US" sz="3500" dirty="0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600697BC-B8A0-4B98-9DA5-3A92268EB9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14037" y="218975"/>
            <a:ext cx="1926503" cy="774259"/>
          </a:xfrm>
          <a:prstGeom prst="rect">
            <a:avLst/>
          </a:prstGeom>
        </p:spPr>
      </p:pic>
      <p:pic>
        <p:nvPicPr>
          <p:cNvPr id="29" name="Graphic 28" descr="Body builder">
            <a:extLst>
              <a:ext uri="{FF2B5EF4-FFF2-40B4-BE49-F238E27FC236}">
                <a16:creationId xmlns:a16="http://schemas.microsoft.com/office/drawing/2014/main" id="{B0EC507F-5BC0-4197-9374-E0CF42941C1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809962" y="5631759"/>
            <a:ext cx="676405" cy="676405"/>
          </a:xfrm>
          <a:prstGeom prst="rect">
            <a:avLst/>
          </a:prstGeom>
        </p:spPr>
      </p:pic>
      <p:pic>
        <p:nvPicPr>
          <p:cNvPr id="30" name="Graphic 29" descr="Heart with pulse">
            <a:extLst>
              <a:ext uri="{FF2B5EF4-FFF2-40B4-BE49-F238E27FC236}">
                <a16:creationId xmlns:a16="http://schemas.microsoft.com/office/drawing/2014/main" id="{09758BDB-261E-4021-8409-E23613AA472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809962" y="6020792"/>
            <a:ext cx="676405" cy="676405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538C43F3-6D0B-40B1-8902-C09F20E2C893}"/>
              </a:ext>
            </a:extLst>
          </p:cNvPr>
          <p:cNvSpPr/>
          <p:nvPr/>
        </p:nvSpPr>
        <p:spPr>
          <a:xfrm>
            <a:off x="10336928" y="5431088"/>
            <a:ext cx="160813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altLang="en-US" sz="2000" b="1" kern="0" dirty="0">
                <a:solidFill>
                  <a:srgbClr val="C00000"/>
                </a:solidFill>
                <a:latin typeface="Bauhaus 93" panose="04030905020B02020C02" pitchFamily="82" charset="0"/>
                <a:ea typeface="Batang" pitchFamily="18" charset="-127"/>
              </a:rPr>
              <a:t>Physio</a:t>
            </a:r>
            <a:r>
              <a:rPr lang="en-GB" altLang="en-US" sz="2000" b="1" kern="0" dirty="0">
                <a:solidFill>
                  <a:schemeClr val="bg2">
                    <a:lumMod val="50000"/>
                  </a:schemeClr>
                </a:solidFill>
                <a:latin typeface="Bauhaus 93" panose="04030905020B02020C02" pitchFamily="82" charset="0"/>
                <a:ea typeface="Batang" pitchFamily="18" charset="-127"/>
              </a:rPr>
              <a:t>Chain</a:t>
            </a:r>
            <a:endParaRPr lang="en-US" sz="2000" dirty="0">
              <a:solidFill>
                <a:schemeClr val="bg2">
                  <a:lumMod val="50000"/>
                </a:schemeClr>
              </a:solidFill>
              <a:latin typeface="Bauhaus 93" panose="04030905020B02020C02" pitchFamily="82" charset="0"/>
            </a:endParaRPr>
          </a:p>
        </p:txBody>
      </p:sp>
      <p:pic>
        <p:nvPicPr>
          <p:cNvPr id="4" name="Graphic 3" descr="Marketing">
            <a:extLst>
              <a:ext uri="{FF2B5EF4-FFF2-40B4-BE49-F238E27FC236}">
                <a16:creationId xmlns:a16="http://schemas.microsoft.com/office/drawing/2014/main" id="{D1F52ECA-0176-4767-A682-A78FDE928C0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69101" y="1794040"/>
            <a:ext cx="914400" cy="914400"/>
          </a:xfrm>
          <a:prstGeom prst="rect">
            <a:avLst/>
          </a:prstGeom>
        </p:spPr>
      </p:pic>
      <p:pic>
        <p:nvPicPr>
          <p:cNvPr id="8" name="Graphic 7" descr="Email">
            <a:extLst>
              <a:ext uri="{FF2B5EF4-FFF2-40B4-BE49-F238E27FC236}">
                <a16:creationId xmlns:a16="http://schemas.microsoft.com/office/drawing/2014/main" id="{2BBD6CE6-2032-4DBF-B45F-9577DB3FB9A9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435698" y="2953167"/>
            <a:ext cx="914400" cy="914400"/>
          </a:xfrm>
          <a:prstGeom prst="rect">
            <a:avLst/>
          </a:prstGeom>
        </p:spPr>
      </p:pic>
      <p:pic>
        <p:nvPicPr>
          <p:cNvPr id="11" name="Graphic 10" descr="Call center">
            <a:extLst>
              <a:ext uri="{FF2B5EF4-FFF2-40B4-BE49-F238E27FC236}">
                <a16:creationId xmlns:a16="http://schemas.microsoft.com/office/drawing/2014/main" id="{93B02AF7-387A-4071-83E7-1C230AEE19F0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402608" y="4149560"/>
            <a:ext cx="914400" cy="9144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7C489F87-9A48-4C27-B615-A8E16D6AE4B0}"/>
              </a:ext>
            </a:extLst>
          </p:cNvPr>
          <p:cNvSpPr/>
          <p:nvPr/>
        </p:nvSpPr>
        <p:spPr>
          <a:xfrm>
            <a:off x="6966037" y="1799672"/>
            <a:ext cx="6096000" cy="2477601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en-GB" sz="3500" b="1" i="1" dirty="0" err="1">
                <a:solidFill>
                  <a:srgbClr val="FF0000"/>
                </a:solidFill>
              </a:rPr>
              <a:t>Scaleable</a:t>
            </a:r>
            <a:r>
              <a:rPr lang="en-GB" sz="3500" b="1" i="1" dirty="0">
                <a:solidFill>
                  <a:srgbClr val="FF0000"/>
                </a:solidFill>
              </a:rPr>
              <a:t> Channels</a:t>
            </a:r>
          </a:p>
          <a:p>
            <a:pPr marL="571500" lvl="0" indent="-571500">
              <a:buFont typeface="Arial" panose="020B0604020202020204" pitchFamily="34" charset="0"/>
              <a:buChar char="•"/>
            </a:pPr>
            <a:r>
              <a:rPr lang="en-GB" sz="3000" dirty="0" err="1">
                <a:solidFill>
                  <a:prstClr val="black"/>
                </a:solidFill>
              </a:rPr>
              <a:t>PhysioChain</a:t>
            </a:r>
            <a:r>
              <a:rPr lang="en-GB" sz="3000" dirty="0">
                <a:solidFill>
                  <a:prstClr val="black"/>
                </a:solidFill>
              </a:rPr>
              <a:t> app</a:t>
            </a:r>
          </a:p>
          <a:p>
            <a:pPr marL="571500" lvl="0" indent="-571500">
              <a:buFont typeface="Arial" panose="020B0604020202020204" pitchFamily="34" charset="0"/>
              <a:buChar char="•"/>
            </a:pPr>
            <a:r>
              <a:rPr lang="en-GB" sz="3000" dirty="0">
                <a:solidFill>
                  <a:prstClr val="black"/>
                </a:solidFill>
              </a:rPr>
              <a:t>Content marketing</a:t>
            </a:r>
          </a:p>
          <a:p>
            <a:pPr marL="571500" lvl="0" indent="-571500">
              <a:buFont typeface="Arial" panose="020B0604020202020204" pitchFamily="34" charset="0"/>
              <a:buChar char="•"/>
            </a:pPr>
            <a:r>
              <a:rPr lang="en-GB" sz="3000" dirty="0">
                <a:solidFill>
                  <a:prstClr val="black"/>
                </a:solidFill>
              </a:rPr>
              <a:t>SEO’s</a:t>
            </a:r>
          </a:p>
          <a:p>
            <a:pPr marL="571500" lvl="0" indent="-571500">
              <a:buFont typeface="Arial" panose="020B0604020202020204" pitchFamily="34" charset="0"/>
              <a:buChar char="•"/>
            </a:pPr>
            <a:r>
              <a:rPr lang="en-GB" sz="3000" dirty="0">
                <a:solidFill>
                  <a:prstClr val="black"/>
                </a:solidFill>
              </a:rPr>
              <a:t>Sales force</a:t>
            </a:r>
          </a:p>
        </p:txBody>
      </p:sp>
    </p:spTree>
    <p:extLst>
      <p:ext uri="{BB962C8B-B14F-4D97-AF65-F5344CB8AC3E}">
        <p14:creationId xmlns:p14="http://schemas.microsoft.com/office/powerpoint/2010/main" val="20878516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5">
            <a:extLst>
              <a:ext uri="{FF2B5EF4-FFF2-40B4-BE49-F238E27FC236}">
                <a16:creationId xmlns:a16="http://schemas.microsoft.com/office/drawing/2014/main" id="{D7B126B6-BF78-4D2A-AC78-612ABA749B5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34540" y="438062"/>
            <a:ext cx="7795259" cy="7445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2pPr>
            <a:lvl3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3pPr>
            <a:lvl4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4pPr>
            <a:lvl5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5pPr>
            <a:lvl6pPr marL="4572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6pPr>
            <a:lvl7pPr marL="9144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7pPr>
            <a:lvl8pPr marL="13716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8pPr>
            <a:lvl9pPr marL="18288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9pPr>
          </a:lstStyle>
          <a:p>
            <a:r>
              <a:rPr lang="en-GB" altLang="en-US" b="1" u="sng" kern="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Key Performance Indicators</a:t>
            </a:r>
            <a:endParaRPr lang="en-GB" altLang="en-US" b="1" kern="0" dirty="0">
              <a:solidFill>
                <a:srgbClr val="002060"/>
              </a:solidFill>
              <a:latin typeface="Bookman Old Style" pitchFamily="18" charset="0"/>
              <a:ea typeface="Batang" pitchFamily="18" charset="-127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DEBD696-9A86-457E-AD4F-195552D8EC85}"/>
              </a:ext>
            </a:extLst>
          </p:cNvPr>
          <p:cNvSpPr txBox="1"/>
          <p:nvPr/>
        </p:nvSpPr>
        <p:spPr>
          <a:xfrm>
            <a:off x="1836249" y="1545606"/>
            <a:ext cx="1000008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500" b="1" i="1" dirty="0">
                <a:solidFill>
                  <a:srgbClr val="FF0000"/>
                </a:solidFill>
              </a:rPr>
              <a:t>Waiting times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000" dirty="0"/>
              <a:t>100% seen within 48hrs</a:t>
            </a:r>
          </a:p>
          <a:p>
            <a:r>
              <a:rPr lang="en-GB" sz="3500" b="1" i="1" dirty="0">
                <a:solidFill>
                  <a:srgbClr val="FF0000"/>
                </a:solidFill>
              </a:rPr>
              <a:t>Monthly appointments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000" dirty="0"/>
              <a:t>500 registered physios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000" dirty="0"/>
              <a:t>Averaging 8 clients per week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000" dirty="0"/>
              <a:t>16,000 appointments per month</a:t>
            </a:r>
            <a:endParaRPr lang="en-GB" sz="3500" dirty="0"/>
          </a:p>
          <a:p>
            <a:r>
              <a:rPr lang="en-GB" sz="3500" b="1" i="1" dirty="0">
                <a:solidFill>
                  <a:srgbClr val="FF0000"/>
                </a:solidFill>
              </a:rPr>
              <a:t>Monthly turnover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000" dirty="0"/>
              <a:t>16,000 x £38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000" i="1" dirty="0"/>
              <a:t>£608,000</a:t>
            </a:r>
          </a:p>
          <a:p>
            <a:endParaRPr lang="en-US" sz="3500" dirty="0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600697BC-B8A0-4B98-9DA5-3A92268EB9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14037" y="218975"/>
            <a:ext cx="1926503" cy="774259"/>
          </a:xfrm>
          <a:prstGeom prst="rect">
            <a:avLst/>
          </a:prstGeom>
        </p:spPr>
      </p:pic>
      <p:pic>
        <p:nvPicPr>
          <p:cNvPr id="29" name="Graphic 28" descr="Body builder">
            <a:extLst>
              <a:ext uri="{FF2B5EF4-FFF2-40B4-BE49-F238E27FC236}">
                <a16:creationId xmlns:a16="http://schemas.microsoft.com/office/drawing/2014/main" id="{B0EC507F-5BC0-4197-9374-E0CF42941C1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809962" y="5631759"/>
            <a:ext cx="676405" cy="676405"/>
          </a:xfrm>
          <a:prstGeom prst="rect">
            <a:avLst/>
          </a:prstGeom>
        </p:spPr>
      </p:pic>
      <p:pic>
        <p:nvPicPr>
          <p:cNvPr id="30" name="Graphic 29" descr="Heart with pulse">
            <a:extLst>
              <a:ext uri="{FF2B5EF4-FFF2-40B4-BE49-F238E27FC236}">
                <a16:creationId xmlns:a16="http://schemas.microsoft.com/office/drawing/2014/main" id="{09758BDB-261E-4021-8409-E23613AA472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809962" y="6020792"/>
            <a:ext cx="676405" cy="676405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538C43F3-6D0B-40B1-8902-C09F20E2C893}"/>
              </a:ext>
            </a:extLst>
          </p:cNvPr>
          <p:cNvSpPr/>
          <p:nvPr/>
        </p:nvSpPr>
        <p:spPr>
          <a:xfrm>
            <a:off x="10336928" y="5431088"/>
            <a:ext cx="160813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altLang="en-US" sz="2000" b="1" kern="0" dirty="0">
                <a:solidFill>
                  <a:srgbClr val="C00000"/>
                </a:solidFill>
                <a:latin typeface="Bauhaus 93" panose="04030905020B02020C02" pitchFamily="82" charset="0"/>
                <a:ea typeface="Batang" pitchFamily="18" charset="-127"/>
              </a:rPr>
              <a:t>Physio</a:t>
            </a:r>
            <a:r>
              <a:rPr lang="en-GB" altLang="en-US" sz="2000" b="1" kern="0" dirty="0">
                <a:solidFill>
                  <a:schemeClr val="bg2">
                    <a:lumMod val="50000"/>
                  </a:schemeClr>
                </a:solidFill>
                <a:latin typeface="Bauhaus 93" panose="04030905020B02020C02" pitchFamily="82" charset="0"/>
                <a:ea typeface="Batang" pitchFamily="18" charset="-127"/>
              </a:rPr>
              <a:t>Chain</a:t>
            </a:r>
            <a:endParaRPr lang="en-US" sz="2000" dirty="0">
              <a:solidFill>
                <a:schemeClr val="bg2">
                  <a:lumMod val="50000"/>
                </a:schemeClr>
              </a:solidFill>
              <a:latin typeface="Bauhaus 93" panose="04030905020B02020C02" pitchFamily="82" charset="0"/>
            </a:endParaRPr>
          </a:p>
        </p:txBody>
      </p:sp>
      <p:pic>
        <p:nvPicPr>
          <p:cNvPr id="12" name="Graphic 11" descr="Coins">
            <a:extLst>
              <a:ext uri="{FF2B5EF4-FFF2-40B4-BE49-F238E27FC236}">
                <a16:creationId xmlns:a16="http://schemas.microsoft.com/office/drawing/2014/main" id="{21CF306D-9A7F-47C5-8F65-0DF1404E6DF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14647" y="1459554"/>
            <a:ext cx="914400" cy="914400"/>
          </a:xfrm>
          <a:prstGeom prst="rect">
            <a:avLst/>
          </a:prstGeom>
        </p:spPr>
      </p:pic>
      <p:pic>
        <p:nvPicPr>
          <p:cNvPr id="14" name="Graphic 13" descr="Money">
            <a:extLst>
              <a:ext uri="{FF2B5EF4-FFF2-40B4-BE49-F238E27FC236}">
                <a16:creationId xmlns:a16="http://schemas.microsoft.com/office/drawing/2014/main" id="{8D6CE67F-9A82-4952-A781-A6FAC17E440A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414822" y="2896800"/>
            <a:ext cx="914400" cy="914400"/>
          </a:xfrm>
          <a:prstGeom prst="rect">
            <a:avLst/>
          </a:prstGeom>
        </p:spPr>
      </p:pic>
      <p:pic>
        <p:nvPicPr>
          <p:cNvPr id="15" name="Graphic 14" descr="Credit card">
            <a:extLst>
              <a:ext uri="{FF2B5EF4-FFF2-40B4-BE49-F238E27FC236}">
                <a16:creationId xmlns:a16="http://schemas.microsoft.com/office/drawing/2014/main" id="{E9D84FA9-B539-44FB-BDE1-7F9FD5F1719F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414822" y="4334046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26148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5">
            <a:extLst>
              <a:ext uri="{FF2B5EF4-FFF2-40B4-BE49-F238E27FC236}">
                <a16:creationId xmlns:a16="http://schemas.microsoft.com/office/drawing/2014/main" id="{D7B126B6-BF78-4D2A-AC78-612ABA749B5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41070" y="438245"/>
            <a:ext cx="7795259" cy="7445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2pPr>
            <a:lvl3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3pPr>
            <a:lvl4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4pPr>
            <a:lvl5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5pPr>
            <a:lvl6pPr marL="4572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6pPr>
            <a:lvl7pPr marL="9144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7pPr>
            <a:lvl8pPr marL="13716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8pPr>
            <a:lvl9pPr marL="18288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9pPr>
          </a:lstStyle>
          <a:p>
            <a:r>
              <a:rPr lang="en-GB" altLang="en-US" b="1" u="sng" kern="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Cost Structure</a:t>
            </a:r>
            <a:endParaRPr lang="en-GB" altLang="en-US" b="1" kern="0" dirty="0">
              <a:solidFill>
                <a:srgbClr val="002060"/>
              </a:solidFill>
              <a:latin typeface="Bookman Old Style" pitchFamily="18" charset="0"/>
              <a:ea typeface="Batang" pitchFamily="18" charset="-127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DEBD696-9A86-457E-AD4F-195552D8EC85}"/>
              </a:ext>
            </a:extLst>
          </p:cNvPr>
          <p:cNvSpPr txBox="1"/>
          <p:nvPr/>
        </p:nvSpPr>
        <p:spPr>
          <a:xfrm>
            <a:off x="1836249" y="1339866"/>
            <a:ext cx="10000080" cy="54784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500" b="1" i="1" dirty="0">
                <a:solidFill>
                  <a:srgbClr val="FF0000"/>
                </a:solidFill>
              </a:rPr>
              <a:t>Platform based Service = low overheads</a:t>
            </a:r>
          </a:p>
          <a:p>
            <a:r>
              <a:rPr lang="en-GB" sz="3500" b="1" i="1" dirty="0">
                <a:solidFill>
                  <a:srgbClr val="FF0000"/>
                </a:solidFill>
              </a:rPr>
              <a:t>Key Costs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000" dirty="0"/>
              <a:t>App development &amp; maintenance: £50 development, £2500 maintenance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000" dirty="0"/>
              <a:t>Customer </a:t>
            </a:r>
            <a:r>
              <a:rPr lang="en-GB" sz="3000" dirty="0" err="1"/>
              <a:t>acquisiton</a:t>
            </a:r>
            <a:r>
              <a:rPr lang="en-GB" sz="3000" dirty="0"/>
              <a:t>: £6000 p/m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000" dirty="0"/>
              <a:t>Administration and accounts: £500 p/m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000" dirty="0"/>
              <a:t>Uniform for 500: £4000 one off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000" dirty="0"/>
              <a:t>Refunds:  £25,600 p/m</a:t>
            </a:r>
            <a:endParaRPr lang="en-GB" sz="3500" dirty="0"/>
          </a:p>
          <a:p>
            <a:r>
              <a:rPr lang="en-GB" sz="3500" b="1" i="1" dirty="0">
                <a:solidFill>
                  <a:srgbClr val="FF0000"/>
                </a:solidFill>
              </a:rPr>
              <a:t>Break Even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000" dirty="0"/>
              <a:t>1029 clients per month @ £38 each</a:t>
            </a:r>
          </a:p>
          <a:p>
            <a:r>
              <a:rPr lang="en-GB" sz="3000" i="1" dirty="0"/>
              <a:t>= £469,200 year 1 turnover</a:t>
            </a:r>
            <a:endParaRPr lang="en-US" sz="3500" dirty="0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600697BC-B8A0-4B98-9DA5-3A92268EB9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14037" y="218975"/>
            <a:ext cx="1926503" cy="774259"/>
          </a:xfrm>
          <a:prstGeom prst="rect">
            <a:avLst/>
          </a:prstGeom>
        </p:spPr>
      </p:pic>
      <p:pic>
        <p:nvPicPr>
          <p:cNvPr id="29" name="Graphic 28" descr="Body builder">
            <a:extLst>
              <a:ext uri="{FF2B5EF4-FFF2-40B4-BE49-F238E27FC236}">
                <a16:creationId xmlns:a16="http://schemas.microsoft.com/office/drawing/2014/main" id="{B0EC507F-5BC0-4197-9374-E0CF42941C1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809962" y="5631759"/>
            <a:ext cx="676405" cy="676405"/>
          </a:xfrm>
          <a:prstGeom prst="rect">
            <a:avLst/>
          </a:prstGeom>
        </p:spPr>
      </p:pic>
      <p:pic>
        <p:nvPicPr>
          <p:cNvPr id="30" name="Graphic 29" descr="Heart with pulse">
            <a:extLst>
              <a:ext uri="{FF2B5EF4-FFF2-40B4-BE49-F238E27FC236}">
                <a16:creationId xmlns:a16="http://schemas.microsoft.com/office/drawing/2014/main" id="{09758BDB-261E-4021-8409-E23613AA472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809962" y="6020792"/>
            <a:ext cx="676405" cy="676405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538C43F3-6D0B-40B1-8902-C09F20E2C893}"/>
              </a:ext>
            </a:extLst>
          </p:cNvPr>
          <p:cNvSpPr/>
          <p:nvPr/>
        </p:nvSpPr>
        <p:spPr>
          <a:xfrm>
            <a:off x="10336928" y="5431088"/>
            <a:ext cx="160813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altLang="en-US" sz="2000" b="1" kern="0" dirty="0">
                <a:solidFill>
                  <a:srgbClr val="C00000"/>
                </a:solidFill>
                <a:latin typeface="Bauhaus 93" panose="04030905020B02020C02" pitchFamily="82" charset="0"/>
                <a:ea typeface="Batang" pitchFamily="18" charset="-127"/>
              </a:rPr>
              <a:t>Physio</a:t>
            </a:r>
            <a:r>
              <a:rPr lang="en-GB" altLang="en-US" sz="2000" b="1" kern="0" dirty="0">
                <a:solidFill>
                  <a:schemeClr val="bg2">
                    <a:lumMod val="50000"/>
                  </a:schemeClr>
                </a:solidFill>
                <a:latin typeface="Bauhaus 93" panose="04030905020B02020C02" pitchFamily="82" charset="0"/>
                <a:ea typeface="Batang" pitchFamily="18" charset="-127"/>
              </a:rPr>
              <a:t>Chain</a:t>
            </a:r>
            <a:endParaRPr lang="en-US" sz="2000" dirty="0">
              <a:solidFill>
                <a:schemeClr val="bg2">
                  <a:lumMod val="50000"/>
                </a:schemeClr>
              </a:solidFill>
              <a:latin typeface="Bauhaus 93" panose="04030905020B02020C02" pitchFamily="82" charset="0"/>
            </a:endParaRPr>
          </a:p>
        </p:txBody>
      </p:sp>
      <p:pic>
        <p:nvPicPr>
          <p:cNvPr id="12" name="Graphic 11" descr="Coins">
            <a:extLst>
              <a:ext uri="{FF2B5EF4-FFF2-40B4-BE49-F238E27FC236}">
                <a16:creationId xmlns:a16="http://schemas.microsoft.com/office/drawing/2014/main" id="{21CF306D-9A7F-47C5-8F65-0DF1404E6DF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14647" y="1459554"/>
            <a:ext cx="914400" cy="914400"/>
          </a:xfrm>
          <a:prstGeom prst="rect">
            <a:avLst/>
          </a:prstGeom>
        </p:spPr>
      </p:pic>
      <p:pic>
        <p:nvPicPr>
          <p:cNvPr id="14" name="Graphic 13" descr="Money">
            <a:extLst>
              <a:ext uri="{FF2B5EF4-FFF2-40B4-BE49-F238E27FC236}">
                <a16:creationId xmlns:a16="http://schemas.microsoft.com/office/drawing/2014/main" id="{8D6CE67F-9A82-4952-A781-A6FAC17E440A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414822" y="2896800"/>
            <a:ext cx="914400" cy="914400"/>
          </a:xfrm>
          <a:prstGeom prst="rect">
            <a:avLst/>
          </a:prstGeom>
        </p:spPr>
      </p:pic>
      <p:pic>
        <p:nvPicPr>
          <p:cNvPr id="15" name="Graphic 14" descr="Credit card">
            <a:extLst>
              <a:ext uri="{FF2B5EF4-FFF2-40B4-BE49-F238E27FC236}">
                <a16:creationId xmlns:a16="http://schemas.microsoft.com/office/drawing/2014/main" id="{E9D84FA9-B539-44FB-BDE1-7F9FD5F1719F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414822" y="4334046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76656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ECB0271-B5CF-4542-8CA7-2761517C6D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5497" y="36095"/>
            <a:ext cx="1926503" cy="774259"/>
          </a:xfrm>
          <a:prstGeom prst="rect">
            <a:avLst/>
          </a:prstGeom>
        </p:spPr>
      </p:pic>
      <p:sp>
        <p:nvSpPr>
          <p:cNvPr id="11" name="Rectangle 5">
            <a:extLst>
              <a:ext uri="{FF2B5EF4-FFF2-40B4-BE49-F238E27FC236}">
                <a16:creationId xmlns:a16="http://schemas.microsoft.com/office/drawing/2014/main" id="{B36D16E5-EAFA-4971-BB2D-931A9B37914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24875" y="269976"/>
            <a:ext cx="3176338" cy="7445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2pPr>
            <a:lvl3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3pPr>
            <a:lvl4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4pPr>
            <a:lvl5pPr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5pPr>
            <a:lvl6pPr marL="4572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6pPr>
            <a:lvl7pPr marL="9144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7pPr>
            <a:lvl8pPr marL="13716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8pPr>
            <a:lvl9pPr marL="1828800" algn="l" rtl="0" eaLnBrk="1" fontAlgn="base" hangingPunct="1">
              <a:spcBef>
                <a:spcPct val="0"/>
              </a:spcBef>
              <a:spcAft>
                <a:spcPct val="0"/>
              </a:spcAft>
              <a:defRPr kumimoji="1" sz="4000">
                <a:solidFill>
                  <a:schemeClr val="tx2"/>
                </a:solidFill>
                <a:latin typeface="Arial Black" pitchFamily="34" charset="0"/>
              </a:defRPr>
            </a:lvl9pPr>
          </a:lstStyle>
          <a:p>
            <a:r>
              <a:rPr lang="en-GB" altLang="en-US" b="1" u="sng" kern="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References</a:t>
            </a:r>
            <a:endParaRPr lang="en-GB" altLang="en-US" b="1" kern="0" dirty="0">
              <a:solidFill>
                <a:srgbClr val="002060"/>
              </a:solidFill>
              <a:latin typeface="Bookman Old Style" pitchFamily="18" charset="0"/>
              <a:ea typeface="Batang" pitchFamily="18" charset="-127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D52FAFA-0D64-4987-A3C3-344A8C36EE35}"/>
              </a:ext>
            </a:extLst>
          </p:cNvPr>
          <p:cNvSpPr/>
          <p:nvPr/>
        </p:nvSpPr>
        <p:spPr>
          <a:xfrm>
            <a:off x="338203" y="1012265"/>
            <a:ext cx="11536472" cy="6147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Appleby, J and Dayan, M (2018) ‘Causes of concern for the NHS after Brexit’ </a:t>
            </a:r>
            <a:r>
              <a:rPr lang="en-GB" sz="12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British Medical Journal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Vol 363 </a:t>
            </a:r>
            <a:r>
              <a:rPr lang="en-GB" sz="1200" u="sng" dirty="0">
                <a:solidFill>
                  <a:srgbClr val="0000FF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https://search-proquest-com.ezproxy.uwtsd.ac.uk/docview/2133233123?accountid=130472&amp;rfr_id=info%3Axri%2Fsid%3Aprimo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[Accessed 21/11/19]</a:t>
            </a:r>
          </a:p>
          <a:p>
            <a:pPr marL="171450" indent="-171450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12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Bannow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T (2018) ‘High prices test private equity’s ability to close healthcare deals’ </a:t>
            </a:r>
            <a:r>
              <a:rPr lang="en-GB" sz="12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Modern Healthcare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Vol 48(28), pp8 </a:t>
            </a:r>
            <a:r>
              <a:rPr lang="en-GB" sz="1200" u="sng" dirty="0">
                <a:solidFill>
                  <a:srgbClr val="0000FF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https://search-proquest-com.ezproxy.uwtsd.ac.uk/docview/2071713756?accountid=130472&amp;rfr_id=info%3Axri%2Fsid%3Aprimo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[Accessed 21/11/19]</a:t>
            </a:r>
          </a:p>
          <a:p>
            <a:pPr marL="171450" indent="-171450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Benemann, K (2017) </a:t>
            </a:r>
            <a:r>
              <a:rPr lang="en-GB" sz="1200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 Tips To Enhance Talent Acquisition And Retention With AI,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Talent Acquisition Excellence Essentials </a:t>
            </a:r>
            <a:r>
              <a:rPr lang="en-GB" sz="1200" u="sng" dirty="0">
                <a:solidFill>
                  <a:srgbClr val="0000FF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https://search-proquest-com.ezproxy.uwtsd.ac.uk/docview/1953021598?accountid=130472&amp;rfr_id=info%3Axri%2Fsid%3Aprimo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18/11/19]</a:t>
            </a:r>
            <a:endParaRPr lang="en-US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indent="-171450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Boulware-Miller, K (2010) ‘The Challenges of Keeping "Private" International Dispute Resolution in the Private Healthcare Sector’. </a:t>
            </a:r>
            <a:r>
              <a:rPr lang="en-GB" sz="12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International Lawyer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Vol 44(4), pp967-974 </a:t>
            </a:r>
            <a:r>
              <a:rPr lang="en-GB" sz="1200" u="sng" dirty="0">
                <a:solidFill>
                  <a:srgbClr val="0000FF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https://search-proquest-com.ezproxy.uwtsd.ac.uk/docview/853632020?accountid=130472&amp;rfr_id=info%3Axri%2Fsid%3Aprimo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[Accessed 18/11/19]</a:t>
            </a:r>
          </a:p>
          <a:p>
            <a:pPr marL="171450" indent="-171450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12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Colla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P, </a:t>
            </a:r>
            <a:r>
              <a:rPr lang="en-GB" sz="12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Hellowell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M, </a:t>
            </a:r>
            <a:r>
              <a:rPr lang="en-GB" sz="12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Vecchi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V and </a:t>
            </a:r>
            <a:r>
              <a:rPr lang="en-GB" sz="12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Gatti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S (2015) ‘Determinants of the cost of capital for privately financed hospital projects in the UK’ </a:t>
            </a:r>
            <a:r>
              <a:rPr lang="en-GB" sz="12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Health Policy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Vol 119(11), pp1442-1449 </a:t>
            </a:r>
            <a:r>
              <a:rPr lang="en-GB" sz="1200" u="sng" dirty="0">
                <a:solidFill>
                  <a:srgbClr val="0000FF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https://www-sciencedirect-com.ezproxy.uwtsd.ac.uk/science/article/pii/S0168851015002225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[Accessed 19/11/19]</a:t>
            </a:r>
          </a:p>
          <a:p>
            <a:pPr marL="171450" indent="-171450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Deloitte (2019) </a:t>
            </a:r>
            <a:r>
              <a:rPr lang="en-GB" sz="12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Global Health Care Outlook: Shaping the future. 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u="sng" dirty="0">
                <a:solidFill>
                  <a:srgbClr val="0000FF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https://www2.deloitte.com/uk/en/pages/life-sciences-and-healthcare/articles/global-health-care-sector-outlook.html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[Accessed 16/11/19]</a:t>
            </a:r>
          </a:p>
          <a:p>
            <a:pPr marL="171450" indent="-171450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Forbes (2019) </a:t>
            </a:r>
            <a:r>
              <a:rPr lang="en-GB" sz="1200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AI and Healthcare: A Giant Opportunity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200" u="sng" dirty="0">
                <a:solidFill>
                  <a:srgbClr val="0000FF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https://www.forbes.com/sites/insights-intelai/2019/02/11/ai-and-healthcare-a-giant-opportunity/#731bdeda4c68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09/11/19]</a:t>
            </a:r>
            <a:endParaRPr lang="en-US" sz="12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Goodchild, S (2013) ‘How private providers are feeling the pinch’ </a:t>
            </a:r>
            <a:r>
              <a:rPr lang="en-GB" sz="12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British Medical Journal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Vol 347, pp15-17 </a:t>
            </a:r>
            <a:r>
              <a:rPr lang="en-GB" sz="1200" u="sng" dirty="0">
                <a:solidFill>
                  <a:srgbClr val="0000FF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https://www.bmj.com/bmj/section-pdf/749607?path=/bmj/347/7932/Feature.full.pdf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[Accessed 20/11/19]</a:t>
            </a:r>
          </a:p>
          <a:p>
            <a:pPr marL="171450" indent="-171450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Helm, C and </a:t>
            </a:r>
            <a:r>
              <a:rPr lang="en-GB" sz="12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Bungeroth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L (2017) ‘Safe and Effective Staffing: the Real Picture’  </a:t>
            </a:r>
            <a:r>
              <a:rPr lang="en-GB" sz="12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Royal College of Nursing, London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u="sng" dirty="0">
                <a:solidFill>
                  <a:srgbClr val="0000FF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https://www.rcn.org.uk/professional-development/publications/pub-006195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[Accessed 215/11/19]</a:t>
            </a:r>
          </a:p>
          <a:p>
            <a:pPr marL="171450" indent="-171450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Ibarra, H and </a:t>
            </a:r>
            <a:r>
              <a:rPr lang="en-GB" sz="1200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Pettiti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 (2018) ‘A 5-Part Process for Using Technology to Improve Your Talent Management’ </a:t>
            </a:r>
            <a:r>
              <a:rPr lang="en-GB" sz="1200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Harvard Business Review Digital Articles, 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2-7 </a:t>
            </a:r>
            <a:endParaRPr lang="en-US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indent="-171450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Wilkinson, I and Young, L (2013) ‘The past and the future of business marketing theory’ </a:t>
            </a:r>
            <a:r>
              <a:rPr lang="en-GB" sz="1200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Industrial Marketing Management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Vol 42(3), 394-404 </a:t>
            </a:r>
            <a:r>
              <a:rPr lang="en-GB" sz="1200" u="sng" dirty="0">
                <a:solidFill>
                  <a:srgbClr val="0000FF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https://www-sciencedirect-com.ezproxy.uwtsd.ac.uk/science/article/pii/S0019850113000266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22/11/19]</a:t>
            </a:r>
            <a:endParaRPr lang="en-US" sz="12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sz="12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32476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474C69-153B-43D9-A97C-7E67231E35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75CA1F-0CC0-4C78-8014-CAA3E9E1E6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9C54ED6-78BB-4F53-9671-712A5CEB3B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73"/>
            <a:ext cx="12192000" cy="6854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89621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5329</TotalTime>
  <Words>1157</Words>
  <Application>Microsoft Office PowerPoint</Application>
  <PresentationFormat>Widescreen</PresentationFormat>
  <Paragraphs>167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Bauhaus 93</vt:lpstr>
      <vt:lpstr>Bookman Old Style</vt:lpstr>
      <vt:lpstr>Calibri</vt:lpstr>
      <vt:lpstr>Calibri Light</vt:lpstr>
      <vt:lpstr>Office Theme</vt:lpstr>
      <vt:lpstr>Link to Videos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hazey</dc:creator>
  <cp:lastModifiedBy>hazey</cp:lastModifiedBy>
  <cp:revision>39</cp:revision>
  <dcterms:created xsi:type="dcterms:W3CDTF">2019-11-13T20:51:44Z</dcterms:created>
  <dcterms:modified xsi:type="dcterms:W3CDTF">2019-11-26T00:57:08Z</dcterms:modified>
</cp:coreProperties>
</file>