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65" r:id="rId3"/>
    <p:sldId id="258" r:id="rId4"/>
    <p:sldId id="259" r:id="rId5"/>
    <p:sldId id="261" r:id="rId6"/>
    <p:sldId id="262" r:id="rId7"/>
    <p:sldId id="263" r:id="rId8"/>
    <p:sldId id="264"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2384" autoAdjust="0"/>
  </p:normalViewPr>
  <p:slideViewPr>
    <p:cSldViewPr>
      <p:cViewPr>
        <p:scale>
          <a:sx n="60" d="100"/>
          <a:sy n="60" d="100"/>
        </p:scale>
        <p:origin x="-1644" y="-8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6AD671-FE6B-49DC-8ED5-11DC2EBF21A1}" type="datetimeFigureOut">
              <a:rPr lang="en-US" smtClean="0"/>
              <a:t>19-Oct-21</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DFFEB9-F51E-4F05-A223-A44070AAD281}" type="slidenum">
              <a:rPr lang="en-US" smtClean="0"/>
              <a:t>‹#›</a:t>
            </a:fld>
            <a:endParaRPr lang="en-US"/>
          </a:p>
        </p:txBody>
      </p:sp>
    </p:spTree>
    <p:extLst>
      <p:ext uri="{BB962C8B-B14F-4D97-AF65-F5344CB8AC3E}">
        <p14:creationId xmlns:p14="http://schemas.microsoft.com/office/powerpoint/2010/main" val="39237528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Piaget theory stipulates that from birth,</a:t>
            </a:r>
            <a:r>
              <a:rPr lang="en-US" baseline="0" dirty="0" smtClean="0"/>
              <a:t> children are actively involved in continuous learning.</a:t>
            </a:r>
          </a:p>
          <a:p>
            <a:r>
              <a:rPr lang="en-US" baseline="0" dirty="0" smtClean="0"/>
              <a:t>The quality of learning increases with increase in the age of the child.</a:t>
            </a:r>
          </a:p>
          <a:p>
            <a:r>
              <a:rPr lang="en-US" baseline="0" dirty="0" smtClean="0"/>
              <a:t>Schemas refer to building blocks of knowledge that a child attains as they progress in age.</a:t>
            </a:r>
          </a:p>
          <a:p>
            <a:r>
              <a:rPr lang="en-US" baseline="0" dirty="0" smtClean="0"/>
              <a:t>Transitional process promote the transition from one stage of development to another and are largely caused by the child assimilating and accommodating to their surroundings</a:t>
            </a:r>
          </a:p>
          <a:p>
            <a:r>
              <a:rPr lang="en-US" baseline="0" dirty="0" smtClean="0"/>
              <a:t>The stages of development in these theory are largely sensorimotor (the stage where a child just acts without putting any thought into it), Preoperational (where a child will put some thought process into their actions), Concrete Operational (where the child is able to apply logical rules  to their actions though still limited by poor understanding of the logical rules and lastly Formal Operation (where the child attains an almost adult –like approach to thinking)</a:t>
            </a:r>
            <a:endParaRPr lang="en-US" dirty="0"/>
          </a:p>
        </p:txBody>
      </p:sp>
      <p:sp>
        <p:nvSpPr>
          <p:cNvPr id="4" name="Slide Number Placeholder 3"/>
          <p:cNvSpPr>
            <a:spLocks noGrp="1"/>
          </p:cNvSpPr>
          <p:nvPr>
            <p:ph type="sldNum" sz="quarter" idx="10"/>
          </p:nvPr>
        </p:nvSpPr>
        <p:spPr/>
        <p:txBody>
          <a:bodyPr/>
          <a:lstStyle/>
          <a:p>
            <a:fld id="{61DFFEB9-F51E-4F05-A223-A44070AAD281}" type="slidenum">
              <a:rPr lang="en-US" smtClean="0"/>
              <a:t>3</a:t>
            </a:fld>
            <a:endParaRPr lang="en-US"/>
          </a:p>
        </p:txBody>
      </p:sp>
    </p:spTree>
    <p:extLst>
      <p:ext uri="{BB962C8B-B14F-4D97-AF65-F5344CB8AC3E}">
        <p14:creationId xmlns:p14="http://schemas.microsoft.com/office/powerpoint/2010/main" val="20949095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Culture</a:t>
            </a:r>
            <a:r>
              <a:rPr lang="en-US" baseline="0" dirty="0" smtClean="0"/>
              <a:t> – this is the some total of the avenues likely to pass knowledge to a child which would constitute teachers, books, babysitters who are likely to be in contact with the child regularly.</a:t>
            </a:r>
          </a:p>
          <a:p>
            <a:r>
              <a:rPr lang="en-US" dirty="0" smtClean="0"/>
              <a:t>Language – this is a tool to organize thoughts .</a:t>
            </a:r>
            <a:r>
              <a:rPr lang="en-US" baseline="0" dirty="0" smtClean="0"/>
              <a:t> Vygotsky’s analyzes speech in three ways; external, egocentric and internal speech. External speech is generally associated with the tender ages of a child and is characterized by general reactions and expressions to the environment. Egocentric speech is between the ages of 3-7 years when the child starts to think out loud without necessary talking to socialize. At this stage a child may start talking to inanimate objects as part of expressing themselves. Internal speech is from the age of 7 years and children at this stage may silently talk to themselves with incidences of reflection of their activities throughout the day. It is still an attempt by the child to outwardly vocalize their thoughts. This will generally end when a child grows and is able to think without necessarily vocalizing the words.</a:t>
            </a:r>
            <a:endParaRPr lang="en-US" dirty="0"/>
          </a:p>
        </p:txBody>
      </p:sp>
      <p:sp>
        <p:nvSpPr>
          <p:cNvPr id="4" name="Slide Number Placeholder 3"/>
          <p:cNvSpPr>
            <a:spLocks noGrp="1"/>
          </p:cNvSpPr>
          <p:nvPr>
            <p:ph type="sldNum" sz="quarter" idx="10"/>
          </p:nvPr>
        </p:nvSpPr>
        <p:spPr/>
        <p:txBody>
          <a:bodyPr/>
          <a:lstStyle/>
          <a:p>
            <a:fld id="{61DFFEB9-F51E-4F05-A223-A44070AAD281}" type="slidenum">
              <a:rPr lang="en-US" smtClean="0"/>
              <a:t>6</a:t>
            </a:fld>
            <a:endParaRPr lang="en-US"/>
          </a:p>
        </p:txBody>
      </p:sp>
    </p:spTree>
    <p:extLst>
      <p:ext uri="{BB962C8B-B14F-4D97-AF65-F5344CB8AC3E}">
        <p14:creationId xmlns:p14="http://schemas.microsoft.com/office/powerpoint/2010/main" val="19521942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9C5D758E-BE2C-4E40-BB6E-B0DEBEF7C7C9}" type="datetimeFigureOut">
              <a:rPr lang="en-US" smtClean="0"/>
              <a:t>19-Oct-21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42BEEA-E421-4159-98F3-CCBF692699B2}" type="slidenum">
              <a:rPr lang="en-US" smtClean="0"/>
              <a:t>‹#›</a:t>
            </a:fld>
            <a:endParaRPr lang="en-US"/>
          </a:p>
        </p:txBody>
      </p:sp>
    </p:spTree>
    <p:extLst>
      <p:ext uri="{BB962C8B-B14F-4D97-AF65-F5344CB8AC3E}">
        <p14:creationId xmlns:p14="http://schemas.microsoft.com/office/powerpoint/2010/main" val="458572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C5D758E-BE2C-4E40-BB6E-B0DEBEF7C7C9}" type="datetimeFigureOut">
              <a:rPr lang="en-US" smtClean="0"/>
              <a:t>19-Oct-21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42BEEA-E421-4159-98F3-CCBF692699B2}" type="slidenum">
              <a:rPr lang="en-US" smtClean="0"/>
              <a:t>‹#›</a:t>
            </a:fld>
            <a:endParaRPr lang="en-US"/>
          </a:p>
        </p:txBody>
      </p:sp>
    </p:spTree>
    <p:extLst>
      <p:ext uri="{BB962C8B-B14F-4D97-AF65-F5344CB8AC3E}">
        <p14:creationId xmlns:p14="http://schemas.microsoft.com/office/powerpoint/2010/main" val="1705958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5D758E-BE2C-4E40-BB6E-B0DEBEF7C7C9}" type="datetimeFigureOut">
              <a:rPr lang="en-US" smtClean="0"/>
              <a:t>19-Oct-21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42BEEA-E421-4159-98F3-CCBF692699B2}" type="slidenum">
              <a:rPr lang="en-US" smtClean="0"/>
              <a:t>‹#›</a:t>
            </a:fld>
            <a:endParaRPr lang="en-US"/>
          </a:p>
        </p:txBody>
      </p:sp>
    </p:spTree>
    <p:extLst>
      <p:ext uri="{BB962C8B-B14F-4D97-AF65-F5344CB8AC3E}">
        <p14:creationId xmlns:p14="http://schemas.microsoft.com/office/powerpoint/2010/main" val="26286863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9C5D758E-BE2C-4E40-BB6E-B0DEBEF7C7C9}" type="datetimeFigureOut">
              <a:rPr lang="en-US" smtClean="0"/>
              <a:t>19-Oct-21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42BEEA-E421-4159-98F3-CCBF692699B2}" type="slidenum">
              <a:rPr lang="en-US" smtClean="0"/>
              <a:t>‹#›</a:t>
            </a:fld>
            <a:endParaRPr lang="en-US"/>
          </a:p>
        </p:txBody>
      </p:sp>
    </p:spTree>
    <p:extLst>
      <p:ext uri="{BB962C8B-B14F-4D97-AF65-F5344CB8AC3E}">
        <p14:creationId xmlns:p14="http://schemas.microsoft.com/office/powerpoint/2010/main" val="22514259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C5D758E-BE2C-4E40-BB6E-B0DEBEF7C7C9}" type="datetimeFigureOut">
              <a:rPr lang="en-US" smtClean="0"/>
              <a:t>19-Oct-21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142BEEA-E421-4159-98F3-CCBF692699B2}" type="slidenum">
              <a:rPr lang="en-US" smtClean="0"/>
              <a:t>‹#›</a:t>
            </a:fld>
            <a:endParaRPr lang="en-US"/>
          </a:p>
        </p:txBody>
      </p:sp>
    </p:spTree>
    <p:extLst>
      <p:ext uri="{BB962C8B-B14F-4D97-AF65-F5344CB8AC3E}">
        <p14:creationId xmlns:p14="http://schemas.microsoft.com/office/powerpoint/2010/main" val="5065309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C5D758E-BE2C-4E40-BB6E-B0DEBEF7C7C9}" type="datetimeFigureOut">
              <a:rPr lang="en-US" smtClean="0"/>
              <a:t>19-Oct-21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142BEEA-E421-4159-98F3-CCBF692699B2}" type="slidenum">
              <a:rPr lang="en-US" smtClean="0"/>
              <a:t>‹#›</a:t>
            </a:fld>
            <a:endParaRPr lang="en-US"/>
          </a:p>
        </p:txBody>
      </p:sp>
    </p:spTree>
    <p:extLst>
      <p:ext uri="{BB962C8B-B14F-4D97-AF65-F5344CB8AC3E}">
        <p14:creationId xmlns:p14="http://schemas.microsoft.com/office/powerpoint/2010/main" val="7489478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5D758E-BE2C-4E40-BB6E-B0DEBEF7C7C9}" type="datetimeFigureOut">
              <a:rPr lang="en-US" smtClean="0"/>
              <a:t>19-Oct-21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142BEEA-E421-4159-98F3-CCBF692699B2}" type="slidenum">
              <a:rPr lang="en-US" smtClean="0"/>
              <a:t>‹#›</a:t>
            </a:fld>
            <a:endParaRPr lang="en-US"/>
          </a:p>
        </p:txBody>
      </p:sp>
    </p:spTree>
    <p:extLst>
      <p:ext uri="{BB962C8B-B14F-4D97-AF65-F5344CB8AC3E}">
        <p14:creationId xmlns:p14="http://schemas.microsoft.com/office/powerpoint/2010/main" val="41658061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5D758E-BE2C-4E40-BB6E-B0DEBEF7C7C9}" type="datetimeFigureOut">
              <a:rPr lang="en-US" smtClean="0"/>
              <a:t>19-Oct-21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42BEEA-E421-4159-98F3-CCBF692699B2}" type="slidenum">
              <a:rPr lang="en-US" smtClean="0"/>
              <a:t>‹#›</a:t>
            </a:fld>
            <a:endParaRPr lang="en-US"/>
          </a:p>
        </p:txBody>
      </p:sp>
    </p:spTree>
    <p:extLst>
      <p:ext uri="{BB962C8B-B14F-4D97-AF65-F5344CB8AC3E}">
        <p14:creationId xmlns:p14="http://schemas.microsoft.com/office/powerpoint/2010/main" val="13678184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5D758E-BE2C-4E40-BB6E-B0DEBEF7C7C9}" type="datetimeFigureOut">
              <a:rPr lang="en-US" smtClean="0"/>
              <a:t>19-Oct-21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42BEEA-E421-4159-98F3-CCBF692699B2}" type="slidenum">
              <a:rPr lang="en-US" smtClean="0"/>
              <a:t>‹#›</a:t>
            </a:fld>
            <a:endParaRPr lang="en-US"/>
          </a:p>
        </p:txBody>
      </p:sp>
    </p:spTree>
    <p:extLst>
      <p:ext uri="{BB962C8B-B14F-4D97-AF65-F5344CB8AC3E}">
        <p14:creationId xmlns:p14="http://schemas.microsoft.com/office/powerpoint/2010/main" val="29106466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C5D758E-BE2C-4E40-BB6E-B0DEBEF7C7C9}" type="datetimeFigureOut">
              <a:rPr lang="en-US" smtClean="0"/>
              <a:t>19-Oct-21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42BEEA-E421-4159-98F3-CCBF692699B2}" type="slidenum">
              <a:rPr lang="en-US" smtClean="0"/>
              <a:t>‹#›</a:t>
            </a:fld>
            <a:endParaRPr lang="en-US"/>
          </a:p>
        </p:txBody>
      </p:sp>
    </p:spTree>
    <p:extLst>
      <p:ext uri="{BB962C8B-B14F-4D97-AF65-F5344CB8AC3E}">
        <p14:creationId xmlns:p14="http://schemas.microsoft.com/office/powerpoint/2010/main" val="2212863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C5D758E-BE2C-4E40-BB6E-B0DEBEF7C7C9}" type="datetimeFigureOut">
              <a:rPr lang="en-US" smtClean="0"/>
              <a:t>19-Oct-21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42BEEA-E421-4159-98F3-CCBF692699B2}" type="slidenum">
              <a:rPr lang="en-US" smtClean="0"/>
              <a:t>‹#›</a:t>
            </a:fld>
            <a:endParaRPr lang="en-US"/>
          </a:p>
        </p:txBody>
      </p:sp>
    </p:spTree>
    <p:extLst>
      <p:ext uri="{BB962C8B-B14F-4D97-AF65-F5344CB8AC3E}">
        <p14:creationId xmlns:p14="http://schemas.microsoft.com/office/powerpoint/2010/main" val="1425098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C5D758E-BE2C-4E40-BB6E-B0DEBEF7C7C9}" type="datetimeFigureOut">
              <a:rPr lang="en-US" smtClean="0"/>
              <a:t>19-Oct-21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42BEEA-E421-4159-98F3-CCBF692699B2}" type="slidenum">
              <a:rPr lang="en-US" smtClean="0"/>
              <a:t>‹#›</a:t>
            </a:fld>
            <a:endParaRPr lang="en-US"/>
          </a:p>
        </p:txBody>
      </p:sp>
    </p:spTree>
    <p:extLst>
      <p:ext uri="{BB962C8B-B14F-4D97-AF65-F5344CB8AC3E}">
        <p14:creationId xmlns:p14="http://schemas.microsoft.com/office/powerpoint/2010/main" val="11215694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7000"/>
            <a:lum/>
          </a:blip>
          <a:srcRect/>
          <a:stretch>
            <a:fillRect t="-6000" b="-6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smtClean="0"/>
              <a:t>A Child’s Experience Between the Ages of 0-5 Years can Affect the Rest of Their Lives</a:t>
            </a:r>
            <a:endParaRPr lang="en-US" dirty="0"/>
          </a:p>
        </p:txBody>
      </p:sp>
      <p:sp>
        <p:nvSpPr>
          <p:cNvPr id="4" name="Subtitle 3"/>
          <p:cNvSpPr>
            <a:spLocks noGrp="1"/>
          </p:cNvSpPr>
          <p:nvPr>
            <p:ph type="subTitle" idx="1"/>
          </p:nvPr>
        </p:nvSpPr>
        <p:spPr>
          <a:xfrm>
            <a:off x="1371600" y="4267200"/>
            <a:ext cx="6400800" cy="1905000"/>
          </a:xfrm>
        </p:spPr>
        <p:txBody>
          <a:bodyPr/>
          <a:lstStyle/>
          <a:p>
            <a:r>
              <a:rPr lang="en-US" dirty="0" smtClean="0"/>
              <a:t>Psychological Theories and Practical Ways to Support Child Development</a:t>
            </a:r>
          </a:p>
          <a:p>
            <a:r>
              <a:rPr lang="en-US" sz="2400" i="1" dirty="0" smtClean="0"/>
              <a:t>By Elena </a:t>
            </a:r>
            <a:r>
              <a:rPr lang="en-US" sz="2400" i="1" dirty="0" err="1" smtClean="0"/>
              <a:t>Trifonova</a:t>
            </a:r>
            <a:endParaRPr lang="en-US" sz="2400" i="1" dirty="0"/>
          </a:p>
        </p:txBody>
      </p:sp>
    </p:spTree>
    <p:extLst>
      <p:ext uri="{BB962C8B-B14F-4D97-AF65-F5344CB8AC3E}">
        <p14:creationId xmlns:p14="http://schemas.microsoft.com/office/powerpoint/2010/main" val="30119397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bg-BG"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As they said, the children’s mind is like a “sponge”. It is empty and so very open for any new information.</a:t>
            </a:r>
          </a:p>
          <a:p>
            <a:pPr marL="0" indent="0">
              <a:buNone/>
            </a:pPr>
            <a:r>
              <a:rPr lang="en-GB" dirty="0" smtClean="0"/>
              <a:t>It is estimated that children’s brain is mostly influenced by experiences in the first 5 years of their life that any other period in their lifetime.</a:t>
            </a:r>
          </a:p>
          <a:p>
            <a:pPr marL="0" indent="0">
              <a:buNone/>
            </a:pPr>
            <a:r>
              <a:rPr lang="en-GB" dirty="0" smtClean="0"/>
              <a:t>So it is vitally important to address all factors that are significant for that development.</a:t>
            </a:r>
          </a:p>
          <a:p>
            <a:pPr marL="0" indent="0">
              <a:buNone/>
            </a:pPr>
            <a:r>
              <a:rPr lang="en-GB" dirty="0" smtClean="0"/>
              <a:t>There are two Psychologist theories related to this age group:</a:t>
            </a:r>
            <a:endParaRPr lang="bg-BG" dirty="0"/>
          </a:p>
        </p:txBody>
      </p:sp>
    </p:spTree>
    <p:extLst>
      <p:ext uri="{BB962C8B-B14F-4D97-AF65-F5344CB8AC3E}">
        <p14:creationId xmlns:p14="http://schemas.microsoft.com/office/powerpoint/2010/main" val="15060341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8000"/>
            <a:lum/>
          </a:blip>
          <a:srcRect/>
          <a:stretch>
            <a:fillRect l="-22000" r="-22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Piaget’s Theory</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The Piaget Cognitive Constructivism theory of development is largely premised on the principle that the learning process advances as children grow older. </a:t>
            </a:r>
          </a:p>
          <a:p>
            <a:r>
              <a:rPr lang="en-US" dirty="0" smtClean="0"/>
              <a:t>Each stage of advancement in age of a child will have a distinctive mark of the cognitive ability of the child</a:t>
            </a:r>
          </a:p>
          <a:p>
            <a:r>
              <a:rPr lang="en-US" dirty="0" smtClean="0"/>
              <a:t>The theory consist of 3 basic components being; schemas, transitional processes and stages of </a:t>
            </a:r>
            <a:r>
              <a:rPr lang="en-US" dirty="0" smtClean="0"/>
              <a:t>development (</a:t>
            </a:r>
            <a:r>
              <a:rPr lang="en-GB" dirty="0" err="1" smtClean="0"/>
              <a:t>Halpenny</a:t>
            </a:r>
            <a:r>
              <a:rPr lang="en-GB" dirty="0" smtClean="0"/>
              <a:t>, </a:t>
            </a:r>
            <a:r>
              <a:rPr lang="en-GB" dirty="0"/>
              <a:t>and </a:t>
            </a:r>
            <a:r>
              <a:rPr lang="en-GB" dirty="0" err="1"/>
              <a:t>Pettersen</a:t>
            </a:r>
            <a:r>
              <a:rPr lang="en-GB" dirty="0" smtClean="0"/>
              <a:t>, 2014).</a:t>
            </a:r>
            <a:endParaRPr lang="en-US" dirty="0"/>
          </a:p>
        </p:txBody>
      </p:sp>
    </p:spTree>
    <p:extLst>
      <p:ext uri="{BB962C8B-B14F-4D97-AF65-F5344CB8AC3E}">
        <p14:creationId xmlns:p14="http://schemas.microsoft.com/office/powerpoint/2010/main" val="37155231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9000"/>
            <a:lum/>
          </a:blip>
          <a:srcRect/>
          <a:stretch>
            <a:fillRect l="-22000" r="-22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Piaget’s Theory</a:t>
            </a:r>
            <a:endParaRPr lang="en-US" dirty="0"/>
          </a:p>
        </p:txBody>
      </p:sp>
      <p:sp>
        <p:nvSpPr>
          <p:cNvPr id="3" name="Content Placeholder 2"/>
          <p:cNvSpPr>
            <a:spLocks noGrp="1"/>
          </p:cNvSpPr>
          <p:nvPr>
            <p:ph idx="1"/>
          </p:nvPr>
        </p:nvSpPr>
        <p:spPr/>
        <p:txBody>
          <a:bodyPr/>
          <a:lstStyle/>
          <a:p>
            <a:r>
              <a:rPr lang="en-US" dirty="0" smtClean="0"/>
              <a:t>Piaget’s Theory has 4 stages of development being;</a:t>
            </a:r>
          </a:p>
          <a:p>
            <a:pPr lvl="2"/>
            <a:r>
              <a:rPr lang="en-US" dirty="0" smtClean="0"/>
              <a:t>Sensorimotor – between 0-2 years</a:t>
            </a:r>
          </a:p>
          <a:p>
            <a:pPr lvl="2"/>
            <a:r>
              <a:rPr lang="en-US" dirty="0" smtClean="0"/>
              <a:t>Preoperational – </a:t>
            </a:r>
            <a:r>
              <a:rPr lang="en-US" dirty="0" err="1" smtClean="0"/>
              <a:t>beween</a:t>
            </a:r>
            <a:r>
              <a:rPr lang="en-US" dirty="0" smtClean="0"/>
              <a:t> 2-6 years</a:t>
            </a:r>
          </a:p>
          <a:p>
            <a:pPr lvl="2"/>
            <a:r>
              <a:rPr lang="en-US" dirty="0" smtClean="0"/>
              <a:t>Concrete operational – between 7-12 years</a:t>
            </a:r>
          </a:p>
          <a:p>
            <a:pPr lvl="2"/>
            <a:r>
              <a:rPr lang="en-US" dirty="0" smtClean="0"/>
              <a:t>Formal Operational – Between 12years to adulthood</a:t>
            </a:r>
          </a:p>
          <a:p>
            <a:endParaRPr lang="en-US" dirty="0"/>
          </a:p>
        </p:txBody>
      </p:sp>
    </p:spTree>
    <p:extLst>
      <p:ext uri="{BB962C8B-B14F-4D97-AF65-F5344CB8AC3E}">
        <p14:creationId xmlns:p14="http://schemas.microsoft.com/office/powerpoint/2010/main" val="31959051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5000"/>
            <a:lum/>
          </a:blip>
          <a:srcRect/>
          <a:stretch>
            <a:fillRect l="-17000" r="-17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Vygotsky’s</a:t>
            </a:r>
            <a:r>
              <a:rPr lang="en-US" dirty="0" smtClean="0"/>
              <a:t> Theory</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The theory is in opposition of Piaget’s theory in regard to child development being self-guided.</a:t>
            </a:r>
          </a:p>
          <a:p>
            <a:r>
              <a:rPr lang="en-US" dirty="0" smtClean="0"/>
              <a:t>According to this theory, the cognitive development to the child is triggered by the environment part of which is influenced by culture and language.</a:t>
            </a:r>
          </a:p>
          <a:p>
            <a:r>
              <a:rPr lang="en-US" dirty="0" smtClean="0"/>
              <a:t>The theory is also opposed to the stages of development as expressed in Piaget’s theory and is of the opinion that cognitive development is lifelong </a:t>
            </a:r>
            <a:r>
              <a:rPr lang="en-US" dirty="0" smtClean="0"/>
              <a:t>(</a:t>
            </a:r>
            <a:r>
              <a:rPr lang="en-GB" dirty="0" err="1" smtClean="0"/>
              <a:t>Kozulin</a:t>
            </a:r>
            <a:r>
              <a:rPr lang="en-GB" dirty="0" smtClean="0"/>
              <a:t>, 2015).</a:t>
            </a:r>
            <a:endParaRPr lang="en-US" dirty="0"/>
          </a:p>
        </p:txBody>
      </p:sp>
    </p:spTree>
    <p:extLst>
      <p:ext uri="{BB962C8B-B14F-4D97-AF65-F5344CB8AC3E}">
        <p14:creationId xmlns:p14="http://schemas.microsoft.com/office/powerpoint/2010/main" val="4184071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5000"/>
            <a:lum/>
          </a:blip>
          <a:srcRect/>
          <a:stretch>
            <a:fillRect l="-17000" r="-17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Vygotsky’s</a:t>
            </a:r>
            <a:r>
              <a:rPr lang="en-US" dirty="0" smtClean="0"/>
              <a:t> Theory</a:t>
            </a:r>
            <a:endParaRPr lang="en-US" dirty="0"/>
          </a:p>
        </p:txBody>
      </p:sp>
      <p:sp>
        <p:nvSpPr>
          <p:cNvPr id="3" name="Content Placeholder 2"/>
          <p:cNvSpPr>
            <a:spLocks noGrp="1"/>
          </p:cNvSpPr>
          <p:nvPr>
            <p:ph idx="1"/>
          </p:nvPr>
        </p:nvSpPr>
        <p:spPr>
          <a:xfrm>
            <a:off x="76200" y="1600200"/>
            <a:ext cx="8915400" cy="4724400"/>
          </a:xfrm>
        </p:spPr>
        <p:txBody>
          <a:bodyPr>
            <a:noAutofit/>
          </a:bodyPr>
          <a:lstStyle/>
          <a:p>
            <a:r>
              <a:rPr lang="en-US" sz="2400" dirty="0" smtClean="0"/>
              <a:t>The theory considered the themes of culture, language and thoughts as being central to the cognitive development of a child</a:t>
            </a:r>
          </a:p>
          <a:p>
            <a:r>
              <a:rPr lang="en-US" sz="2400" dirty="0" smtClean="0"/>
              <a:t>A child will develop cognitively from the biological brain development couples by observing and imitating their surroundings and this will in turn shape their thoughts and ideas of the world.</a:t>
            </a:r>
          </a:p>
          <a:p>
            <a:r>
              <a:rPr lang="en-US" sz="2400" dirty="0" smtClean="0"/>
              <a:t>The biggest difference between Vygotsky’s and Piaget’s theories of development has to be the role of language in the development of the child.</a:t>
            </a:r>
          </a:p>
          <a:p>
            <a:r>
              <a:rPr lang="en-US" sz="2400" dirty="0" smtClean="0"/>
              <a:t>While Piaget was of the idea that language is a concept that will develop with the cognitive changes of the child, Vygotsky’s identified that language develops to a sophisticated form as the child growth and it is one of the largest indicators that a child is undergoing cognitive </a:t>
            </a:r>
            <a:r>
              <a:rPr lang="en-US" sz="2400" dirty="0" smtClean="0"/>
              <a:t>development (</a:t>
            </a:r>
            <a:r>
              <a:rPr lang="en-GB" sz="2400" dirty="0" err="1" smtClean="0"/>
              <a:t>Kozulin</a:t>
            </a:r>
            <a:r>
              <a:rPr lang="en-GB" sz="2400" dirty="0"/>
              <a:t>, </a:t>
            </a:r>
            <a:r>
              <a:rPr lang="en-GB" sz="2400" dirty="0" smtClean="0"/>
              <a:t>2015)</a:t>
            </a:r>
            <a:r>
              <a:rPr lang="en-US" sz="2400" dirty="0" smtClean="0"/>
              <a:t>.</a:t>
            </a:r>
            <a:endParaRPr lang="en-US" sz="2400" dirty="0" smtClean="0"/>
          </a:p>
        </p:txBody>
      </p:sp>
    </p:spTree>
    <p:extLst>
      <p:ext uri="{BB962C8B-B14F-4D97-AF65-F5344CB8AC3E}">
        <p14:creationId xmlns:p14="http://schemas.microsoft.com/office/powerpoint/2010/main" val="41893308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1000"/>
            <a:lum/>
          </a:blip>
          <a:srcRect/>
          <a:stretch>
            <a:fillRect l="-25000" r="-25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Practical Ways to Support Child Development</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Some of the practical ways to aid children's development is to promote learning through discovery – discovery based activities like treasure baskets or treasure hunts help children discover new things and in the process grow their cognitive abilities.</a:t>
            </a:r>
          </a:p>
          <a:p>
            <a:r>
              <a:rPr lang="en-US" dirty="0" smtClean="0"/>
              <a:t>Emphasizing on communication and social contacts is important for the kids. It is a process that build confidence in the </a:t>
            </a:r>
            <a:r>
              <a:rPr lang="en-US" dirty="0" smtClean="0"/>
              <a:t>children's</a:t>
            </a:r>
            <a:r>
              <a:rPr lang="en-US" dirty="0" smtClean="0"/>
              <a:t> (</a:t>
            </a:r>
            <a:r>
              <a:rPr lang="en-GB" dirty="0" err="1" smtClean="0"/>
              <a:t>Eysenck</a:t>
            </a:r>
            <a:r>
              <a:rPr lang="en-GB" dirty="0" smtClean="0"/>
              <a:t>, 2018).</a:t>
            </a:r>
            <a:endParaRPr lang="en-US" dirty="0" smtClean="0"/>
          </a:p>
        </p:txBody>
      </p:sp>
    </p:spTree>
    <p:extLst>
      <p:ext uri="{BB962C8B-B14F-4D97-AF65-F5344CB8AC3E}">
        <p14:creationId xmlns:p14="http://schemas.microsoft.com/office/powerpoint/2010/main" val="12686475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4000"/>
            <a:lum/>
          </a:blip>
          <a:srcRect/>
          <a:stretch>
            <a:fillRect t="-17000" b="-17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a:t>
            </a:r>
            <a:endParaRPr lang="en-US" dirty="0"/>
          </a:p>
        </p:txBody>
      </p:sp>
      <p:sp>
        <p:nvSpPr>
          <p:cNvPr id="3" name="Content Placeholder 2"/>
          <p:cNvSpPr>
            <a:spLocks noGrp="1"/>
          </p:cNvSpPr>
          <p:nvPr>
            <p:ph idx="1"/>
          </p:nvPr>
        </p:nvSpPr>
        <p:spPr>
          <a:xfrm>
            <a:off x="457200" y="1676400"/>
            <a:ext cx="8382000" cy="4449763"/>
          </a:xfrm>
        </p:spPr>
        <p:txBody>
          <a:bodyPr>
            <a:normAutofit fontScale="85000" lnSpcReduction="10000"/>
          </a:bodyPr>
          <a:lstStyle/>
          <a:p>
            <a:r>
              <a:rPr lang="en-GB" sz="2800" dirty="0" err="1"/>
              <a:t>Eysenck</a:t>
            </a:r>
            <a:r>
              <a:rPr lang="en-GB" sz="2800" dirty="0"/>
              <a:t>, M., 2018. </a:t>
            </a:r>
            <a:r>
              <a:rPr lang="en-GB" sz="2800" i="1" dirty="0"/>
              <a:t>Simply psychology</a:t>
            </a:r>
            <a:r>
              <a:rPr lang="en-GB" sz="2800" dirty="0"/>
              <a:t>. 4th ed. London: </a:t>
            </a:r>
            <a:r>
              <a:rPr lang="en-GB" sz="2800" dirty="0" err="1"/>
              <a:t>Routledge</a:t>
            </a:r>
            <a:r>
              <a:rPr lang="en-GB" sz="2800" dirty="0" smtClean="0"/>
              <a:t>.</a:t>
            </a:r>
            <a:endParaRPr lang="en-GB" sz="2600" dirty="0" smtClean="0"/>
          </a:p>
          <a:p>
            <a:r>
              <a:rPr lang="en-GB" sz="2600" dirty="0" err="1" smtClean="0"/>
              <a:t>Halpenny</a:t>
            </a:r>
            <a:r>
              <a:rPr lang="en-GB" sz="2600" dirty="0"/>
              <a:t>, A. and </a:t>
            </a:r>
            <a:r>
              <a:rPr lang="en-GB" sz="2600" dirty="0" err="1"/>
              <a:t>Pettersen</a:t>
            </a:r>
            <a:r>
              <a:rPr lang="en-GB" sz="2600" dirty="0"/>
              <a:t>, J., 2014. </a:t>
            </a:r>
            <a:r>
              <a:rPr lang="en-US" sz="2600" i="1" dirty="0"/>
              <a:t>Introducing Piaget</a:t>
            </a:r>
            <a:r>
              <a:rPr lang="en-US" sz="2600" dirty="0"/>
              <a:t>. 1st ed. London: </a:t>
            </a:r>
            <a:r>
              <a:rPr lang="en-US" sz="2600" dirty="0" err="1"/>
              <a:t>Routledge</a:t>
            </a:r>
            <a:r>
              <a:rPr lang="en-US" sz="2600" dirty="0" smtClean="0"/>
              <a:t>.</a:t>
            </a:r>
          </a:p>
          <a:p>
            <a:r>
              <a:rPr lang="en-GB" sz="2600" dirty="0" err="1"/>
              <a:t>Kozulin</a:t>
            </a:r>
            <a:r>
              <a:rPr lang="en-GB" sz="2600" dirty="0"/>
              <a:t>, A., 2015. </a:t>
            </a:r>
            <a:r>
              <a:rPr lang="en-GB" sz="2600" dirty="0" err="1"/>
              <a:t>Vygotsky’s</a:t>
            </a:r>
            <a:r>
              <a:rPr lang="en-GB" sz="2600" dirty="0"/>
              <a:t> Theory of Cognitive Development. </a:t>
            </a:r>
            <a:r>
              <a:rPr lang="en-US" sz="2600" i="1" dirty="0"/>
              <a:t>International Encyclopedia of the Social &amp; Behavioral Sciences</a:t>
            </a:r>
            <a:r>
              <a:rPr lang="en-US" sz="2600" dirty="0"/>
              <a:t>, pp.322-328</a:t>
            </a:r>
            <a:r>
              <a:rPr lang="en-US" sz="2600" dirty="0" smtClean="0"/>
              <a:t>.</a:t>
            </a:r>
            <a:endParaRPr lang="en-US" sz="2600" dirty="0"/>
          </a:p>
          <a:p>
            <a:r>
              <a:rPr lang="en-GB" sz="2600" dirty="0" err="1"/>
              <a:t>Sasso</a:t>
            </a:r>
            <a:r>
              <a:rPr lang="en-GB" sz="2600" dirty="0"/>
              <a:t>, B. and De </a:t>
            </a:r>
            <a:r>
              <a:rPr lang="en-GB" sz="2600" dirty="0" err="1"/>
              <a:t>Morais</a:t>
            </a:r>
            <a:r>
              <a:rPr lang="en-GB" sz="2600" dirty="0"/>
              <a:t>, A., 2014. Egocentric Speech in the Works of Vygotsky and Piaget: Educational Implications and Representations by Teachers. </a:t>
            </a:r>
            <a:r>
              <a:rPr lang="en-US" sz="2600" i="1" dirty="0"/>
              <a:t>International Journal of Humanities and Social Science</a:t>
            </a:r>
            <a:r>
              <a:rPr lang="en-US" sz="2600" dirty="0"/>
              <a:t>, [online] 4(8), pp.133-143. Available at: &lt;http://www.ijhssnet.com/journals/Vol_4_No_8_June_2014/14.pdf&gt; [Accessed 15 October 2021]. </a:t>
            </a:r>
          </a:p>
          <a:p>
            <a:endParaRPr lang="en-US" dirty="0"/>
          </a:p>
        </p:txBody>
      </p:sp>
    </p:spTree>
    <p:extLst>
      <p:ext uri="{BB962C8B-B14F-4D97-AF65-F5344CB8AC3E}">
        <p14:creationId xmlns:p14="http://schemas.microsoft.com/office/powerpoint/2010/main" val="21310886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117</TotalTime>
  <Words>844</Words>
  <Application>Microsoft Office PowerPoint</Application>
  <PresentationFormat>On-screen Show (4:3)</PresentationFormat>
  <Paragraphs>44</Paragraphs>
  <Slides>8</Slides>
  <Notes>2</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A Child’s Experience Between the Ages of 0-5 Years can Affect the Rest of Their Lives</vt:lpstr>
      <vt:lpstr>Introduction</vt:lpstr>
      <vt:lpstr>Piaget’s Theory</vt:lpstr>
      <vt:lpstr>Piaget’s Theory</vt:lpstr>
      <vt:lpstr>Vygotsky’s Theory</vt:lpstr>
      <vt:lpstr>Vygotsky’s Theory</vt:lpstr>
      <vt:lpstr>Practical Ways to Support Child Development</vt:lpstr>
      <vt:lpstr>Reference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Child’s Experience Between the Ages of 0-5 Years can Affect the Rest of Their Lives</dc:title>
  <dc:creator>Windows User</dc:creator>
  <cp:lastModifiedBy>User</cp:lastModifiedBy>
  <cp:revision>16</cp:revision>
  <dcterms:created xsi:type="dcterms:W3CDTF">2021-10-16T01:33:44Z</dcterms:created>
  <dcterms:modified xsi:type="dcterms:W3CDTF">2021-10-19T18:33:10Z</dcterms:modified>
</cp:coreProperties>
</file>