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72" r:id="rId4"/>
    <p:sldId id="258" r:id="rId5"/>
    <p:sldId id="259" r:id="rId6"/>
    <p:sldId id="260" r:id="rId7"/>
    <p:sldId id="261" r:id="rId8"/>
    <p:sldId id="263" r:id="rId9"/>
    <p:sldId id="271" r:id="rId10"/>
    <p:sldId id="264" r:id="rId11"/>
    <p:sldId id="266"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hola Landers (1708203)" initials="NL(" lastIdx="1" clrIdx="0">
    <p:extLst>
      <p:ext uri="{19B8F6BF-5375-455C-9EA6-DF929625EA0E}">
        <p15:presenceInfo xmlns:p15="http://schemas.microsoft.com/office/powerpoint/2012/main" userId="S-1-5-21-809251214-2178901256-4152538893-40719" providerId="AD"/>
      </p:ext>
    </p:extLst>
  </p:cmAuthor>
  <p:cmAuthor id="2" name="Univeristy of Wales Trinity Saint David" initials="UoWTSD" lastIdx="1" clrIdx="1">
    <p:extLst>
      <p:ext uri="{19B8F6BF-5375-455C-9EA6-DF929625EA0E}">
        <p15:presenceInfo xmlns:p15="http://schemas.microsoft.com/office/powerpoint/2012/main" userId="Univeristy of Wales Trinity Saint Davi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3-14T17:16:05.745"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8-03-18T19:46:04.009"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05AD0A-5C50-43D2-BF7B-A9E8E9C82D10}" type="datetimeFigureOut">
              <a:rPr lang="en-GB" smtClean="0"/>
              <a:t>18/03/2018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95C60C-00B8-41F1-BC70-FE41018ECF27}" type="slidenum">
              <a:rPr lang="en-GB" smtClean="0"/>
              <a:t>‹#›</a:t>
            </a:fld>
            <a:endParaRPr lang="en-GB"/>
          </a:p>
        </p:txBody>
      </p:sp>
    </p:spTree>
    <p:extLst>
      <p:ext uri="{BB962C8B-B14F-4D97-AF65-F5344CB8AC3E}">
        <p14:creationId xmlns:p14="http://schemas.microsoft.com/office/powerpoint/2010/main" val="1694623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dlf.org.uk/content/key-fact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Hi my name is </a:t>
            </a:r>
            <a:r>
              <a:rPr lang="en-GB" dirty="0" err="1" smtClean="0"/>
              <a:t>Nichola</a:t>
            </a:r>
            <a:r>
              <a:rPr lang="en-GB" baseline="0" dirty="0" smtClean="0"/>
              <a:t> and throughout this presentation we will be talking about disability and how multi agency, multi </a:t>
            </a:r>
            <a:r>
              <a:rPr lang="en-GB" baseline="0" dirty="0" err="1" smtClean="0"/>
              <a:t>disaplinary</a:t>
            </a:r>
            <a:r>
              <a:rPr lang="en-GB" baseline="0" dirty="0" smtClean="0"/>
              <a:t> and social care models how these work what they are and backgrounds of these subjects . </a:t>
            </a:r>
            <a:endParaRPr lang="en-GB" dirty="0"/>
          </a:p>
        </p:txBody>
      </p:sp>
      <p:sp>
        <p:nvSpPr>
          <p:cNvPr id="4" name="Slide Number Placeholder 3"/>
          <p:cNvSpPr>
            <a:spLocks noGrp="1"/>
          </p:cNvSpPr>
          <p:nvPr>
            <p:ph type="sldNum" sz="quarter" idx="10"/>
          </p:nvPr>
        </p:nvSpPr>
        <p:spPr/>
        <p:txBody>
          <a:bodyPr/>
          <a:lstStyle/>
          <a:p>
            <a:fld id="{C195C60C-00B8-41F1-BC70-FE41018ECF27}" type="slidenum">
              <a:rPr lang="en-GB" smtClean="0"/>
              <a:t>2</a:t>
            </a:fld>
            <a:endParaRPr lang="en-GB"/>
          </a:p>
        </p:txBody>
      </p:sp>
    </p:spTree>
    <p:extLst>
      <p:ext uri="{BB962C8B-B14F-4D97-AF65-F5344CB8AC3E}">
        <p14:creationId xmlns:p14="http://schemas.microsoft.com/office/powerpoint/2010/main" val="3473325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in 5 people are disabled.</a:t>
            </a:r>
            <a:r>
              <a:rPr lang="en-GB" baseline="0" dirty="0" smtClean="0"/>
              <a:t> </a:t>
            </a:r>
          </a:p>
          <a:p>
            <a:pPr>
              <a:buFont typeface="Wingdings" panose="05000000000000000000" pitchFamily="2" charset="2"/>
              <a:buChar char="§"/>
            </a:pPr>
            <a:r>
              <a:rPr lang="en-GB" dirty="0" smtClean="0"/>
              <a:t>13.3 million disabled people in the UK </a:t>
            </a:r>
          </a:p>
          <a:p>
            <a:pPr>
              <a:buFont typeface="Wingdings" panose="05000000000000000000" pitchFamily="2" charset="2"/>
              <a:buChar char="§"/>
            </a:pPr>
            <a:r>
              <a:rPr lang="en-GB" dirty="0" smtClean="0"/>
              <a:t>Only 17% of disabled people were born with their disabilities. </a:t>
            </a:r>
          </a:p>
          <a:p>
            <a:pPr>
              <a:buFont typeface="Wingdings" panose="05000000000000000000" pitchFamily="2" charset="2"/>
              <a:buChar char="§"/>
            </a:pPr>
            <a:r>
              <a:rPr lang="en-GB" dirty="0" smtClean="0"/>
              <a:t>Around 7% of children are disabled </a:t>
            </a:r>
          </a:p>
          <a:p>
            <a:pPr>
              <a:buFont typeface="Wingdings" panose="05000000000000000000" pitchFamily="2" charset="2"/>
              <a:buChar char="§"/>
            </a:pPr>
            <a:r>
              <a:rPr lang="en-GB" dirty="0" smtClean="0"/>
              <a:t> 18% of working age adults and</a:t>
            </a:r>
          </a:p>
          <a:p>
            <a:pPr>
              <a:buFont typeface="Wingdings" panose="05000000000000000000" pitchFamily="2" charset="2"/>
              <a:buChar char="§"/>
            </a:pPr>
            <a:r>
              <a:rPr lang="en-GB" dirty="0" smtClean="0"/>
              <a:t> 44% of adults over State Pension age</a:t>
            </a:r>
          </a:p>
          <a:p>
            <a:pPr>
              <a:buFont typeface="Wingdings" panose="05000000000000000000" pitchFamily="2" charset="2"/>
              <a:buChar char="§"/>
            </a:pPr>
            <a:r>
              <a:rPr lang="en-GB" dirty="0" smtClean="0"/>
              <a:t>There are two million people with sight problems in the UK. (1 in 30 people in </a:t>
            </a:r>
            <a:r>
              <a:rPr lang="en-GB" dirty="0" err="1" smtClean="0"/>
              <a:t>uk</a:t>
            </a:r>
            <a:r>
              <a:rPr lang="en-GB" dirty="0" smtClean="0"/>
              <a:t>)</a:t>
            </a:r>
          </a:p>
          <a:p>
            <a:pPr>
              <a:buFont typeface="Wingdings" panose="05000000000000000000" pitchFamily="2" charset="2"/>
              <a:buChar char="§"/>
            </a:pPr>
            <a:r>
              <a:rPr lang="en-GB" dirty="0" smtClean="0"/>
              <a:t> It is predicted that by 2020 the number of people with sight loss will rise to over 2,250,000 </a:t>
            </a:r>
          </a:p>
          <a:p>
            <a:pPr>
              <a:buFont typeface="Wingdings" panose="05000000000000000000" pitchFamily="2" charset="2"/>
              <a:buChar char="§"/>
            </a:pPr>
            <a:r>
              <a:rPr lang="en-GB" dirty="0" smtClean="0"/>
              <a:t>There are approximately 10 million people (1 in 6) in this country with a hearing loss. </a:t>
            </a:r>
          </a:p>
          <a:p>
            <a:pPr>
              <a:buFont typeface="Wingdings" panose="05000000000000000000" pitchFamily="2" charset="2"/>
              <a:buChar char="§"/>
            </a:pPr>
            <a:r>
              <a:rPr lang="en-GB" dirty="0" smtClean="0"/>
              <a:t>6.5 million of these are aged 60 and over. Around 2 million people use hearing aids. </a:t>
            </a:r>
          </a:p>
          <a:p>
            <a:pPr>
              <a:buFont typeface="Wingdings" panose="05000000000000000000" pitchFamily="2" charset="2"/>
              <a:buChar char="§"/>
            </a:pPr>
            <a:r>
              <a:rPr lang="en-GB" dirty="0" smtClean="0"/>
              <a:t>There are 3.5 million disabled people are in employment, compared to in 2013 there were 2.9 million in employment  </a:t>
            </a:r>
          </a:p>
          <a:p>
            <a:pPr>
              <a:buFont typeface="Wingdings" panose="05000000000000000000" pitchFamily="2" charset="2"/>
              <a:buChar char="§"/>
            </a:pPr>
            <a:r>
              <a:rPr lang="en-GB" dirty="0" smtClean="0"/>
              <a:t>In January 2016, the UK employment rate among working age disabled people was 46.5% (4.1 million), compared to 84% of non-disabled people.</a:t>
            </a:r>
          </a:p>
          <a:p>
            <a:pPr>
              <a:buFont typeface="Wingdings" panose="05000000000000000000" pitchFamily="2" charset="2"/>
              <a:buChar char="§"/>
            </a:pPr>
            <a:r>
              <a:rPr lang="en-GB" dirty="0" smtClean="0"/>
              <a:t>Disabled adults are nearly three times as likely as non-disabled adults to have no formal qualifications, 30% and 11% respectively. </a:t>
            </a:r>
          </a:p>
          <a:p>
            <a:r>
              <a:rPr lang="en-GB" dirty="0" smtClean="0">
                <a:hlinkClick r:id="rId3"/>
              </a:rPr>
              <a:t>http://www.dlf.org.uk/content/key-facts</a:t>
            </a:r>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195C60C-00B8-41F1-BC70-FE41018ECF27}" type="slidenum">
              <a:rPr lang="en-GB" smtClean="0"/>
              <a:t>4</a:t>
            </a:fld>
            <a:endParaRPr lang="en-GB"/>
          </a:p>
        </p:txBody>
      </p:sp>
    </p:spTree>
    <p:extLst>
      <p:ext uri="{BB962C8B-B14F-4D97-AF65-F5344CB8AC3E}">
        <p14:creationId xmlns:p14="http://schemas.microsoft.com/office/powerpoint/2010/main" val="206325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smtClean="0"/>
              <a:t>NSPCC </a:t>
            </a:r>
          </a:p>
          <a:p>
            <a:pPr>
              <a:buFont typeface="Wingdings" panose="05000000000000000000" pitchFamily="2" charset="2"/>
              <a:buChar char="§"/>
            </a:pPr>
            <a:r>
              <a:rPr lang="en-GB" sz="1200" dirty="0" smtClean="0"/>
              <a:t>NHS </a:t>
            </a:r>
          </a:p>
          <a:p>
            <a:pPr>
              <a:buFont typeface="Wingdings" panose="05000000000000000000" pitchFamily="2" charset="2"/>
              <a:buChar char="§"/>
            </a:pPr>
            <a:r>
              <a:rPr lang="en-GB" sz="1200" dirty="0" smtClean="0"/>
              <a:t>SOCIAL SERVICES </a:t>
            </a:r>
          </a:p>
          <a:p>
            <a:pPr>
              <a:buFont typeface="Wingdings" panose="05000000000000000000" pitchFamily="2" charset="2"/>
              <a:buChar char="§"/>
            </a:pPr>
            <a:r>
              <a:rPr lang="en-GB" sz="1200" dirty="0" smtClean="0"/>
              <a:t>CAFF CAS</a:t>
            </a:r>
          </a:p>
          <a:p>
            <a:pPr>
              <a:buFont typeface="Wingdings" panose="05000000000000000000" pitchFamily="2" charset="2"/>
              <a:buChar char="§"/>
            </a:pPr>
            <a:r>
              <a:rPr lang="en-GB" sz="1200" dirty="0" smtClean="0"/>
              <a:t>NICE (NATIONAL INSTITUTE FOR HEALTH AND CARE EXELLENCE)</a:t>
            </a:r>
          </a:p>
          <a:p>
            <a:pPr>
              <a:buFont typeface="Wingdings" panose="05000000000000000000" pitchFamily="2" charset="2"/>
              <a:buChar char="§"/>
            </a:pPr>
            <a:r>
              <a:rPr lang="en-GB" sz="1200" dirty="0" smtClean="0"/>
              <a:t>School setting </a:t>
            </a:r>
          </a:p>
          <a:p>
            <a:pPr>
              <a:buFont typeface="Wingdings" panose="05000000000000000000" pitchFamily="2" charset="2"/>
              <a:buChar char="§"/>
            </a:pPr>
            <a:r>
              <a:rPr lang="en-GB" sz="1200" dirty="0" smtClean="0"/>
              <a:t>Nurseries </a:t>
            </a:r>
          </a:p>
          <a:p>
            <a:pPr>
              <a:buFont typeface="Wingdings" panose="05000000000000000000" pitchFamily="2" charset="2"/>
              <a:buChar char="§"/>
            </a:pPr>
            <a:r>
              <a:rPr lang="en-GB" sz="1200" dirty="0" smtClean="0"/>
              <a:t>Child minders </a:t>
            </a:r>
          </a:p>
          <a:p>
            <a:pPr>
              <a:buFont typeface="Wingdings" panose="05000000000000000000" pitchFamily="2" charset="2"/>
              <a:buChar char="§"/>
            </a:pPr>
            <a:r>
              <a:rPr lang="en-GB" sz="1200" dirty="0" smtClean="0"/>
              <a:t>Day care / after school clubs </a:t>
            </a:r>
          </a:p>
          <a:p>
            <a:endParaRPr lang="en-GB" dirty="0"/>
          </a:p>
        </p:txBody>
      </p:sp>
      <p:sp>
        <p:nvSpPr>
          <p:cNvPr id="4" name="Slide Number Placeholder 3"/>
          <p:cNvSpPr>
            <a:spLocks noGrp="1"/>
          </p:cNvSpPr>
          <p:nvPr>
            <p:ph type="sldNum" sz="quarter" idx="10"/>
          </p:nvPr>
        </p:nvSpPr>
        <p:spPr/>
        <p:txBody>
          <a:bodyPr/>
          <a:lstStyle/>
          <a:p>
            <a:fld id="{C195C60C-00B8-41F1-BC70-FE41018ECF27}" type="slidenum">
              <a:rPr lang="en-GB" smtClean="0"/>
              <a:t>5</a:t>
            </a:fld>
            <a:endParaRPr lang="en-GB"/>
          </a:p>
        </p:txBody>
      </p:sp>
    </p:spTree>
    <p:extLst>
      <p:ext uri="{BB962C8B-B14F-4D97-AF65-F5344CB8AC3E}">
        <p14:creationId xmlns:p14="http://schemas.microsoft.com/office/powerpoint/2010/main" val="278374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doctor</a:t>
            </a:r>
            <a:r>
              <a:rPr lang="en-GB" baseline="0" dirty="0" smtClean="0"/>
              <a:t> also known as a qualified general practitioner who is trained in paediatrics will also have training in child protection. The GP is responsible for the primary health and care of children and their families. They do not play a central role in child protection cases even though they are often the first to be aware of indications of child abuse and neglect.  The health visitor will also play an important role in a child's development until the age of 5 and will work amongst agency workers once the child turns 5 the GP will play the next role of the health visitor. Hospitals will also communicate with the health visitor and GP if any concerns arise and there any signs of child abuse or neglect. These will all </a:t>
            </a:r>
            <a:r>
              <a:rPr lang="en-GB" baseline="0" dirty="0" err="1" smtClean="0"/>
              <a:t>liase</a:t>
            </a:r>
            <a:r>
              <a:rPr lang="en-GB" baseline="0" dirty="0" smtClean="0"/>
              <a:t> with schools or childcare settings for the child if any concerns arise. In some serious concern of neglect or child abuse social services would be called by the </a:t>
            </a:r>
            <a:r>
              <a:rPr lang="en-GB" baseline="0" dirty="0" err="1" smtClean="0"/>
              <a:t>GP,Health</a:t>
            </a:r>
            <a:r>
              <a:rPr lang="en-GB" baseline="0" dirty="0" smtClean="0"/>
              <a:t> visitor, schools or child care settings. \</a:t>
            </a:r>
            <a:r>
              <a:rPr lang="en-GB" b="1" baseline="0" dirty="0" smtClean="0"/>
              <a:t>Safeguarding children page 88 </a:t>
            </a:r>
          </a:p>
          <a:p>
            <a:r>
              <a:rPr lang="en-GB" b="1" baseline="0" dirty="0" smtClean="0"/>
              <a:t>Health visitor </a:t>
            </a:r>
          </a:p>
          <a:p>
            <a:r>
              <a:rPr lang="en-GB" b="1" baseline="0" dirty="0" smtClean="0"/>
              <a:t>Nurses </a:t>
            </a:r>
          </a:p>
          <a:p>
            <a:r>
              <a:rPr lang="en-GB" b="1" baseline="0" dirty="0" smtClean="0"/>
              <a:t>Family support workers </a:t>
            </a:r>
          </a:p>
          <a:p>
            <a:r>
              <a:rPr lang="en-GB" b="1" baseline="0" dirty="0" smtClean="0"/>
              <a:t>Doctors </a:t>
            </a:r>
          </a:p>
          <a:p>
            <a:r>
              <a:rPr lang="en-GB" b="1" baseline="0" dirty="0" smtClean="0"/>
              <a:t>Social workers </a:t>
            </a:r>
          </a:p>
          <a:p>
            <a:r>
              <a:rPr lang="en-GB" b="1" baseline="0" dirty="0" smtClean="0"/>
              <a:t>Police services</a:t>
            </a:r>
          </a:p>
          <a:p>
            <a:r>
              <a:rPr lang="en-GB" b="1" baseline="0" dirty="0" smtClean="0"/>
              <a:t>Teachers and schools</a:t>
            </a:r>
          </a:p>
          <a:p>
            <a:r>
              <a:rPr lang="en-GB" b="1" baseline="0" dirty="0" smtClean="0"/>
              <a:t>Local authority officers </a:t>
            </a:r>
          </a:p>
          <a:p>
            <a:r>
              <a:rPr lang="en-GB" b="1" baseline="0" dirty="0" smtClean="0"/>
              <a:t>Local authority development worker </a:t>
            </a:r>
          </a:p>
          <a:p>
            <a:r>
              <a:rPr lang="en-GB" b="1" baseline="0" dirty="0" smtClean="0"/>
              <a:t>Pre school </a:t>
            </a:r>
          </a:p>
          <a:p>
            <a:r>
              <a:rPr lang="en-GB" b="1" baseline="0" dirty="0" smtClean="0"/>
              <a:t>Child minders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smtClean="0"/>
              <a:t>Canning.N</a:t>
            </a:r>
            <a:r>
              <a:rPr lang="en-GB" sz="1200" dirty="0" smtClean="0"/>
              <a:t>, &amp; </a:t>
            </a:r>
            <a:r>
              <a:rPr lang="en-GB" sz="1200" dirty="0" err="1" smtClean="0"/>
              <a:t>Reed.M</a:t>
            </a:r>
            <a:r>
              <a:rPr lang="en-GB" sz="1200" dirty="0" smtClean="0"/>
              <a:t>. (2012), Implementing Quality Improvement and change in the early years, London: Sage</a:t>
            </a:r>
            <a:endParaRPr lang="en-GB" b="1" dirty="0" smtClean="0"/>
          </a:p>
          <a:p>
            <a:r>
              <a:rPr lang="en-GB" b="1" baseline="0" dirty="0" err="1" smtClean="0"/>
              <a:t>Pivate</a:t>
            </a:r>
            <a:r>
              <a:rPr lang="en-GB" b="1" baseline="0" dirty="0" smtClean="0"/>
              <a:t>, voluntary NSPCC, statutory(government)</a:t>
            </a:r>
          </a:p>
          <a:p>
            <a:endParaRPr lang="en-GB" dirty="0"/>
          </a:p>
        </p:txBody>
      </p:sp>
      <p:sp>
        <p:nvSpPr>
          <p:cNvPr id="4" name="Slide Number Placeholder 3"/>
          <p:cNvSpPr>
            <a:spLocks noGrp="1"/>
          </p:cNvSpPr>
          <p:nvPr>
            <p:ph type="sldNum" sz="quarter" idx="10"/>
          </p:nvPr>
        </p:nvSpPr>
        <p:spPr/>
        <p:txBody>
          <a:bodyPr/>
          <a:lstStyle/>
          <a:p>
            <a:fld id="{C195C60C-00B8-41F1-BC70-FE41018ECF27}" type="slidenum">
              <a:rPr lang="en-GB" smtClean="0"/>
              <a:t>6</a:t>
            </a:fld>
            <a:endParaRPr lang="en-GB"/>
          </a:p>
        </p:txBody>
      </p:sp>
    </p:spTree>
    <p:extLst>
      <p:ext uri="{BB962C8B-B14F-4D97-AF65-F5344CB8AC3E}">
        <p14:creationId xmlns:p14="http://schemas.microsoft.com/office/powerpoint/2010/main" val="3616656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Times New Roman" panose="02020603050405020304" pitchFamily="18" charset="0"/>
                <a:cs typeface="Times New Roman" panose="02020603050405020304" pitchFamily="18" charset="0"/>
              </a:rPr>
              <a:t>. It is devised to determine what care and what health professionals are needed to provide the most appropriate care for</a:t>
            </a:r>
            <a:r>
              <a:rPr lang="en-GB" sz="1200" kern="1200" baseline="0" dirty="0" smtClean="0">
                <a:solidFill>
                  <a:schemeClr val="tx1"/>
                </a:solidFill>
                <a:effectLst/>
                <a:latin typeface="Times New Roman" panose="02020603050405020304" pitchFamily="18" charset="0"/>
                <a:cs typeface="Times New Roman" panose="02020603050405020304" pitchFamily="18" charset="0"/>
              </a:rPr>
              <a:t> an individual or family </a:t>
            </a:r>
            <a:r>
              <a:rPr lang="en-GB" sz="1200" kern="1200" dirty="0" smtClean="0">
                <a:solidFill>
                  <a:schemeClr val="tx1"/>
                </a:solidFill>
                <a:effectLst/>
                <a:latin typeface="Times New Roman" panose="02020603050405020304" pitchFamily="18" charset="0"/>
                <a:cs typeface="Times New Roman" panose="02020603050405020304" pitchFamily="18" charset="0"/>
              </a:rPr>
              <a:t>. Without this plan put into place, care could be inadequate and mismanaged. A care plan can be defined as documented evidence of an agreement that a person can receive after assessment from a health professional regarding the needs for their health (Social Care Services, 2008</a:t>
            </a:r>
            <a:r>
              <a:rPr lang="en-GB" dirty="0" smtClean="0">
                <a:latin typeface="Times New Roman" panose="02020603050405020304" pitchFamily="18" charset="0"/>
                <a:cs typeface="Times New Roman" panose="02020603050405020304" pitchFamily="18" charset="0"/>
              </a:rPr>
              <a:t>). A</a:t>
            </a:r>
            <a:r>
              <a:rPr lang="en-GB" sz="1200" b="1" kern="1200" dirty="0" smtClean="0">
                <a:solidFill>
                  <a:schemeClr val="tx1"/>
                </a:solidFill>
                <a:effectLst/>
                <a:latin typeface="+mn-lt"/>
                <a:ea typeface="+mn-ea"/>
                <a:cs typeface="+mn-cs"/>
              </a:rPr>
              <a:t> </a:t>
            </a:r>
            <a:r>
              <a:rPr lang="en-GB" kern="1200" dirty="0" smtClean="0">
                <a:solidFill>
                  <a:schemeClr val="tx1"/>
                </a:solidFill>
                <a:effectLst/>
                <a:latin typeface="Times New Roman" panose="02020603050405020304" pitchFamily="18" charset="0"/>
                <a:cs typeface="Times New Roman" panose="02020603050405020304" pitchFamily="18" charset="0"/>
              </a:rPr>
              <a:t>Care Manager would formulate and co-ordinates the care plan, also co-ordinate the commissioning of services and health professionals where necessary.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panose="02020603050405020304" pitchFamily="18" charset="0"/>
                <a:cs typeface="Times New Roman" panose="02020603050405020304" pitchFamily="18" charset="0"/>
              </a:rPr>
              <a:t>Partnership working describes how collaborative working is done through organisational boundaries to give more holistic and more patient – centred care approach (Glasby &amp; Dickinson, 2014)</a:t>
            </a:r>
          </a:p>
          <a:p>
            <a:endParaRPr lang="en-GB" dirty="0"/>
          </a:p>
        </p:txBody>
      </p:sp>
      <p:sp>
        <p:nvSpPr>
          <p:cNvPr id="4" name="Slide Number Placeholder 3"/>
          <p:cNvSpPr>
            <a:spLocks noGrp="1"/>
          </p:cNvSpPr>
          <p:nvPr>
            <p:ph type="sldNum" sz="quarter" idx="10"/>
          </p:nvPr>
        </p:nvSpPr>
        <p:spPr/>
        <p:txBody>
          <a:bodyPr/>
          <a:lstStyle/>
          <a:p>
            <a:fld id="{C195C60C-00B8-41F1-BC70-FE41018ECF27}" type="slidenum">
              <a:rPr lang="en-GB" smtClean="0"/>
              <a:t>7</a:t>
            </a:fld>
            <a:endParaRPr lang="en-GB"/>
          </a:p>
        </p:txBody>
      </p:sp>
    </p:spTree>
    <p:extLst>
      <p:ext uri="{BB962C8B-B14F-4D97-AF65-F5344CB8AC3E}">
        <p14:creationId xmlns:p14="http://schemas.microsoft.com/office/powerpoint/2010/main" val="1720420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dirty="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6DFF08F-DC6B-4601-B491-B0F83F6DD2DA}" type="datetimeFigureOut">
              <a:rPr lang="en-US" dirty="0"/>
              <a:pPr/>
              <a:t>3/18/2018</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4.gi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0e24rfTZ2CQ"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jp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Supporting abilities and behaviours </a:t>
            </a:r>
            <a:endParaRPr lang="en-GB" dirty="0"/>
          </a:p>
        </p:txBody>
      </p:sp>
      <p:sp>
        <p:nvSpPr>
          <p:cNvPr id="3" name="Subtitle 2"/>
          <p:cNvSpPr>
            <a:spLocks noGrp="1"/>
          </p:cNvSpPr>
          <p:nvPr>
            <p:ph type="subTitle" idx="1"/>
          </p:nvPr>
        </p:nvSpPr>
        <p:spPr/>
        <p:txBody>
          <a:bodyPr/>
          <a:lstStyle/>
          <a:p>
            <a:r>
              <a:rPr lang="en-GB" dirty="0" err="1" smtClean="0"/>
              <a:t>Nichola</a:t>
            </a:r>
            <a:r>
              <a:rPr lang="en-GB" dirty="0" smtClean="0"/>
              <a:t> Landers </a:t>
            </a:r>
          </a:p>
          <a:p>
            <a:r>
              <a:rPr lang="en-GB" dirty="0" smtClean="0"/>
              <a:t>1708203</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4551" y="1022363"/>
            <a:ext cx="6515100" cy="2400300"/>
          </a:xfrm>
          <a:prstGeom prst="rect">
            <a:avLst/>
          </a:prstGeom>
        </p:spPr>
      </p:pic>
    </p:spTree>
    <p:extLst>
      <p:ext uri="{BB962C8B-B14F-4D97-AF65-F5344CB8AC3E}">
        <p14:creationId xmlns:p14="http://schemas.microsoft.com/office/powerpoint/2010/main" val="23948372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943" y="0"/>
            <a:ext cx="9720072" cy="1499616"/>
          </a:xfrm>
        </p:spPr>
        <p:txBody>
          <a:bodyPr/>
          <a:lstStyle/>
          <a:p>
            <a:r>
              <a:rPr lang="en-GB" dirty="0" smtClean="0"/>
              <a:t>Introduction 			</a:t>
            </a:r>
            <a:endParaRPr lang="en-GB" dirty="0"/>
          </a:p>
        </p:txBody>
      </p:sp>
      <p:sp>
        <p:nvSpPr>
          <p:cNvPr id="3" name="Content Placeholder 2"/>
          <p:cNvSpPr>
            <a:spLocks noGrp="1"/>
          </p:cNvSpPr>
          <p:nvPr>
            <p:ph idx="1"/>
          </p:nvPr>
        </p:nvSpPr>
        <p:spPr>
          <a:xfrm>
            <a:off x="997751" y="1037492"/>
            <a:ext cx="10555341" cy="5820508"/>
          </a:xfrm>
        </p:spPr>
        <p:txBody>
          <a:bodyPr>
            <a:normAutofit/>
          </a:bodyPr>
          <a:lstStyle/>
          <a:p>
            <a:pPr>
              <a:buFont typeface="Wingdings" panose="05000000000000000000" pitchFamily="2" charset="2"/>
              <a:buChar char="§"/>
            </a:pPr>
            <a:r>
              <a:rPr lang="en-GB" sz="1800" dirty="0" smtClean="0"/>
              <a:t>What is disability </a:t>
            </a:r>
          </a:p>
          <a:p>
            <a:pPr>
              <a:buFont typeface="Wingdings" panose="05000000000000000000" pitchFamily="2" charset="2"/>
              <a:buChar char="§"/>
            </a:pPr>
            <a:r>
              <a:rPr lang="en-GB" sz="1800" dirty="0" smtClean="0"/>
              <a:t>Disability statistics </a:t>
            </a:r>
          </a:p>
          <a:p>
            <a:pPr>
              <a:buFont typeface="Wingdings" panose="05000000000000000000" pitchFamily="2" charset="2"/>
              <a:buChar char="§"/>
            </a:pPr>
            <a:r>
              <a:rPr lang="en-GB" sz="1800" dirty="0" smtClean="0"/>
              <a:t>Different care settings</a:t>
            </a:r>
          </a:p>
          <a:p>
            <a:pPr>
              <a:buFont typeface="Wingdings" panose="05000000000000000000" pitchFamily="2" charset="2"/>
              <a:buChar char="§"/>
            </a:pPr>
            <a:r>
              <a:rPr lang="en-GB" sz="1800" dirty="0" smtClean="0"/>
              <a:t>Multi agency working</a:t>
            </a:r>
          </a:p>
          <a:p>
            <a:pPr>
              <a:buFont typeface="Wingdings" panose="05000000000000000000" pitchFamily="2" charset="2"/>
              <a:buChar char="§"/>
            </a:pPr>
            <a:r>
              <a:rPr lang="en-GB" sz="1800" dirty="0" smtClean="0"/>
              <a:t>Evaluation of multi agency working </a:t>
            </a:r>
          </a:p>
          <a:p>
            <a:pPr>
              <a:buFont typeface="Wingdings" panose="05000000000000000000" pitchFamily="2" charset="2"/>
              <a:buChar char="§"/>
            </a:pPr>
            <a:r>
              <a:rPr lang="en-GB" sz="1800" dirty="0" smtClean="0"/>
              <a:t>Conclusion of multi agency working </a:t>
            </a:r>
          </a:p>
          <a:p>
            <a:pPr>
              <a:buFont typeface="Wingdings" panose="05000000000000000000" pitchFamily="2" charset="2"/>
              <a:buChar char="§"/>
            </a:pPr>
            <a:r>
              <a:rPr lang="en-GB" sz="1800" dirty="0" smtClean="0"/>
              <a:t> Multi disciplinary working </a:t>
            </a:r>
          </a:p>
          <a:p>
            <a:pPr>
              <a:buFont typeface="Wingdings" panose="05000000000000000000" pitchFamily="2" charset="2"/>
              <a:buChar char="§"/>
            </a:pPr>
            <a:r>
              <a:rPr lang="en-GB" sz="1800" dirty="0" smtClean="0"/>
              <a:t>Multi disciplinary teams </a:t>
            </a:r>
          </a:p>
          <a:p>
            <a:pPr>
              <a:buFont typeface="Wingdings" panose="05000000000000000000" pitchFamily="2" charset="2"/>
              <a:buChar char="§"/>
            </a:pPr>
            <a:r>
              <a:rPr lang="en-GB" sz="1800" dirty="0" smtClean="0"/>
              <a:t>Evaluation of multi disciplinary working</a:t>
            </a:r>
          </a:p>
          <a:p>
            <a:pPr>
              <a:buFont typeface="Wingdings" panose="05000000000000000000" pitchFamily="2" charset="2"/>
              <a:buChar char="§"/>
            </a:pPr>
            <a:r>
              <a:rPr lang="en-GB" sz="1800" dirty="0" smtClean="0"/>
              <a:t>Conclusion of multi disciplinary working </a:t>
            </a:r>
          </a:p>
          <a:p>
            <a:pPr>
              <a:buFont typeface="Wingdings" panose="05000000000000000000" pitchFamily="2" charset="2"/>
              <a:buChar char="§"/>
            </a:pPr>
            <a:r>
              <a:rPr lang="en-GB" sz="1800" dirty="0" smtClean="0"/>
              <a:t>Social care model </a:t>
            </a:r>
          </a:p>
          <a:p>
            <a:pPr>
              <a:buFont typeface="Wingdings" panose="05000000000000000000" pitchFamily="2" charset="2"/>
              <a:buChar char="§"/>
            </a:pPr>
            <a:r>
              <a:rPr lang="en-GB" sz="1800" dirty="0" smtClean="0"/>
              <a:t>Evaluation of the social care model </a:t>
            </a:r>
          </a:p>
          <a:p>
            <a:pPr>
              <a:buFont typeface="Wingdings" panose="05000000000000000000" pitchFamily="2" charset="2"/>
              <a:buChar char="§"/>
            </a:pPr>
            <a:r>
              <a:rPr lang="en-GB" sz="1800" dirty="0" smtClean="0"/>
              <a:t>Conclusions of the social care model </a:t>
            </a:r>
          </a:p>
          <a:p>
            <a:pPr>
              <a:buFont typeface="Wingdings" panose="05000000000000000000" pitchFamily="2" charset="2"/>
              <a:buChar char="§"/>
            </a:pPr>
            <a:endParaRPr lang="en-GB" sz="1400"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95124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 calcmode="lin" valueType="num">
                                      <p:cBhvr additive="base">
                                        <p:cTn id="5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 calcmode="lin" valueType="num">
                                      <p:cBhvr additive="base">
                                        <p:cTn id="70"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3">
                                            <p:txEl>
                                              <p:pRg st="11" end="11"/>
                                            </p:txEl>
                                          </p:spTgt>
                                        </p:tgtEl>
                                        <p:attrNameLst>
                                          <p:attrName>style.visibility</p:attrName>
                                        </p:attrNameLst>
                                      </p:cBhvr>
                                      <p:to>
                                        <p:strVal val="visible"/>
                                      </p:to>
                                    </p:set>
                                    <p:animEffect transition="in" filter="fade">
                                      <p:cBhvr>
                                        <p:cTn id="76" dur="1000"/>
                                        <p:tgtEl>
                                          <p:spTgt spid="3">
                                            <p:txEl>
                                              <p:pRg st="11" end="11"/>
                                            </p:txEl>
                                          </p:spTgt>
                                        </p:tgtEl>
                                      </p:cBhvr>
                                    </p:animEffect>
                                    <p:anim calcmode="lin" valueType="num">
                                      <p:cBhvr>
                                        <p:cTn id="7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3">
                                            <p:txEl>
                                              <p:pRg st="12" end="12"/>
                                            </p:txEl>
                                          </p:spTgt>
                                        </p:tgtEl>
                                        <p:attrNameLst>
                                          <p:attrName>style.visibility</p:attrName>
                                        </p:attrNameLst>
                                      </p:cBhvr>
                                      <p:to>
                                        <p:strVal val="visible"/>
                                      </p:to>
                                    </p:set>
                                    <p:anim calcmode="lin" valueType="num">
                                      <p:cBhvr additive="base">
                                        <p:cTn id="8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2388" y="368490"/>
            <a:ext cx="6591869" cy="400110"/>
          </a:xfrm>
          <a:prstGeom prst="rect">
            <a:avLst/>
          </a:prstGeom>
          <a:noFill/>
        </p:spPr>
        <p:txBody>
          <a:bodyPr wrap="square" rtlCol="0">
            <a:spAutoFit/>
          </a:bodyPr>
          <a:lstStyle/>
          <a:p>
            <a:r>
              <a:rPr lang="en-GB" sz="2000" dirty="0"/>
              <a:t>What is disability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9315" y="0"/>
            <a:ext cx="1010659" cy="1579943"/>
          </a:xfrm>
          <a:prstGeom prst="rect">
            <a:avLst/>
          </a:prstGeom>
        </p:spPr>
      </p:pic>
      <p:sp>
        <p:nvSpPr>
          <p:cNvPr id="5" name="TextBox 4"/>
          <p:cNvSpPr txBox="1"/>
          <p:nvPr/>
        </p:nvSpPr>
        <p:spPr>
          <a:xfrm>
            <a:off x="682388" y="1779687"/>
            <a:ext cx="10194878" cy="507831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 continuing condition that restricts everyday </a:t>
            </a:r>
            <a:r>
              <a:rPr lang="en-GB" dirty="0" smtClean="0">
                <a:latin typeface="Times New Roman" panose="02020603050405020304" pitchFamily="18" charset="0"/>
                <a:cs typeface="Times New Roman" panose="02020603050405020304" pitchFamily="18" charset="0"/>
              </a:rPr>
              <a:t>activities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physical or  mental condition</a:t>
            </a:r>
            <a:r>
              <a:rPr lang="en-GB" dirty="0" smtClean="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 disability is defined as a condition or function judged to be significantly impaired relative to the usual standard of an individual or group. </a:t>
            </a:r>
          </a:p>
          <a:p>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The </a:t>
            </a:r>
            <a:r>
              <a:rPr lang="en-GB" dirty="0">
                <a:latin typeface="Times New Roman" panose="02020603050405020304" pitchFamily="18" charset="0"/>
                <a:cs typeface="Times New Roman" panose="02020603050405020304" pitchFamily="18" charset="0"/>
              </a:rPr>
              <a:t>term is used to refer to individual functioning, including physical impairment, sensory impairment, cognitive impairment, intellectual impairment mental illness, and various types of chronic disease. (Shaw trust, 2017)</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Physical conditions limit a person's movements, senses, or activities. A disability is something that is permanent or likely to be permanent. It can result in reducing the amount of communication, social interaction, learning and mobility a person has</a:t>
            </a:r>
            <a:r>
              <a:rPr lang="en-GB" dirty="0" smtClean="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Disability Act 1995 defines a disabled person as a physical or mental impairment which has a substantial and long term adverse defect on their ability to carry out normal day to day activities.</a:t>
            </a:r>
          </a:p>
          <a:p>
            <a:r>
              <a:rPr lang="en-GB" b="1" dirty="0"/>
              <a:t>(</a:t>
            </a:r>
            <a:r>
              <a:rPr lang="en-GB" dirty="0" err="1"/>
              <a:t>Millam</a:t>
            </a:r>
            <a:r>
              <a:rPr lang="en-GB" dirty="0"/>
              <a:t>, 2002)</a:t>
            </a:r>
            <a:endParaRPr lang="en-GB" dirty="0"/>
          </a:p>
        </p:txBody>
      </p:sp>
    </p:spTree>
    <p:extLst>
      <p:ext uri="{BB962C8B-B14F-4D97-AF65-F5344CB8AC3E}">
        <p14:creationId xmlns:p14="http://schemas.microsoft.com/office/powerpoint/2010/main" val="354340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anim calcmode="lin" valueType="num">
                                      <p:cBhvr additive="base">
                                        <p:cTn id="49"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11" end="11"/>
                                            </p:txEl>
                                          </p:spTgt>
                                        </p:tgtEl>
                                        <p:attrNameLst>
                                          <p:attrName>style.visibility</p:attrName>
                                        </p:attrNameLst>
                                      </p:cBhvr>
                                      <p:to>
                                        <p:strVal val="visible"/>
                                      </p:to>
                                    </p:set>
                                    <p:anim calcmode="lin" valueType="num">
                                      <p:cBhvr additive="base">
                                        <p:cTn id="55"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3975" y="148880"/>
            <a:ext cx="9720072" cy="1499616"/>
          </a:xfrm>
        </p:spPr>
        <p:txBody>
          <a:bodyPr/>
          <a:lstStyle/>
          <a:p>
            <a:r>
              <a:rPr lang="en-GB" dirty="0" smtClean="0"/>
              <a:t>Disability statistics </a:t>
            </a:r>
            <a:endParaRPr lang="en-GB" dirty="0"/>
          </a:p>
        </p:txBody>
      </p:sp>
      <p:sp>
        <p:nvSpPr>
          <p:cNvPr id="3" name="Content Placeholder 2"/>
          <p:cNvSpPr>
            <a:spLocks noGrp="1"/>
          </p:cNvSpPr>
          <p:nvPr>
            <p:ph idx="1"/>
          </p:nvPr>
        </p:nvSpPr>
        <p:spPr>
          <a:xfrm>
            <a:off x="933975" y="1223492"/>
            <a:ext cx="10747162" cy="5537915"/>
          </a:xfrm>
        </p:spPr>
        <p:txBody>
          <a:bodyPr>
            <a:normAutofit/>
          </a:bodyPr>
          <a:lstStyle/>
          <a:p>
            <a:endParaRPr lang="en-GB" dirty="0"/>
          </a:p>
          <a:p>
            <a:endParaRPr lang="en-GB" dirty="0"/>
          </a:p>
        </p:txBody>
      </p:sp>
      <p:sp>
        <p:nvSpPr>
          <p:cNvPr id="4" name="TextBox 3"/>
          <p:cNvSpPr txBox="1"/>
          <p:nvPr/>
        </p:nvSpPr>
        <p:spPr>
          <a:xfrm>
            <a:off x="933976" y="1472184"/>
            <a:ext cx="9720072" cy="4678204"/>
          </a:xfrm>
          <a:prstGeom prst="rect">
            <a:avLst/>
          </a:prstGeom>
          <a:noFill/>
        </p:spPr>
        <p:txBody>
          <a:bodyPr wrap="square" rtlCol="0">
            <a:spAutoFit/>
          </a:bodyPr>
          <a:lstStyle/>
          <a:p>
            <a:pPr lvl="0" defTabSz="914400" eaLnBrk="0" fontAlgn="base" hangingPunct="0">
              <a:spcBef>
                <a:spcPct val="0"/>
              </a:spcBef>
              <a:spcAft>
                <a:spcPct val="0"/>
              </a:spcAft>
              <a:buFontTx/>
              <a:buChar char="•"/>
            </a:pPr>
            <a:r>
              <a:rPr lang="en-US" altLang="en-US" dirty="0" smtClean="0">
                <a:solidFill>
                  <a:srgbClr val="000000"/>
                </a:solidFill>
                <a:latin typeface="Helvetica Neue"/>
              </a:rPr>
              <a:t>13.3 million people in the UK are </a:t>
            </a:r>
            <a:r>
              <a:rPr lang="en-US" altLang="en-US" dirty="0" smtClean="0">
                <a:solidFill>
                  <a:srgbClr val="000000"/>
                </a:solidFill>
                <a:latin typeface="Helvetica Neue"/>
              </a:rPr>
              <a:t>disabled</a:t>
            </a:r>
          </a:p>
          <a:p>
            <a:pPr lvl="0" defTabSz="914400" eaLnBrk="0" fontAlgn="base" hangingPunct="0">
              <a:spcBef>
                <a:spcPct val="0"/>
              </a:spcBef>
              <a:spcAft>
                <a:spcPct val="0"/>
              </a:spcAft>
              <a:buFontTx/>
              <a:buChar char="•"/>
            </a:pPr>
            <a:endParaRPr lang="en-US" altLang="en-US" dirty="0" smtClean="0">
              <a:solidFill>
                <a:srgbClr val="000000"/>
              </a:solidFill>
              <a:latin typeface="Helvetica Neue"/>
            </a:endParaRPr>
          </a:p>
          <a:p>
            <a:pPr lvl="0" defTabSz="914400" eaLnBrk="0" fontAlgn="base" hangingPunct="0">
              <a:spcBef>
                <a:spcPct val="0"/>
              </a:spcBef>
              <a:spcAft>
                <a:spcPct val="0"/>
              </a:spcAft>
              <a:buFontTx/>
              <a:buChar char="•"/>
            </a:pPr>
            <a:r>
              <a:rPr lang="en-US" altLang="en-US" dirty="0" smtClean="0">
                <a:solidFill>
                  <a:srgbClr val="000000"/>
                </a:solidFill>
                <a:latin typeface="Helvetica Neue"/>
              </a:rPr>
              <a:t>7 </a:t>
            </a:r>
            <a:r>
              <a:rPr lang="en-US" altLang="en-US" dirty="0">
                <a:solidFill>
                  <a:srgbClr val="000000"/>
                </a:solidFill>
                <a:latin typeface="Helvetica Neue"/>
              </a:rPr>
              <a:t>per cent of children are disabled </a:t>
            </a:r>
            <a:endParaRPr lang="en-US" altLang="en-US" dirty="0" smtClean="0">
              <a:solidFill>
                <a:srgbClr val="000000"/>
              </a:solidFill>
              <a:latin typeface="Helvetica Neue"/>
            </a:endParaRPr>
          </a:p>
          <a:p>
            <a:pPr lvl="0" defTabSz="914400" eaLnBrk="0" fontAlgn="base" hangingPunct="0">
              <a:spcBef>
                <a:spcPct val="0"/>
              </a:spcBef>
              <a:spcAft>
                <a:spcPct val="0"/>
              </a:spcAft>
              <a:buFontTx/>
              <a:buChar char="•"/>
            </a:pPr>
            <a:endParaRPr lang="en-US" altLang="en-US" dirty="0">
              <a:solidFill>
                <a:srgbClr val="000000"/>
              </a:solidFill>
              <a:latin typeface="Helvetica Neue"/>
            </a:endParaRPr>
          </a:p>
          <a:p>
            <a:pPr lvl="0" defTabSz="914400" eaLnBrk="0" fontAlgn="base" hangingPunct="0">
              <a:spcBef>
                <a:spcPct val="0"/>
              </a:spcBef>
              <a:spcAft>
                <a:spcPct val="0"/>
              </a:spcAft>
              <a:buFontTx/>
              <a:buChar char="•"/>
            </a:pPr>
            <a:r>
              <a:rPr lang="en-US" altLang="en-US" dirty="0">
                <a:solidFill>
                  <a:srgbClr val="000000"/>
                </a:solidFill>
                <a:latin typeface="Helvetica Neue"/>
              </a:rPr>
              <a:t>18 per cent of working age adults are </a:t>
            </a:r>
            <a:r>
              <a:rPr lang="en-US" altLang="en-US" dirty="0" smtClean="0">
                <a:solidFill>
                  <a:srgbClr val="000000"/>
                </a:solidFill>
                <a:latin typeface="Helvetica Neue"/>
              </a:rPr>
              <a:t>disabled</a:t>
            </a:r>
          </a:p>
          <a:p>
            <a:pPr lvl="0" defTabSz="914400" eaLnBrk="0" fontAlgn="base" hangingPunct="0">
              <a:spcBef>
                <a:spcPct val="0"/>
              </a:spcBef>
              <a:spcAft>
                <a:spcPct val="0"/>
              </a:spcAft>
              <a:buFontTx/>
              <a:buChar char="•"/>
            </a:pPr>
            <a:endParaRPr lang="en-US" altLang="en-US" dirty="0">
              <a:solidFill>
                <a:srgbClr val="000000"/>
              </a:solidFill>
              <a:latin typeface="Helvetica Neue"/>
            </a:endParaRPr>
          </a:p>
          <a:p>
            <a:pPr lvl="0" defTabSz="914400" eaLnBrk="0" fontAlgn="base" hangingPunct="0">
              <a:spcBef>
                <a:spcPct val="0"/>
              </a:spcBef>
              <a:spcAft>
                <a:spcPct val="0"/>
              </a:spcAft>
              <a:buFontTx/>
              <a:buChar char="•"/>
            </a:pPr>
            <a:r>
              <a:rPr lang="en-US" altLang="en-US" dirty="0">
                <a:solidFill>
                  <a:srgbClr val="000000"/>
                </a:solidFill>
                <a:latin typeface="Helvetica Neue"/>
              </a:rPr>
              <a:t>44 per cent of pension age adults are </a:t>
            </a:r>
            <a:r>
              <a:rPr lang="en-US" altLang="en-US" dirty="0" smtClean="0">
                <a:solidFill>
                  <a:srgbClr val="000000"/>
                </a:solidFill>
                <a:latin typeface="Helvetica Neue"/>
              </a:rPr>
              <a:t>disabled</a:t>
            </a:r>
          </a:p>
          <a:p>
            <a:pPr lvl="0" defTabSz="914400" eaLnBrk="0" fontAlgn="base" hangingPunct="0">
              <a:spcBef>
                <a:spcPct val="0"/>
              </a:spcBef>
              <a:spcAft>
                <a:spcPct val="0"/>
              </a:spcAft>
              <a:buFontTx/>
              <a:buChar char="•"/>
            </a:pPr>
            <a:endParaRPr lang="en-US" altLang="en-US" dirty="0" smtClean="0">
              <a:solidFill>
                <a:srgbClr val="000000"/>
              </a:solidFill>
              <a:latin typeface="Helvetica Neue"/>
            </a:endParaRPr>
          </a:p>
          <a:p>
            <a:pPr lvl="0" defTabSz="914400" eaLnBrk="0" fontAlgn="base" hangingPunct="0">
              <a:spcBef>
                <a:spcPct val="0"/>
              </a:spcBef>
              <a:spcAft>
                <a:spcPct val="0"/>
              </a:spcAft>
              <a:buFontTx/>
              <a:buChar char="•"/>
            </a:pPr>
            <a:r>
              <a:rPr lang="en-US" altLang="en-US" dirty="0" smtClean="0">
                <a:solidFill>
                  <a:srgbClr val="000000"/>
                </a:solidFill>
                <a:latin typeface="Helvetica Neue"/>
              </a:rPr>
              <a:t>By 2030 there will be a 10 percent employment rise in disabled adults.</a:t>
            </a:r>
          </a:p>
          <a:p>
            <a:pPr lvl="0" defTabSz="914400" eaLnBrk="0" fontAlgn="base" hangingPunct="0">
              <a:spcBef>
                <a:spcPct val="0"/>
              </a:spcBef>
              <a:spcAft>
                <a:spcPct val="0"/>
              </a:spcAft>
              <a:buFontTx/>
              <a:buChar char="•"/>
            </a:pPr>
            <a:endParaRPr lang="en-US" altLang="en-US" dirty="0" smtClean="0">
              <a:solidFill>
                <a:srgbClr val="000000"/>
              </a:solidFill>
              <a:latin typeface="Helvetica Neue"/>
            </a:endParaRPr>
          </a:p>
          <a:p>
            <a:pPr lvl="0" defTabSz="914400" eaLnBrk="0" fontAlgn="base" hangingPunct="0">
              <a:spcBef>
                <a:spcPct val="0"/>
              </a:spcBef>
              <a:spcAft>
                <a:spcPct val="0"/>
              </a:spcAft>
              <a:buFontTx/>
              <a:buChar char="•"/>
            </a:pPr>
            <a:r>
              <a:rPr lang="en-US" altLang="en-US" dirty="0" smtClean="0">
                <a:solidFill>
                  <a:srgbClr val="000000"/>
                </a:solidFill>
                <a:latin typeface="Helvetica Neue"/>
              </a:rPr>
              <a:t>28 percent of disabled workers live in poverty </a:t>
            </a:r>
          </a:p>
          <a:p>
            <a:pPr lvl="0" defTabSz="914400" eaLnBrk="0" fontAlgn="base" hangingPunct="0">
              <a:spcBef>
                <a:spcPct val="0"/>
              </a:spcBef>
              <a:spcAft>
                <a:spcPct val="0"/>
              </a:spcAft>
              <a:buFontTx/>
              <a:buChar char="•"/>
            </a:pPr>
            <a:endParaRPr lang="en-US" altLang="en-US" dirty="0" smtClean="0">
              <a:solidFill>
                <a:srgbClr val="000000"/>
              </a:solidFill>
              <a:latin typeface="Helvetica Neue"/>
            </a:endParaRPr>
          </a:p>
          <a:p>
            <a:pPr lvl="0" defTabSz="914400" eaLnBrk="0" fontAlgn="base" hangingPunct="0">
              <a:spcBef>
                <a:spcPct val="0"/>
              </a:spcBef>
              <a:spcAft>
                <a:spcPct val="0"/>
              </a:spcAft>
              <a:buFontTx/>
              <a:buChar char="•"/>
            </a:pPr>
            <a:r>
              <a:rPr lang="en-US" altLang="en-US" dirty="0" smtClean="0">
                <a:solidFill>
                  <a:srgbClr val="000000"/>
                </a:solidFill>
                <a:latin typeface="Helvetica Neue"/>
              </a:rPr>
              <a:t>18 </a:t>
            </a:r>
            <a:r>
              <a:rPr lang="en-US" altLang="en-US" dirty="0" err="1" smtClean="0">
                <a:solidFill>
                  <a:srgbClr val="000000"/>
                </a:solidFill>
                <a:latin typeface="Helvetica Neue"/>
              </a:rPr>
              <a:t>precent</a:t>
            </a:r>
            <a:r>
              <a:rPr lang="en-US" altLang="en-US" dirty="0" smtClean="0">
                <a:solidFill>
                  <a:srgbClr val="000000"/>
                </a:solidFill>
                <a:latin typeface="Helvetica Neue"/>
              </a:rPr>
              <a:t> of non disabled workers live in poverty </a:t>
            </a:r>
          </a:p>
          <a:p>
            <a:pPr lvl="0" defTabSz="914400" eaLnBrk="0" fontAlgn="base" hangingPunct="0">
              <a:spcBef>
                <a:spcPct val="0"/>
              </a:spcBef>
              <a:spcAft>
                <a:spcPct val="0"/>
              </a:spcAft>
              <a:buFontTx/>
              <a:buChar char="•"/>
            </a:pPr>
            <a:endParaRPr lang="en-US" altLang="en-US" dirty="0" smtClean="0">
              <a:solidFill>
                <a:srgbClr val="000000"/>
              </a:solidFill>
              <a:latin typeface="Helvetica Neue"/>
            </a:endParaRPr>
          </a:p>
          <a:p>
            <a:pPr lvl="0" defTabSz="914400" eaLnBrk="0" fontAlgn="base" hangingPunct="0">
              <a:spcBef>
                <a:spcPct val="0"/>
              </a:spcBef>
              <a:spcAft>
                <a:spcPct val="0"/>
              </a:spcAft>
              <a:buFontTx/>
              <a:buChar char="•"/>
            </a:pPr>
            <a:r>
              <a:rPr lang="en-US" altLang="en-US" dirty="0" smtClean="0">
                <a:solidFill>
                  <a:srgbClr val="000000"/>
                </a:solidFill>
                <a:latin typeface="Helvetica Neue"/>
              </a:rPr>
              <a:t>With the cost of living for a disabled person being £550 more per month.</a:t>
            </a:r>
            <a:r>
              <a:rPr lang="en-US" altLang="en-US" dirty="0">
                <a:solidFill>
                  <a:srgbClr val="000000"/>
                </a:solidFill>
                <a:latin typeface="Helvetica Neue"/>
              </a:rPr>
              <a:t/>
            </a:r>
            <a:br>
              <a:rPr lang="en-US" altLang="en-US" dirty="0">
                <a:solidFill>
                  <a:srgbClr val="000000"/>
                </a:solidFill>
                <a:latin typeface="Helvetica Neue"/>
              </a:rPr>
            </a:br>
            <a:endParaRPr lang="en-US" altLang="en-US" sz="2800" dirty="0">
              <a:latin typeface="Arial" panose="020B0604020202020204" pitchFamily="34" charset="0"/>
            </a:endParaRPr>
          </a:p>
        </p:txBody>
      </p:sp>
      <p:sp>
        <p:nvSpPr>
          <p:cNvPr id="5" name="TextBox 4"/>
          <p:cNvSpPr txBox="1"/>
          <p:nvPr/>
        </p:nvSpPr>
        <p:spPr>
          <a:xfrm>
            <a:off x="933974" y="5970532"/>
            <a:ext cx="3798277" cy="369332"/>
          </a:xfrm>
          <a:prstGeom prst="rect">
            <a:avLst/>
          </a:prstGeom>
          <a:noFill/>
        </p:spPr>
        <p:txBody>
          <a:bodyPr wrap="square" rtlCol="0">
            <a:spAutoFit/>
          </a:bodyPr>
          <a:lstStyle/>
          <a:p>
            <a:r>
              <a:rPr lang="en-GB" dirty="0" smtClean="0"/>
              <a:t> (Scope, 2017)</a:t>
            </a:r>
            <a:endParaRPr lang="en-GB" dirty="0"/>
          </a:p>
        </p:txBody>
      </p:sp>
    </p:spTree>
    <p:extLst>
      <p:ext uri="{BB962C8B-B14F-4D97-AF65-F5344CB8AC3E}">
        <p14:creationId xmlns:p14="http://schemas.microsoft.com/office/powerpoint/2010/main" val="109271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 calcmode="lin" valueType="num">
                                      <p:cBhvr additive="base">
                                        <p:cTn id="2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 calcmode="lin" valueType="num">
                                      <p:cBhvr additive="base">
                                        <p:cTn id="2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 calcmode="lin" valueType="num">
                                      <p:cBhvr additive="base">
                                        <p:cTn id="32"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4">
                                            <p:txEl>
                                              <p:pRg st="8" end="8"/>
                                            </p:txEl>
                                          </p:spTgt>
                                        </p:tgtEl>
                                        <p:attrNameLst>
                                          <p:attrName>style.visibility</p:attrName>
                                        </p:attrNameLst>
                                      </p:cBhvr>
                                      <p:to>
                                        <p:strVal val="visible"/>
                                      </p:to>
                                    </p:set>
                                    <p:anim calcmode="lin" valueType="num">
                                      <p:cBhvr additive="base">
                                        <p:cTn id="38"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10" end="10"/>
                                            </p:txEl>
                                          </p:spTgt>
                                        </p:tgtEl>
                                        <p:attrNameLst>
                                          <p:attrName>style.visibility</p:attrName>
                                        </p:attrNameLst>
                                      </p:cBhvr>
                                      <p:to>
                                        <p:strVal val="visible"/>
                                      </p:to>
                                    </p:set>
                                    <p:anim calcmode="lin" valueType="num">
                                      <p:cBhvr additive="base">
                                        <p:cTn id="44"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4">
                                            <p:txEl>
                                              <p:pRg st="12" end="12"/>
                                            </p:txEl>
                                          </p:spTgt>
                                        </p:tgtEl>
                                        <p:attrNameLst>
                                          <p:attrName>style.visibility</p:attrName>
                                        </p:attrNameLst>
                                      </p:cBhvr>
                                      <p:to>
                                        <p:strVal val="visible"/>
                                      </p:to>
                                    </p:set>
                                    <p:anim calcmode="lin" valueType="num">
                                      <p:cBhvr additive="base">
                                        <p:cTn id="50"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4">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4">
                                            <p:txEl>
                                              <p:pRg st="14" end="14"/>
                                            </p:txEl>
                                          </p:spTgt>
                                        </p:tgtEl>
                                        <p:attrNameLst>
                                          <p:attrName>style.visibility</p:attrName>
                                        </p:attrNameLst>
                                      </p:cBhvr>
                                      <p:to>
                                        <p:strVal val="visible"/>
                                      </p:to>
                                    </p:set>
                                    <p:anim calcmode="lin" valueType="num">
                                      <p:cBhvr additive="base">
                                        <p:cTn id="56"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4">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128" y="141668"/>
            <a:ext cx="8747975" cy="1106038"/>
          </a:xfrm>
        </p:spPr>
        <p:txBody>
          <a:bodyPr>
            <a:normAutofit fontScale="90000"/>
          </a:bodyPr>
          <a:lstStyle/>
          <a:p>
            <a:r>
              <a:rPr lang="en-GB" dirty="0" smtClean="0"/>
              <a:t>Different care settings for children and young people.</a:t>
            </a:r>
            <a:endParaRPr lang="en-GB" dirty="0"/>
          </a:p>
        </p:txBody>
      </p:sp>
      <p:sp>
        <p:nvSpPr>
          <p:cNvPr id="3" name="Content Placeholder 2"/>
          <p:cNvSpPr>
            <a:spLocks noGrp="1"/>
          </p:cNvSpPr>
          <p:nvPr>
            <p:ph idx="1"/>
          </p:nvPr>
        </p:nvSpPr>
        <p:spPr>
          <a:xfrm>
            <a:off x="0" y="1284798"/>
            <a:ext cx="10538138" cy="5428445"/>
          </a:xfrm>
        </p:spPr>
        <p:txBody>
          <a:bodyPr>
            <a:normAutofit/>
          </a:bodyPr>
          <a:lstStyle/>
          <a:p>
            <a:pPr>
              <a:buFont typeface="Wingdings" panose="05000000000000000000" pitchFamily="2" charset="2"/>
              <a:buChar char="§"/>
            </a:pPr>
            <a:endParaRPr lang="en-GB" sz="1600" dirty="0" smtClean="0"/>
          </a:p>
          <a:p>
            <a:endParaRPr lang="en-GB" dirty="0"/>
          </a:p>
        </p:txBody>
      </p:sp>
      <p:pic>
        <p:nvPicPr>
          <p:cNvPr id="5" name="Picture 4" descr="hawthorncouncil - &lt;strong&gt;nspcc&lt;/strong&gt;.jpg - Lin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1061" y="3566253"/>
            <a:ext cx="3235569" cy="3235569"/>
          </a:xfrm>
          <a:prstGeom prst="rect">
            <a:avLst/>
          </a:prstGeom>
        </p:spPr>
      </p:pic>
      <p:sp>
        <p:nvSpPr>
          <p:cNvPr id="6" name="AutoShape 2" descr="Image result for after school club pictures"/>
          <p:cNvSpPr>
            <a:spLocks noChangeAspect="1" noChangeArrowheads="1"/>
          </p:cNvSpPr>
          <p:nvPr/>
        </p:nvSpPr>
        <p:spPr bwMode="auto">
          <a:xfrm>
            <a:off x="2239352" y="116768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4090" y="3993412"/>
            <a:ext cx="1924050" cy="238125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15737" y="951432"/>
            <a:ext cx="2143125" cy="2143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6142" y="2273722"/>
            <a:ext cx="2533831" cy="1884537"/>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34946" y="1070489"/>
            <a:ext cx="2402338" cy="1604762"/>
          </a:xfrm>
          <a:prstGeom prst="rect">
            <a:avLst/>
          </a:prstGeom>
        </p:spPr>
      </p:pic>
    </p:spTree>
    <p:extLst>
      <p:ext uri="{BB962C8B-B14F-4D97-AF65-F5344CB8AC3E}">
        <p14:creationId xmlns:p14="http://schemas.microsoft.com/office/powerpoint/2010/main" val="20845378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9779" y="44304"/>
            <a:ext cx="8786611" cy="895854"/>
          </a:xfrm>
        </p:spPr>
        <p:txBody>
          <a:bodyPr/>
          <a:lstStyle/>
          <a:p>
            <a:r>
              <a:rPr lang="en-GB" dirty="0" smtClean="0"/>
              <a:t>Multi agency working </a:t>
            </a:r>
            <a:endParaRPr lang="en-GB" dirty="0"/>
          </a:p>
        </p:txBody>
      </p:sp>
      <p:sp>
        <p:nvSpPr>
          <p:cNvPr id="3" name="Content Placeholder 2"/>
          <p:cNvSpPr>
            <a:spLocks noGrp="1"/>
          </p:cNvSpPr>
          <p:nvPr>
            <p:ph idx="1"/>
          </p:nvPr>
        </p:nvSpPr>
        <p:spPr>
          <a:xfrm>
            <a:off x="321972" y="759852"/>
            <a:ext cx="10882648" cy="6098147"/>
          </a:xfrm>
        </p:spPr>
        <p:txBody>
          <a:bodyPr>
            <a:normAutofit/>
          </a:bodyPr>
          <a:lstStyle/>
          <a:p>
            <a:r>
              <a:rPr lang="en-GB" sz="1900" dirty="0" smtClean="0"/>
              <a:t>What is multi agency working?</a:t>
            </a:r>
          </a:p>
          <a:p>
            <a:r>
              <a:rPr lang="en-GB" sz="1900" dirty="0" smtClean="0"/>
              <a:t>Multi agency working defines as a group of different associations working together with children and young people to assess their needs.</a:t>
            </a:r>
          </a:p>
          <a:p>
            <a:r>
              <a:rPr lang="en-GB" sz="1900" dirty="0"/>
              <a:t>There are many agencies and individuals who play a big role in  supporting young children and families.</a:t>
            </a:r>
          </a:p>
          <a:p>
            <a:endParaRPr lang="en-GB" b="1" dirty="0" smtClean="0"/>
          </a:p>
          <a:p>
            <a:endParaRPr lang="en-GB" dirty="0"/>
          </a:p>
          <a:p>
            <a:endParaRPr lang="en-GB" dirty="0" smtClean="0"/>
          </a:p>
          <a:p>
            <a:endParaRPr lang="en-GB" dirty="0" smtClean="0"/>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6842" y="2161809"/>
            <a:ext cx="2999096" cy="299909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974" y="2218960"/>
            <a:ext cx="2763962" cy="2022143"/>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94586" y="4644599"/>
            <a:ext cx="2893607" cy="1894821"/>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62302" y="2533116"/>
            <a:ext cx="2558174" cy="1465936"/>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654" y="4357905"/>
            <a:ext cx="2713004" cy="2318271"/>
          </a:xfrm>
          <a:prstGeom prst="rect">
            <a:avLst/>
          </a:prstGeom>
        </p:spPr>
      </p:pic>
    </p:spTree>
    <p:extLst>
      <p:ext uri="{BB962C8B-B14F-4D97-AF65-F5344CB8AC3E}">
        <p14:creationId xmlns:p14="http://schemas.microsoft.com/office/powerpoint/2010/main" val="37363796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arn(inVertical)">
                                      <p:cBhvr>
                                        <p:cTn id="24" dur="5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barn(inVertical)">
                                      <p:cBhvr>
                                        <p:cTn id="29" dur="5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barn(inVertical)">
                                      <p:cBhvr>
                                        <p:cTn id="34" dur="5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barn(inVertical)">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barn(inVertical)">
                                      <p:cBhvr>
                                        <p:cTn id="4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059" y="-97171"/>
            <a:ext cx="9720072" cy="1499616"/>
          </a:xfrm>
        </p:spPr>
        <p:txBody>
          <a:bodyPr/>
          <a:lstStyle/>
          <a:p>
            <a:r>
              <a:rPr lang="en-GB" dirty="0" smtClean="0"/>
              <a:t>Evaluation of mutli agency working </a:t>
            </a:r>
            <a:endParaRPr lang="en-GB" dirty="0"/>
          </a:p>
        </p:txBody>
      </p:sp>
      <p:sp>
        <p:nvSpPr>
          <p:cNvPr id="3" name="Content Placeholder 2"/>
          <p:cNvSpPr>
            <a:spLocks noGrp="1"/>
          </p:cNvSpPr>
          <p:nvPr>
            <p:ph idx="1"/>
          </p:nvPr>
        </p:nvSpPr>
        <p:spPr>
          <a:xfrm>
            <a:off x="0" y="962166"/>
            <a:ext cx="11081982" cy="5895834"/>
          </a:xfrm>
        </p:spPr>
        <p:txBody>
          <a:bodyPr>
            <a:normAutofit fontScale="32500" lnSpcReduction="20000"/>
          </a:bodyPr>
          <a:lstStyle/>
          <a:p>
            <a:r>
              <a:rPr lang="en-GB" sz="5600" b="1" dirty="0" smtClean="0"/>
              <a:t>Strengths</a:t>
            </a:r>
          </a:p>
          <a:p>
            <a:r>
              <a:rPr lang="en-GB" sz="5600" dirty="0" smtClean="0"/>
              <a:t>So many things can be shared </a:t>
            </a:r>
          </a:p>
          <a:p>
            <a:r>
              <a:rPr lang="en-GB" sz="5600" dirty="0" smtClean="0"/>
              <a:t>Evaluation of care </a:t>
            </a:r>
          </a:p>
          <a:p>
            <a:r>
              <a:rPr lang="en-GB" sz="5600" dirty="0" smtClean="0"/>
              <a:t>Decision making and care planning </a:t>
            </a:r>
          </a:p>
          <a:p>
            <a:r>
              <a:rPr lang="en-GB" sz="5600" dirty="0" smtClean="0"/>
              <a:t>Diversity experience is always good for opinions </a:t>
            </a:r>
            <a:endParaRPr lang="en-GB" sz="5600" dirty="0" smtClean="0"/>
          </a:p>
          <a:p>
            <a:r>
              <a:rPr lang="en-GB" sz="5600" dirty="0" smtClean="0"/>
              <a:t>Different agencies will represent to collaborate ways in which they can work together (</a:t>
            </a:r>
            <a:r>
              <a:rPr lang="en-GB" sz="5600" dirty="0" err="1" smtClean="0"/>
              <a:t>Glazzard</a:t>
            </a:r>
            <a:r>
              <a:rPr lang="en-GB" sz="5600" dirty="0" smtClean="0"/>
              <a:t>, 2015)</a:t>
            </a:r>
            <a:endParaRPr lang="en-GB" sz="5600" dirty="0" smtClean="0"/>
          </a:p>
          <a:p>
            <a:pPr marL="0" indent="0">
              <a:buNone/>
            </a:pPr>
            <a:r>
              <a:rPr lang="en-GB" sz="5600" dirty="0" smtClean="0"/>
              <a:t> </a:t>
            </a:r>
          </a:p>
          <a:p>
            <a:r>
              <a:rPr lang="en-GB" sz="5600" b="1" dirty="0" smtClean="0"/>
              <a:t>Weaknesses</a:t>
            </a:r>
          </a:p>
          <a:p>
            <a:r>
              <a:rPr lang="en-GB" sz="5600" dirty="0">
                <a:latin typeface="Times New Roman" panose="02020603050405020304" pitchFamily="18" charset="0"/>
                <a:cs typeface="Times New Roman" panose="02020603050405020304" pitchFamily="18" charset="0"/>
              </a:rPr>
              <a:t>Who is in charge? (Joint Improvement Team, Scotland, 2009) </a:t>
            </a:r>
          </a:p>
          <a:p>
            <a:r>
              <a:rPr lang="en-GB" sz="5600" dirty="0">
                <a:latin typeface="Times New Roman" panose="02020603050405020304" pitchFamily="18" charset="0"/>
                <a:cs typeface="Times New Roman" panose="02020603050405020304" pitchFamily="18" charset="0"/>
              </a:rPr>
              <a:t>Failure to come together for the common goal (Nuffield Trust, 2017) </a:t>
            </a:r>
          </a:p>
          <a:p>
            <a:r>
              <a:rPr lang="en-GB" sz="5600" dirty="0">
                <a:latin typeface="Times New Roman" panose="02020603050405020304" pitchFamily="18" charset="0"/>
                <a:cs typeface="Times New Roman" panose="02020603050405020304" pitchFamily="18" charset="0"/>
              </a:rPr>
              <a:t>Inability to deliver the appropriate </a:t>
            </a:r>
            <a:r>
              <a:rPr lang="en-GB" sz="5600" dirty="0" smtClean="0">
                <a:latin typeface="Times New Roman" panose="02020603050405020304" pitchFamily="18" charset="0"/>
                <a:cs typeface="Times New Roman" panose="02020603050405020304" pitchFamily="18" charset="0"/>
              </a:rPr>
              <a:t>care </a:t>
            </a:r>
          </a:p>
          <a:p>
            <a:r>
              <a:rPr lang="en-GB" sz="5600" dirty="0" smtClean="0">
                <a:latin typeface="Times New Roman" panose="02020603050405020304" pitchFamily="18" charset="0"/>
                <a:cs typeface="Times New Roman" panose="02020603050405020304" pitchFamily="18" charset="0"/>
              </a:rPr>
              <a:t>Care </a:t>
            </a:r>
            <a:r>
              <a:rPr lang="en-GB" sz="5600" dirty="0">
                <a:latin typeface="Times New Roman" panose="02020603050405020304" pitchFamily="18" charset="0"/>
                <a:cs typeface="Times New Roman" panose="02020603050405020304" pitchFamily="18" charset="0"/>
              </a:rPr>
              <a:t>agencies using different IT systems </a:t>
            </a:r>
            <a:endParaRPr lang="en-GB" sz="5600" dirty="0" smtClean="0">
              <a:latin typeface="Times New Roman" panose="02020603050405020304" pitchFamily="18" charset="0"/>
              <a:cs typeface="Times New Roman" panose="02020603050405020304" pitchFamily="18" charset="0"/>
            </a:endParaRPr>
          </a:p>
          <a:p>
            <a:pPr marL="0" indent="0">
              <a:buNone/>
            </a:pPr>
            <a:r>
              <a:rPr lang="en-GB" sz="5600" dirty="0" smtClean="0">
                <a:latin typeface="Times New Roman" panose="02020603050405020304" pitchFamily="18" charset="0"/>
                <a:cs typeface="Times New Roman" panose="02020603050405020304" pitchFamily="18" charset="0"/>
              </a:rPr>
              <a:t>Liability </a:t>
            </a:r>
            <a:r>
              <a:rPr lang="en-GB" sz="5600" dirty="0">
                <a:latin typeface="Times New Roman" panose="02020603050405020304" pitchFamily="18" charset="0"/>
                <a:cs typeface="Times New Roman" panose="02020603050405020304" pitchFamily="18" charset="0"/>
              </a:rPr>
              <a:t>will be difficult to point </a:t>
            </a:r>
            <a:r>
              <a:rPr lang="en-GB" sz="5600" dirty="0" smtClean="0">
                <a:latin typeface="Times New Roman" panose="02020603050405020304" pitchFamily="18" charset="0"/>
                <a:cs typeface="Times New Roman" panose="02020603050405020304" pitchFamily="18" charset="0"/>
              </a:rPr>
              <a:t>out</a:t>
            </a:r>
          </a:p>
          <a:p>
            <a:pPr marL="0" indent="0">
              <a:buNone/>
            </a:pPr>
            <a:r>
              <a:rPr lang="en-GB" sz="5600" dirty="0" smtClean="0">
                <a:latin typeface="Times New Roman" panose="02020603050405020304" pitchFamily="18" charset="0"/>
                <a:cs typeface="Times New Roman" panose="02020603050405020304" pitchFamily="18" charset="0"/>
              </a:rPr>
              <a:t>Communication of staff </a:t>
            </a:r>
          </a:p>
          <a:p>
            <a:pPr marL="0" indent="0">
              <a:buNone/>
            </a:pPr>
            <a:r>
              <a:rPr lang="en-GB" sz="5600" dirty="0" smtClean="0">
                <a:latin typeface="Times New Roman" panose="02020603050405020304" pitchFamily="18" charset="0"/>
                <a:cs typeface="Times New Roman" panose="02020603050405020304" pitchFamily="18" charset="0"/>
              </a:rPr>
              <a:t>Different shift patterns </a:t>
            </a:r>
          </a:p>
          <a:p>
            <a:pPr marL="0" indent="0">
              <a:buNone/>
            </a:pPr>
            <a:r>
              <a:rPr lang="en-GB" sz="5600" dirty="0" smtClean="0">
                <a:latin typeface="Times New Roman" panose="02020603050405020304" pitchFamily="18" charset="0"/>
                <a:cs typeface="Times New Roman" panose="02020603050405020304" pitchFamily="18" charset="0"/>
              </a:rPr>
              <a:t>Lack of funding </a:t>
            </a:r>
            <a:endParaRPr lang="en-GB" sz="5600" dirty="0" smtClean="0"/>
          </a:p>
          <a:p>
            <a:endParaRPr lang="en-GB" dirty="0"/>
          </a:p>
          <a:p>
            <a:endParaRPr lang="en-GB" dirty="0" smtClean="0"/>
          </a:p>
        </p:txBody>
      </p:sp>
    </p:spTree>
    <p:extLst>
      <p:ext uri="{BB962C8B-B14F-4D97-AF65-F5344CB8AC3E}">
        <p14:creationId xmlns:p14="http://schemas.microsoft.com/office/powerpoint/2010/main" val="318592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 calcmode="lin" valueType="num">
                                      <p:cBhvr additive="base">
                                        <p:cTn id="6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4" end="14"/>
                                            </p:txEl>
                                          </p:spTgt>
                                        </p:tgtEl>
                                        <p:attrNameLst>
                                          <p:attrName>style.visibility</p:attrName>
                                        </p:attrNameLst>
                                      </p:cBhvr>
                                      <p:to>
                                        <p:strVal val="visible"/>
                                      </p:to>
                                    </p:set>
                                    <p:anim calcmode="lin" valueType="num">
                                      <p:cBhvr additive="base">
                                        <p:cTn id="7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15" end="15"/>
                                            </p:txEl>
                                          </p:spTgt>
                                        </p:tgtEl>
                                        <p:attrNameLst>
                                          <p:attrName>style.visibility</p:attrName>
                                        </p:attrNameLst>
                                      </p:cBhvr>
                                      <p:to>
                                        <p:strVal val="visible"/>
                                      </p:to>
                                    </p:set>
                                    <p:anim calcmode="lin" valueType="num">
                                      <p:cBhvr additive="base">
                                        <p:cTn id="7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 disciplinary working </a:t>
            </a:r>
            <a:endParaRPr lang="en-GB" dirty="0"/>
          </a:p>
        </p:txBody>
      </p:sp>
      <p:sp>
        <p:nvSpPr>
          <p:cNvPr id="3" name="Content Placeholder 2"/>
          <p:cNvSpPr>
            <a:spLocks noGrp="1"/>
          </p:cNvSpPr>
          <p:nvPr>
            <p:ph idx="1"/>
          </p:nvPr>
        </p:nvSpPr>
        <p:spPr/>
        <p:txBody>
          <a:bodyPr>
            <a:normAutofit/>
          </a:bodyPr>
          <a:lstStyle/>
          <a:p>
            <a:pPr marL="0" indent="0">
              <a:buNone/>
            </a:pPr>
            <a:r>
              <a:rPr lang="en-GB" sz="1800" dirty="0" smtClean="0"/>
              <a:t>Multi disciplinary working is </a:t>
            </a:r>
            <a:r>
              <a:rPr lang="en-GB" sz="1800" dirty="0"/>
              <a:t>A group composed of members with varied but complimentary experience, qualifications, and skills that contribute to the achievement of the organization's specific </a:t>
            </a:r>
            <a:r>
              <a:rPr lang="en-GB" sz="1800" dirty="0" smtClean="0"/>
              <a:t>objectives</a:t>
            </a:r>
            <a:r>
              <a:rPr lang="en-GB" sz="1800" dirty="0" smtClean="0"/>
              <a:t>.      (</a:t>
            </a:r>
            <a:r>
              <a:rPr lang="en-GB" sz="1800" dirty="0" smtClean="0">
                <a:latin typeface="Times New Roman" panose="02020603050405020304" pitchFamily="18" charset="0"/>
                <a:cs typeface="Times New Roman" panose="02020603050405020304" pitchFamily="18" charset="0"/>
              </a:rPr>
              <a:t>Joint </a:t>
            </a:r>
            <a:r>
              <a:rPr lang="en-GB" sz="1800" dirty="0">
                <a:latin typeface="Times New Roman" panose="02020603050405020304" pitchFamily="18" charset="0"/>
                <a:cs typeface="Times New Roman" panose="02020603050405020304" pitchFamily="18" charset="0"/>
              </a:rPr>
              <a:t>Improvement </a:t>
            </a:r>
            <a:r>
              <a:rPr lang="en-GB" sz="1800" dirty="0" smtClean="0">
                <a:latin typeface="Times New Roman" panose="02020603050405020304" pitchFamily="18" charset="0"/>
                <a:cs typeface="Times New Roman" panose="02020603050405020304" pitchFamily="18" charset="0"/>
              </a:rPr>
              <a:t>Team, 2009)</a:t>
            </a:r>
            <a:endParaRPr lang="en-GB" sz="1800" dirty="0" smtClean="0"/>
          </a:p>
          <a:p>
            <a:pPr marL="0" indent="0">
              <a:buNone/>
            </a:pPr>
            <a:r>
              <a:rPr lang="en-GB" sz="1800" dirty="0" smtClean="0"/>
              <a:t>Multi disciplinary teams have a duty to work along side children and families to provide high standard of care. </a:t>
            </a:r>
            <a:r>
              <a:rPr lang="en-GB" sz="1800" dirty="0" smtClean="0"/>
              <a:t>Agencies should have good interpersonal skills and communication. Understanding each agencies roles. </a:t>
            </a:r>
            <a:r>
              <a:rPr lang="en-GB" sz="1800" dirty="0" smtClean="0"/>
              <a:t>(Frankel,2009)</a:t>
            </a:r>
            <a:endParaRPr lang="en-GB" sz="1800" dirty="0" smtClean="0"/>
          </a:p>
          <a:p>
            <a:pPr marL="0" indent="0">
              <a:buNone/>
            </a:pPr>
            <a:r>
              <a:rPr lang="en-GB" dirty="0"/>
              <a:t/>
            </a:r>
            <a:br>
              <a:rPr lang="en-GB" dirty="0"/>
            </a:br>
            <a:r>
              <a:rPr lang="en-GB" dirty="0"/>
              <a:t/>
            </a:r>
            <a:br>
              <a:rPr lang="en-GB" dirty="0"/>
            </a:b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97507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50524"/>
            <a:ext cx="9720072" cy="1499616"/>
          </a:xfrm>
        </p:spPr>
        <p:txBody>
          <a:bodyPr/>
          <a:lstStyle/>
          <a:p>
            <a:r>
              <a:rPr lang="en-GB" dirty="0" smtClean="0"/>
              <a:t>Mutli disciplinary teams</a:t>
            </a:r>
            <a:br>
              <a:rPr lang="en-GB" dirty="0" smtClean="0"/>
            </a:br>
            <a:endParaRPr lang="en-GB" dirty="0"/>
          </a:p>
        </p:txBody>
      </p:sp>
      <p:sp>
        <p:nvSpPr>
          <p:cNvPr id="5" name="Oval 4"/>
          <p:cNvSpPr/>
          <p:nvPr/>
        </p:nvSpPr>
        <p:spPr>
          <a:xfrm>
            <a:off x="6897565" y="1135263"/>
            <a:ext cx="2022232" cy="18815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Health visitor </a:t>
            </a:r>
            <a:endParaRPr lang="en-GB" dirty="0"/>
          </a:p>
        </p:txBody>
      </p:sp>
      <p:sp>
        <p:nvSpPr>
          <p:cNvPr id="6" name="Oval 5"/>
          <p:cNvSpPr/>
          <p:nvPr/>
        </p:nvSpPr>
        <p:spPr>
          <a:xfrm>
            <a:off x="4092733" y="2620195"/>
            <a:ext cx="2492619" cy="23533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Children and Families </a:t>
            </a:r>
            <a:endParaRPr lang="en-GB" dirty="0"/>
          </a:p>
        </p:txBody>
      </p:sp>
      <p:sp>
        <p:nvSpPr>
          <p:cNvPr id="7" name="Oval 6"/>
          <p:cNvSpPr/>
          <p:nvPr/>
        </p:nvSpPr>
        <p:spPr>
          <a:xfrm>
            <a:off x="4510009" y="875360"/>
            <a:ext cx="1688123" cy="166174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Social Workers </a:t>
            </a:r>
            <a:endParaRPr lang="en-GB" dirty="0"/>
          </a:p>
        </p:txBody>
      </p:sp>
      <p:sp>
        <p:nvSpPr>
          <p:cNvPr id="8" name="Oval 7"/>
          <p:cNvSpPr/>
          <p:nvPr/>
        </p:nvSpPr>
        <p:spPr>
          <a:xfrm>
            <a:off x="2187000" y="1037492"/>
            <a:ext cx="1811215" cy="17232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Key workers</a:t>
            </a:r>
            <a:endParaRPr lang="en-GB" dirty="0"/>
          </a:p>
        </p:txBody>
      </p:sp>
      <p:sp>
        <p:nvSpPr>
          <p:cNvPr id="9" name="Oval 8"/>
          <p:cNvSpPr/>
          <p:nvPr/>
        </p:nvSpPr>
        <p:spPr>
          <a:xfrm>
            <a:off x="551718" y="2537108"/>
            <a:ext cx="1905733" cy="17848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Therapists </a:t>
            </a:r>
          </a:p>
          <a:p>
            <a:pPr algn="ctr"/>
            <a:r>
              <a:rPr lang="en-GB" dirty="0" smtClean="0"/>
              <a:t>(speech and language )</a:t>
            </a:r>
            <a:endParaRPr lang="en-GB" dirty="0"/>
          </a:p>
        </p:txBody>
      </p:sp>
      <p:sp>
        <p:nvSpPr>
          <p:cNvPr id="10" name="Oval 9"/>
          <p:cNvSpPr/>
          <p:nvPr/>
        </p:nvSpPr>
        <p:spPr>
          <a:xfrm>
            <a:off x="8368167" y="3016817"/>
            <a:ext cx="2110154" cy="20398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Family Liaison officer</a:t>
            </a:r>
            <a:endParaRPr lang="en-GB" dirty="0"/>
          </a:p>
        </p:txBody>
      </p:sp>
      <p:sp>
        <p:nvSpPr>
          <p:cNvPr id="11" name="Oval 10"/>
          <p:cNvSpPr/>
          <p:nvPr/>
        </p:nvSpPr>
        <p:spPr>
          <a:xfrm>
            <a:off x="1182984" y="4607170"/>
            <a:ext cx="2008031" cy="1652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Child Protection officer </a:t>
            </a:r>
            <a:endParaRPr lang="en-GB" dirty="0"/>
          </a:p>
        </p:txBody>
      </p:sp>
      <p:sp>
        <p:nvSpPr>
          <p:cNvPr id="12" name="Oval 11"/>
          <p:cNvSpPr/>
          <p:nvPr/>
        </p:nvSpPr>
        <p:spPr>
          <a:xfrm>
            <a:off x="4175457" y="5056632"/>
            <a:ext cx="2022675" cy="17046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Pastoral care </a:t>
            </a:r>
            <a:endParaRPr lang="en-GB" dirty="0"/>
          </a:p>
        </p:txBody>
      </p:sp>
      <p:sp>
        <p:nvSpPr>
          <p:cNvPr id="14" name="Oval 13"/>
          <p:cNvSpPr/>
          <p:nvPr/>
        </p:nvSpPr>
        <p:spPr>
          <a:xfrm>
            <a:off x="6923735" y="4870939"/>
            <a:ext cx="1831652" cy="17203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Doctors</a:t>
            </a:r>
          </a:p>
          <a:p>
            <a:pPr algn="ctr"/>
            <a:endParaRPr lang="en-GB" dirty="0"/>
          </a:p>
        </p:txBody>
      </p:sp>
      <p:sp>
        <p:nvSpPr>
          <p:cNvPr id="3" name="TextBox 2"/>
          <p:cNvSpPr txBox="1"/>
          <p:nvPr/>
        </p:nvSpPr>
        <p:spPr>
          <a:xfrm>
            <a:off x="9089409" y="5868537"/>
            <a:ext cx="2674961" cy="369332"/>
          </a:xfrm>
          <a:prstGeom prst="rect">
            <a:avLst/>
          </a:prstGeom>
          <a:noFill/>
        </p:spPr>
        <p:txBody>
          <a:bodyPr wrap="square" rtlCol="0">
            <a:spAutoFit/>
          </a:bodyPr>
          <a:lstStyle/>
          <a:p>
            <a:r>
              <a:rPr lang="en-GB" dirty="0" smtClean="0"/>
              <a:t>(Walker,2018)</a:t>
            </a:r>
            <a:endParaRPr lang="en-GB" dirty="0"/>
          </a:p>
        </p:txBody>
      </p:sp>
    </p:spTree>
    <p:extLst>
      <p:ext uri="{BB962C8B-B14F-4D97-AF65-F5344CB8AC3E}">
        <p14:creationId xmlns:p14="http://schemas.microsoft.com/office/powerpoint/2010/main" val="691019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of multi disciplinary working </a:t>
            </a:r>
            <a:endParaRPr lang="en-GB" dirty="0"/>
          </a:p>
        </p:txBody>
      </p:sp>
      <p:sp>
        <p:nvSpPr>
          <p:cNvPr id="3" name="Content Placeholder 2"/>
          <p:cNvSpPr>
            <a:spLocks noGrp="1"/>
          </p:cNvSpPr>
          <p:nvPr>
            <p:ph idx="1"/>
          </p:nvPr>
        </p:nvSpPr>
        <p:spPr/>
        <p:txBody>
          <a:bodyPr/>
          <a:lstStyle/>
          <a:p>
            <a:r>
              <a:rPr lang="en-GB" dirty="0" smtClean="0"/>
              <a:t>Good direction of support </a:t>
            </a:r>
          </a:p>
          <a:p>
            <a:r>
              <a:rPr lang="en-GB" dirty="0" smtClean="0"/>
              <a:t>Team work</a:t>
            </a:r>
          </a:p>
          <a:p>
            <a:endParaRPr lang="en-GB" dirty="0" smtClean="0"/>
          </a:p>
          <a:p>
            <a:endParaRPr lang="en-GB" dirty="0" smtClean="0"/>
          </a:p>
          <a:p>
            <a:endParaRPr lang="en-GB" dirty="0"/>
          </a:p>
          <a:p>
            <a:r>
              <a:rPr lang="en-GB" dirty="0" smtClean="0"/>
              <a:t>Lack of communication </a:t>
            </a:r>
          </a:p>
          <a:p>
            <a:r>
              <a:rPr lang="en-GB" dirty="0" smtClean="0"/>
              <a:t>Understanding categories of involvement (who is in charge)</a:t>
            </a:r>
          </a:p>
          <a:p>
            <a:r>
              <a:rPr lang="en-GB" dirty="0" smtClean="0"/>
              <a:t>Different opinions (arguments) </a:t>
            </a:r>
          </a:p>
          <a:p>
            <a:endParaRPr lang="en-GB" dirty="0" smtClean="0"/>
          </a:p>
          <a:p>
            <a:endParaRPr lang="en-GB" dirty="0"/>
          </a:p>
        </p:txBody>
      </p:sp>
    </p:spTree>
    <p:extLst>
      <p:ext uri="{BB962C8B-B14F-4D97-AF65-F5344CB8AC3E}">
        <p14:creationId xmlns:p14="http://schemas.microsoft.com/office/powerpoint/2010/main" val="12962775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care model </a:t>
            </a:r>
            <a:endParaRPr lang="en-GB" dirty="0"/>
          </a:p>
        </p:txBody>
      </p:sp>
      <p:sp>
        <p:nvSpPr>
          <p:cNvPr id="3" name="Content Placeholder 2"/>
          <p:cNvSpPr>
            <a:spLocks noGrp="1"/>
          </p:cNvSpPr>
          <p:nvPr>
            <p:ph idx="1"/>
          </p:nvPr>
        </p:nvSpPr>
        <p:spPr/>
        <p:txBody>
          <a:bodyPr>
            <a:normAutofit/>
          </a:bodyPr>
          <a:lstStyle/>
          <a:p>
            <a:r>
              <a:rPr lang="en-GB" dirty="0" smtClean="0"/>
              <a:t>A social model isn’t the disability it is the society that causes restrictions to the disabled people. </a:t>
            </a:r>
            <a:endParaRPr lang="en-GB" dirty="0" smtClean="0"/>
          </a:p>
          <a:p>
            <a:r>
              <a:rPr lang="en-GB" dirty="0" smtClean="0"/>
              <a:t>Disabled </a:t>
            </a:r>
            <a:r>
              <a:rPr lang="en-GB" dirty="0"/>
              <a:t>people developed the social model of disability because the traditional medical model did not explain their personal experience of disability or help to develop more inclusive ways of living</a:t>
            </a:r>
            <a:r>
              <a:rPr lang="en-GB" dirty="0" smtClean="0"/>
              <a:t>.</a:t>
            </a:r>
            <a:r>
              <a:rPr lang="en-GB" dirty="0"/>
              <a:t> (Scope, 2017)</a:t>
            </a:r>
            <a:br>
              <a:rPr lang="en-GB" dirty="0"/>
            </a:br>
            <a:endParaRPr lang="en-GB" dirty="0"/>
          </a:p>
          <a:p>
            <a:r>
              <a:rPr lang="en-GB" dirty="0" smtClean="0"/>
              <a:t>The disability rights commission has promoted a society that all disabled people participate as equal citizens. (Haines, 2011)</a:t>
            </a:r>
            <a:endParaRPr lang="en-GB" dirty="0"/>
          </a:p>
          <a:p>
            <a:pPr marL="0" indent="0">
              <a:buNone/>
            </a:pPr>
            <a:endParaRPr lang="en-GB" dirty="0" smtClean="0">
              <a:hlinkClick r:id="rId2"/>
            </a:endParaRPr>
          </a:p>
        </p:txBody>
      </p:sp>
    </p:spTree>
    <p:extLst>
      <p:ext uri="{BB962C8B-B14F-4D97-AF65-F5344CB8AC3E}">
        <p14:creationId xmlns:p14="http://schemas.microsoft.com/office/powerpoint/2010/main" val="39427146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7" y="31344"/>
            <a:ext cx="9720072" cy="1499616"/>
          </a:xfrm>
        </p:spPr>
        <p:txBody>
          <a:bodyPr/>
          <a:lstStyle/>
          <a:p>
            <a:r>
              <a:rPr lang="en-GB" dirty="0" smtClean="0"/>
              <a:t>Evaluation of the social care model </a:t>
            </a:r>
            <a:endParaRPr lang="en-GB" dirty="0"/>
          </a:p>
        </p:txBody>
      </p:sp>
      <p:sp>
        <p:nvSpPr>
          <p:cNvPr id="3" name="Content Placeholder 2"/>
          <p:cNvSpPr>
            <a:spLocks noGrp="1"/>
          </p:cNvSpPr>
          <p:nvPr>
            <p:ph idx="1"/>
          </p:nvPr>
        </p:nvSpPr>
        <p:spPr>
          <a:xfrm>
            <a:off x="696036" y="1160070"/>
            <a:ext cx="9720071" cy="4023360"/>
          </a:xfrm>
        </p:spPr>
        <p:txBody>
          <a:bodyPr/>
          <a:lstStyle/>
          <a:p>
            <a:pPr marL="0" indent="0">
              <a:buNone/>
            </a:pPr>
            <a:endParaRPr lang="en-GB" dirty="0" smtClean="0"/>
          </a:p>
          <a:p>
            <a:pPr marL="0" indent="0">
              <a:buNone/>
            </a:pPr>
            <a:r>
              <a:rPr lang="en-GB" dirty="0" smtClean="0"/>
              <a:t> </a:t>
            </a:r>
            <a:endParaRPr lang="en-GB" dirty="0"/>
          </a:p>
        </p:txBody>
      </p:sp>
      <p:sp>
        <p:nvSpPr>
          <p:cNvPr id="5" name="TextBox 4"/>
          <p:cNvSpPr txBox="1"/>
          <p:nvPr/>
        </p:nvSpPr>
        <p:spPr>
          <a:xfrm>
            <a:off x="945105" y="934995"/>
            <a:ext cx="9799093" cy="2585323"/>
          </a:xfrm>
          <a:prstGeom prst="rect">
            <a:avLst/>
          </a:prstGeom>
          <a:noFill/>
        </p:spPr>
        <p:txBody>
          <a:bodyPr wrap="square" rtlCol="0">
            <a:spAutoFit/>
          </a:bodyPr>
          <a:lstStyle/>
          <a:p>
            <a:endParaRPr lang="en-GB" dirty="0" smtClean="0"/>
          </a:p>
          <a:p>
            <a:r>
              <a:rPr lang="en-GB" dirty="0" smtClean="0"/>
              <a:t>This is a good outcome due to society becoming more aware of disability.</a:t>
            </a:r>
          </a:p>
          <a:p>
            <a:r>
              <a:rPr lang="en-GB" dirty="0" smtClean="0"/>
              <a:t>There are more alterations made to disabled people </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035" y="2209684"/>
            <a:ext cx="3314132" cy="1410269"/>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2503" y="3719588"/>
            <a:ext cx="2589094" cy="107878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8952" y="2245259"/>
            <a:ext cx="1870422" cy="1920300"/>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46251" y="1448083"/>
            <a:ext cx="2220415" cy="1665311"/>
          </a:xfrm>
          <a:prstGeom prst="rect">
            <a:avLst/>
          </a:prstGeom>
        </p:spPr>
      </p:pic>
      <p:sp>
        <p:nvSpPr>
          <p:cNvPr id="11" name="Rectangle 10"/>
          <p:cNvSpPr/>
          <p:nvPr/>
        </p:nvSpPr>
        <p:spPr>
          <a:xfrm>
            <a:off x="696035" y="4863491"/>
            <a:ext cx="10827413" cy="1754326"/>
          </a:xfrm>
          <a:prstGeom prst="rect">
            <a:avLst/>
          </a:prstGeom>
        </p:spPr>
        <p:txBody>
          <a:bodyPr wrap="square">
            <a:spAutoFit/>
          </a:bodyPr>
          <a:lstStyle/>
          <a:p>
            <a:pPr marL="285750" indent="-285750">
              <a:buFont typeface="Arial" panose="020B0604020202020204" pitchFamily="34" charset="0"/>
              <a:buChar char="•"/>
            </a:pPr>
            <a:r>
              <a:rPr lang="en-GB" dirty="0"/>
              <a:t>The disadvantages of social model are that it can cause the disabled person to have lower self esteem.</a:t>
            </a:r>
          </a:p>
          <a:p>
            <a:pPr marL="285750" indent="-285750">
              <a:buFont typeface="Arial" panose="020B0604020202020204" pitchFamily="34" charset="0"/>
              <a:buChar char="•"/>
            </a:pPr>
            <a:r>
              <a:rPr lang="en-GB" dirty="0"/>
              <a:t>Disabled people feel that they are treated differently. (inequality) </a:t>
            </a:r>
            <a:endParaRPr lang="en-GB" dirty="0" smtClean="0"/>
          </a:p>
          <a:p>
            <a:pPr marL="285750" indent="-285750">
              <a:buFont typeface="Arial" panose="020B0604020202020204" pitchFamily="34" charset="0"/>
              <a:buChar char="•"/>
            </a:pPr>
            <a:r>
              <a:rPr lang="en-GB" dirty="0"/>
              <a:t>Disabled people not joining in society is seen as a direct result of having an impairment and not as the result of features of our society which can be changed</a:t>
            </a:r>
            <a:r>
              <a:rPr lang="en-GB" dirty="0" smtClean="0"/>
              <a:t>.</a:t>
            </a:r>
          </a:p>
          <a:p>
            <a:pPr marL="285750" indent="-285750">
              <a:buFont typeface="Arial" panose="020B0604020202020204" pitchFamily="34" charset="0"/>
              <a:buChar char="•"/>
            </a:pPr>
            <a:r>
              <a:rPr lang="en-GB" dirty="0"/>
              <a:t>These barriers include people’s attitudes to disability, and physical and organisational </a:t>
            </a:r>
            <a:r>
              <a:rPr lang="en-GB" dirty="0" smtClean="0"/>
              <a:t>barriers (disability wales, 2004)</a:t>
            </a:r>
            <a:endParaRPr lang="en-GB" dirty="0" smtClean="0"/>
          </a:p>
        </p:txBody>
      </p:sp>
    </p:spTree>
    <p:extLst>
      <p:ext uri="{BB962C8B-B14F-4D97-AF65-F5344CB8AC3E}">
        <p14:creationId xmlns:p14="http://schemas.microsoft.com/office/powerpoint/2010/main" val="72396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1000"/>
                                        <p:tgtEl>
                                          <p:spTgt spid="10"/>
                                        </p:tgtEl>
                                      </p:cBhvr>
                                    </p:animEffect>
                                    <p:anim calcmode="lin" valueType="num">
                                      <p:cBhvr>
                                        <p:cTn id="41" dur="1000" fill="hold"/>
                                        <p:tgtEl>
                                          <p:spTgt spid="10"/>
                                        </p:tgtEl>
                                        <p:attrNameLst>
                                          <p:attrName>ppt_x</p:attrName>
                                        </p:attrNameLst>
                                      </p:cBhvr>
                                      <p:tavLst>
                                        <p:tav tm="0">
                                          <p:val>
                                            <p:strVal val="#ppt_x"/>
                                          </p:val>
                                        </p:tav>
                                        <p:tav tm="100000">
                                          <p:val>
                                            <p:strVal val="#ppt_x"/>
                                          </p:val>
                                        </p:tav>
                                      </p:tavLst>
                                    </p:anim>
                                    <p:anim calcmode="lin" valueType="num">
                                      <p:cBhvr>
                                        <p:cTn id="4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1">
                                            <p:txEl>
                                              <p:pRg st="0" end="0"/>
                                            </p:txEl>
                                          </p:spTgt>
                                        </p:tgtEl>
                                        <p:attrNameLst>
                                          <p:attrName>style.visibility</p:attrName>
                                        </p:attrNameLst>
                                      </p:cBhvr>
                                      <p:to>
                                        <p:strVal val="visible"/>
                                      </p:to>
                                    </p:set>
                                    <p:animEffect transition="in" filter="fade">
                                      <p:cBhvr>
                                        <p:cTn id="47" dur="1000"/>
                                        <p:tgtEl>
                                          <p:spTgt spid="11">
                                            <p:txEl>
                                              <p:pRg st="0" end="0"/>
                                            </p:txEl>
                                          </p:spTgt>
                                        </p:tgtEl>
                                      </p:cBhvr>
                                    </p:animEffect>
                                    <p:anim calcmode="lin" valueType="num">
                                      <p:cBhvr>
                                        <p:cTn id="4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1">
                                            <p:txEl>
                                              <p:pRg st="1" end="1"/>
                                            </p:txEl>
                                          </p:spTgt>
                                        </p:tgtEl>
                                        <p:attrNameLst>
                                          <p:attrName>style.visibility</p:attrName>
                                        </p:attrNameLst>
                                      </p:cBhvr>
                                      <p:to>
                                        <p:strVal val="visible"/>
                                      </p:to>
                                    </p:set>
                                    <p:animEffect transition="in" filter="fade">
                                      <p:cBhvr>
                                        <p:cTn id="54" dur="1000"/>
                                        <p:tgtEl>
                                          <p:spTgt spid="11">
                                            <p:txEl>
                                              <p:pRg st="1" end="1"/>
                                            </p:txEl>
                                          </p:spTgt>
                                        </p:tgtEl>
                                      </p:cBhvr>
                                    </p:animEffect>
                                    <p:anim calcmode="lin" valueType="num">
                                      <p:cBhvr>
                                        <p:cTn id="55"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11">
                                            <p:txEl>
                                              <p:pRg st="2" end="2"/>
                                            </p:txEl>
                                          </p:spTgt>
                                        </p:tgtEl>
                                        <p:attrNameLst>
                                          <p:attrName>style.visibility</p:attrName>
                                        </p:attrNameLst>
                                      </p:cBhvr>
                                      <p:to>
                                        <p:strVal val="visible"/>
                                      </p:to>
                                    </p:set>
                                    <p:animEffect transition="in" filter="fade">
                                      <p:cBhvr>
                                        <p:cTn id="61" dur="1000"/>
                                        <p:tgtEl>
                                          <p:spTgt spid="11">
                                            <p:txEl>
                                              <p:pRg st="2" end="2"/>
                                            </p:txEl>
                                          </p:spTgt>
                                        </p:tgtEl>
                                      </p:cBhvr>
                                    </p:animEffect>
                                    <p:anim calcmode="lin" valueType="num">
                                      <p:cBhvr>
                                        <p:cTn id="62"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11">
                                            <p:txEl>
                                              <p:pRg st="3" end="3"/>
                                            </p:txEl>
                                          </p:spTgt>
                                        </p:tgtEl>
                                        <p:attrNameLst>
                                          <p:attrName>style.visibility</p:attrName>
                                        </p:attrNameLst>
                                      </p:cBhvr>
                                      <p:to>
                                        <p:strVal val="visible"/>
                                      </p:to>
                                    </p:set>
                                    <p:animEffect transition="in" filter="fade">
                                      <p:cBhvr>
                                        <p:cTn id="68" dur="1000"/>
                                        <p:tgtEl>
                                          <p:spTgt spid="11">
                                            <p:txEl>
                                              <p:pRg st="3" end="3"/>
                                            </p:txEl>
                                          </p:spTgt>
                                        </p:tgtEl>
                                      </p:cBhvr>
                                    </p:animEffect>
                                    <p:anim calcmode="lin" valueType="num">
                                      <p:cBhvr>
                                        <p:cTn id="69"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70"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0"/>
            <a:ext cx="9720072" cy="1499616"/>
          </a:xfrm>
        </p:spPr>
        <p:txBody>
          <a:bodyPr/>
          <a:lstStyle/>
          <a:p>
            <a:r>
              <a:rPr lang="en-GB" dirty="0" smtClean="0"/>
              <a:t>References </a:t>
            </a:r>
            <a:endParaRPr lang="en-GB" dirty="0"/>
          </a:p>
        </p:txBody>
      </p:sp>
      <p:sp>
        <p:nvSpPr>
          <p:cNvPr id="3" name="Content Placeholder 2"/>
          <p:cNvSpPr>
            <a:spLocks noGrp="1"/>
          </p:cNvSpPr>
          <p:nvPr>
            <p:ph idx="1"/>
          </p:nvPr>
        </p:nvSpPr>
        <p:spPr>
          <a:xfrm>
            <a:off x="1024128" y="1146412"/>
            <a:ext cx="10399048" cy="5595582"/>
          </a:xfrm>
        </p:spPr>
        <p:txBody>
          <a:bodyPr>
            <a:normAutofit/>
          </a:bodyPr>
          <a:lstStyle/>
          <a:p>
            <a:r>
              <a:rPr lang="en-GB" sz="1200" dirty="0">
                <a:latin typeface="Times New Roman" panose="02020603050405020304" pitchFamily="18" charset="0"/>
                <a:cs typeface="Times New Roman" panose="02020603050405020304" pitchFamily="18" charset="0"/>
              </a:rPr>
              <a:t>Canning.N, &amp; </a:t>
            </a:r>
            <a:r>
              <a:rPr lang="en-GB" sz="1200" dirty="0" smtClean="0">
                <a:latin typeface="Times New Roman" panose="02020603050405020304" pitchFamily="18" charset="0"/>
                <a:cs typeface="Times New Roman" panose="02020603050405020304" pitchFamily="18" charset="0"/>
              </a:rPr>
              <a:t>Reed. M  </a:t>
            </a:r>
            <a:r>
              <a:rPr lang="en-GB" sz="1200" dirty="0">
                <a:latin typeface="Times New Roman" panose="02020603050405020304" pitchFamily="18" charset="0"/>
                <a:cs typeface="Times New Roman" panose="02020603050405020304" pitchFamily="18" charset="0"/>
              </a:rPr>
              <a:t>(</a:t>
            </a:r>
            <a:r>
              <a:rPr lang="en-GB" sz="1200" dirty="0" smtClean="0">
                <a:latin typeface="Times New Roman" panose="02020603050405020304" pitchFamily="18" charset="0"/>
                <a:cs typeface="Times New Roman" panose="02020603050405020304" pitchFamily="18" charset="0"/>
              </a:rPr>
              <a:t>2012) Implementing </a:t>
            </a:r>
            <a:r>
              <a:rPr lang="en-GB" sz="1200" dirty="0">
                <a:latin typeface="Times New Roman" panose="02020603050405020304" pitchFamily="18" charset="0"/>
                <a:cs typeface="Times New Roman" panose="02020603050405020304" pitchFamily="18" charset="0"/>
              </a:rPr>
              <a:t>Quality Improvement and change in the early years, London: </a:t>
            </a:r>
            <a:r>
              <a:rPr lang="en-GB" sz="1200" dirty="0" smtClean="0">
                <a:latin typeface="Times New Roman" panose="02020603050405020304" pitchFamily="18" charset="0"/>
                <a:cs typeface="Times New Roman" panose="02020603050405020304" pitchFamily="18" charset="0"/>
              </a:rPr>
              <a:t>Sage</a:t>
            </a:r>
          </a:p>
          <a:p>
            <a:r>
              <a:rPr lang="en-GB" sz="1200" dirty="0" smtClean="0">
                <a:latin typeface="Times New Roman" panose="02020603050405020304" pitchFamily="18" charset="0"/>
                <a:cs typeface="Times New Roman" panose="02020603050405020304" pitchFamily="18" charset="0"/>
              </a:rPr>
              <a:t>DLF, People with disabilities [online] Available http://www.dlf.org.uk/content/key-facts, (Accessed 2018, March14th ) </a:t>
            </a:r>
          </a:p>
          <a:p>
            <a:r>
              <a:rPr lang="en-GB" sz="1200" dirty="0" smtClean="0">
                <a:latin typeface="Times New Roman" panose="02020603050405020304" pitchFamily="18" charset="0"/>
                <a:cs typeface="Times New Roman" panose="02020603050405020304" pitchFamily="18" charset="0"/>
              </a:rPr>
              <a:t>Hobart .C, &amp; Frankel .J. (2009)Safeguarding children, Cheltenham: Nelson Thornes </a:t>
            </a:r>
          </a:p>
          <a:p>
            <a:r>
              <a:rPr lang="en-GB" sz="1200" dirty="0" smtClean="0">
                <a:latin typeface="Times New Roman" panose="02020603050405020304" pitchFamily="18" charset="0"/>
                <a:cs typeface="Times New Roman" panose="02020603050405020304" pitchFamily="18" charset="0"/>
              </a:rPr>
              <a:t>Millam. R.(2002) 2</a:t>
            </a:r>
            <a:r>
              <a:rPr lang="en-GB" sz="1200" baseline="30000" dirty="0" smtClean="0">
                <a:latin typeface="Times New Roman" panose="02020603050405020304" pitchFamily="18" charset="0"/>
                <a:cs typeface="Times New Roman" panose="02020603050405020304" pitchFamily="18" charset="0"/>
              </a:rPr>
              <a:t>nd</a:t>
            </a:r>
            <a:r>
              <a:rPr lang="en-GB" sz="1200" dirty="0" smtClean="0">
                <a:latin typeface="Times New Roman" panose="02020603050405020304" pitchFamily="18" charset="0"/>
                <a:cs typeface="Times New Roman" panose="02020603050405020304" pitchFamily="18" charset="0"/>
              </a:rPr>
              <a:t> ed. Anti-discriminatory Practise, London: Continuum</a:t>
            </a:r>
          </a:p>
          <a:p>
            <a:r>
              <a:rPr lang="en-GB" sz="1200" dirty="0">
                <a:latin typeface="Times New Roman" panose="02020603050405020304" pitchFamily="18" charset="0"/>
                <a:cs typeface="Times New Roman" panose="02020603050405020304" pitchFamily="18" charset="0"/>
              </a:rPr>
              <a:t>Glasby, J &amp; Dickinson, H, (2014) Partnership Working in Health and Social care. What is integrated care and how can we deliver it? 2</a:t>
            </a:r>
            <a:r>
              <a:rPr lang="en-GB" sz="1200" baseline="30000" dirty="0">
                <a:latin typeface="Times New Roman" panose="02020603050405020304" pitchFamily="18" charset="0"/>
                <a:cs typeface="Times New Roman" panose="02020603050405020304" pitchFamily="18" charset="0"/>
              </a:rPr>
              <a:t>nd</a:t>
            </a:r>
            <a:r>
              <a:rPr lang="en-GB" sz="1200" dirty="0">
                <a:latin typeface="Times New Roman" panose="02020603050405020304" pitchFamily="18" charset="0"/>
                <a:cs typeface="Times New Roman" panose="02020603050405020304" pitchFamily="18" charset="0"/>
              </a:rPr>
              <a:t> Edition, Bristol: Policy </a:t>
            </a:r>
            <a:r>
              <a:rPr lang="en-GB" sz="1200" dirty="0" smtClean="0">
                <a:latin typeface="Times New Roman" panose="02020603050405020304" pitchFamily="18" charset="0"/>
                <a:cs typeface="Times New Roman" panose="02020603050405020304" pitchFamily="18" charset="0"/>
              </a:rPr>
              <a:t>Press</a:t>
            </a:r>
          </a:p>
          <a:p>
            <a:r>
              <a:rPr lang="en-GB" sz="1200" dirty="0" smtClean="0">
                <a:latin typeface="Times New Roman" panose="02020603050405020304" pitchFamily="18" charset="0"/>
                <a:cs typeface="Times New Roman" panose="02020603050405020304" pitchFamily="18" charset="0"/>
              </a:rPr>
              <a:t>Haines, S &amp; </a:t>
            </a:r>
            <a:r>
              <a:rPr lang="en-GB" sz="1200" dirty="0" err="1" smtClean="0">
                <a:latin typeface="Times New Roman" panose="02020603050405020304" pitchFamily="18" charset="0"/>
                <a:cs typeface="Times New Roman" panose="02020603050405020304" pitchFamily="18" charset="0"/>
              </a:rPr>
              <a:t>Ruebain</a:t>
            </a:r>
            <a:r>
              <a:rPr lang="en-GB" sz="1200" dirty="0" smtClean="0">
                <a:latin typeface="Times New Roman" panose="02020603050405020304" pitchFamily="18" charset="0"/>
                <a:cs typeface="Times New Roman" panose="02020603050405020304" pitchFamily="18" charset="0"/>
              </a:rPr>
              <a:t>, D, ( 2011) Education, disability and social policy, Bristol: Policy Press </a:t>
            </a:r>
          </a:p>
          <a:p>
            <a:r>
              <a:rPr lang="en-GB" sz="1200" dirty="0" smtClean="0">
                <a:latin typeface="Times New Roman" panose="02020603050405020304" pitchFamily="18" charset="0"/>
                <a:cs typeface="Times New Roman" panose="02020603050405020304" pitchFamily="18" charset="0"/>
              </a:rPr>
              <a:t>Scope </a:t>
            </a:r>
            <a:r>
              <a:rPr lang="en-GB" sz="1200" dirty="0" smtClean="0">
                <a:latin typeface="Times New Roman" panose="02020603050405020304" pitchFamily="18" charset="0"/>
                <a:cs typeface="Times New Roman" panose="02020603050405020304" pitchFamily="18" charset="0"/>
              </a:rPr>
              <a:t>(2017) Disability Facts and Figures [online]  Available: </a:t>
            </a:r>
            <a:r>
              <a:rPr lang="en-US" altLang="en-US" sz="1200" dirty="0">
                <a:solidFill>
                  <a:srgbClr val="000000"/>
                </a:solidFill>
                <a:latin typeface="Helvetica Neue"/>
              </a:rPr>
              <a:t>https://</a:t>
            </a:r>
            <a:r>
              <a:rPr lang="en-US" altLang="en-US" sz="1200" dirty="0" smtClean="0">
                <a:solidFill>
                  <a:srgbClr val="000000"/>
                </a:solidFill>
                <a:latin typeface="Helvetica Neue"/>
              </a:rPr>
              <a:t>www.scope.org.uk/media/disability-facts-figures#xyAo3IAMPJjUMsdO.99</a:t>
            </a:r>
            <a:r>
              <a:rPr lang="en-US" altLang="en-US" sz="1200" dirty="0" smtClean="0"/>
              <a:t>, (Accessed 2018,March 14</a:t>
            </a:r>
            <a:r>
              <a:rPr lang="en-US" altLang="en-US" sz="1200" baseline="30000" dirty="0" smtClean="0"/>
              <a:t>th</a:t>
            </a:r>
            <a:r>
              <a:rPr lang="en-US" altLang="en-US" sz="1200" dirty="0" smtClean="0"/>
              <a:t> ) </a:t>
            </a:r>
            <a:r>
              <a:rPr lang="en-US" altLang="en-US" sz="1200" dirty="0" smtClean="0"/>
              <a:t> </a:t>
            </a:r>
            <a:endParaRPr lang="en-US" altLang="en-US" sz="1200" dirty="0" smtClean="0"/>
          </a:p>
          <a:p>
            <a:r>
              <a:rPr lang="en-US" sz="1200" dirty="0" smtClean="0">
                <a:latin typeface="Times New Roman" panose="02020603050405020304" pitchFamily="18" charset="0"/>
                <a:cs typeface="Times New Roman" panose="02020603050405020304" pitchFamily="18" charset="0"/>
              </a:rPr>
              <a:t>Scope (2017) The social Model of disability. [online</a:t>
            </a:r>
            <a:r>
              <a:rPr lang="en-US" sz="1200" dirty="0" smtClean="0">
                <a:latin typeface="Times New Roman" panose="02020603050405020304" pitchFamily="18" charset="0"/>
                <a:cs typeface="Times New Roman" panose="02020603050405020304" pitchFamily="18" charset="0"/>
              </a:rPr>
              <a:t>] Available </a:t>
            </a:r>
            <a:r>
              <a:rPr lang="en-GB" sz="1200" dirty="0" smtClean="0"/>
              <a:t>https://www.scope.org.uk/about-us/our-brand/social-model-of-disability?gclid=EAIaIQobChMIvpiEgtDw2QIVdTPTCh2t_Q5tEAAYASAAEgLcmvD_BwE#O7zsY2pT2BPs1gEE.99, </a:t>
            </a:r>
            <a:r>
              <a:rPr lang="en-GB" sz="1200" dirty="0" smtClean="0"/>
              <a:t>( Accessed 16</a:t>
            </a:r>
            <a:r>
              <a:rPr lang="en-GB" sz="1200" baseline="30000" dirty="0" smtClean="0"/>
              <a:t>th</a:t>
            </a:r>
            <a:r>
              <a:rPr lang="en-GB" sz="1200" dirty="0" smtClean="0"/>
              <a:t> March 2018.)</a:t>
            </a:r>
            <a:endParaRPr lang="en-GB" sz="1200" dirty="0"/>
          </a:p>
          <a:p>
            <a:pPr marL="0" indent="0">
              <a:buNone/>
            </a:pPr>
            <a:r>
              <a:rPr lang="en-GB" sz="1200" dirty="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Social </a:t>
            </a:r>
            <a:r>
              <a:rPr lang="en-GB" sz="1200" dirty="0">
                <a:latin typeface="Times New Roman" panose="02020603050405020304" pitchFamily="18" charset="0"/>
                <a:cs typeface="Times New Roman" panose="02020603050405020304" pitchFamily="18" charset="0"/>
              </a:rPr>
              <a:t>Care Services, (2008) Care package. [online] Available https://www.socialcareservices.co.uk/care-package (Accessed 8th March </a:t>
            </a:r>
            <a:r>
              <a:rPr lang="en-GB" sz="1200" dirty="0" smtClean="0">
                <a:latin typeface="Times New Roman" panose="02020603050405020304" pitchFamily="18" charset="0"/>
                <a:cs typeface="Times New Roman" panose="02020603050405020304" pitchFamily="18" charset="0"/>
              </a:rPr>
              <a:t>2018)</a:t>
            </a:r>
          </a:p>
          <a:p>
            <a:r>
              <a:rPr lang="en-GB" sz="1200" dirty="0">
                <a:latin typeface="Times New Roman" panose="02020603050405020304" pitchFamily="18" charset="0"/>
                <a:cs typeface="Times New Roman" panose="02020603050405020304" pitchFamily="18" charset="0"/>
              </a:rPr>
              <a:t>Joint Improvement Team, Scotland, (2009) Barriers to Partnership Working. [online]Available https:// www.jitscotland.org.uk/wp-content/uploads/2014/10/Chapter-4-barriers-to-Partnership-Working. (Accessed 21</a:t>
            </a:r>
            <a:r>
              <a:rPr lang="en-GB" sz="1200" baseline="30000" dirty="0">
                <a:latin typeface="Times New Roman" panose="02020603050405020304" pitchFamily="18" charset="0"/>
                <a:cs typeface="Times New Roman" panose="02020603050405020304" pitchFamily="18" charset="0"/>
              </a:rPr>
              <a:t>st</a:t>
            </a:r>
            <a:r>
              <a:rPr lang="en-GB" sz="1200" dirty="0">
                <a:latin typeface="Times New Roman" panose="02020603050405020304" pitchFamily="18" charset="0"/>
                <a:cs typeface="Times New Roman" panose="02020603050405020304" pitchFamily="18" charset="0"/>
              </a:rPr>
              <a:t> February </a:t>
            </a:r>
            <a:r>
              <a:rPr lang="en-GB" sz="1200" dirty="0" smtClean="0">
                <a:latin typeface="Times New Roman" panose="02020603050405020304" pitchFamily="18" charset="0"/>
                <a:cs typeface="Times New Roman" panose="02020603050405020304" pitchFamily="18" charset="0"/>
              </a:rPr>
              <a:t>2018)</a:t>
            </a:r>
            <a:endParaRPr lang="en-GB" sz="1200" dirty="0">
              <a:latin typeface="Times New Roman" panose="02020603050405020304" pitchFamily="18" charset="0"/>
              <a:cs typeface="Times New Roman" panose="02020603050405020304" pitchFamily="18" charset="0"/>
            </a:endParaRPr>
          </a:p>
          <a:p>
            <a:r>
              <a:rPr lang="en-GB" sz="1200" dirty="0" smtClean="0">
                <a:latin typeface="Times New Roman" panose="02020603050405020304" pitchFamily="18" charset="0"/>
                <a:cs typeface="Times New Roman" panose="02020603050405020304" pitchFamily="18" charset="0"/>
              </a:rPr>
              <a:t>Walker, G. (2018) Working together for children,2</a:t>
            </a:r>
            <a:r>
              <a:rPr lang="en-GB" sz="1200" baseline="30000" dirty="0" smtClean="0">
                <a:latin typeface="Times New Roman" panose="02020603050405020304" pitchFamily="18" charset="0"/>
                <a:cs typeface="Times New Roman" panose="02020603050405020304" pitchFamily="18" charset="0"/>
              </a:rPr>
              <a:t>nd</a:t>
            </a:r>
            <a:r>
              <a:rPr lang="en-GB" sz="1200" dirty="0" smtClean="0">
                <a:latin typeface="Times New Roman" panose="02020603050405020304" pitchFamily="18" charset="0"/>
                <a:cs typeface="Times New Roman" panose="02020603050405020304" pitchFamily="18" charset="0"/>
              </a:rPr>
              <a:t> ed, London: Bloomsbury </a:t>
            </a:r>
          </a:p>
          <a:p>
            <a:pPr marL="0" indent="0">
              <a:buNone/>
            </a:pPr>
            <a:r>
              <a:rPr lang="en-GB" sz="1200" dirty="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Scope (2014) </a:t>
            </a:r>
            <a:r>
              <a:rPr lang="en-GB" sz="1200" dirty="0">
                <a:latin typeface="Times New Roman" panose="02020603050405020304" pitchFamily="18" charset="0"/>
                <a:cs typeface="Times New Roman" panose="02020603050405020304" pitchFamily="18" charset="0"/>
              </a:rPr>
              <a:t>[online] https://</a:t>
            </a:r>
            <a:r>
              <a:rPr lang="en-GB" sz="1200" dirty="0" smtClean="0">
                <a:latin typeface="Times New Roman" panose="02020603050405020304" pitchFamily="18" charset="0"/>
                <a:cs typeface="Times New Roman" panose="02020603050405020304" pitchFamily="18" charset="0"/>
              </a:rPr>
              <a:t>www.youtube.com/watch?v=0e24rfTZ2CQ&amp;feature=youtu.be. Accessed 13</a:t>
            </a:r>
            <a:r>
              <a:rPr lang="en-GB" sz="1200" baseline="30000" dirty="0" smtClean="0">
                <a:latin typeface="Times New Roman" panose="02020603050405020304" pitchFamily="18" charset="0"/>
                <a:cs typeface="Times New Roman" panose="02020603050405020304" pitchFamily="18" charset="0"/>
              </a:rPr>
              <a:t>th</a:t>
            </a:r>
            <a:r>
              <a:rPr lang="en-GB" sz="1200" dirty="0" smtClean="0">
                <a:latin typeface="Times New Roman" panose="02020603050405020304" pitchFamily="18" charset="0"/>
                <a:cs typeface="Times New Roman" panose="02020603050405020304" pitchFamily="18" charset="0"/>
              </a:rPr>
              <a:t> March 2018</a:t>
            </a:r>
          </a:p>
          <a:p>
            <a:pPr marL="0" indent="0">
              <a:buNone/>
            </a:pPr>
            <a:r>
              <a:rPr lang="en-GB" sz="1800" dirty="0">
                <a:latin typeface="Times New Roman" panose="02020603050405020304" pitchFamily="18" charset="0"/>
                <a:cs typeface="Times New Roman" panose="02020603050405020304" pitchFamily="18" charset="0"/>
              </a:rPr>
              <a:t> </a:t>
            </a:r>
            <a:endParaRPr lang="en-GB" dirty="0"/>
          </a:p>
          <a:p>
            <a:endParaRPr lang="en-GB" b="1" dirty="0"/>
          </a:p>
        </p:txBody>
      </p:sp>
    </p:spTree>
    <p:extLst>
      <p:ext uri="{BB962C8B-B14F-4D97-AF65-F5344CB8AC3E}">
        <p14:creationId xmlns:p14="http://schemas.microsoft.com/office/powerpoint/2010/main" val="9879664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2020</TotalTime>
  <Words>1605</Words>
  <Application>Microsoft Office PowerPoint</Application>
  <PresentationFormat>Widescreen</PresentationFormat>
  <Paragraphs>181</Paragraphs>
  <Slides>13</Slides>
  <Notes>5</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Helvetica Neue</vt:lpstr>
      <vt:lpstr>Times New Roman</vt:lpstr>
      <vt:lpstr>Tw Cen MT</vt:lpstr>
      <vt:lpstr>Tw Cen MT Condensed</vt:lpstr>
      <vt:lpstr>Wingdings</vt:lpstr>
      <vt:lpstr>Wingdings 3</vt:lpstr>
      <vt:lpstr>Integral</vt:lpstr>
      <vt:lpstr>Supporting abilities and behaviours </vt:lpstr>
      <vt:lpstr>Introduction    </vt:lpstr>
      <vt:lpstr>PowerPoint Presentation</vt:lpstr>
      <vt:lpstr>Disability statistics </vt:lpstr>
      <vt:lpstr>Different care settings for children and young people.</vt:lpstr>
      <vt:lpstr>Multi agency working </vt:lpstr>
      <vt:lpstr>Evaluation of mutli agency working </vt:lpstr>
      <vt:lpstr>Multi disciplinary working </vt:lpstr>
      <vt:lpstr>Mutli disciplinary teams </vt:lpstr>
      <vt:lpstr>Evaluation of multi disciplinary working </vt:lpstr>
      <vt:lpstr>Social care model </vt:lpstr>
      <vt:lpstr>Evaluation of the social care model </vt:lpstr>
      <vt:lpstr>References </vt:lpstr>
    </vt:vector>
  </TitlesOfParts>
  <Company>UWTSD Swansea Metropolitan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behaviours</dc:title>
  <dc:creator>Tablet3</dc:creator>
  <cp:lastModifiedBy>Univeristy of Wales Trinity Saint David</cp:lastModifiedBy>
  <cp:revision>86</cp:revision>
  <dcterms:created xsi:type="dcterms:W3CDTF">2018-02-05T18:23:08Z</dcterms:created>
  <dcterms:modified xsi:type="dcterms:W3CDTF">2018-03-18T21:40:00Z</dcterms:modified>
</cp:coreProperties>
</file>