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58" d="100"/>
          <a:sy n="58" d="100"/>
        </p:scale>
        <p:origin x="403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0D3C69-F412-4C02-A394-B20D810B3F2C}" type="datetimeFigureOut">
              <a:rPr lang="en-GB" smtClean="0"/>
              <a:t>02/04/2019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9068F4-EBFE-4CAE-B7CE-36F8EA9FFF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86073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0D3C69-F412-4C02-A394-B20D810B3F2C}" type="datetimeFigureOut">
              <a:rPr lang="en-GB" smtClean="0"/>
              <a:t>02/04/2019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9068F4-EBFE-4CAE-B7CE-36F8EA9FFF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66733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0D3C69-F412-4C02-A394-B20D810B3F2C}" type="datetimeFigureOut">
              <a:rPr lang="en-GB" smtClean="0"/>
              <a:t>02/04/2019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9068F4-EBFE-4CAE-B7CE-36F8EA9FFF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74798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0D3C69-F412-4C02-A394-B20D810B3F2C}" type="datetimeFigureOut">
              <a:rPr lang="en-GB" smtClean="0"/>
              <a:t>02/04/2019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9068F4-EBFE-4CAE-B7CE-36F8EA9FFF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79818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0D3C69-F412-4C02-A394-B20D810B3F2C}" type="datetimeFigureOut">
              <a:rPr lang="en-GB" smtClean="0"/>
              <a:t>02/04/2019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9068F4-EBFE-4CAE-B7CE-36F8EA9FFF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68964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0D3C69-F412-4C02-A394-B20D810B3F2C}" type="datetimeFigureOut">
              <a:rPr lang="en-GB" smtClean="0"/>
              <a:t>02/04/2019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9068F4-EBFE-4CAE-B7CE-36F8EA9FFF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18442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0D3C69-F412-4C02-A394-B20D810B3F2C}" type="datetimeFigureOut">
              <a:rPr lang="en-GB" smtClean="0"/>
              <a:t>02/04/2019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9068F4-EBFE-4CAE-B7CE-36F8EA9FFF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53259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0D3C69-F412-4C02-A394-B20D810B3F2C}" type="datetimeFigureOut">
              <a:rPr lang="en-GB" smtClean="0"/>
              <a:t>02/04/2019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9068F4-EBFE-4CAE-B7CE-36F8EA9FFF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33149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0D3C69-F412-4C02-A394-B20D810B3F2C}" type="datetimeFigureOut">
              <a:rPr lang="en-GB" smtClean="0"/>
              <a:t>02/04/2019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9068F4-EBFE-4CAE-B7CE-36F8EA9FFF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38513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0D3C69-F412-4C02-A394-B20D810B3F2C}" type="datetimeFigureOut">
              <a:rPr lang="en-GB" smtClean="0"/>
              <a:t>02/04/2019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9068F4-EBFE-4CAE-B7CE-36F8EA9FFF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12419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0D3C69-F412-4C02-A394-B20D810B3F2C}" type="datetimeFigureOut">
              <a:rPr lang="en-GB" smtClean="0"/>
              <a:t>02/04/2019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9068F4-EBFE-4CAE-B7CE-36F8EA9FFF36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14805674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0D3C69-F412-4C02-A394-B20D810B3F2C}" type="datetimeFigureOut">
              <a:rPr lang="en-GB" smtClean="0"/>
              <a:t>02/04/2019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9068F4-EBFE-4CAE-B7CE-36F8EA9FFF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175872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0D3C69-F412-4C02-A394-B20D810B3F2C}" type="datetimeFigureOut">
              <a:rPr lang="en-GB" smtClean="0"/>
              <a:t>02/04/2019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9068F4-EBFE-4CAE-B7CE-36F8EA9FFF36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4923730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0D3C69-F412-4C02-A394-B20D810B3F2C}" type="datetimeFigureOut">
              <a:rPr lang="en-GB" smtClean="0"/>
              <a:t>02/04/2019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9068F4-EBFE-4CAE-B7CE-36F8EA9FFF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485504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0D3C69-F412-4C02-A394-B20D810B3F2C}" type="datetimeFigureOut">
              <a:rPr lang="en-GB" smtClean="0"/>
              <a:t>02/04/2019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9068F4-EBFE-4CAE-B7CE-36F8EA9FFF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701481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0D3C69-F412-4C02-A394-B20D810B3F2C}" type="datetimeFigureOut">
              <a:rPr lang="en-GB" smtClean="0"/>
              <a:t>02/04/2019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9068F4-EBFE-4CAE-B7CE-36F8EA9FFF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90950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0D3C69-F412-4C02-A394-B20D810B3F2C}" type="datetimeFigureOut">
              <a:rPr lang="en-GB" smtClean="0"/>
              <a:t>02/04/2019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E99068F4-EBFE-4CAE-B7CE-36F8EA9FFF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13912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dirty="0"/>
              <a:t>Chinese </a:t>
            </a:r>
            <a:r>
              <a:rPr lang="en-US" dirty="0" smtClean="0"/>
              <a:t>8</a:t>
            </a:r>
            <a:r>
              <a:rPr lang="en-US" dirty="0"/>
              <a:t/>
            </a:r>
            <a:br>
              <a:rPr lang="en-US" dirty="0"/>
            </a:br>
            <a:r>
              <a:rPr lang="zh-CN" altLang="en-US" dirty="0"/>
              <a:t>阅</a:t>
            </a:r>
            <a:r>
              <a:rPr lang="zh-CN" altLang="en-US" dirty="0" smtClean="0"/>
              <a:t>读</a:t>
            </a:r>
            <a:r>
              <a:rPr lang="en-US" altLang="zh-CN" dirty="0"/>
              <a:t> </a:t>
            </a:r>
            <a:r>
              <a:rPr lang="zh-CN" altLang="en-US" dirty="0" smtClean="0"/>
              <a:t>写作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US" altLang="zh-CN" sz="2000" dirty="0" smtClean="0"/>
              <a:t>2</a:t>
            </a:r>
            <a:r>
              <a:rPr lang="en-US" altLang="zh-CN" sz="2000" baseline="30000" dirty="0" smtClean="0"/>
              <a:t>th</a:t>
            </a:r>
            <a:r>
              <a:rPr lang="en-US" altLang="zh-CN" sz="2000" dirty="0" smtClean="0"/>
              <a:t> Apr</a:t>
            </a:r>
            <a:r>
              <a:rPr lang="en-US" sz="2000" dirty="0" smtClean="0"/>
              <a:t> </a:t>
            </a:r>
            <a:r>
              <a:rPr lang="en-US" sz="2000"/>
              <a:t>WEEK 3</a:t>
            </a:r>
            <a:r>
              <a:rPr lang="en-US" sz="2000" smtClean="0"/>
              <a:t>-2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9088995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755374"/>
          </a:xfrm>
        </p:spPr>
        <p:txBody>
          <a:bodyPr/>
          <a:lstStyle/>
          <a:p>
            <a:r>
              <a:rPr lang="zh-CN" altLang="en-US" dirty="0" smtClean="0"/>
              <a:t>如何获得就业信息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364973"/>
            <a:ext cx="12250896" cy="2239617"/>
          </a:xfrm>
        </p:spPr>
      </p:pic>
      <p:cxnSp>
        <p:nvCxnSpPr>
          <p:cNvPr id="5" name="Straight Connector 4"/>
          <p:cNvCxnSpPr/>
          <p:nvPr/>
        </p:nvCxnSpPr>
        <p:spPr>
          <a:xfrm>
            <a:off x="11025809" y="2484781"/>
            <a:ext cx="1166191" cy="26505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Connector 5"/>
          <p:cNvCxnSpPr/>
          <p:nvPr/>
        </p:nvCxnSpPr>
        <p:spPr>
          <a:xfrm flipV="1">
            <a:off x="0" y="2981739"/>
            <a:ext cx="12019722" cy="26504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/>
          <p:cNvCxnSpPr/>
          <p:nvPr/>
        </p:nvCxnSpPr>
        <p:spPr>
          <a:xfrm>
            <a:off x="0" y="3578085"/>
            <a:ext cx="3074504" cy="13253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/>
          <p:cNvSpPr txBox="1"/>
          <p:nvPr/>
        </p:nvSpPr>
        <p:spPr>
          <a:xfrm>
            <a:off x="677333" y="3763617"/>
            <a:ext cx="411995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dirty="0" smtClean="0"/>
              <a:t>求职 </a:t>
            </a:r>
            <a:r>
              <a:rPr lang="en-US" altLang="zh-CN" dirty="0" smtClean="0"/>
              <a:t>look for a job; apply for a job</a:t>
            </a:r>
          </a:p>
          <a:p>
            <a:r>
              <a:rPr lang="zh-CN" altLang="en-US" dirty="0"/>
              <a:t>择</a:t>
            </a:r>
            <a:r>
              <a:rPr lang="zh-CN" altLang="en-US" dirty="0" smtClean="0"/>
              <a:t>业 </a:t>
            </a:r>
            <a:r>
              <a:rPr lang="en-US" altLang="zh-CN" dirty="0" smtClean="0"/>
              <a:t>choose a line of industry</a:t>
            </a:r>
          </a:p>
          <a:p>
            <a:r>
              <a:rPr lang="zh-CN" altLang="en-US" dirty="0"/>
              <a:t>就</a:t>
            </a:r>
            <a:r>
              <a:rPr lang="zh-CN" altLang="en-US" dirty="0" smtClean="0"/>
              <a:t>业 </a:t>
            </a:r>
            <a:r>
              <a:rPr lang="en-US" altLang="zh-CN" dirty="0" smtClean="0"/>
              <a:t>get a job; take up an occupation</a:t>
            </a:r>
          </a:p>
          <a:p>
            <a:r>
              <a:rPr lang="zh-CN" altLang="en-US" dirty="0"/>
              <a:t>竞</a:t>
            </a:r>
            <a:r>
              <a:rPr lang="zh-CN" altLang="en-US" dirty="0" smtClean="0"/>
              <a:t>争 </a:t>
            </a:r>
            <a:r>
              <a:rPr lang="en-US" altLang="zh-CN" dirty="0" smtClean="0"/>
              <a:t>competition</a:t>
            </a:r>
          </a:p>
        </p:txBody>
      </p:sp>
    </p:spTree>
    <p:extLst>
      <p:ext uri="{BB962C8B-B14F-4D97-AF65-F5344CB8AC3E}">
        <p14:creationId xmlns:p14="http://schemas.microsoft.com/office/powerpoint/2010/main" val="25439721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755374"/>
          </a:xfrm>
        </p:spPr>
        <p:txBody>
          <a:bodyPr/>
          <a:lstStyle/>
          <a:p>
            <a:r>
              <a:rPr lang="zh-CN" altLang="en-US" dirty="0"/>
              <a:t>如何获得就业信息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867" y="1458877"/>
            <a:ext cx="12093133" cy="1700597"/>
          </a:xfrm>
        </p:spPr>
      </p:pic>
      <p:cxnSp>
        <p:nvCxnSpPr>
          <p:cNvPr id="5" name="Straight Connector 4"/>
          <p:cNvCxnSpPr/>
          <p:nvPr/>
        </p:nvCxnSpPr>
        <p:spPr>
          <a:xfrm flipV="1">
            <a:off x="7791811" y="2517913"/>
            <a:ext cx="2964381" cy="26504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Connector 5"/>
          <p:cNvCxnSpPr/>
          <p:nvPr/>
        </p:nvCxnSpPr>
        <p:spPr>
          <a:xfrm>
            <a:off x="914400" y="3132969"/>
            <a:ext cx="2093843" cy="26505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/>
          <p:cNvSpPr txBox="1"/>
          <p:nvPr/>
        </p:nvSpPr>
        <p:spPr>
          <a:xfrm>
            <a:off x="677334" y="3591339"/>
            <a:ext cx="421271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dirty="0" smtClean="0"/>
              <a:t>针</a:t>
            </a:r>
            <a:r>
              <a:rPr lang="zh-CN" altLang="en-US" dirty="0" smtClean="0"/>
              <a:t>对</a:t>
            </a:r>
            <a:r>
              <a:rPr lang="en-US" altLang="zh-CN" dirty="0"/>
              <a:t> </a:t>
            </a:r>
            <a:r>
              <a:rPr lang="en-US" altLang="zh-CN" dirty="0" smtClean="0"/>
              <a:t>be aimed at</a:t>
            </a:r>
            <a:endParaRPr lang="en-US" altLang="zh-CN" dirty="0" smtClean="0"/>
          </a:p>
          <a:p>
            <a:r>
              <a:rPr lang="zh-CN" altLang="en-US" dirty="0"/>
              <a:t>明</a:t>
            </a:r>
            <a:r>
              <a:rPr lang="zh-CN" altLang="en-US" dirty="0" smtClean="0"/>
              <a:t>显的针对性</a:t>
            </a:r>
            <a:endParaRPr lang="en-US" altLang="zh-CN" dirty="0" smtClean="0"/>
          </a:p>
          <a:p>
            <a:endParaRPr lang="en-US" altLang="zh-CN" dirty="0" smtClean="0"/>
          </a:p>
          <a:p>
            <a:r>
              <a:rPr lang="zh-CN" altLang="en-US" dirty="0"/>
              <a:t>有</a:t>
            </a:r>
            <a:r>
              <a:rPr lang="zh-CN" altLang="en-US" dirty="0" smtClean="0"/>
              <a:t>效</a:t>
            </a:r>
            <a:r>
              <a:rPr lang="zh-CN" altLang="en-US" dirty="0"/>
              <a:t> </a:t>
            </a:r>
            <a:r>
              <a:rPr lang="en-US" altLang="zh-CN" dirty="0" smtClean="0"/>
              <a:t>efficacious; effective</a:t>
            </a:r>
            <a:endParaRPr lang="en-US" altLang="zh-CN" dirty="0" smtClean="0"/>
          </a:p>
          <a:p>
            <a:r>
              <a:rPr lang="zh-CN" altLang="en-US" dirty="0"/>
              <a:t>最</a:t>
            </a:r>
            <a:r>
              <a:rPr lang="zh-CN" altLang="en-US" dirty="0" smtClean="0"/>
              <a:t>高的有效性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2905480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755374"/>
          </a:xfrm>
        </p:spPr>
        <p:txBody>
          <a:bodyPr/>
          <a:lstStyle/>
          <a:p>
            <a:r>
              <a:rPr lang="zh-CN" altLang="en-US" dirty="0"/>
              <a:t>如何获得就业信息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1364973"/>
            <a:ext cx="12261141" cy="1762539"/>
          </a:xfrm>
        </p:spPr>
      </p:pic>
      <p:cxnSp>
        <p:nvCxnSpPr>
          <p:cNvPr id="5" name="Straight Connector 4"/>
          <p:cNvCxnSpPr/>
          <p:nvPr/>
        </p:nvCxnSpPr>
        <p:spPr>
          <a:xfrm>
            <a:off x="7624106" y="1921565"/>
            <a:ext cx="1109077" cy="0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Connector 5"/>
          <p:cNvCxnSpPr/>
          <p:nvPr/>
        </p:nvCxnSpPr>
        <p:spPr>
          <a:xfrm>
            <a:off x="10986052" y="1921565"/>
            <a:ext cx="1205948" cy="26505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/>
          <p:cNvCxnSpPr/>
          <p:nvPr/>
        </p:nvCxnSpPr>
        <p:spPr>
          <a:xfrm>
            <a:off x="3763618" y="2504661"/>
            <a:ext cx="5510384" cy="0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/>
          <p:cNvCxnSpPr/>
          <p:nvPr/>
        </p:nvCxnSpPr>
        <p:spPr>
          <a:xfrm>
            <a:off x="9581322" y="2524538"/>
            <a:ext cx="1073426" cy="0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/>
          <p:cNvSpPr txBox="1"/>
          <p:nvPr/>
        </p:nvSpPr>
        <p:spPr>
          <a:xfrm>
            <a:off x="874643" y="3697357"/>
            <a:ext cx="6135757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dirty="0" smtClean="0"/>
              <a:t>或由于</a:t>
            </a:r>
            <a:r>
              <a:rPr lang="en-US" altLang="zh-CN" dirty="0" smtClean="0"/>
              <a:t>……</a:t>
            </a:r>
            <a:r>
              <a:rPr lang="zh-CN" altLang="en-US" dirty="0" smtClean="0"/>
              <a:t>，或因为</a:t>
            </a:r>
            <a:r>
              <a:rPr lang="en-US" altLang="zh-CN" dirty="0" smtClean="0"/>
              <a:t>……</a:t>
            </a:r>
            <a:r>
              <a:rPr lang="zh-CN" altLang="en-US" dirty="0" smtClean="0"/>
              <a:t>，会委托</a:t>
            </a:r>
            <a:r>
              <a:rPr lang="en-US" altLang="zh-CN" dirty="0" smtClean="0"/>
              <a:t>……</a:t>
            </a:r>
            <a:r>
              <a:rPr lang="zh-CN" altLang="en-US" dirty="0" smtClean="0"/>
              <a:t>发布信息，以吸引</a:t>
            </a:r>
            <a:r>
              <a:rPr lang="en-US" altLang="zh-CN" dirty="0" smtClean="0"/>
              <a:t>……</a:t>
            </a:r>
          </a:p>
          <a:p>
            <a:endParaRPr lang="en-US" dirty="0" smtClean="0"/>
          </a:p>
          <a:p>
            <a:r>
              <a:rPr lang="zh-CN" altLang="en-US" dirty="0"/>
              <a:t>委</a:t>
            </a:r>
            <a:r>
              <a:rPr lang="zh-CN" altLang="en-US" dirty="0" smtClean="0"/>
              <a:t>托 </a:t>
            </a:r>
            <a:r>
              <a:rPr lang="en-US" altLang="zh-CN" dirty="0" smtClean="0"/>
              <a:t>entrust, </a:t>
            </a:r>
            <a:r>
              <a:rPr lang="en-US" altLang="zh-CN" dirty="0" err="1" smtClean="0"/>
              <a:t>authorise</a:t>
            </a:r>
            <a:endParaRPr lang="en-US" dirty="0"/>
          </a:p>
          <a:p>
            <a:r>
              <a:rPr lang="zh-CN" altLang="en-US" dirty="0" smtClean="0"/>
              <a:t>针对</a:t>
            </a:r>
            <a:r>
              <a:rPr lang="zh-CN" altLang="en-US" dirty="0" smtClean="0"/>
              <a:t>性 </a:t>
            </a:r>
            <a:r>
              <a:rPr lang="en-US" altLang="zh-CN" dirty="0" smtClean="0"/>
              <a:t>pertinence</a:t>
            </a:r>
            <a:endParaRPr lang="en-US" altLang="zh-CN" dirty="0" smtClean="0"/>
          </a:p>
          <a:p>
            <a:r>
              <a:rPr lang="zh-CN" altLang="en-US" dirty="0"/>
              <a:t>准确</a:t>
            </a:r>
            <a:r>
              <a:rPr lang="zh-CN" altLang="en-US" dirty="0" smtClean="0"/>
              <a:t>性 </a:t>
            </a:r>
            <a:r>
              <a:rPr lang="en-US" altLang="zh-CN" dirty="0" smtClean="0"/>
              <a:t>accuracy</a:t>
            </a:r>
            <a:endParaRPr lang="en-US" altLang="zh-CN" dirty="0" smtClean="0"/>
          </a:p>
          <a:p>
            <a:r>
              <a:rPr lang="zh-CN" altLang="en-US" dirty="0"/>
              <a:t>可靠</a:t>
            </a:r>
            <a:r>
              <a:rPr lang="zh-CN" altLang="en-US" dirty="0" smtClean="0"/>
              <a:t>性 </a:t>
            </a:r>
            <a:r>
              <a:rPr lang="en-US" altLang="zh-CN" dirty="0" smtClean="0"/>
              <a:t>reliability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4980335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755374"/>
          </a:xfrm>
        </p:spPr>
        <p:txBody>
          <a:bodyPr/>
          <a:lstStyle/>
          <a:p>
            <a:r>
              <a:rPr lang="zh-CN" altLang="en-US" dirty="0"/>
              <a:t>如何获得就业信息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1364973"/>
            <a:ext cx="12264023" cy="1749287"/>
          </a:xfrm>
        </p:spPr>
      </p:pic>
      <p:cxnSp>
        <p:nvCxnSpPr>
          <p:cNvPr id="5" name="Straight Connector 4"/>
          <p:cNvCxnSpPr/>
          <p:nvPr/>
        </p:nvCxnSpPr>
        <p:spPr>
          <a:xfrm>
            <a:off x="1537252" y="1881809"/>
            <a:ext cx="1630018" cy="13252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Connector 5"/>
          <p:cNvCxnSpPr/>
          <p:nvPr/>
        </p:nvCxnSpPr>
        <p:spPr>
          <a:xfrm>
            <a:off x="6877878" y="2464904"/>
            <a:ext cx="3578087" cy="13253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/>
          <p:cNvCxnSpPr/>
          <p:nvPr/>
        </p:nvCxnSpPr>
        <p:spPr>
          <a:xfrm>
            <a:off x="119269" y="2968486"/>
            <a:ext cx="6149009" cy="13253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/>
          <p:cNvSpPr txBox="1"/>
          <p:nvPr/>
        </p:nvSpPr>
        <p:spPr>
          <a:xfrm>
            <a:off x="1113183" y="3988904"/>
            <a:ext cx="589721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dirty="0" smtClean="0"/>
              <a:t>各种人际关系分布在各个领域。</a:t>
            </a:r>
            <a:endParaRPr lang="en-US" altLang="zh-CN" dirty="0" smtClean="0"/>
          </a:p>
          <a:p>
            <a:endParaRPr lang="en-US" dirty="0"/>
          </a:p>
          <a:p>
            <a:r>
              <a:rPr lang="zh-CN" altLang="en-US" dirty="0" smtClean="0"/>
              <a:t>通过</a:t>
            </a:r>
            <a:r>
              <a:rPr lang="en-US" altLang="zh-CN" dirty="0" smtClean="0"/>
              <a:t>……</a:t>
            </a:r>
            <a:r>
              <a:rPr lang="zh-CN" altLang="en-US" dirty="0" smtClean="0"/>
              <a:t>了解</a:t>
            </a:r>
            <a:r>
              <a:rPr lang="en-US" altLang="zh-CN" dirty="0" smtClean="0"/>
              <a:t>……</a:t>
            </a:r>
            <a:r>
              <a:rPr lang="zh-CN" altLang="en-US" dirty="0" smtClean="0"/>
              <a:t>。</a:t>
            </a:r>
            <a:endParaRPr lang="en-US" altLang="zh-CN" dirty="0" smtClean="0"/>
          </a:p>
          <a:p>
            <a:r>
              <a:rPr lang="zh-CN" altLang="en-US" dirty="0"/>
              <a:t>通</a:t>
            </a:r>
            <a:r>
              <a:rPr lang="zh-CN" altLang="en-US" dirty="0" smtClean="0"/>
              <a:t>过</a:t>
            </a:r>
            <a:r>
              <a:rPr lang="en-US" altLang="zh-CN" dirty="0" smtClean="0"/>
              <a:t>……</a:t>
            </a:r>
            <a:r>
              <a:rPr lang="zh-CN" altLang="en-US" dirty="0" smtClean="0"/>
              <a:t>了解到的</a:t>
            </a:r>
            <a:r>
              <a:rPr lang="en-US" altLang="zh-CN" dirty="0" smtClean="0"/>
              <a:t>……</a:t>
            </a:r>
            <a:r>
              <a:rPr lang="zh-CN" altLang="en-US" dirty="0"/>
              <a:t>比</a:t>
            </a:r>
            <a:r>
              <a:rPr lang="zh-CN" altLang="en-US" dirty="0" smtClean="0"/>
              <a:t>较准确。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435272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755374"/>
          </a:xfrm>
        </p:spPr>
        <p:txBody>
          <a:bodyPr/>
          <a:lstStyle/>
          <a:p>
            <a:r>
              <a:rPr lang="zh-CN" altLang="en-US" dirty="0" smtClean="0"/>
              <a:t>大学生眼中的中国电影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-518"/>
            <a:ext cx="12192001" cy="1092679"/>
          </a:xfr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66263" y="1092161"/>
            <a:ext cx="12324524" cy="2249562"/>
          </a:xfrm>
          <a:prstGeom prst="rect">
            <a:avLst/>
          </a:prstGeom>
        </p:spPr>
      </p:pic>
      <p:cxnSp>
        <p:nvCxnSpPr>
          <p:cNvPr id="6" name="Straight Connector 5"/>
          <p:cNvCxnSpPr/>
          <p:nvPr/>
        </p:nvCxnSpPr>
        <p:spPr>
          <a:xfrm flipV="1">
            <a:off x="6705600" y="532569"/>
            <a:ext cx="1550504" cy="13252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/>
          <p:cNvCxnSpPr/>
          <p:nvPr/>
        </p:nvCxnSpPr>
        <p:spPr>
          <a:xfrm>
            <a:off x="11025809" y="532569"/>
            <a:ext cx="616226" cy="13252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/>
          <p:cNvCxnSpPr/>
          <p:nvPr/>
        </p:nvCxnSpPr>
        <p:spPr>
          <a:xfrm flipV="1">
            <a:off x="5459896" y="1092161"/>
            <a:ext cx="463826" cy="5384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>
            <a:off x="11642035" y="1638500"/>
            <a:ext cx="549965" cy="26505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/>
          <p:cNvCxnSpPr/>
          <p:nvPr/>
        </p:nvCxnSpPr>
        <p:spPr>
          <a:xfrm flipV="1">
            <a:off x="-66263" y="2143315"/>
            <a:ext cx="1192698" cy="32102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4041913" y="2159366"/>
            <a:ext cx="4108174" cy="25474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0" y="2745317"/>
            <a:ext cx="677334" cy="0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/>
          <p:cNvCxnSpPr/>
          <p:nvPr/>
        </p:nvCxnSpPr>
        <p:spPr>
          <a:xfrm>
            <a:off x="4817901" y="2745317"/>
            <a:ext cx="1887699" cy="0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/>
          <p:cNvCxnSpPr/>
          <p:nvPr/>
        </p:nvCxnSpPr>
        <p:spPr>
          <a:xfrm flipV="1">
            <a:off x="4041913" y="3341723"/>
            <a:ext cx="4651513" cy="6001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/>
          <p:cNvSpPr txBox="1"/>
          <p:nvPr/>
        </p:nvSpPr>
        <p:spPr>
          <a:xfrm>
            <a:off x="993913" y="3763617"/>
            <a:ext cx="492980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q"/>
            </a:pPr>
            <a:r>
              <a:rPr lang="zh-CN" altLang="en-US" dirty="0" smtClean="0"/>
              <a:t>不仅</a:t>
            </a:r>
            <a:r>
              <a:rPr lang="en-US" altLang="zh-CN" dirty="0" smtClean="0"/>
              <a:t>……</a:t>
            </a:r>
            <a:r>
              <a:rPr lang="zh-CN" altLang="en-US" dirty="0" smtClean="0"/>
              <a:t>，还</a:t>
            </a:r>
            <a:r>
              <a:rPr lang="en-US" altLang="zh-CN" dirty="0" smtClean="0"/>
              <a:t>……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zh-CN" altLang="en-US" dirty="0"/>
              <a:t>充分利</a:t>
            </a:r>
            <a:r>
              <a:rPr lang="zh-CN" altLang="en-US" dirty="0" smtClean="0"/>
              <a:t>用</a:t>
            </a:r>
            <a:r>
              <a:rPr lang="en-US" altLang="zh-CN" dirty="0" smtClean="0"/>
              <a:t>……</a:t>
            </a:r>
            <a:r>
              <a:rPr lang="zh-CN" altLang="en-US" dirty="0" smtClean="0"/>
              <a:t>，开展</a:t>
            </a:r>
            <a:r>
              <a:rPr lang="en-US" altLang="zh-CN" dirty="0" smtClean="0"/>
              <a:t>……</a:t>
            </a:r>
            <a:r>
              <a:rPr lang="zh-CN" altLang="en-US" dirty="0" smtClean="0"/>
              <a:t>实践</a:t>
            </a:r>
            <a:r>
              <a:rPr lang="en-US" altLang="zh-CN" dirty="0" smtClean="0"/>
              <a:t>/</a:t>
            </a:r>
            <a:r>
              <a:rPr lang="zh-CN" altLang="en-US" dirty="0" smtClean="0"/>
              <a:t>活动</a:t>
            </a:r>
            <a:endParaRPr lang="en-US" altLang="zh-CN" dirty="0" smtClean="0"/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zh-CN" altLang="en-US" dirty="0"/>
              <a:t>可</a:t>
            </a:r>
            <a:r>
              <a:rPr lang="zh-CN" altLang="en-US" dirty="0" smtClean="0"/>
              <a:t>以</a:t>
            </a:r>
            <a:r>
              <a:rPr lang="en-US" altLang="zh-CN" dirty="0" smtClean="0"/>
              <a:t>……</a:t>
            </a:r>
            <a:r>
              <a:rPr lang="zh-CN" altLang="en-US" dirty="0" smtClean="0"/>
              <a:t>，同时也可以</a:t>
            </a:r>
            <a:r>
              <a:rPr lang="en-US" altLang="zh-CN" dirty="0" smtClean="0"/>
              <a:t>……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zh-CN" altLang="en-US" dirty="0" smtClean="0"/>
              <a:t>为今后的</a:t>
            </a:r>
            <a:r>
              <a:rPr lang="en-US" altLang="zh-CN" dirty="0" smtClean="0"/>
              <a:t>……</a:t>
            </a:r>
            <a:r>
              <a:rPr lang="zh-CN" altLang="en-US" dirty="0" smtClean="0"/>
              <a:t>打下良好的基础。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5629425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755374"/>
          </a:xfrm>
        </p:spPr>
        <p:txBody>
          <a:bodyPr/>
          <a:lstStyle/>
          <a:p>
            <a:r>
              <a:rPr lang="zh-CN" altLang="en-US" dirty="0"/>
              <a:t>如何获得就业信息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1364974"/>
            <a:ext cx="12284155" cy="1683026"/>
          </a:xfrm>
        </p:spPr>
      </p:pic>
      <p:cxnSp>
        <p:nvCxnSpPr>
          <p:cNvPr id="5" name="Straight Connector 4"/>
          <p:cNvCxnSpPr/>
          <p:nvPr/>
        </p:nvCxnSpPr>
        <p:spPr>
          <a:xfrm>
            <a:off x="3816626" y="1921564"/>
            <a:ext cx="3935896" cy="1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Connector 5"/>
          <p:cNvCxnSpPr/>
          <p:nvPr/>
        </p:nvCxnSpPr>
        <p:spPr>
          <a:xfrm flipV="1">
            <a:off x="1166191" y="2471530"/>
            <a:ext cx="2531166" cy="6625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/>
          <p:cNvCxnSpPr/>
          <p:nvPr/>
        </p:nvCxnSpPr>
        <p:spPr>
          <a:xfrm flipV="1">
            <a:off x="4015408" y="2478155"/>
            <a:ext cx="1895062" cy="26504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/>
          <p:cNvCxnSpPr/>
          <p:nvPr/>
        </p:nvCxnSpPr>
        <p:spPr>
          <a:xfrm flipV="1">
            <a:off x="3697357" y="3061249"/>
            <a:ext cx="1815547" cy="33133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/>
          <p:cNvSpPr txBox="1"/>
          <p:nvPr/>
        </p:nvSpPr>
        <p:spPr>
          <a:xfrm>
            <a:off x="1166191" y="3922643"/>
            <a:ext cx="45454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dirty="0" smtClean="0"/>
              <a:t>随着</a:t>
            </a:r>
            <a:r>
              <a:rPr lang="en-US" altLang="zh-CN" dirty="0" smtClean="0"/>
              <a:t>……</a:t>
            </a:r>
            <a:r>
              <a:rPr lang="zh-CN" altLang="en-US" dirty="0" smtClean="0"/>
              <a:t>的加快，</a:t>
            </a:r>
            <a:r>
              <a:rPr lang="en-US" altLang="zh-CN" dirty="0" smtClean="0"/>
              <a:t>……</a:t>
            </a:r>
            <a:r>
              <a:rPr lang="zh-CN" altLang="en-US" dirty="0" smtClean="0"/>
              <a:t>已经成为</a:t>
            </a:r>
            <a:r>
              <a:rPr lang="en-US" altLang="zh-CN" dirty="0" smtClean="0"/>
              <a:t>……</a:t>
            </a:r>
            <a:r>
              <a:rPr lang="zh-CN" altLang="en-US" dirty="0" smtClean="0"/>
              <a:t>。</a:t>
            </a:r>
            <a:endParaRPr lang="en-US" altLang="zh-CN" dirty="0" smtClean="0"/>
          </a:p>
          <a:p>
            <a:r>
              <a:rPr lang="zh-CN" altLang="en-US" dirty="0"/>
              <a:t>一</a:t>
            </a:r>
            <a:r>
              <a:rPr lang="zh-CN" altLang="en-US" dirty="0" smtClean="0"/>
              <a:t>般可通过</a:t>
            </a:r>
            <a:r>
              <a:rPr lang="en-US" altLang="zh-CN" dirty="0" smtClean="0"/>
              <a:t>……</a:t>
            </a:r>
            <a:r>
              <a:rPr lang="zh-CN" altLang="en-US" dirty="0" smtClean="0"/>
              <a:t>等多个途径</a:t>
            </a:r>
            <a:r>
              <a:rPr lang="en-US" altLang="zh-CN" dirty="0" smtClean="0"/>
              <a:t>……</a:t>
            </a:r>
            <a:r>
              <a:rPr lang="zh-CN" altLang="en-US" dirty="0"/>
              <a:t>。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2674865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755374"/>
          </a:xfrm>
        </p:spPr>
        <p:txBody>
          <a:bodyPr/>
          <a:lstStyle/>
          <a:p>
            <a:r>
              <a:rPr lang="zh-CN" altLang="en-US" dirty="0"/>
              <a:t>如何获得就业信息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1364974"/>
            <a:ext cx="12220509" cy="2279374"/>
          </a:xfrm>
        </p:spPr>
      </p:pic>
      <p:cxnSp>
        <p:nvCxnSpPr>
          <p:cNvPr id="5" name="Straight Connector 4"/>
          <p:cNvCxnSpPr/>
          <p:nvPr/>
        </p:nvCxnSpPr>
        <p:spPr>
          <a:xfrm>
            <a:off x="7142922" y="1868556"/>
            <a:ext cx="4770782" cy="1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Connector 5"/>
          <p:cNvCxnSpPr/>
          <p:nvPr/>
        </p:nvCxnSpPr>
        <p:spPr>
          <a:xfrm>
            <a:off x="11423374" y="2372139"/>
            <a:ext cx="649357" cy="53009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/>
          <p:cNvCxnSpPr/>
          <p:nvPr/>
        </p:nvCxnSpPr>
        <p:spPr>
          <a:xfrm>
            <a:off x="4392572" y="2994991"/>
            <a:ext cx="1166192" cy="13252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/>
          <p:cNvSpPr txBox="1"/>
          <p:nvPr/>
        </p:nvSpPr>
        <p:spPr>
          <a:xfrm>
            <a:off x="1205948" y="4121426"/>
            <a:ext cx="527436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q"/>
            </a:pPr>
            <a:r>
              <a:rPr lang="zh-CN" altLang="en-US" dirty="0" smtClean="0"/>
              <a:t>结合（</a:t>
            </a:r>
            <a:r>
              <a:rPr lang="en-US" altLang="zh-CN" dirty="0" smtClean="0"/>
              <a:t>……</a:t>
            </a:r>
            <a:r>
              <a:rPr lang="zh-CN" altLang="en-US" dirty="0" smtClean="0"/>
              <a:t>的）实际情况</a:t>
            </a:r>
            <a:endParaRPr lang="en-US" altLang="zh-CN" dirty="0" smtClean="0"/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zh-CN" altLang="en-US" dirty="0"/>
              <a:t>把</a:t>
            </a:r>
            <a:r>
              <a:rPr lang="zh-CN" altLang="en-US" dirty="0" smtClean="0"/>
              <a:t>握</a:t>
            </a:r>
            <a:r>
              <a:rPr lang="en-US" altLang="zh-CN" dirty="0" smtClean="0"/>
              <a:t>……</a:t>
            </a:r>
            <a:r>
              <a:rPr lang="zh-CN" altLang="en-US" dirty="0" smtClean="0"/>
              <a:t>的原则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982614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755374"/>
          </a:xfrm>
        </p:spPr>
        <p:txBody>
          <a:bodyPr/>
          <a:lstStyle/>
          <a:p>
            <a:r>
              <a:rPr lang="zh-CN" altLang="en-US" dirty="0"/>
              <a:t>如何获得就业信息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1364973"/>
            <a:ext cx="12209667" cy="2862469"/>
          </a:xfrm>
        </p:spPr>
      </p:pic>
      <p:sp>
        <p:nvSpPr>
          <p:cNvPr id="3" name="TextBox 2"/>
          <p:cNvSpPr txBox="1"/>
          <p:nvPr/>
        </p:nvSpPr>
        <p:spPr>
          <a:xfrm>
            <a:off x="1510748" y="2054087"/>
            <a:ext cx="41081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/>
              <a:t>D</a:t>
            </a:r>
            <a:endParaRPr lang="en-GB" sz="2800" b="1" dirty="0"/>
          </a:p>
        </p:txBody>
      </p:sp>
      <p:sp>
        <p:nvSpPr>
          <p:cNvPr id="5" name="TextBox 4"/>
          <p:cNvSpPr txBox="1"/>
          <p:nvPr/>
        </p:nvSpPr>
        <p:spPr>
          <a:xfrm>
            <a:off x="1510748" y="2534598"/>
            <a:ext cx="41081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/>
              <a:t>C</a:t>
            </a:r>
            <a:endParaRPr lang="en-GB" sz="2800" b="1" dirty="0"/>
          </a:p>
        </p:txBody>
      </p:sp>
      <p:sp>
        <p:nvSpPr>
          <p:cNvPr id="6" name="TextBox 5"/>
          <p:cNvSpPr txBox="1"/>
          <p:nvPr/>
        </p:nvSpPr>
        <p:spPr>
          <a:xfrm>
            <a:off x="1510748" y="3057818"/>
            <a:ext cx="41081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/>
              <a:t>B</a:t>
            </a:r>
            <a:endParaRPr lang="en-GB" sz="2800" b="1" dirty="0"/>
          </a:p>
        </p:txBody>
      </p:sp>
      <p:sp>
        <p:nvSpPr>
          <p:cNvPr id="7" name="TextBox 6"/>
          <p:cNvSpPr txBox="1"/>
          <p:nvPr/>
        </p:nvSpPr>
        <p:spPr>
          <a:xfrm>
            <a:off x="1510747" y="3581038"/>
            <a:ext cx="41081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/>
              <a:t>A</a:t>
            </a:r>
            <a:endParaRPr lang="en-GB" sz="2800" b="1" dirty="0"/>
          </a:p>
        </p:txBody>
      </p:sp>
    </p:spTree>
    <p:extLst>
      <p:ext uri="{BB962C8B-B14F-4D97-AF65-F5344CB8AC3E}">
        <p14:creationId xmlns:p14="http://schemas.microsoft.com/office/powerpoint/2010/main" val="9896495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755374"/>
          </a:xfrm>
        </p:spPr>
        <p:txBody>
          <a:bodyPr/>
          <a:lstStyle/>
          <a:p>
            <a:r>
              <a:rPr lang="zh-CN" altLang="en-US" dirty="0"/>
              <a:t>如何获得就业信息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941444"/>
            <a:ext cx="12172441" cy="4916556"/>
          </a:xfrm>
        </p:spPr>
      </p:pic>
      <p:sp>
        <p:nvSpPr>
          <p:cNvPr id="5" name="TextBox 4"/>
          <p:cNvSpPr txBox="1"/>
          <p:nvPr/>
        </p:nvSpPr>
        <p:spPr>
          <a:xfrm>
            <a:off x="9859618" y="2716696"/>
            <a:ext cx="41081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>
                <a:latin typeface="Cambria" panose="02040503050406030204" pitchFamily="18" charset="0"/>
                <a:cs typeface="Arial" panose="020B0604020202020204" pitchFamily="34" charset="0"/>
              </a:rPr>
              <a:t>√</a:t>
            </a:r>
            <a:endParaRPr lang="en-GB" sz="2800" b="1" dirty="0">
              <a:latin typeface="Cambria" panose="02040503050406030204" pitchFamily="18" charset="0"/>
              <a:cs typeface="Arial" panose="020B0604020202020204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9846366" y="3293166"/>
            <a:ext cx="41081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>
                <a:latin typeface="Cambria" panose="02040503050406030204" pitchFamily="18" charset="0"/>
                <a:cs typeface="Arial" panose="020B0604020202020204" pitchFamily="34" charset="0"/>
              </a:rPr>
              <a:t>√</a:t>
            </a:r>
            <a:endParaRPr lang="en-GB" sz="2800" b="1" dirty="0">
              <a:latin typeface="Cambria" panose="02040503050406030204" pitchFamily="18" charset="0"/>
              <a:cs typeface="Arial" panose="020B0604020202020204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9819862" y="3869636"/>
            <a:ext cx="41081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>
                <a:latin typeface="Cambria" panose="02040503050406030204" pitchFamily="18" charset="0"/>
                <a:cs typeface="Arial" panose="020B0604020202020204" pitchFamily="34" charset="0"/>
              </a:rPr>
              <a:t>√</a:t>
            </a:r>
            <a:endParaRPr lang="en-GB" sz="2800" b="1" dirty="0">
              <a:latin typeface="Cambria" panose="02040503050406030204" pitchFamily="18" charset="0"/>
              <a:cs typeface="Arial" panose="020B0604020202020204" pitchFamily="34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9819861" y="6321048"/>
            <a:ext cx="41081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>
                <a:latin typeface="Cambria" panose="02040503050406030204" pitchFamily="18" charset="0"/>
                <a:cs typeface="Arial" panose="020B0604020202020204" pitchFamily="34" charset="0"/>
              </a:rPr>
              <a:t>√</a:t>
            </a:r>
            <a:endParaRPr lang="en-GB" sz="2800" b="1" dirty="0">
              <a:latin typeface="Cambria" panose="02040503050406030204" pitchFamily="18" charset="0"/>
              <a:cs typeface="Arial" panose="020B0604020202020204" pitchFamily="34" charset="0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9859618" y="4446106"/>
            <a:ext cx="41081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X</a:t>
            </a:r>
            <a:endParaRPr lang="en-GB" sz="2800" b="1" dirty="0"/>
          </a:p>
        </p:txBody>
      </p:sp>
      <p:sp>
        <p:nvSpPr>
          <p:cNvPr id="10" name="TextBox 9"/>
          <p:cNvSpPr txBox="1"/>
          <p:nvPr/>
        </p:nvSpPr>
        <p:spPr>
          <a:xfrm>
            <a:off x="9859617" y="5022576"/>
            <a:ext cx="41081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X</a:t>
            </a:r>
            <a:endParaRPr lang="en-GB" sz="2800" b="1" dirty="0"/>
          </a:p>
        </p:txBody>
      </p:sp>
      <p:sp>
        <p:nvSpPr>
          <p:cNvPr id="11" name="TextBox 10"/>
          <p:cNvSpPr txBox="1"/>
          <p:nvPr/>
        </p:nvSpPr>
        <p:spPr>
          <a:xfrm>
            <a:off x="9859617" y="5631936"/>
            <a:ext cx="41081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X</a:t>
            </a:r>
            <a:endParaRPr lang="en-GB" sz="2800" b="1" dirty="0"/>
          </a:p>
        </p:txBody>
      </p:sp>
    </p:spTree>
    <p:extLst>
      <p:ext uri="{BB962C8B-B14F-4D97-AF65-F5344CB8AC3E}">
        <p14:creationId xmlns:p14="http://schemas.microsoft.com/office/powerpoint/2010/main" val="39167312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755374"/>
          </a:xfrm>
        </p:spPr>
        <p:txBody>
          <a:bodyPr/>
          <a:lstStyle/>
          <a:p>
            <a:r>
              <a:rPr lang="zh-CN" altLang="en-US" dirty="0"/>
              <a:t>如何获得就业信息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12620" y="1947552"/>
            <a:ext cx="6946018" cy="3419578"/>
          </a:xfrm>
        </p:spPr>
      </p:pic>
      <p:sp>
        <p:nvSpPr>
          <p:cNvPr id="5" name="TextBox 4"/>
          <p:cNvSpPr txBox="1"/>
          <p:nvPr/>
        </p:nvSpPr>
        <p:spPr>
          <a:xfrm>
            <a:off x="7103165" y="2077157"/>
            <a:ext cx="41081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/>
              <a:t>B</a:t>
            </a:r>
            <a:endParaRPr lang="en-GB" sz="2800" b="1" dirty="0"/>
          </a:p>
        </p:txBody>
      </p:sp>
    </p:spTree>
    <p:extLst>
      <p:ext uri="{BB962C8B-B14F-4D97-AF65-F5344CB8AC3E}">
        <p14:creationId xmlns:p14="http://schemas.microsoft.com/office/powerpoint/2010/main" val="3937921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755374"/>
          </a:xfrm>
        </p:spPr>
        <p:txBody>
          <a:bodyPr/>
          <a:lstStyle/>
          <a:p>
            <a:r>
              <a:rPr lang="zh-CN" altLang="en-US" dirty="0"/>
              <a:t>如何获得就业信息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563757"/>
            <a:ext cx="8596668" cy="4477605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460084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755374"/>
          </a:xfrm>
        </p:spPr>
        <p:txBody>
          <a:bodyPr/>
          <a:lstStyle/>
          <a:p>
            <a:r>
              <a:rPr lang="zh-CN" altLang="en-US" dirty="0"/>
              <a:t>如何获得就业信息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563757"/>
            <a:ext cx="8596668" cy="4477605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1008260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106</TotalTime>
  <Words>329</Words>
  <Application>Microsoft Office PowerPoint</Application>
  <PresentationFormat>Widescreen</PresentationFormat>
  <Paragraphs>53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1" baseType="lpstr">
      <vt:lpstr>方正姚体</vt:lpstr>
      <vt:lpstr>华文新魏</vt:lpstr>
      <vt:lpstr>Arial</vt:lpstr>
      <vt:lpstr>Cambria</vt:lpstr>
      <vt:lpstr>Trebuchet MS</vt:lpstr>
      <vt:lpstr>Wingdings</vt:lpstr>
      <vt:lpstr>Wingdings 3</vt:lpstr>
      <vt:lpstr>Facet</vt:lpstr>
      <vt:lpstr>Chinese 8 阅读 写作</vt:lpstr>
      <vt:lpstr>如何获得就业信息</vt:lpstr>
      <vt:lpstr>如何获得就业信息</vt:lpstr>
      <vt:lpstr>如何获得就业信息</vt:lpstr>
      <vt:lpstr>如何获得就业信息</vt:lpstr>
      <vt:lpstr>大学生眼中的中国电影</vt:lpstr>
      <vt:lpstr>如何获得就业信息</vt:lpstr>
      <vt:lpstr>如何获得就业信息</vt:lpstr>
      <vt:lpstr>如何获得就业信息</vt:lpstr>
      <vt:lpstr>如何获得就业信息</vt:lpstr>
      <vt:lpstr>如何获得就业信息</vt:lpstr>
      <vt:lpstr>如何获得就业信息</vt:lpstr>
      <vt:lpstr>如何获得就业信息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Chinese 8 阅读 写作</dc:title>
  <dc:creator>Yiying Jiao</dc:creator>
  <cp:lastModifiedBy>Yiying Jiao</cp:lastModifiedBy>
  <cp:revision>9</cp:revision>
  <dcterms:created xsi:type="dcterms:W3CDTF">2019-03-19T16:31:20Z</dcterms:created>
  <dcterms:modified xsi:type="dcterms:W3CDTF">2019-04-02T12:04:46Z</dcterms:modified>
</cp:coreProperties>
</file>