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7" r:id="rId11"/>
    <p:sldId id="278" r:id="rId12"/>
    <p:sldId id="265" r:id="rId13"/>
    <p:sldId id="266" r:id="rId14"/>
    <p:sldId id="267" r:id="rId15"/>
    <p:sldId id="268" r:id="rId16"/>
    <p:sldId id="274" r:id="rId17"/>
    <p:sldId id="275" r:id="rId18"/>
    <p:sldId id="276" r:id="rId19"/>
    <p:sldId id="269" r:id="rId20"/>
    <p:sldId id="270" r:id="rId21"/>
    <p:sldId id="271" r:id="rId22"/>
    <p:sldId id="272" r:id="rId23"/>
    <p:sldId id="280" r:id="rId24"/>
    <p:sldId id="279" r:id="rId25"/>
    <p:sldId id="281" r:id="rId26"/>
    <p:sldId id="282" r:id="rId27"/>
    <p:sldId id="283" r:id="rId28"/>
    <p:sldId id="284" r:id="rId29"/>
    <p:sldId id="28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F27EF49-FA36-4910-8438-8DF575EF566E}" type="datetimeFigureOut">
              <a:rPr lang="en-GB" smtClean="0"/>
              <a:t>22/10/2012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4E8A0E5-F47A-401A-A919-4715FE5FE8B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Nutrition for Health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endParaRPr lang="en-GB" sz="4800" b="1" dirty="0" smtClean="0"/>
          </a:p>
          <a:p>
            <a:pPr algn="ctr"/>
            <a:r>
              <a:rPr lang="en-GB" sz="4800" b="1" dirty="0" smtClean="0"/>
              <a:t>FATS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906659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 smtClean="0"/>
              <a:t>Includes:-</a:t>
            </a:r>
          </a:p>
          <a:p>
            <a:r>
              <a:rPr lang="en-GB" dirty="0" smtClean="0"/>
              <a:t>Triglycerides</a:t>
            </a:r>
          </a:p>
          <a:p>
            <a:r>
              <a:rPr lang="en-GB" dirty="0" smtClean="0"/>
              <a:t>Phospholipids</a:t>
            </a:r>
          </a:p>
          <a:p>
            <a:r>
              <a:rPr lang="en-GB" dirty="0" err="1" smtClean="0"/>
              <a:t>Srerols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Triglycerides</a:t>
            </a:r>
            <a:r>
              <a:rPr lang="en-GB" dirty="0" smtClean="0"/>
              <a:t> the most abundant lipid.</a:t>
            </a:r>
          </a:p>
          <a:p>
            <a:endParaRPr lang="en-GB" dirty="0"/>
          </a:p>
          <a:p>
            <a:r>
              <a:rPr lang="en-GB" dirty="0" smtClean="0"/>
              <a:t>Fat cells store triglycerides in adipose tissue.</a:t>
            </a:r>
          </a:p>
          <a:p>
            <a:endParaRPr lang="en-GB" dirty="0"/>
          </a:p>
          <a:p>
            <a:r>
              <a:rPr lang="en-GB" b="1" dirty="0" smtClean="0"/>
              <a:t>In foods Triglycerides are present as Fats and Oils.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Lipids?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929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Fats are solid at room temp.</a:t>
            </a:r>
          </a:p>
          <a:p>
            <a:endParaRPr lang="en-GB" dirty="0"/>
          </a:p>
          <a:p>
            <a:r>
              <a:rPr lang="en-GB" dirty="0" smtClean="0"/>
              <a:t>Oils are liquid at room temp.</a:t>
            </a:r>
          </a:p>
          <a:p>
            <a:endParaRPr lang="en-GB" dirty="0"/>
          </a:p>
          <a:p>
            <a:r>
              <a:rPr lang="en-GB" dirty="0" smtClean="0"/>
              <a:t>The term Triglycerides covers Fats &amp; Oils.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Triglycerides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055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Phospholipids-make up about 2% dietary </a:t>
            </a:r>
            <a:r>
              <a:rPr lang="en-GB" dirty="0" smtClean="0"/>
              <a:t>lipids.</a:t>
            </a:r>
          </a:p>
          <a:p>
            <a:endParaRPr lang="en-GB" dirty="0"/>
          </a:p>
          <a:p>
            <a:r>
              <a:rPr lang="en-GB" dirty="0" smtClean="0"/>
              <a:t>Found in animal &amp; plant foods and can be synthesised in the body.</a:t>
            </a:r>
          </a:p>
          <a:p>
            <a:endParaRPr lang="en-GB" dirty="0"/>
          </a:p>
          <a:p>
            <a:r>
              <a:rPr lang="en-GB" dirty="0" smtClean="0"/>
              <a:t>Unlike other lipids, phospholipids are soluble in both fat &amp; water.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Phospholipids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936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up small percentage of dietary lipids.</a:t>
            </a:r>
          </a:p>
          <a:p>
            <a:endParaRPr lang="en-GB" dirty="0"/>
          </a:p>
          <a:p>
            <a:r>
              <a:rPr lang="en-GB" b="1" dirty="0" smtClean="0"/>
              <a:t>Cholesterol</a:t>
            </a:r>
            <a:r>
              <a:rPr lang="en-GB" dirty="0" smtClean="0"/>
              <a:t> is classed as a sterol and is </a:t>
            </a:r>
            <a:r>
              <a:rPr lang="en-GB" b="1" dirty="0" smtClean="0"/>
              <a:t>essential </a:t>
            </a:r>
            <a:r>
              <a:rPr lang="en-GB" dirty="0" smtClean="0"/>
              <a:t>to the body.</a:t>
            </a:r>
          </a:p>
          <a:p>
            <a:endParaRPr lang="en-GB" dirty="0"/>
          </a:p>
          <a:p>
            <a:r>
              <a:rPr lang="en-GB" dirty="0" smtClean="0"/>
              <a:t>The body manufactures cholesterol in the liver.</a:t>
            </a:r>
          </a:p>
          <a:p>
            <a:endParaRPr lang="en-GB" dirty="0"/>
          </a:p>
          <a:p>
            <a:r>
              <a:rPr lang="en-GB" dirty="0" smtClean="0"/>
              <a:t>Important component of cell membranes which contain over 90% of the body’s cholesterol.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Sterols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608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Cholesterol is a precursor of important substances, for example:-</a:t>
            </a:r>
          </a:p>
          <a:p>
            <a:endParaRPr lang="en-GB" dirty="0"/>
          </a:p>
          <a:p>
            <a:r>
              <a:rPr lang="en-GB" dirty="0" smtClean="0"/>
              <a:t>Your body can use cholesterol to make Vitamin D.</a:t>
            </a:r>
          </a:p>
          <a:p>
            <a:endParaRPr lang="en-GB" dirty="0"/>
          </a:p>
          <a:p>
            <a:r>
              <a:rPr lang="en-GB" dirty="0" smtClean="0"/>
              <a:t>Cholesterol is also the precursor of 5 major classes of sterol hormones (progesterone, glucocorticoids, mineralocorticoids, androgens &amp; oestrogens).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Cholesterol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514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liver uses cholesterol to manufacture Bile salts, which are secreted in bile.</a:t>
            </a:r>
          </a:p>
          <a:p>
            <a:endParaRPr lang="en-GB" dirty="0"/>
          </a:p>
          <a:p>
            <a:r>
              <a:rPr lang="en-GB" dirty="0" smtClean="0"/>
              <a:t>The gallbladder stores and concentrates the bile.  On demand, gallbladder releases the bile into the small intestine, where bile salts emulsify dietary fats.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Cholesterol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964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Only foods of animal origin contain cholesterol.</a:t>
            </a:r>
          </a:p>
          <a:p>
            <a:endParaRPr lang="en-GB" dirty="0"/>
          </a:p>
          <a:p>
            <a:r>
              <a:rPr lang="en-GB" dirty="0" smtClean="0"/>
              <a:t>Brain, liver &amp; other organ meats, egg </a:t>
            </a:r>
            <a:r>
              <a:rPr lang="en-GB" dirty="0" smtClean="0"/>
              <a:t>yolks and shellfish </a:t>
            </a:r>
            <a:r>
              <a:rPr lang="en-GB" b="1" dirty="0" smtClean="0"/>
              <a:t>high in cholesterol.</a:t>
            </a:r>
          </a:p>
          <a:p>
            <a:endParaRPr lang="en-GB" dirty="0"/>
          </a:p>
          <a:p>
            <a:r>
              <a:rPr lang="en-GB" dirty="0" smtClean="0"/>
              <a:t>Muscle tissue from all kinds of meat and fish contain moderate amounts.</a:t>
            </a:r>
          </a:p>
          <a:p>
            <a:endParaRPr lang="en-GB" dirty="0"/>
          </a:p>
          <a:p>
            <a:r>
              <a:rPr lang="en-GB" dirty="0" smtClean="0"/>
              <a:t>Dairy products also contain cholesterol, with cheese and butter containing higher amounts.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Dietary Cholesterol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197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High blood cholesterol or </a:t>
            </a:r>
            <a:r>
              <a:rPr lang="en-GB" b="1" dirty="0" err="1" smtClean="0"/>
              <a:t>hypercholesterolaemia</a:t>
            </a:r>
            <a:r>
              <a:rPr lang="en-GB" b="1" dirty="0" smtClean="0"/>
              <a:t> </a:t>
            </a:r>
            <a:r>
              <a:rPr lang="en-GB" dirty="0" smtClean="0"/>
              <a:t>is a principal risk factor for CVD.</a:t>
            </a:r>
          </a:p>
          <a:p>
            <a:endParaRPr lang="en-GB" dirty="0"/>
          </a:p>
          <a:p>
            <a:r>
              <a:rPr lang="en-GB" dirty="0" smtClean="0"/>
              <a:t>High blood cholesterol levels promote atherosclerosis that often causes heart attacks or strokes.</a:t>
            </a:r>
          </a:p>
          <a:p>
            <a:endParaRPr lang="en-GB" dirty="0"/>
          </a:p>
          <a:p>
            <a:r>
              <a:rPr lang="en-GB" b="1" dirty="0" smtClean="0"/>
              <a:t>However, consumption of dietary cholesterol does not make a great contribution to the level of cholesterol if the blood!</a:t>
            </a:r>
          </a:p>
          <a:p>
            <a:endParaRPr lang="en-GB" b="1" dirty="0"/>
          </a:p>
          <a:p>
            <a:r>
              <a:rPr lang="en-GB" b="1" dirty="0" smtClean="0"/>
              <a:t>High intakes of Saturated fats raises blood cholesterol!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Cholesterol and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955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Cholesterol is carried around the body by proteins. These combinations of cholesterol and proteins are called </a:t>
            </a:r>
            <a:r>
              <a:rPr lang="en-GB" b="1" dirty="0"/>
              <a:t>lipoproteins</a:t>
            </a:r>
            <a:r>
              <a:rPr lang="en-GB" dirty="0"/>
              <a:t>. There are two main types of lipoproteins:</a:t>
            </a:r>
          </a:p>
          <a:p>
            <a:endParaRPr lang="en-GB" b="1" dirty="0" smtClean="0"/>
          </a:p>
          <a:p>
            <a:r>
              <a:rPr lang="en-GB" b="1" dirty="0" smtClean="0"/>
              <a:t>LDL</a:t>
            </a:r>
            <a:r>
              <a:rPr lang="en-GB" dirty="0" smtClean="0"/>
              <a:t> </a:t>
            </a:r>
            <a:r>
              <a:rPr lang="en-GB" dirty="0"/>
              <a:t>(low-density lipoprotein) is the </a:t>
            </a:r>
            <a:r>
              <a:rPr lang="en-GB" b="1" dirty="0"/>
              <a:t>harmful</a:t>
            </a:r>
            <a:r>
              <a:rPr lang="en-GB" dirty="0"/>
              <a:t> type of cholesterol</a:t>
            </a:r>
          </a:p>
          <a:p>
            <a:endParaRPr lang="en-GB" b="1" dirty="0" smtClean="0"/>
          </a:p>
          <a:p>
            <a:r>
              <a:rPr lang="en-GB" b="1" dirty="0" smtClean="0"/>
              <a:t>HDL</a:t>
            </a:r>
            <a:r>
              <a:rPr lang="en-GB" dirty="0" smtClean="0"/>
              <a:t> </a:t>
            </a:r>
            <a:r>
              <a:rPr lang="en-GB" dirty="0"/>
              <a:t>(high-density lipoprotein) is a </a:t>
            </a:r>
            <a:r>
              <a:rPr lang="en-GB" b="1" dirty="0"/>
              <a:t>protective</a:t>
            </a:r>
            <a:r>
              <a:rPr lang="en-GB" dirty="0"/>
              <a:t> type of cholesterol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LDL cholesterol &amp; HDL cholesterol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057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too much harmful cholesterol in your blood can increase your risk of </a:t>
            </a:r>
            <a:r>
              <a:rPr lang="en-GB" dirty="0" smtClean="0"/>
              <a:t>developing </a:t>
            </a:r>
            <a:r>
              <a:rPr lang="en-GB" dirty="0"/>
              <a:t>cardiovascular disease.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risk is particularly high if you have a high level of LDL cholesterol and a low level of HDL cholesterol.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700" dirty="0">
                <a:solidFill>
                  <a:srgbClr val="464646"/>
                </a:solidFill>
              </a:rPr>
              <a:t>LDL cholesterol &amp; HDL cholesterol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46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Building blocks of triglycerides &amp; phospholipids.</a:t>
            </a:r>
          </a:p>
          <a:p>
            <a:endParaRPr lang="en-GB" dirty="0"/>
          </a:p>
          <a:p>
            <a:r>
              <a:rPr lang="en-GB" dirty="0" smtClean="0"/>
              <a:t>Fats vary according to the type of fatty acids they contain.</a:t>
            </a:r>
          </a:p>
          <a:p>
            <a:endParaRPr lang="en-GB" dirty="0"/>
          </a:p>
          <a:p>
            <a:r>
              <a:rPr lang="en-GB" dirty="0" smtClean="0"/>
              <a:t>Fatty acids determine the characteristics of a fat, i.e. whether it is solid or liquid at room temp.</a:t>
            </a:r>
          </a:p>
          <a:p>
            <a:endParaRPr lang="en-GB" dirty="0"/>
          </a:p>
          <a:p>
            <a:r>
              <a:rPr lang="en-GB" dirty="0" smtClean="0"/>
              <a:t>Fatty acids differ in chain length (the number of carbons in the chain).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Fatty Acids: Building blocks of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704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chain (fewer than 6 carbons)</a:t>
            </a:r>
          </a:p>
          <a:p>
            <a:endParaRPr lang="en-GB" dirty="0"/>
          </a:p>
          <a:p>
            <a:r>
              <a:rPr lang="en-GB" dirty="0" smtClean="0"/>
              <a:t>Medium chain (6 to 10 carbons)</a:t>
            </a:r>
          </a:p>
          <a:p>
            <a:endParaRPr lang="en-GB" dirty="0"/>
          </a:p>
          <a:p>
            <a:r>
              <a:rPr lang="en-GB" dirty="0" smtClean="0"/>
              <a:t>Long chain (12 or more carbons)</a:t>
            </a:r>
          </a:p>
          <a:p>
            <a:endParaRPr lang="en-GB" dirty="0"/>
          </a:p>
          <a:p>
            <a:r>
              <a:rPr lang="en-GB" dirty="0" smtClean="0"/>
              <a:t>The shorter the carbon chain, the more liquid the fatty acid becomes (the lower its melting point).  (SEE HANDOUT)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Fatty acids: Chain length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005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Single bonds between the carbon atoms, i.e. (C-C) in a fatty acid chain = SATURATED FATY ACID (SFA).</a:t>
            </a:r>
          </a:p>
          <a:p>
            <a:endParaRPr lang="en-GB" dirty="0"/>
          </a:p>
          <a:p>
            <a:r>
              <a:rPr lang="en-GB" dirty="0" smtClean="0"/>
              <a:t>If one or more bonds between carbon atoms is a double bond (C=C), the fatty acid is an UNSATURATED FATTY ACID.</a:t>
            </a:r>
          </a:p>
          <a:p>
            <a:endParaRPr lang="en-GB" dirty="0"/>
          </a:p>
          <a:p>
            <a:r>
              <a:rPr lang="en-GB" dirty="0" smtClean="0"/>
              <a:t>Two kinds of unsaturated fatty acids:-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Fatty acids: Saturation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814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MONOUNSATURATED FATTY ACID (MUFA):- </a:t>
            </a:r>
          </a:p>
          <a:p>
            <a:r>
              <a:rPr lang="en-GB" dirty="0" smtClean="0"/>
              <a:t>A fatty acid with ONE double bond.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smtClean="0"/>
              <a:t>POLYUNSATURATED FATTY ACID (PUFA):-</a:t>
            </a:r>
          </a:p>
          <a:p>
            <a:r>
              <a:rPr lang="en-GB" dirty="0" smtClean="0"/>
              <a:t>A fatty acid with TWO OR MORE double bonds.  (SEE HANDOUT)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Fatty Acids: Saturation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4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Known to be harmful to health as can raise total and LDL cholesterol and increase risk of CHD.</a:t>
            </a:r>
          </a:p>
          <a:p>
            <a:endParaRPr lang="en-GB" dirty="0"/>
          </a:p>
          <a:p>
            <a:r>
              <a:rPr lang="en-GB" dirty="0" smtClean="0"/>
              <a:t>Saturated fats include harder fats such as:</a:t>
            </a:r>
          </a:p>
          <a:p>
            <a:r>
              <a:rPr lang="en-GB" dirty="0" smtClean="0"/>
              <a:t>Lard</a:t>
            </a:r>
          </a:p>
          <a:p>
            <a:r>
              <a:rPr lang="en-GB" dirty="0" smtClean="0"/>
              <a:t>Butter</a:t>
            </a:r>
          </a:p>
          <a:p>
            <a:r>
              <a:rPr lang="en-GB" dirty="0" smtClean="0"/>
              <a:t>Fats on meat/fatty meat products</a:t>
            </a:r>
          </a:p>
          <a:p>
            <a:r>
              <a:rPr lang="en-GB" dirty="0" smtClean="0"/>
              <a:t>Pastries/cakes/biscuits</a:t>
            </a:r>
          </a:p>
          <a:p>
            <a:r>
              <a:rPr lang="en-GB" dirty="0" smtClean="0"/>
              <a:t>Full fat dairy products</a:t>
            </a:r>
          </a:p>
          <a:p>
            <a:r>
              <a:rPr lang="en-GB" dirty="0" smtClean="0"/>
              <a:t>Take away meals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Saturated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9140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Healthier type of fat as does not raise LDL cholesterol.</a:t>
            </a:r>
          </a:p>
          <a:p>
            <a:endParaRPr lang="en-GB" dirty="0"/>
          </a:p>
          <a:p>
            <a:r>
              <a:rPr lang="en-GB" dirty="0" smtClean="0"/>
              <a:t>Monounsaturated fats include:-</a:t>
            </a:r>
          </a:p>
          <a:p>
            <a:r>
              <a:rPr lang="en-GB" dirty="0" smtClean="0"/>
              <a:t>Olive oils and spreads</a:t>
            </a:r>
          </a:p>
          <a:p>
            <a:r>
              <a:rPr lang="en-GB" dirty="0" smtClean="0"/>
              <a:t>Rapeseed oils and spreads</a:t>
            </a:r>
          </a:p>
          <a:p>
            <a:r>
              <a:rPr lang="en-GB" dirty="0" smtClean="0"/>
              <a:t>Avocado pears</a:t>
            </a:r>
          </a:p>
          <a:p>
            <a:r>
              <a:rPr lang="en-GB" dirty="0" smtClean="0"/>
              <a:t>Some nuts and seeds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Monounsaturated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983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Healthier type of fat as does not raise LDL cholesterol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Polyunsaturated fats include:</a:t>
            </a:r>
          </a:p>
          <a:p>
            <a:r>
              <a:rPr lang="en-GB" dirty="0" smtClean="0"/>
              <a:t>Sunflower oils and spreads</a:t>
            </a:r>
          </a:p>
          <a:p>
            <a:r>
              <a:rPr lang="en-GB" dirty="0" smtClean="0"/>
              <a:t>Soya and vegetable oils</a:t>
            </a:r>
          </a:p>
          <a:p>
            <a:r>
              <a:rPr lang="en-GB" dirty="0" smtClean="0"/>
              <a:t>Oily fish</a:t>
            </a:r>
          </a:p>
          <a:p>
            <a:r>
              <a:rPr lang="en-GB" dirty="0" smtClean="0"/>
              <a:t>Some nuts and seeds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Polyunsaturated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3594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Food fats are a mixture of fatty acid types, e.g. olive oil is rich in MUFA but does also contain PUFA and SFA.</a:t>
            </a:r>
          </a:p>
          <a:p>
            <a:endParaRPr lang="en-GB" dirty="0"/>
          </a:p>
          <a:p>
            <a:r>
              <a:rPr lang="en-GB" dirty="0" smtClean="0"/>
              <a:t>Foods rich in SFA tend to be solid at room temp.</a:t>
            </a:r>
          </a:p>
          <a:p>
            <a:endParaRPr lang="en-GB" dirty="0"/>
          </a:p>
          <a:p>
            <a:r>
              <a:rPr lang="en-GB" dirty="0" smtClean="0"/>
              <a:t>For example, </a:t>
            </a:r>
            <a:r>
              <a:rPr lang="en-GB" i="1" dirty="0" smtClean="0"/>
              <a:t>stearic acid</a:t>
            </a:r>
            <a:r>
              <a:rPr lang="en-GB" dirty="0" smtClean="0"/>
              <a:t> is a SFA abundant in chocolate &amp; meat fats, which are solid at room temp.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Dietary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698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Foods rich in unsaturated fatty acids tend to be liquid at room temp.</a:t>
            </a:r>
          </a:p>
          <a:p>
            <a:endParaRPr lang="en-GB" dirty="0"/>
          </a:p>
          <a:p>
            <a:r>
              <a:rPr lang="en-GB" dirty="0" smtClean="0"/>
              <a:t>For example, </a:t>
            </a:r>
            <a:r>
              <a:rPr lang="en-GB" i="1" dirty="0" smtClean="0"/>
              <a:t>Oleic acid </a:t>
            </a:r>
            <a:r>
              <a:rPr lang="en-GB" dirty="0" smtClean="0"/>
              <a:t>is a MFA abundant in olive oil.</a:t>
            </a:r>
          </a:p>
          <a:p>
            <a:endParaRPr lang="en-GB" dirty="0"/>
          </a:p>
          <a:p>
            <a:r>
              <a:rPr lang="en-GB" i="1" dirty="0" smtClean="0"/>
              <a:t>Linoleic acid </a:t>
            </a:r>
            <a:r>
              <a:rPr lang="en-GB" dirty="0" smtClean="0"/>
              <a:t>is a PFA found in soybean oil.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Dietary fatty acids</a:t>
            </a:r>
          </a:p>
        </p:txBody>
      </p:sp>
    </p:spTree>
    <p:extLst>
      <p:ext uri="{BB962C8B-B14F-4D97-AF65-F5344CB8AC3E}">
        <p14:creationId xmlns:p14="http://schemas.microsoft.com/office/powerpoint/2010/main" val="1825317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terms refer to the arrangement of hydrogen atoms in unsaturated fatty acids.</a:t>
            </a:r>
          </a:p>
          <a:p>
            <a:endParaRPr lang="en-GB" dirty="0"/>
          </a:p>
          <a:p>
            <a:r>
              <a:rPr lang="en-GB" dirty="0" smtClean="0"/>
              <a:t>The carbon chain of a </a:t>
            </a:r>
            <a:r>
              <a:rPr lang="en-GB" b="1" i="1" dirty="0" err="1" smtClean="0"/>
              <a:t>cis</a:t>
            </a:r>
            <a:r>
              <a:rPr lang="en-GB" dirty="0"/>
              <a:t> </a:t>
            </a:r>
            <a:r>
              <a:rPr lang="en-GB" dirty="0" smtClean="0"/>
              <a:t>fatty acid is bent, and the chain of a</a:t>
            </a:r>
            <a:r>
              <a:rPr lang="en-GB" i="1" dirty="0" smtClean="0"/>
              <a:t> </a:t>
            </a:r>
            <a:r>
              <a:rPr lang="en-GB" b="1" i="1" dirty="0" smtClean="0"/>
              <a:t>trans</a:t>
            </a:r>
            <a:r>
              <a:rPr lang="en-GB" i="1" dirty="0" smtClean="0"/>
              <a:t> </a:t>
            </a:r>
            <a:r>
              <a:rPr lang="en-GB" dirty="0" smtClean="0"/>
              <a:t>fatty acid is straighter</a:t>
            </a:r>
          </a:p>
          <a:p>
            <a:endParaRPr lang="en-GB" dirty="0"/>
          </a:p>
          <a:p>
            <a:r>
              <a:rPr lang="en-GB" dirty="0" smtClean="0"/>
              <a:t>Most naturally occurring unsaturated fatty acids are </a:t>
            </a:r>
            <a:r>
              <a:rPr lang="en-GB" b="1" i="1" dirty="0" err="1" smtClean="0"/>
              <a:t>cis</a:t>
            </a:r>
            <a:r>
              <a:rPr lang="en-GB" dirty="0" smtClean="0"/>
              <a:t>  fatty acids.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Cis</a:t>
            </a:r>
            <a:r>
              <a:rPr lang="en-GB" dirty="0" smtClean="0"/>
              <a:t> versus Trans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5974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Trans fatty acids behave in the body like saturated fatty acids, i.e. they raise LDL (“bad”) cholesterol and lower HDL (“good”) </a:t>
            </a:r>
            <a:r>
              <a:rPr lang="en-GB" b="1" dirty="0" smtClean="0"/>
              <a:t>cholesterol thus increase the </a:t>
            </a:r>
            <a:r>
              <a:rPr lang="en-GB" b="1" dirty="0" smtClean="0"/>
              <a:t>risk of heart </a:t>
            </a:r>
            <a:r>
              <a:rPr lang="en-GB" b="1" dirty="0" smtClean="0"/>
              <a:t>disease</a:t>
            </a:r>
            <a:r>
              <a:rPr lang="en-GB" b="1" dirty="0" smtClean="0"/>
              <a:t>.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7107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 </a:t>
            </a:r>
            <a:r>
              <a:rPr lang="en-GB" dirty="0"/>
              <a:t>fats </a:t>
            </a:r>
            <a:r>
              <a:rPr lang="en-GB" dirty="0" smtClean="0"/>
              <a:t>are </a:t>
            </a:r>
            <a:r>
              <a:rPr lang="en-GB" dirty="0"/>
              <a:t>produced </a:t>
            </a:r>
            <a:r>
              <a:rPr lang="en-GB" dirty="0" smtClean="0"/>
              <a:t>when vegetable </a:t>
            </a:r>
            <a:r>
              <a:rPr lang="en-GB" dirty="0"/>
              <a:t>oils are hydrogenated- a </a:t>
            </a:r>
            <a:r>
              <a:rPr lang="en-GB" dirty="0" smtClean="0"/>
              <a:t>chemical process </a:t>
            </a:r>
            <a:r>
              <a:rPr lang="en-GB" dirty="0"/>
              <a:t>that hardens vegetable oils and </a:t>
            </a:r>
            <a:r>
              <a:rPr lang="en-GB" dirty="0" smtClean="0"/>
              <a:t>turns them </a:t>
            </a:r>
            <a:r>
              <a:rPr lang="en-GB" dirty="0"/>
              <a:t>into solid or semi-solid fats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These hydrogenated fats (or partially hydrogenated oil/fat) are widely used as an ingredient, e.g. in margarines, biscuits, pies, cakes and fried foods.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1564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</a:t>
            </a:r>
            <a:r>
              <a:rPr lang="en-GB" dirty="0"/>
              <a:t>occur naturally in small amounts in dairy products, e.g. cheese and cream, beef, lamb and mutton, and products made from these foods.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Choose a margarine/spread with liquid vegetable oil as first </a:t>
            </a:r>
            <a:r>
              <a:rPr lang="en-GB" dirty="0" smtClean="0"/>
              <a:t>ingredient (meaning the amount of hydrogenated oil is less) </a:t>
            </a:r>
            <a:r>
              <a:rPr lang="en-GB" dirty="0"/>
              <a:t>to reduce amount of saturated and trans fat </a:t>
            </a:r>
            <a:r>
              <a:rPr lang="en-GB" dirty="0" smtClean="0"/>
              <a:t>content.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4468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Two </a:t>
            </a:r>
            <a:r>
              <a:rPr lang="en-GB" b="1" i="1" dirty="0" smtClean="0"/>
              <a:t>essential</a:t>
            </a:r>
            <a:r>
              <a:rPr lang="en-GB" dirty="0" smtClean="0"/>
              <a:t>  fatty acids that cannot be made in the body &amp; must be provided by the diet:-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b="1" dirty="0" smtClean="0"/>
              <a:t>Linoleic acid (n-6 / omega 6)</a:t>
            </a:r>
          </a:p>
          <a:p>
            <a:r>
              <a:rPr lang="en-GB" b="1" dirty="0" smtClean="0"/>
              <a:t>Alpha </a:t>
            </a:r>
            <a:r>
              <a:rPr lang="en-GB" b="1" dirty="0" err="1" smtClean="0"/>
              <a:t>linolenic</a:t>
            </a:r>
            <a:r>
              <a:rPr lang="en-GB" b="1" dirty="0" smtClean="0"/>
              <a:t> acid (n-3 / omega 3)</a:t>
            </a:r>
          </a:p>
          <a:p>
            <a:endParaRPr lang="en-GB" dirty="0" smtClean="0"/>
          </a:p>
          <a:p>
            <a:r>
              <a:rPr lang="en-GB" dirty="0" err="1"/>
              <a:t>D</a:t>
            </a:r>
            <a:r>
              <a:rPr lang="en-GB" dirty="0" err="1" smtClean="0"/>
              <a:t>ocosahexaenoic</a:t>
            </a:r>
            <a:r>
              <a:rPr lang="en-GB" dirty="0" smtClean="0"/>
              <a:t> </a:t>
            </a:r>
            <a:r>
              <a:rPr lang="en-GB" dirty="0"/>
              <a:t>acid (DHA)</a:t>
            </a:r>
          </a:p>
          <a:p>
            <a:r>
              <a:rPr lang="en-GB" dirty="0" err="1" smtClean="0"/>
              <a:t>Eicosapentaenoic</a:t>
            </a:r>
            <a:r>
              <a:rPr lang="en-GB" dirty="0" smtClean="0"/>
              <a:t> </a:t>
            </a:r>
            <a:r>
              <a:rPr lang="en-GB" dirty="0"/>
              <a:t>acid (EPA</a:t>
            </a:r>
            <a:r>
              <a:rPr lang="en-GB" dirty="0" smtClean="0"/>
              <a:t>) </a:t>
            </a:r>
          </a:p>
          <a:p>
            <a:r>
              <a:rPr lang="en-GB" dirty="0" smtClean="0"/>
              <a:t>Both long chain derivatives of Alpha </a:t>
            </a:r>
            <a:r>
              <a:rPr lang="en-GB" dirty="0" err="1" smtClean="0"/>
              <a:t>linolenic</a:t>
            </a:r>
            <a:r>
              <a:rPr lang="en-GB" dirty="0" smtClean="0"/>
              <a:t> acid.</a:t>
            </a:r>
          </a:p>
          <a:p>
            <a:endParaRPr lang="en-GB" dirty="0"/>
          </a:p>
          <a:p>
            <a:r>
              <a:rPr lang="en-GB" dirty="0" smtClean="0"/>
              <a:t>Oily fish contains high levels of pre-formed EPA &amp; DHA.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257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Dietary sources of n-3 fatty acids include:-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Oily fish (e.g. salmon, mackerel, herring, kippers, trout, fresh tuna, pilchards)</a:t>
            </a:r>
          </a:p>
          <a:p>
            <a:r>
              <a:rPr lang="en-GB" dirty="0" smtClean="0"/>
              <a:t>Linseed oil</a:t>
            </a:r>
          </a:p>
          <a:p>
            <a:r>
              <a:rPr lang="en-GB" dirty="0" smtClean="0"/>
              <a:t>Rapeseed oil</a:t>
            </a:r>
          </a:p>
          <a:p>
            <a:r>
              <a:rPr lang="en-GB" dirty="0" smtClean="0"/>
              <a:t>Soya oil</a:t>
            </a:r>
          </a:p>
          <a:p>
            <a:r>
              <a:rPr lang="en-GB" dirty="0" smtClean="0"/>
              <a:t>Walnut oil</a:t>
            </a:r>
          </a:p>
          <a:p>
            <a:r>
              <a:rPr lang="en-GB" dirty="0" smtClean="0"/>
              <a:t>Walnuts</a:t>
            </a:r>
          </a:p>
          <a:p>
            <a:r>
              <a:rPr lang="en-GB" dirty="0" smtClean="0"/>
              <a:t>Peanuts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Omega-3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6031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long chain derivatives of linoleic (n-6) and alpha-</a:t>
            </a:r>
            <a:r>
              <a:rPr lang="en-GB" dirty="0" err="1" smtClean="0"/>
              <a:t>linolenic</a:t>
            </a:r>
            <a:r>
              <a:rPr lang="en-GB" dirty="0" smtClean="0"/>
              <a:t> acid (n-3) are precursors to hormone-like compounds called </a:t>
            </a:r>
            <a:r>
              <a:rPr lang="en-GB" b="1" i="1" dirty="0" smtClean="0"/>
              <a:t>Eicosanoids.</a:t>
            </a:r>
          </a:p>
          <a:p>
            <a:endParaRPr lang="en-GB" b="1" i="1" dirty="0" smtClean="0"/>
          </a:p>
          <a:p>
            <a:r>
              <a:rPr lang="en-GB" dirty="0" smtClean="0"/>
              <a:t>These are biologically active substances, which act locally to influence a wide range of functions in cells and tissues, including inflammation and blood clotting.</a:t>
            </a:r>
            <a:endParaRPr lang="en-GB" dirty="0"/>
          </a:p>
          <a:p>
            <a:endParaRPr lang="en-GB" b="1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fatty acids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7305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Dietary Reference Values (DRVs) for fatty acids and total fat are given as percentage contribution to total energy intake.</a:t>
            </a:r>
          </a:p>
          <a:p>
            <a:endParaRPr lang="en-GB" dirty="0"/>
          </a:p>
          <a:p>
            <a:r>
              <a:rPr lang="en-GB" dirty="0" smtClean="0"/>
              <a:t>These can be translated into quantities for the average adult, e.g.</a:t>
            </a:r>
          </a:p>
          <a:p>
            <a:endParaRPr lang="en-GB" dirty="0" smtClean="0"/>
          </a:p>
          <a:p>
            <a:r>
              <a:rPr lang="en-GB" dirty="0" smtClean="0"/>
              <a:t>95g total fat/day for men</a:t>
            </a:r>
          </a:p>
          <a:p>
            <a:r>
              <a:rPr lang="en-GB" dirty="0" smtClean="0"/>
              <a:t>70g total fat/day for women</a:t>
            </a:r>
          </a:p>
          <a:p>
            <a:endParaRPr lang="en-GB" dirty="0" smtClean="0"/>
          </a:p>
          <a:p>
            <a:r>
              <a:rPr lang="en-GB" dirty="0" smtClean="0"/>
              <a:t>30g saturated fat/day men</a:t>
            </a:r>
          </a:p>
          <a:p>
            <a:r>
              <a:rPr lang="en-GB" dirty="0" smtClean="0"/>
              <a:t>20g saturated fat/day women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Intakes for Fats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6068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698763"/>
              </p:ext>
            </p:extLst>
          </p:nvPr>
        </p:nvGraphicFramePr>
        <p:xfrm>
          <a:off x="457200" y="1481138"/>
          <a:ext cx="82296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 energy*</a:t>
                      </a:r>
                    </a:p>
                    <a:p>
                      <a:r>
                        <a:rPr lang="en-GB" dirty="0" smtClean="0"/>
                        <a:t>(population average)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Food energy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Saturated fats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Polyunsaturated fats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6.5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Monounsaturated fats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Trans fats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 fat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35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Intakes for Fats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4509120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*Includes energy from alcohol</a:t>
            </a:r>
          </a:p>
          <a:p>
            <a:r>
              <a:rPr lang="en-GB" dirty="0" smtClean="0"/>
              <a:t>Dietary Reference Values for Food Energy &amp; Nutrients for the UK.  Department of Health Report on Health &amp; Social Subjects 41, 1991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3372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392</TotalTime>
  <Words>1352</Words>
  <Application>Microsoft Office PowerPoint</Application>
  <PresentationFormat>On-screen Show (4:3)</PresentationFormat>
  <Paragraphs>212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Concourse</vt:lpstr>
      <vt:lpstr>Nutrition for Health</vt:lpstr>
      <vt:lpstr>What are Lipids?</vt:lpstr>
      <vt:lpstr>Triglycerides</vt:lpstr>
      <vt:lpstr>Phospholipids</vt:lpstr>
      <vt:lpstr>Sterols</vt:lpstr>
      <vt:lpstr>Cholesterol</vt:lpstr>
      <vt:lpstr>Cholesterol</vt:lpstr>
      <vt:lpstr>Dietary Cholesterol</vt:lpstr>
      <vt:lpstr>Cholesterol and health</vt:lpstr>
      <vt:lpstr>LDL cholesterol &amp; HDL cholesterol </vt:lpstr>
      <vt:lpstr>LDL cholesterol &amp; HDL cholesterol </vt:lpstr>
      <vt:lpstr>Fatty Acids: Building blocks of fats</vt:lpstr>
      <vt:lpstr>Fatty acids: Chain length</vt:lpstr>
      <vt:lpstr>Fatty acids: Saturation</vt:lpstr>
      <vt:lpstr>Fatty Acids: Saturation</vt:lpstr>
      <vt:lpstr>Saturated fats</vt:lpstr>
      <vt:lpstr>Monounsaturated fats</vt:lpstr>
      <vt:lpstr>Polyunsaturated fats</vt:lpstr>
      <vt:lpstr>Dietary fatty acids</vt:lpstr>
      <vt:lpstr>Dietary fatty acids</vt:lpstr>
      <vt:lpstr>Cis versus Trans fatty acids</vt:lpstr>
      <vt:lpstr>Trans fatty acids</vt:lpstr>
      <vt:lpstr>Trans fatty acids</vt:lpstr>
      <vt:lpstr>Trans fatty acids</vt:lpstr>
      <vt:lpstr>Essential fatty acids</vt:lpstr>
      <vt:lpstr>Omega-3 fats</vt:lpstr>
      <vt:lpstr>Essential fatty acids</vt:lpstr>
      <vt:lpstr>Recommended Intakes for Fats</vt:lpstr>
      <vt:lpstr>Recommended Intakes for Fats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for Health</dc:title>
  <dc:creator>Nola</dc:creator>
  <cp:lastModifiedBy>Nola</cp:lastModifiedBy>
  <cp:revision>28</cp:revision>
  <dcterms:created xsi:type="dcterms:W3CDTF">2012-10-19T08:44:44Z</dcterms:created>
  <dcterms:modified xsi:type="dcterms:W3CDTF">2012-10-22T21:25:35Z</dcterms:modified>
</cp:coreProperties>
</file>