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6"/>
  </p:notesMasterIdLst>
  <p:sldIdLst>
    <p:sldId id="322" r:id="rId5"/>
    <p:sldId id="609" r:id="rId6"/>
    <p:sldId id="325" r:id="rId7"/>
    <p:sldId id="309" r:id="rId8"/>
    <p:sldId id="310" r:id="rId9"/>
    <p:sldId id="311" r:id="rId10"/>
    <p:sldId id="312" r:id="rId11"/>
    <p:sldId id="317" r:id="rId12"/>
    <p:sldId id="320" r:id="rId13"/>
    <p:sldId id="313" r:id="rId14"/>
    <p:sldId id="314" r:id="rId15"/>
    <p:sldId id="257" r:id="rId16"/>
    <p:sldId id="258" r:id="rId17"/>
    <p:sldId id="262" r:id="rId18"/>
    <p:sldId id="260" r:id="rId19"/>
    <p:sldId id="259" r:id="rId20"/>
    <p:sldId id="263" r:id="rId21"/>
    <p:sldId id="315" r:id="rId22"/>
    <p:sldId id="324" r:id="rId23"/>
    <p:sldId id="323" r:id="rId24"/>
    <p:sldId id="61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3792BE-AA1B-49FF-A1B2-BC89B9CE7B73}" v="20" dt="2025-07-02T23:16:24.872"/>
    <p1510:client id="{C3678982-D29F-499F-A5DC-84C226A801B9}" v="5" dt="2025-07-02T23:21:10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1943" autoAdjust="0"/>
  </p:normalViewPr>
  <p:slideViewPr>
    <p:cSldViewPr snapToGrid="0">
      <p:cViewPr varScale="1">
        <p:scale>
          <a:sx n="67" d="100"/>
          <a:sy n="67" d="100"/>
        </p:scale>
        <p:origin x="106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We</a:t>
          </a:r>
          <a:r>
            <a:rPr lang="en-US" cap="all" baseline="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 will explore the background and Purpose of LinkedIn.</a:t>
          </a:r>
          <a:endParaRPr lang="en-US" cap="all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Speak Pro" panose="020F0502020204030204"/>
            <a:ea typeface="+mn-ea"/>
            <a:cs typeface="+mn-cs"/>
          </a:endParaRP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Examine how employers use linkedin as a recruitment and training tool.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Spend time setting up or updating own linkedin profiles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xfrm>
          <a:off x="616949" y="340539"/>
          <a:ext cx="1818562" cy="1818562"/>
        </a:xfrm>
        <a:prstGeom prst="ellipse">
          <a:avLst/>
        </a:prstGeom>
        <a:solidFill>
          <a:srgbClr val="ED583E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8FA2F131-CD01-4CBD-B7A5-1B9B5E7F0402}" type="pres">
      <dgm:prSet presAssocID="{40FC4FFE-8987-4A26-B7F4-8A516F18ADAE}" presName="iconRect" presStyleLbl="node1" presStyleIdx="0" presStyleCnt="3" custLinFactNeighborX="-2988"/>
      <dgm:spPr>
        <a:xfrm>
          <a:off x="973334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Magnifying glass with solid fill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xfrm>
          <a:off x="4119918" y="340539"/>
          <a:ext cx="1818562" cy="1818562"/>
        </a:xfrm>
        <a:prstGeom prst="ellipse">
          <a:avLst/>
        </a:prstGeom>
        <a:solidFill>
          <a:srgbClr val="D3BA59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xfrm>
          <a:off x="7622887" y="340539"/>
          <a:ext cx="1818562" cy="1818562"/>
        </a:xfrm>
        <a:prstGeom prst="ellipse">
          <a:avLst/>
        </a:prstGeom>
        <a:solidFill>
          <a:srgbClr val="4C94AC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6D6-E756-4161-A615-2DFF79A8C5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C49F9C-A93D-4CA1-A1C2-3CAA77AC305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dirty="0"/>
        </a:p>
      </dgm:t>
    </dgm:pt>
    <dgm:pt modelId="{65159DFE-9CAC-4DA9-AB47-F895628B2926}" type="parTrans" cxnId="{CC1F5D60-3DCA-4345-ACC3-7A736363700C}">
      <dgm:prSet/>
      <dgm:spPr/>
      <dgm:t>
        <a:bodyPr/>
        <a:lstStyle/>
        <a:p>
          <a:endParaRPr lang="en-GB"/>
        </a:p>
      </dgm:t>
    </dgm:pt>
    <dgm:pt modelId="{28EDD60D-3ECD-4EEC-9B15-AAC8A00CBC7C}" type="sibTrans" cxnId="{CC1F5D60-3DCA-4345-ACC3-7A736363700C}">
      <dgm:prSet/>
      <dgm:spPr/>
      <dgm:t>
        <a:bodyPr/>
        <a:lstStyle/>
        <a:p>
          <a:endParaRPr lang="en-GB"/>
        </a:p>
      </dgm:t>
    </dgm:pt>
    <dgm:pt modelId="{A02A3894-4F75-4341-A696-F2F3C819122B}">
      <dgm:prSet phldrT="[Text]"/>
      <dgm:spPr/>
      <dgm:t>
        <a:bodyPr/>
        <a:lstStyle/>
        <a:p>
          <a:r>
            <a:rPr lang="en-GB" dirty="0"/>
            <a:t>Use UWTSD quick links to access. </a:t>
          </a:r>
        </a:p>
      </dgm:t>
    </dgm:pt>
    <dgm:pt modelId="{1B5F97ED-67B4-4F6A-A994-9B7BA69EA129}" type="parTrans" cxnId="{F9D98F6D-23C2-4B0A-993E-49FF31853E2D}">
      <dgm:prSet/>
      <dgm:spPr/>
      <dgm:t>
        <a:bodyPr/>
        <a:lstStyle/>
        <a:p>
          <a:endParaRPr lang="en-GB"/>
        </a:p>
      </dgm:t>
    </dgm:pt>
    <dgm:pt modelId="{974DEA77-BBA7-4431-830C-53BD2BED9F67}" type="sibTrans" cxnId="{F9D98F6D-23C2-4B0A-993E-49FF31853E2D}">
      <dgm:prSet/>
      <dgm:spPr/>
      <dgm:t>
        <a:bodyPr/>
        <a:lstStyle/>
        <a:p>
          <a:endParaRPr lang="en-GB"/>
        </a:p>
      </dgm:t>
    </dgm:pt>
    <dgm:pt modelId="{E679DCF0-39CB-4373-BDB4-8D169366AD1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dirty="0"/>
        </a:p>
      </dgm:t>
    </dgm:pt>
    <dgm:pt modelId="{7E3D47E6-0E6C-4ED2-A887-01F315EB07DD}" type="parTrans" cxnId="{7E196AE9-8A6B-4D7E-B65F-3673A3D0B744}">
      <dgm:prSet/>
      <dgm:spPr/>
      <dgm:t>
        <a:bodyPr/>
        <a:lstStyle/>
        <a:p>
          <a:endParaRPr lang="en-GB"/>
        </a:p>
      </dgm:t>
    </dgm:pt>
    <dgm:pt modelId="{32EA2E99-0BBD-4791-A212-CE72ACF93D71}" type="sibTrans" cxnId="{7E196AE9-8A6B-4D7E-B65F-3673A3D0B744}">
      <dgm:prSet/>
      <dgm:spPr/>
      <dgm:t>
        <a:bodyPr/>
        <a:lstStyle/>
        <a:p>
          <a:endParaRPr lang="en-GB"/>
        </a:p>
      </dgm:t>
    </dgm:pt>
    <dgm:pt modelId="{ACC1FA92-F77C-4EF0-80E2-0DDA8BEC5BB4}">
      <dgm:prSet phldrT="[Text]"/>
      <dgm:spPr/>
      <dgm:t>
        <a:bodyPr/>
        <a:lstStyle/>
        <a:p>
          <a:pPr>
            <a:buNone/>
          </a:pPr>
          <a:r>
            <a:rPr lang="en-GB" dirty="0"/>
            <a:t>When complete, take a screenshot and share with your lecturer via email. </a:t>
          </a:r>
        </a:p>
      </dgm:t>
    </dgm:pt>
    <dgm:pt modelId="{DFC4DAD8-CC05-48E3-8CCA-1FDC691129D5}" type="parTrans" cxnId="{BF135EB2-81AE-4430-BEA4-B431A9860045}">
      <dgm:prSet/>
      <dgm:spPr/>
      <dgm:t>
        <a:bodyPr/>
        <a:lstStyle/>
        <a:p>
          <a:endParaRPr lang="en-GB"/>
        </a:p>
      </dgm:t>
    </dgm:pt>
    <dgm:pt modelId="{1306E515-E357-463E-B8F8-D0EAA596CCFB}" type="sibTrans" cxnId="{BF135EB2-81AE-4430-BEA4-B431A9860045}">
      <dgm:prSet/>
      <dgm:spPr/>
      <dgm:t>
        <a:bodyPr/>
        <a:lstStyle/>
        <a:p>
          <a:endParaRPr lang="en-GB"/>
        </a:p>
      </dgm:t>
    </dgm:pt>
    <dgm:pt modelId="{E88302D9-E5D4-4BF3-9801-C6476ADE6D78}" type="pres">
      <dgm:prSet presAssocID="{B8AA16D6-E756-4161-A615-2DFF79A8C56D}" presName="linear" presStyleCnt="0">
        <dgm:presLayoutVars>
          <dgm:animLvl val="lvl"/>
          <dgm:resizeHandles val="exact"/>
        </dgm:presLayoutVars>
      </dgm:prSet>
      <dgm:spPr/>
    </dgm:pt>
    <dgm:pt modelId="{0A7F209F-F904-4DF8-95A9-59BCDE0619CA}" type="pres">
      <dgm:prSet presAssocID="{2DC49F9C-A93D-4CA1-A1C2-3CAA77AC30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608E39-9AEC-48A8-8470-E7D3F42F872C}" type="pres">
      <dgm:prSet presAssocID="{2DC49F9C-A93D-4CA1-A1C2-3CAA77AC305E}" presName="childText" presStyleLbl="revTx" presStyleIdx="0" presStyleCnt="2">
        <dgm:presLayoutVars>
          <dgm:bulletEnabled val="1"/>
        </dgm:presLayoutVars>
      </dgm:prSet>
      <dgm:spPr/>
    </dgm:pt>
    <dgm:pt modelId="{53AE9E34-2993-4623-B430-A996C5E4A3DF}" type="pres">
      <dgm:prSet presAssocID="{E679DCF0-39CB-4373-BDB4-8D169366AD1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6AAC96-F07E-4FF7-8515-E745F9627A08}" type="pres">
      <dgm:prSet presAssocID="{E679DCF0-39CB-4373-BDB4-8D169366AD1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6E0FF08-F4F5-4817-8F32-138EE72902BC}" type="presOf" srcId="{B8AA16D6-E756-4161-A615-2DFF79A8C56D}" destId="{E88302D9-E5D4-4BF3-9801-C6476ADE6D78}" srcOrd="0" destOrd="0" presId="urn:microsoft.com/office/officeart/2005/8/layout/vList2"/>
    <dgm:cxn modelId="{ACA97120-BA7E-49F6-996B-5BA99A667D94}" type="presOf" srcId="{2DC49F9C-A93D-4CA1-A1C2-3CAA77AC305E}" destId="{0A7F209F-F904-4DF8-95A9-59BCDE0619CA}" srcOrd="0" destOrd="0" presId="urn:microsoft.com/office/officeart/2005/8/layout/vList2"/>
    <dgm:cxn modelId="{CE773C3C-3AED-4D57-ACC0-701F5EAFF489}" type="presOf" srcId="{E679DCF0-39CB-4373-BDB4-8D169366AD1E}" destId="{53AE9E34-2993-4623-B430-A996C5E4A3DF}" srcOrd="0" destOrd="0" presId="urn:microsoft.com/office/officeart/2005/8/layout/vList2"/>
    <dgm:cxn modelId="{CC1F5D60-3DCA-4345-ACC3-7A736363700C}" srcId="{B8AA16D6-E756-4161-A615-2DFF79A8C56D}" destId="{2DC49F9C-A93D-4CA1-A1C2-3CAA77AC305E}" srcOrd="0" destOrd="0" parTransId="{65159DFE-9CAC-4DA9-AB47-F895628B2926}" sibTransId="{28EDD60D-3ECD-4EEC-9B15-AAC8A00CBC7C}"/>
    <dgm:cxn modelId="{51043D61-0CFD-446C-9846-6E4977C0D3DB}" type="presOf" srcId="{ACC1FA92-F77C-4EF0-80E2-0DDA8BEC5BB4}" destId="{CC6AAC96-F07E-4FF7-8515-E745F9627A08}" srcOrd="0" destOrd="0" presId="urn:microsoft.com/office/officeart/2005/8/layout/vList2"/>
    <dgm:cxn modelId="{F9D98F6D-23C2-4B0A-993E-49FF31853E2D}" srcId="{2DC49F9C-A93D-4CA1-A1C2-3CAA77AC305E}" destId="{A02A3894-4F75-4341-A696-F2F3C819122B}" srcOrd="0" destOrd="0" parTransId="{1B5F97ED-67B4-4F6A-A994-9B7BA69EA129}" sibTransId="{974DEA77-BBA7-4431-830C-53BD2BED9F67}"/>
    <dgm:cxn modelId="{EC724F7A-316A-46E4-9538-E90FB22D3E4D}" type="presOf" srcId="{A02A3894-4F75-4341-A696-F2F3C819122B}" destId="{5F608E39-9AEC-48A8-8470-E7D3F42F872C}" srcOrd="0" destOrd="0" presId="urn:microsoft.com/office/officeart/2005/8/layout/vList2"/>
    <dgm:cxn modelId="{BF135EB2-81AE-4430-BEA4-B431A9860045}" srcId="{E679DCF0-39CB-4373-BDB4-8D169366AD1E}" destId="{ACC1FA92-F77C-4EF0-80E2-0DDA8BEC5BB4}" srcOrd="0" destOrd="0" parTransId="{DFC4DAD8-CC05-48E3-8CCA-1FDC691129D5}" sibTransId="{1306E515-E357-463E-B8F8-D0EAA596CCFB}"/>
    <dgm:cxn modelId="{7E196AE9-8A6B-4D7E-B65F-3673A3D0B744}" srcId="{B8AA16D6-E756-4161-A615-2DFF79A8C56D}" destId="{E679DCF0-39CB-4373-BDB4-8D169366AD1E}" srcOrd="1" destOrd="0" parTransId="{7E3D47E6-0E6C-4ED2-A887-01F315EB07DD}" sibTransId="{32EA2E99-0BBD-4791-A212-CE72ACF93D71}"/>
    <dgm:cxn modelId="{F425E967-DD8E-4094-8152-C03922AF1D15}" type="presParOf" srcId="{E88302D9-E5D4-4BF3-9801-C6476ADE6D78}" destId="{0A7F209F-F904-4DF8-95A9-59BCDE0619CA}" srcOrd="0" destOrd="0" presId="urn:microsoft.com/office/officeart/2005/8/layout/vList2"/>
    <dgm:cxn modelId="{6848EA9F-DBCD-4073-8DEE-6EFC841A017A}" type="presParOf" srcId="{E88302D9-E5D4-4BF3-9801-C6476ADE6D78}" destId="{5F608E39-9AEC-48A8-8470-E7D3F42F872C}" srcOrd="1" destOrd="0" presId="urn:microsoft.com/office/officeart/2005/8/layout/vList2"/>
    <dgm:cxn modelId="{06D0E62D-F7A9-4FA8-9997-7B045511256F}" type="presParOf" srcId="{E88302D9-E5D4-4BF3-9801-C6476ADE6D78}" destId="{53AE9E34-2993-4623-B430-A996C5E4A3DF}" srcOrd="2" destOrd="0" presId="urn:microsoft.com/office/officeart/2005/8/layout/vList2"/>
    <dgm:cxn modelId="{B893DC43-0AA8-486C-B2D5-4404ADBCB3F5}" type="presParOf" srcId="{E88302D9-E5D4-4BF3-9801-C6476ADE6D78}" destId="{CC6AAC96-F07E-4FF7-8515-E745F9627A0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9732"/>
          <a:ext cx="1818562" cy="1818562"/>
        </a:xfrm>
        <a:prstGeom prst="ellipse">
          <a:avLst/>
        </a:prstGeom>
        <a:solidFill>
          <a:srgbClr val="ED583E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973334" y="737295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We</a:t>
          </a:r>
          <a:r>
            <a:rPr lang="en-US" sz="1600" kern="1200" cap="all" baseline="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 will explore the background and Purpose of LinkedIn.</a:t>
          </a:r>
          <a:endParaRPr lang="en-US" sz="1600" kern="1200" cap="all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Speak Pro" panose="020F0502020204030204"/>
            <a:ea typeface="+mn-ea"/>
            <a:cs typeface="+mn-cs"/>
          </a:endParaRPr>
        </a:p>
      </dsp:txBody>
      <dsp:txXfrm>
        <a:off x="35606" y="2734733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9732"/>
          <a:ext cx="1818562" cy="1818562"/>
        </a:xfrm>
        <a:prstGeom prst="ellipse">
          <a:avLst/>
        </a:prstGeom>
        <a:solidFill>
          <a:srgbClr val="D3BA59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37295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Examine how employers use linkedin as a recruitment and training tool. </a:t>
          </a:r>
        </a:p>
      </dsp:txBody>
      <dsp:txXfrm>
        <a:off x="3538574" y="2734733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9732"/>
          <a:ext cx="1818562" cy="1818562"/>
        </a:xfrm>
        <a:prstGeom prst="ellipse">
          <a:avLst/>
        </a:prstGeom>
        <a:solidFill>
          <a:srgbClr val="4C94AC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37295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Spend time setting up or updating own linkedin profiles</a:t>
          </a:r>
        </a:p>
      </dsp:txBody>
      <dsp:txXfrm>
        <a:off x="7041543" y="2734733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209F-F904-4DF8-95A9-59BCDE0619CA}">
      <dsp:nvSpPr>
        <dsp:cNvPr id="0" name=""/>
        <dsp:cNvSpPr/>
      </dsp:nvSpPr>
      <dsp:spPr>
        <a:xfrm>
          <a:off x="0" y="40529"/>
          <a:ext cx="9235440" cy="982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sz="4200" kern="1200" dirty="0"/>
        </a:p>
      </dsp:txBody>
      <dsp:txXfrm>
        <a:off x="47976" y="88505"/>
        <a:ext cx="9139488" cy="886847"/>
      </dsp:txXfrm>
    </dsp:sp>
    <dsp:sp modelId="{5F608E39-9AEC-48A8-8470-E7D3F42F872C}">
      <dsp:nvSpPr>
        <dsp:cNvPr id="0" name=""/>
        <dsp:cNvSpPr/>
      </dsp:nvSpPr>
      <dsp:spPr>
        <a:xfrm>
          <a:off x="0" y="1023329"/>
          <a:ext cx="923544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3225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Use UWTSD quick links to access. </a:t>
          </a:r>
        </a:p>
      </dsp:txBody>
      <dsp:txXfrm>
        <a:off x="0" y="1023329"/>
        <a:ext cx="9235440" cy="695520"/>
      </dsp:txXfrm>
    </dsp:sp>
    <dsp:sp modelId="{53AE9E34-2993-4623-B430-A996C5E4A3DF}">
      <dsp:nvSpPr>
        <dsp:cNvPr id="0" name=""/>
        <dsp:cNvSpPr/>
      </dsp:nvSpPr>
      <dsp:spPr>
        <a:xfrm>
          <a:off x="0" y="1718849"/>
          <a:ext cx="9235440" cy="982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sz="4200" kern="1200" dirty="0"/>
        </a:p>
      </dsp:txBody>
      <dsp:txXfrm>
        <a:off x="47976" y="1766825"/>
        <a:ext cx="9139488" cy="886847"/>
      </dsp:txXfrm>
    </dsp:sp>
    <dsp:sp modelId="{CC6AAC96-F07E-4FF7-8515-E745F9627A08}">
      <dsp:nvSpPr>
        <dsp:cNvPr id="0" name=""/>
        <dsp:cNvSpPr/>
      </dsp:nvSpPr>
      <dsp:spPr>
        <a:xfrm>
          <a:off x="0" y="2701648"/>
          <a:ext cx="9235440" cy="9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3225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3300" kern="1200" dirty="0"/>
            <a:t>When complete, take a screenshot and share with your lecturer via email. </a:t>
          </a:r>
        </a:p>
      </dsp:txBody>
      <dsp:txXfrm>
        <a:off x="0" y="2701648"/>
        <a:ext cx="9235440" cy="978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6E0123-759B-4C3D-B405-B3546C8D247D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61150-0457-4455-965B-A659E88A2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367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35DF1-759E-E72F-431D-9F3E21835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92BBE5-D64E-F127-6BDA-41CA2A5AB6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AF2162-23B8-F6C8-BB7D-D36570920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8D74F-0759-CE26-4A66-BF4E4A6E42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179626-DD9D-41A0-956E-521A6669CC5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5401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premise of LinkedIn.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Highlight the key vocabulary in the quote. </a:t>
            </a:r>
          </a:p>
          <a:p>
            <a:r>
              <a:rPr lang="en-GB" b="1" dirty="0"/>
              <a:t>Professional</a:t>
            </a:r>
            <a:r>
              <a:rPr lang="en-GB" dirty="0"/>
              <a:t> – work not play, future colleagues, current colleagues, future employees will be able to see your profile. </a:t>
            </a:r>
          </a:p>
          <a:p>
            <a:r>
              <a:rPr lang="en-GB" b="1" dirty="0"/>
              <a:t>Social Media </a:t>
            </a:r>
            <a:r>
              <a:rPr lang="en-GB" dirty="0"/>
              <a:t>– Whilst this is a social space, the rules of digital safety and professionalism apply. </a:t>
            </a:r>
          </a:p>
          <a:p>
            <a:r>
              <a:rPr lang="en-GB" b="1" dirty="0"/>
              <a:t>Network</a:t>
            </a:r>
            <a:r>
              <a:rPr lang="en-GB" dirty="0"/>
              <a:t> – Consider the links that you create with others, your network should reflect your professional identity and career aspirations – not </a:t>
            </a:r>
            <a:r>
              <a:rPr lang="en-GB" dirty="0" err="1"/>
              <a:t>facebook</a:t>
            </a:r>
            <a:r>
              <a:rPr lang="en-GB" dirty="0"/>
              <a:t> friends on another platform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96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that Facebook and LinkedIn are different. However, </a:t>
            </a:r>
            <a:r>
              <a:rPr lang="en-GB" dirty="0" err="1"/>
              <a:t>Zide</a:t>
            </a:r>
            <a:r>
              <a:rPr lang="en-GB" dirty="0"/>
              <a:t> et al 2014 found that a large proportion of employers will cross reference LinkedIn and Facebook, so be mindful of maintaining a professional image on both or have updated privacy settings to ensure your pictures and your friend’s photos of you do not get viewed by possible future employers.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04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Visit - https://business.linkedin.com/talent-solutions/recruiter/recruiter-features by clicking the link embedded in the image. This tour video is no longer available but the features for employers are listed.  </a:t>
            </a:r>
          </a:p>
          <a:p>
            <a:r>
              <a:rPr lang="en-GB" dirty="0"/>
              <a:t>Remind the students that any LinkedIn profile could appear in the employers search, even if you are no actively looking for a job.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94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links to https://www.youtube.com/watch?v=EJJEAc0tqUc a short video by </a:t>
            </a:r>
            <a:r>
              <a:rPr lang="en-GB" dirty="0" err="1"/>
              <a:t>linkedIn</a:t>
            </a:r>
            <a:r>
              <a:rPr lang="en-GB" dirty="0"/>
              <a:t> about how to boost your profile in three quick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245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https://www.youtube.com/watch?v=RSmXZOyff4U</a:t>
            </a:r>
          </a:p>
          <a:p>
            <a:endParaRPr lang="en-GB" dirty="0"/>
          </a:p>
          <a:p>
            <a:r>
              <a:rPr lang="en-GB" dirty="0"/>
              <a:t>Watch the video about how to enhance your profile image without paying a professional photographer. </a:t>
            </a:r>
          </a:p>
          <a:p>
            <a:endParaRPr lang="en-GB" dirty="0"/>
          </a:p>
          <a:p>
            <a:r>
              <a:rPr lang="en-GB" dirty="0"/>
              <a:t>Those students with photos already may want to evaluate if they could edit and improve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91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https://youtu.be/JX81l0jIzXo?t=728 – This will link to the section of the </a:t>
            </a:r>
            <a:r>
              <a:rPr lang="en-GB" dirty="0" err="1"/>
              <a:t>LinkeIn</a:t>
            </a:r>
            <a:r>
              <a:rPr lang="en-GB" dirty="0"/>
              <a:t> 101 tutorial  which focuses on boosting your profile. (on </a:t>
            </a:r>
            <a:r>
              <a:rPr lang="en-GB" dirty="0" err="1"/>
              <a:t>youtube</a:t>
            </a:r>
            <a:r>
              <a:rPr lang="en-GB" dirty="0"/>
              <a:t> from </a:t>
            </a:r>
            <a:r>
              <a:rPr lang="en-GB" dirty="0" err="1"/>
              <a:t>Linkedin</a:t>
            </a:r>
            <a:r>
              <a:rPr lang="en-GB" dirty="0"/>
              <a:t>) </a:t>
            </a:r>
          </a:p>
          <a:p>
            <a:endParaRPr lang="en-GB" dirty="0"/>
          </a:p>
          <a:p>
            <a:r>
              <a:rPr lang="en-GB" dirty="0"/>
              <a:t>Watch as much of the 101 tutorial as your want as a class. The link starts the video at the most relevant point.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095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to students how to access the UWTSD Digit Centre – we visited this is week 1 but want to ensure everyone in signed up to LinkedIn Learning and this will create a LinkedIn profile for any students without one or link any active accounts with their university account and any LinkedIn learning will appear as a badge on their profiles.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193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905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 be a long activity. Ensure that students that are less able get support but ensure more able students are pushed. </a:t>
            </a:r>
          </a:p>
          <a:p>
            <a:endParaRPr lang="en-GB" dirty="0"/>
          </a:p>
          <a:p>
            <a:r>
              <a:rPr lang="en-GB" dirty="0"/>
              <a:t>State the time for completion of the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200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965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5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7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3000" i="1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6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515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3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61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s://business.linkedin.com/talent-solutions/recruiter/recruiter-feature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JEAc0tqU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mXZOyff4U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X81l0jIzXo?t=72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hyperlink" Target="https://lnkd.in/equPUue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hyperlink" Target="mailto:123456@uwtsd.ac.uk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2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2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4202B6-44AA-B398-C3E6-A88631FDA35E}"/>
              </a:ext>
            </a:extLst>
          </p:cNvPr>
          <p:cNvSpPr txBox="1"/>
          <p:nvPr/>
        </p:nvSpPr>
        <p:spPr>
          <a:xfrm>
            <a:off x="2028496" y="1379051"/>
            <a:ext cx="8135007" cy="16619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LINKED IN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LCLM4002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243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C9B2B-0DD2-D5A4-A91E-2B7DDAC23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EC071-0ACE-F79F-2CC8-BAEC8D182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413351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BC8CB8C-DADC-FF9A-F977-4BC604416B1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79617965"/>
                  </p:ext>
                </p:extLst>
              </p:nvPr>
            </p:nvGraphicFramePr>
            <p:xfrm>
              <a:off x="914401" y="172996"/>
              <a:ext cx="10371222" cy="6381705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1731856">
                      <a:extLst>
                        <a:ext uri="{9D8B030D-6E8A-4147-A177-3AD203B41FA5}">
                          <a16:colId xmlns:a16="http://schemas.microsoft.com/office/drawing/2014/main" val="36258824"/>
                        </a:ext>
                      </a:extLst>
                    </a:gridCol>
                    <a:gridCol w="8639366">
                      <a:extLst>
                        <a:ext uri="{9D8B030D-6E8A-4147-A177-3AD203B41FA5}">
                          <a16:colId xmlns:a16="http://schemas.microsoft.com/office/drawing/2014/main" val="2069812437"/>
                        </a:ext>
                      </a:extLst>
                    </a:gridCol>
                  </a:tblGrid>
                  <a:tr h="677174"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LCLM4002 - Learning Topics &amp; Activities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1031437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indent="0">
                            <a:buFont typeface="Wingdings" panose="05000000000000000000" pitchFamily="2" charset="2"/>
                            <a:buNone/>
                          </a:pP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Introduction to Digital Skills, Welcome, SMART Goals and Growth Mindset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b="1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7441048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Word and Module Assessment Explanation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18989346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MS PowerPoint and Using JISC Discovery Tool 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0078232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Excel 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6269096"/>
                      </a:ext>
                    </a:extLst>
                  </a:tr>
                  <a:tr h="369368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Digital Safety and Critical Awareness &amp; </a:t>
                          </a:r>
                          <a:r>
                            <a:rPr lang="en-GB" dirty="0">
                              <a:highlight>
                                <a:srgbClr val="00FFFF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MOCK QUIZ </a:t>
                          </a: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57201797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1 (Quiz) in-class submission </a:t>
                          </a: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&amp; Task 2 Workshop Session (Informative Poster Explanation) &amp; Introduction to Canva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43143894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Canva &amp; Poster Practice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22799469"/>
                      </a:ext>
                    </a:extLst>
                  </a:tr>
                  <a:tr h="48689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LinkedIn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2 Submission – 2nd March 2026 at 10AM via Turnitin Link.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0950808"/>
                      </a:ext>
                    </a:extLst>
                  </a:tr>
                  <a:tr h="61083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Websites and Social Media to Reach Customers</a:t>
                          </a:r>
                          <a:endParaRPr lang="en-GB" b="1" dirty="0">
                            <a:highlight>
                              <a:srgbClr val="FFFF00"/>
                            </a:highlight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98223180"/>
                      </a:ext>
                    </a:extLst>
                  </a:tr>
                  <a:tr h="426772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 (Website Evaluation) Workshop Session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58758112"/>
                      </a:ext>
                    </a:extLst>
                  </a:tr>
                  <a:tr h="91227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Final Assignment Submission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 the following week,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</a:t>
                          </a:r>
                          <a:r>
                            <a:rPr lang="en-GB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submission – 23rd March 2026 at 10AM via Turnitin Link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092670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BC8CB8C-DADC-FF9A-F977-4BC604416B1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79617965"/>
                  </p:ext>
                </p:extLst>
              </p:nvPr>
            </p:nvGraphicFramePr>
            <p:xfrm>
              <a:off x="914401" y="172996"/>
              <a:ext cx="10371222" cy="6381705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1731856">
                      <a:extLst>
                        <a:ext uri="{9D8B030D-6E8A-4147-A177-3AD203B41FA5}">
                          <a16:colId xmlns:a16="http://schemas.microsoft.com/office/drawing/2014/main" val="36258824"/>
                        </a:ext>
                      </a:extLst>
                    </a:gridCol>
                    <a:gridCol w="8639366">
                      <a:extLst>
                        <a:ext uri="{9D8B030D-6E8A-4147-A177-3AD203B41FA5}">
                          <a16:colId xmlns:a16="http://schemas.microsoft.com/office/drawing/2014/main" val="2069812437"/>
                        </a:ext>
                      </a:extLst>
                    </a:gridCol>
                  </a:tblGrid>
                  <a:tr h="677174"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LCLM4002 - Learning Topics &amp; Activities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1031437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indent="0">
                            <a:buFont typeface="Wingdings" panose="05000000000000000000" pitchFamily="2" charset="2"/>
                            <a:buNone/>
                          </a:pP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Introduction to Digital Skills, Welcome, SMART Goals and Growth Mindset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b="1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7441048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Word and Module Assessment Explanation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18989346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350667" r="-282" b="-972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078232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456757" r="-282" b="-88513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6269096"/>
                      </a:ext>
                    </a:extLst>
                  </a:tr>
                  <a:tr h="369368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686667" r="-282" b="-991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57201797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449524" r="-282" b="-46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43143894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779730" r="-282" b="-5621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22799469"/>
                      </a:ext>
                    </a:extLst>
                  </a:tr>
                  <a:tr h="48689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LinkedIn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2 Submission – 2nd March 2026 at 10AM via Turnitin Link.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0950808"/>
                      </a:ext>
                    </a:extLst>
                  </a:tr>
                  <a:tr h="61083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Websites and Social Media to Reach Customers</a:t>
                          </a:r>
                          <a:endParaRPr lang="en-GB" b="1" dirty="0">
                            <a:highlight>
                              <a:srgbClr val="FFFF00"/>
                            </a:highlight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98223180"/>
                      </a:ext>
                    </a:extLst>
                  </a:tr>
                  <a:tr h="426772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 (Website Evaluation) Workshop Session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58758112"/>
                      </a:ext>
                    </a:extLst>
                  </a:tr>
                  <a:tr h="91440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Final Assignment Submission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 the following week,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</a:t>
                          </a:r>
                          <a:r>
                            <a:rPr lang="en-GB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submission – 23rd March 2026 at 10AM via Turnitin Link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0926705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886513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FFFDE-9C27-E523-1FAB-9A559F69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During the session…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BE5B4-59C9-41BB-2370-1CADB8202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326EBA04-A93B-F74A-E277-C6489A1A50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3582083"/>
              </p:ext>
            </p:extLst>
          </p:nvPr>
        </p:nvGraphicFramePr>
        <p:xfrm>
          <a:off x="1096963" y="1825625"/>
          <a:ext cx="10058400" cy="3804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5182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F2FA5-F0A3-4346-AEEE-A90D542E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64891-1A2F-4046-802A-BF503216E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4545" y="2192616"/>
            <a:ext cx="2647950" cy="10382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2F22B-CB51-4864-A230-2F9C1D3A0C7E}"/>
              </a:ext>
            </a:extLst>
          </p:cNvPr>
          <p:cNvSpPr txBox="1"/>
          <p:nvPr/>
        </p:nvSpPr>
        <p:spPr>
          <a:xfrm>
            <a:off x="4176584" y="2192616"/>
            <a:ext cx="61289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“LinkedIn is a social media site used almost exclusively for building professional relations. It is a networking site that has become a widely recognised tool since its launch in 2003.”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2014, p584)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0A85F01-7E9B-4320-944B-FCEE84C049F7}"/>
              </a:ext>
            </a:extLst>
          </p:cNvPr>
          <p:cNvSpPr/>
          <p:nvPr/>
        </p:nvSpPr>
        <p:spPr>
          <a:xfrm>
            <a:off x="733168" y="4874801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4465200-34CB-4863-A201-F2EB1288BE6E}"/>
              </a:ext>
            </a:extLst>
          </p:cNvPr>
          <p:cNvSpPr/>
          <p:nvPr/>
        </p:nvSpPr>
        <p:spPr>
          <a:xfrm>
            <a:off x="4420114" y="4902512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DC00CD-7FB5-4AB7-89EE-8C1F618DC826}"/>
              </a:ext>
            </a:extLst>
          </p:cNvPr>
          <p:cNvSpPr/>
          <p:nvPr/>
        </p:nvSpPr>
        <p:spPr>
          <a:xfrm>
            <a:off x="8107062" y="4874807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CF7A59-4978-45A5-83E4-3D63EB56D660}"/>
              </a:ext>
            </a:extLst>
          </p:cNvPr>
          <p:cNvSpPr txBox="1"/>
          <p:nvPr/>
        </p:nvSpPr>
        <p:spPr>
          <a:xfrm>
            <a:off x="4176584" y="3658359"/>
            <a:ext cx="64469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is 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world's largest professional network with more than 850 million members in more than 200 countries and territories worldwide.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31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4008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8D1F0-F170-4984-AEB1-550323F81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dirty="0"/>
              <a:t>How is it different to Facebook? 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facebook">
            <a:extLst>
              <a:ext uri="{FF2B5EF4-FFF2-40B4-BE49-F238E27FC236}">
                <a16:creationId xmlns:a16="http://schemas.microsoft.com/office/drawing/2014/main" id="{06B53D77-324D-4EE1-9C5E-DA0D4A787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423" y="401862"/>
            <a:ext cx="3217333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4EB19F3-A81D-4455-AD3C-483490D32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441" y="4746691"/>
            <a:ext cx="4169299" cy="1634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A74E0-326F-4BC6-A75F-6E11F7E4C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 and LinkedIn have different purposes and should be viewed as different by you as a user.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“Facebook is particularly focused on facilitating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self-presentation, LinkedIn’s interface caters towards the need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self-promotion.” van Dijck (2013, p199) </a:t>
            </a:r>
          </a:p>
        </p:txBody>
      </p:sp>
    </p:spTree>
    <p:extLst>
      <p:ext uri="{BB962C8B-B14F-4D97-AF65-F5344CB8AC3E}">
        <p14:creationId xmlns:p14="http://schemas.microsoft.com/office/powerpoint/2010/main" val="104899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107E-87A5-4021-B5C1-83E63DB01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recruiters use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5309-1395-406E-88B3-EDA3D26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7087" y="2000323"/>
            <a:ext cx="4576040" cy="833554"/>
          </a:xfr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DB9D9834-EBBA-4465-925C-A50F4574B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5101" y="2255147"/>
            <a:ext cx="5552354" cy="32409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30524F-861C-4529-A946-9A83BC54A0FE}"/>
              </a:ext>
            </a:extLst>
          </p:cNvPr>
          <p:cNvSpPr txBox="1"/>
          <p:nvPr/>
        </p:nvSpPr>
        <p:spPr>
          <a:xfrm>
            <a:off x="359569" y="2833877"/>
            <a:ext cx="50245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past decade LinkedIn has led the way in direct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(2014) described that LinkedIn profile has replaced the resume or CV. Despite being potentially bias, as photos are viewed, LinkedIn remains most employers tool of choice for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 if employers are not using Talent Solutions, connections can be made via LinkedIn. </a:t>
            </a:r>
          </a:p>
        </p:txBody>
      </p:sp>
    </p:spTree>
    <p:extLst>
      <p:ext uri="{BB962C8B-B14F-4D97-AF65-F5344CB8AC3E}">
        <p14:creationId xmlns:p14="http://schemas.microsoft.com/office/powerpoint/2010/main" val="394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FC3CC-C5F3-4680-A6EF-28D6936E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What are employers looking for?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B2198374-442E-482F-8499-69FC008D3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33999" y="1369982"/>
            <a:ext cx="6912217" cy="359435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94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F85F-E091-4ECA-A6BE-1058CDE5A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6696C30-DA88-4442-A74F-9C8341F70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74954" y="2209800"/>
            <a:ext cx="6023191" cy="33518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0656F-0F1E-44B8-AB20-F855BEF3E5CB}"/>
              </a:ext>
            </a:extLst>
          </p:cNvPr>
          <p:cNvSpPr txBox="1"/>
          <p:nvPr/>
        </p:nvSpPr>
        <p:spPr>
          <a:xfrm>
            <a:off x="698500" y="2209800"/>
            <a:ext cx="47117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photo will be your first impression with your (potentially) new employer and colleagues. Ensure it has maximum impact.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5CD0D7-ABF6-44DE-A96A-5AF7DBFCEB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500" y="3885724"/>
            <a:ext cx="3778078" cy="19609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A640CC-2D40-4324-A359-FD9CDFDADCAE}"/>
              </a:ext>
            </a:extLst>
          </p:cNvPr>
          <p:cNvSpPr txBox="1"/>
          <p:nvPr/>
        </p:nvSpPr>
        <p:spPr>
          <a:xfrm>
            <a:off x="698500" y="5846664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poor example. </a:t>
            </a:r>
          </a:p>
        </p:txBody>
      </p:sp>
    </p:spTree>
    <p:extLst>
      <p:ext uri="{BB962C8B-B14F-4D97-AF65-F5344CB8AC3E}">
        <p14:creationId xmlns:p14="http://schemas.microsoft.com/office/powerpoint/2010/main" val="3909550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E11AA-4A57-4B8B-9AEA-300D3AE9B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  <a:endParaRPr lang="en-GB" b="1" dirty="0"/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323CD19-2928-4149-8665-B605A5BED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11196" y="2006600"/>
            <a:ext cx="7203054" cy="376078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6A46A-528D-4DEA-9D60-6DFD2EBDB5C0}"/>
              </a:ext>
            </a:extLst>
          </p:cNvPr>
          <p:cNvSpPr txBox="1"/>
          <p:nvPr/>
        </p:nvSpPr>
        <p:spPr>
          <a:xfrm>
            <a:off x="660400" y="2580641"/>
            <a:ext cx="32816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has a huge number of features that can feel overwhelming but watch this guidance on what to focus on in order to maximise the impact of your profile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52477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E6D-9B6A-43A5-81C3-679828391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2194-FA15-4C5F-A038-25623F62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479" y="2108201"/>
            <a:ext cx="7151053" cy="251459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offers a learning platform. UWTSD subscribes to this platform, as a student at UWTSD you can use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access the LinkedIn learning.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you full university email address to signup to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LinkedIII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 learning platform via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1EA29-B473-40C7-8456-90377A463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67" y="2108201"/>
            <a:ext cx="2943225" cy="952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7A82F0-C798-4F0C-9456-D94C1BE49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679" y="3222625"/>
            <a:ext cx="25908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3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446-B73A-4B78-BD27-355541582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C2CE7-EB39-4E7C-BAA3-242B2C92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98" y="4341849"/>
            <a:ext cx="2108402" cy="202473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2A1A15-E803-4FB4-95E4-D1A29F54C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5367" y="2027237"/>
            <a:ext cx="2039733" cy="20247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2A56E-59FF-4E7B-B97A-E5FE4FB28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7580" y="2136098"/>
            <a:ext cx="7226300" cy="3800264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271A56-2466-4AB5-8577-8662D43DB67A}"/>
              </a:ext>
            </a:extLst>
          </p:cNvPr>
          <p:cNvSpPr/>
          <p:nvPr/>
        </p:nvSpPr>
        <p:spPr>
          <a:xfrm>
            <a:off x="7132320" y="4978400"/>
            <a:ext cx="2519680" cy="5283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45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4452166" y="205489"/>
            <a:ext cx="66571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The scroll down a little and find the icon for Student that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490" y="1396267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How to get to the </a:t>
            </a:r>
            <a:r>
              <a:rPr lang="en-GB" sz="3600" dirty="0" err="1"/>
              <a:t>DigiCentre</a:t>
            </a:r>
            <a:r>
              <a:rPr lang="en-GB" sz="3600" dirty="0"/>
              <a:t> and student section?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181" y="830070"/>
            <a:ext cx="2953265" cy="5424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7769441" y="846803"/>
            <a:ext cx="1122075" cy="52570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631" y="2250540"/>
            <a:ext cx="1913579" cy="1873150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151666" y="164916"/>
            <a:ext cx="925799" cy="1739579"/>
          </a:xfrm>
          <a:prstGeom prst="rect">
            <a:avLst/>
          </a:prstGeom>
        </p:spPr>
      </p:pic>
      <p:pic>
        <p:nvPicPr>
          <p:cNvPr id="14" name="Graphic 13" descr="Arrow: Rotate right with solid fill">
            <a:extLst>
              <a:ext uri="{FF2B5EF4-FFF2-40B4-BE49-F238E27FC236}">
                <a16:creationId xmlns:a16="http://schemas.microsoft.com/office/drawing/2014/main" id="{F9019E00-85B4-BCB2-1C70-B4CA7EF879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429483" y="4421089"/>
            <a:ext cx="1126807" cy="12271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6552" y="4752242"/>
            <a:ext cx="1893510" cy="1873150"/>
          </a:xfrm>
          <a:prstGeom prst="rect">
            <a:avLst/>
          </a:prstGeom>
        </p:spPr>
      </p:pic>
      <p:pic>
        <p:nvPicPr>
          <p:cNvPr id="17" name="Picture 16" descr="Graphical user interface, icon, arrow&#10;&#10;Description automatically generated">
            <a:extLst>
              <a:ext uri="{FF2B5EF4-FFF2-40B4-BE49-F238E27FC236}">
                <a16:creationId xmlns:a16="http://schemas.microsoft.com/office/drawing/2014/main" id="{213373C4-092F-4AA1-4EDA-1482BE26ED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353" y="3946445"/>
            <a:ext cx="2582757" cy="2582757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646378" y="1631802"/>
            <a:ext cx="925799" cy="173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3" y="1423023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Where to go in the student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23101-A1D2-6B5C-D39E-481F2441F75E}"/>
              </a:ext>
            </a:extLst>
          </p:cNvPr>
          <p:cNvSpPr txBox="1"/>
          <p:nvPr/>
        </p:nvSpPr>
        <p:spPr>
          <a:xfrm>
            <a:off x="4502142" y="279810"/>
            <a:ext cx="74036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/>
              <a:t>When in the student section in the first paragraph find the hyperlink text that says – (</a:t>
            </a:r>
            <a:r>
              <a:rPr lang="en-GB" sz="2000" b="1" u="sng" dirty="0">
                <a:solidFill>
                  <a:srgbClr val="000000"/>
                </a:solidFill>
                <a:latin typeface="-apple-system"/>
                <a:hlinkClick r:id="rId2"/>
              </a:rPr>
              <a:t>registered before using any of the LinkedIn Learning courses</a:t>
            </a:r>
            <a:r>
              <a:rPr lang="en-GB" sz="2000" dirty="0">
                <a:solidFill>
                  <a:srgbClr val="212529"/>
                </a:solidFill>
                <a:latin typeface="-apple-system"/>
              </a:rPr>
              <a:t>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529"/>
                </a:solidFill>
                <a:latin typeface="-apple-system"/>
              </a:rPr>
              <a:t>You will be prompted to click a blue box for this university as you can see.</a:t>
            </a:r>
          </a:p>
        </p:txBody>
      </p:sp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BC4C58D7-A464-4751-D2E0-EFFE09920D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6" b="28473"/>
          <a:stretch/>
        </p:blipFill>
        <p:spPr bwMode="auto">
          <a:xfrm>
            <a:off x="8503669" y="2002645"/>
            <a:ext cx="2387633" cy="31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21E5A7-E892-AC55-BDDB-98B145B37581}"/>
              </a:ext>
            </a:extLst>
          </p:cNvPr>
          <p:cNvSpPr/>
          <p:nvPr/>
        </p:nvSpPr>
        <p:spPr>
          <a:xfrm>
            <a:off x="8577618" y="3948045"/>
            <a:ext cx="2214207" cy="63078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5" name="Graphic 14" descr="Arrow: Rotate right with solid fill">
            <a:extLst>
              <a:ext uri="{FF2B5EF4-FFF2-40B4-BE49-F238E27FC236}">
                <a16:creationId xmlns:a16="http://schemas.microsoft.com/office/drawing/2014/main" id="{3C0209D9-04A8-3998-89F0-A718E1CD8F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863572">
            <a:off x="10657724" y="1820277"/>
            <a:ext cx="1618795" cy="14221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D41339-E173-0A8A-48EF-318B0FB64C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3940" y="3352676"/>
            <a:ext cx="2740785" cy="311738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165A865-871B-C1B1-CC95-D4B4D7C77F3B}"/>
              </a:ext>
            </a:extLst>
          </p:cNvPr>
          <p:cNvSpPr txBox="1"/>
          <p:nvPr/>
        </p:nvSpPr>
        <p:spPr>
          <a:xfrm>
            <a:off x="7324725" y="5639060"/>
            <a:ext cx="462147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just click “Sounds good” </a:t>
            </a:r>
          </a:p>
        </p:txBody>
      </p:sp>
      <p:pic>
        <p:nvPicPr>
          <p:cNvPr id="21" name="Graphic 20" descr="Arrow: Counter-clockwise curve with solid fill">
            <a:extLst>
              <a:ext uri="{FF2B5EF4-FFF2-40B4-BE49-F238E27FC236}">
                <a16:creationId xmlns:a16="http://schemas.microsoft.com/office/drawing/2014/main" id="{9CE42F4F-D874-7672-B878-A8244A58B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8550077">
            <a:off x="7077345" y="4877102"/>
            <a:ext cx="1394116" cy="164235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BCA334D-D1E1-74E9-C857-928F869A4B6F}"/>
              </a:ext>
            </a:extLst>
          </p:cNvPr>
          <p:cNvSpPr txBox="1"/>
          <p:nvPr/>
        </p:nvSpPr>
        <p:spPr>
          <a:xfrm>
            <a:off x="4351293" y="2218802"/>
            <a:ext cx="33822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ctr">
              <a:buFont typeface="Arial" panose="020B0604020202020204" pitchFamily="34" charset="0"/>
              <a:buChar char="•"/>
            </a:pPr>
            <a:r>
              <a:rPr lang="en-GB" sz="1350" dirty="0"/>
              <a:t>If you don’t see this go to the next step</a:t>
            </a:r>
          </a:p>
        </p:txBody>
      </p:sp>
      <p:pic>
        <p:nvPicPr>
          <p:cNvPr id="24" name="Picture 23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5FB5A322-B527-7CB2-BF38-40727A46C5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65" y="3941220"/>
            <a:ext cx="2568331" cy="256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08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D4D7AA-491D-8925-1EEA-CF28E25D4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807" y="1423024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50"/>
              <a:t>Usernames</a:t>
            </a:r>
            <a:r>
              <a:rPr lang="en-GB" sz="4050" dirty="0"/>
              <a:t> &amp; passwords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A18C8-014A-B12B-C4E4-2767FECAC805}"/>
              </a:ext>
            </a:extLst>
          </p:cNvPr>
          <p:cNvSpPr txBox="1"/>
          <p:nvPr/>
        </p:nvSpPr>
        <p:spPr>
          <a:xfrm>
            <a:off x="4465527" y="225307"/>
            <a:ext cx="73579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you will see this page open. You will be required to put in your login details. It is important that you use this style of login - </a:t>
            </a:r>
            <a:r>
              <a:rPr lang="en-GB" sz="2400" u="sng" dirty="0">
                <a:hlinkClick r:id="rId2"/>
              </a:rPr>
              <a:t>123456@uwtsd.ac.uk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848E8-07F1-31F1-0A4F-0FBD97C66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792" y="3729562"/>
            <a:ext cx="2979532" cy="29031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0A268-D6A0-3AED-6456-7732513E7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6961" y="1500391"/>
            <a:ext cx="2796891" cy="25681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C017F1-E13F-584B-B287-8C891082618F}"/>
              </a:ext>
            </a:extLst>
          </p:cNvPr>
          <p:cNvSpPr txBox="1"/>
          <p:nvPr/>
        </p:nvSpPr>
        <p:spPr>
          <a:xfrm>
            <a:off x="7564415" y="6060638"/>
            <a:ext cx="45702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Then put in your password </a:t>
            </a:r>
          </a:p>
        </p:txBody>
      </p:sp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62DAB304-7239-8687-5B63-46A2AEBEE9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188133">
            <a:off x="8973446" y="1142072"/>
            <a:ext cx="1752230" cy="1539380"/>
          </a:xfrm>
          <a:prstGeom prst="rect">
            <a:avLst/>
          </a:prstGeom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0C714555-0487-D8B5-476F-9045A75F52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214669" flipV="1">
            <a:off x="7145899" y="4494637"/>
            <a:ext cx="1738124" cy="1515422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EEE2B53B-2553-748C-93A5-1B32C29AEE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03" y="3941212"/>
            <a:ext cx="2581091" cy="258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934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15CC49-5151-881C-C70F-FBB43FCA5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2FA &amp; learning interests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83E9B-68F7-E136-E072-561F609DF6DF}"/>
              </a:ext>
            </a:extLst>
          </p:cNvPr>
          <p:cNvSpPr txBox="1"/>
          <p:nvPr/>
        </p:nvSpPr>
        <p:spPr>
          <a:xfrm>
            <a:off x="4424610" y="237577"/>
            <a:ext cx="7481168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/>
              <a:t>You will be asked to authenticate by either using the app or by text/call</a:t>
            </a:r>
            <a:endParaRPr lang="en-GB" sz="2800"/>
          </a:p>
          <a:p>
            <a:pPr marL="213995" indent="-213995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GB" sz="2800" dirty="0"/>
              <a:t>Then you can choose areas of interest to you.</a:t>
            </a:r>
            <a:endParaRPr lang="en-GB" sz="2800" dirty="0">
              <a:cs typeface="Calibri Light"/>
            </a:endParaRPr>
          </a:p>
          <a:p>
            <a:endParaRPr lang="en-GB" sz="2800" dirty="0"/>
          </a:p>
        </p:txBody>
      </p:sp>
      <p:pic>
        <p:nvPicPr>
          <p:cNvPr id="8" name="Picture 2" descr="Image">
            <a:extLst>
              <a:ext uri="{FF2B5EF4-FFF2-40B4-BE49-F238E27FC236}">
                <a16:creationId xmlns:a16="http://schemas.microsoft.com/office/drawing/2014/main" id="{F3DDBB58-CAB7-89C3-398E-0331730A91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 b="14912"/>
          <a:stretch/>
        </p:blipFill>
        <p:spPr bwMode="auto">
          <a:xfrm>
            <a:off x="5987679" y="2516642"/>
            <a:ext cx="2542337" cy="425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76884884-45B1-2206-3172-7A6F89F823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7838960" y="2463306"/>
            <a:ext cx="1867653" cy="1867653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D1600CD6-72F0-1B20-7A22-745D47F0EC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25" y="3932935"/>
            <a:ext cx="2586635" cy="258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26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D1C8C7-ABFD-2641-BF56-9A0A5189D3A1}"/>
              </a:ext>
            </a:extLst>
          </p:cNvPr>
          <p:cNvSpPr txBox="1"/>
          <p:nvPr/>
        </p:nvSpPr>
        <p:spPr>
          <a:xfrm>
            <a:off x="4995886" y="465456"/>
            <a:ext cx="50345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You can just click “Maybe Later” on the weekly goal section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Goals &amp; connecting accounts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63B555BA-273A-A596-9EA4-E5BBBEC0F1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5791"/>
          <a:stretch/>
        </p:blipFill>
        <p:spPr bwMode="auto">
          <a:xfrm>
            <a:off x="9937658" y="0"/>
            <a:ext cx="223552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">
            <a:extLst>
              <a:ext uri="{FF2B5EF4-FFF2-40B4-BE49-F238E27FC236}">
                <a16:creationId xmlns:a16="http://schemas.microsoft.com/office/drawing/2014/main" id="{9627B076-562E-85F5-8ED7-FECED2754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08" b="15259"/>
          <a:stretch/>
        </p:blipFill>
        <p:spPr bwMode="auto">
          <a:xfrm>
            <a:off x="4526298" y="2823081"/>
            <a:ext cx="241676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7137D7-CFAD-6D71-8FD5-02516E69FF94}"/>
              </a:ext>
            </a:extLst>
          </p:cNvPr>
          <p:cNvSpPr txBox="1"/>
          <p:nvPr/>
        </p:nvSpPr>
        <p:spPr>
          <a:xfrm>
            <a:off x="6943060" y="4499423"/>
            <a:ext cx="524894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Then you can link your professional LinkedIn account. If you do not have a LinkedIn account then just click “Not now”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B94BE0-6A88-46BB-662C-30DFDE87473C}"/>
              </a:ext>
            </a:extLst>
          </p:cNvPr>
          <p:cNvSpPr/>
          <p:nvPr/>
        </p:nvSpPr>
        <p:spPr>
          <a:xfrm>
            <a:off x="10122011" y="3466068"/>
            <a:ext cx="925457" cy="27104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0EA40895-C105-B4BC-48B2-0A5DD5359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4" y="3933575"/>
            <a:ext cx="2586635" cy="2586635"/>
          </a:xfrm>
          <a:prstGeom prst="rect">
            <a:avLst/>
          </a:prstGeom>
        </p:spPr>
      </p:pic>
      <p:pic>
        <p:nvPicPr>
          <p:cNvPr id="16" name="Graphic 15" descr="Arrow: Rotate right with solid fill">
            <a:extLst>
              <a:ext uri="{FF2B5EF4-FFF2-40B4-BE49-F238E27FC236}">
                <a16:creationId xmlns:a16="http://schemas.microsoft.com/office/drawing/2014/main" id="{2392C634-3115-FA6E-F59A-ADEAC224DA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2359218" flipV="1">
            <a:off x="6160443" y="3664484"/>
            <a:ext cx="1340672" cy="1257439"/>
          </a:xfrm>
          <a:prstGeom prst="rect">
            <a:avLst/>
          </a:prstGeom>
        </p:spPr>
      </p:pic>
      <p:pic>
        <p:nvPicPr>
          <p:cNvPr id="17" name="Graphic 16" descr="Arrow: Rotate right with solid fill">
            <a:extLst>
              <a:ext uri="{FF2B5EF4-FFF2-40B4-BE49-F238E27FC236}">
                <a16:creationId xmlns:a16="http://schemas.microsoft.com/office/drawing/2014/main" id="{B18916EF-D054-50A6-2C77-D944F865FC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4413855" flipV="1">
            <a:off x="8456377" y="1144354"/>
            <a:ext cx="1506566" cy="174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053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B2A707-8CD5-32A8-03E1-13408E516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91125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Final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8E918-C874-5A28-5E45-6D902167A89D}"/>
              </a:ext>
            </a:extLst>
          </p:cNvPr>
          <p:cNvSpPr txBox="1"/>
          <p:nvPr/>
        </p:nvSpPr>
        <p:spPr>
          <a:xfrm>
            <a:off x="4467651" y="300051"/>
            <a:ext cx="71431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Congrats you are all done and just need to click “Start Learning”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EF3E07A7-D7FD-70D4-C41D-203C7970B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" b="43682"/>
          <a:stretch/>
        </p:blipFill>
        <p:spPr bwMode="auto">
          <a:xfrm>
            <a:off x="8235299" y="777104"/>
            <a:ext cx="2581025" cy="275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A40C5A4F-CFBC-94C4-12DA-888EB0F5BD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 flipH="1">
            <a:off x="7041519" y="796622"/>
            <a:ext cx="1365664" cy="15438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666C55-A467-D041-15DE-E709D923F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5676" y="3867570"/>
            <a:ext cx="4590289" cy="25916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4A86E-6B77-D67A-D479-9506C35CA89B}"/>
              </a:ext>
            </a:extLst>
          </p:cNvPr>
          <p:cNvSpPr txBox="1"/>
          <p:nvPr/>
        </p:nvSpPr>
        <p:spPr>
          <a:xfrm>
            <a:off x="9035965" y="3842637"/>
            <a:ext cx="29716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Now you can go ahead and search for courses that can help improve your digital skills.</a:t>
            </a:r>
          </a:p>
        </p:txBody>
      </p:sp>
      <p:pic>
        <p:nvPicPr>
          <p:cNvPr id="15" name="Picture 14" descr="Shape, icon&#10;&#10;Description automatically generated">
            <a:extLst>
              <a:ext uri="{FF2B5EF4-FFF2-40B4-BE49-F238E27FC236}">
                <a16:creationId xmlns:a16="http://schemas.microsoft.com/office/drawing/2014/main" id="{112F068A-2848-1A66-7FE2-AAACF9BD7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5" y="3933575"/>
            <a:ext cx="2586634" cy="258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807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F908-CF43-42F3-88B9-38FE1B1C9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LinkedIn Profile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21E80E7-661E-4798-9478-746C4C5B7E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5699978"/>
              </p:ext>
            </p:extLst>
          </p:nvPr>
        </p:nvGraphicFramePr>
        <p:xfrm>
          <a:off x="1330960" y="2164080"/>
          <a:ext cx="9235440" cy="3720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10825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5C94-2C46-EC40-8603-45066B2AE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A4BB4-4826-D30B-C342-2ACBDD0E7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a class, let’s share our profiles.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good points can we see and what improvements could be made?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059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0866-47DE-D0DF-827F-1D901607C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8B23-31DF-CAAF-5422-DE91FE419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van Dijck, J. (2013) ‘“You have one identity”: performing the self on Facebook and LinkedIn’, Media, culture &amp; society, 35(2), pp. 199–215. Available at: https://doi.org/10.1177/0163443712468605.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br>
              <a:rPr lang="en-GB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Zide, J., Elman, B. and Shahani-Denning, C. (2014) ‘LinkedIn and recruitment: how profiles differ across occupations’, </a:t>
            </a:r>
            <a:r>
              <a:rPr lang="en-US" altLang="en-US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36(5), pp. 583–604.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https://doi.org/10.1108/ER-07-2013-0086.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b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347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A497-06B4-EA15-CCFB-5967C40D5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7709"/>
            <a:ext cx="11481847" cy="5688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3F3739-0D27-C258-A509-CF134FDB6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102167"/>
              </p:ext>
            </p:extLst>
          </p:nvPr>
        </p:nvGraphicFramePr>
        <p:xfrm>
          <a:off x="887896" y="766569"/>
          <a:ext cx="10428833" cy="61348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19231">
                  <a:extLst>
                    <a:ext uri="{9D8B030D-6E8A-4147-A177-3AD203B41FA5}">
                      <a16:colId xmlns:a16="http://schemas.microsoft.com/office/drawing/2014/main" val="36258824"/>
                    </a:ext>
                  </a:extLst>
                </a:gridCol>
                <a:gridCol w="8709602">
                  <a:extLst>
                    <a:ext uri="{9D8B030D-6E8A-4147-A177-3AD203B41FA5}">
                      <a16:colId xmlns:a16="http://schemas.microsoft.com/office/drawing/2014/main" val="2069812437"/>
                    </a:ext>
                  </a:extLst>
                </a:gridCol>
              </a:tblGrid>
              <a:tr h="66310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Topics &amp; Activities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314379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Digital Skills, Welcome, SMART Goals and Growth Mindset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41048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MS Word and Module Assessment 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989346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MS PowerPoint and Using JISC Discovery Tool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0782329"/>
                  </a:ext>
                </a:extLst>
              </a:tr>
              <a:tr h="42691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MS Excel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69096"/>
                  </a:ext>
                </a:extLst>
              </a:tr>
              <a:tr h="3616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5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Safety and Critical Awareness &amp; MOCK QUIZ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7201797"/>
                  </a:ext>
                </a:extLst>
              </a:tr>
              <a:tr h="63296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6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1 (Quiz) in-class submission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 Task 2 Workshop Session (Informative Poster Explanation) &amp; Introduction to Canva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3143894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Canva &amp; Poster Practice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2799469"/>
                  </a:ext>
                </a:extLst>
              </a:tr>
              <a:tr h="44490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LinkedIn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2 Submission – 2nd March 2026 at 10AM via Turnitin Link.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0950808"/>
                  </a:ext>
                </a:extLst>
              </a:tr>
              <a:tr h="63296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9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Websites and Social Media to Reach Customers, </a:t>
                      </a:r>
                      <a:endParaRPr lang="en-GB" b="1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223180"/>
                  </a:ext>
                </a:extLst>
              </a:tr>
              <a:tr h="38996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3 (Website Evaluation) Workshop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758112"/>
                  </a:ext>
                </a:extLst>
              </a:tr>
              <a:tr h="90423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Assignment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following week,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3</a:t>
                      </a:r>
                      <a:r>
                        <a:rPr lang="en-GB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submission – 23rd March 2026 at 10AM via Turnitin Link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0926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10959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3f176d0473faba8071212e01c601e3e4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7d4b7d7ebd7a13ff225a54257f3a9bb3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8425509b-c587-4994-9466-01f6efb644d9"/>
    <ds:schemaRef ds:uri="http://schemas.microsoft.com/office/2006/metadata/properties"/>
    <ds:schemaRef ds:uri="http://schemas.microsoft.com/office/infopath/2007/PartnerControls"/>
    <ds:schemaRef ds:uri="a7bdb143-267e-438d-bcbf-e88b565c172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F1940A1-8E09-4334-8140-FC8E6E81B3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164</TotalTime>
  <Words>1538</Words>
  <Application>Microsoft Office PowerPoint</Application>
  <PresentationFormat>Widescreen</PresentationFormat>
  <Paragraphs>170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-apple-system</vt:lpstr>
      <vt:lpstr>Arial</vt:lpstr>
      <vt:lpstr>Calibri</vt:lpstr>
      <vt:lpstr>Calibri Light</vt:lpstr>
      <vt:lpstr>Cambria Math</vt:lpstr>
      <vt:lpstr>Georgia Pro Cond Light</vt:lpstr>
      <vt:lpstr>Segoe UI Symbol</vt:lpstr>
      <vt:lpstr>Speak Pro</vt:lpstr>
      <vt:lpstr>Wingdings</vt:lpstr>
      <vt:lpstr>RetrospectVTI</vt:lpstr>
      <vt:lpstr>PowerPoint Presentation</vt:lpstr>
      <vt:lpstr>PowerPoint Presentation</vt:lpstr>
      <vt:lpstr>During the session… </vt:lpstr>
      <vt:lpstr>What is LinkedIn?</vt:lpstr>
      <vt:lpstr>How is it different to Facebook? </vt:lpstr>
      <vt:lpstr>How do recruiters use LinkedIn?</vt:lpstr>
      <vt:lpstr>What are employers looking for?</vt:lpstr>
      <vt:lpstr>Maximising your professional profile. </vt:lpstr>
      <vt:lpstr>Maximising your professional profile. </vt:lpstr>
      <vt:lpstr>LinkedIn Learning</vt:lpstr>
      <vt:lpstr>The DigiCentre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Creating a LinkedIn Profile</vt:lpstr>
      <vt:lpstr>Peer review</vt:lpstr>
      <vt:lpstr>References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LinkedIn</dc:title>
  <dc:creator>Rebecca Stewart</dc:creator>
  <cp:lastModifiedBy>Caroline Walsh</cp:lastModifiedBy>
  <cp:revision>11</cp:revision>
  <dcterms:created xsi:type="dcterms:W3CDTF">2022-10-25T17:40:44Z</dcterms:created>
  <dcterms:modified xsi:type="dcterms:W3CDTF">2026-02-15T22:19:55Z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