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293CB-8657-4BB5-9F4E-9A38FF9D85D9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21789-C60B-424D-AB01-DE83867D2A7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521789-C60B-424D-AB01-DE83867D2A74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DAF08DB-1EE4-4198-B97F-9527E111459F}" type="datetimeFigureOut">
              <a:rPr lang="en-GB" smtClean="0"/>
              <a:pPr/>
              <a:t>29/03/2012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4F082F-B9EE-4046-818F-212CEE4D127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AHHI </a:t>
            </a:r>
            <a:r>
              <a:rPr lang="en-GB" smtClean="0"/>
              <a:t>6002 </a:t>
            </a:r>
            <a:r>
              <a:rPr lang="en-GB" dirty="0" smtClean="0"/>
              <a:t>– LECTURE 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RELIGION AND HUMANITY: THE RISE OF SCIENCE AND THE CRITIQUE OF ESTABLISHED RELIGION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 DESIGNER GOD’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Aristotle, pictured, (384-322BC): order within the universe pre-supposed a rational ‘designer’ God</a:t>
            </a:r>
          </a:p>
          <a:p>
            <a:r>
              <a:rPr lang="en-GB" dirty="0" smtClean="0"/>
              <a:t>Mohammed (570-632): Monotheism of Koran embraces a ‘designer God’</a:t>
            </a:r>
          </a:p>
          <a:p>
            <a:r>
              <a:rPr lang="en-GB" dirty="0" smtClean="0"/>
              <a:t>Thomas Aquinas (1225-74) equated </a:t>
            </a:r>
            <a:r>
              <a:rPr lang="en-GB" dirty="0" err="1" smtClean="0"/>
              <a:t>Aristotlian</a:t>
            </a:r>
            <a:r>
              <a:rPr lang="en-GB" dirty="0" smtClean="0"/>
              <a:t> philosophy to Christian doctrine</a:t>
            </a:r>
          </a:p>
          <a:p>
            <a:endParaRPr lang="en-GB" dirty="0"/>
          </a:p>
        </p:txBody>
      </p:sp>
      <p:pic>
        <p:nvPicPr>
          <p:cNvPr id="7" name="Content Placeholder 6" descr="aristotle_stone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881562" y="1720056"/>
            <a:ext cx="3571875" cy="42862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‘CONVICTION OF A GOD’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Advances in science:</a:t>
            </a:r>
          </a:p>
          <a:p>
            <a:r>
              <a:rPr lang="en-GB" dirty="0" smtClean="0"/>
              <a:t>Newtonian theories; Zoology and Botany; Chemistry (principles of chemical change); Archaeology (the Three Ages)</a:t>
            </a:r>
          </a:p>
          <a:p>
            <a:r>
              <a:rPr lang="en-GB" dirty="0" smtClean="0"/>
              <a:t>All supported a ‘conviction of God’ around:</a:t>
            </a:r>
          </a:p>
          <a:p>
            <a:endParaRPr lang="en-GB" dirty="0" smtClean="0"/>
          </a:p>
          <a:p>
            <a:r>
              <a:rPr lang="en-GB" dirty="0" smtClean="0"/>
              <a:t>‘</a:t>
            </a:r>
            <a:r>
              <a:rPr lang="en-GB" b="1" dirty="0" smtClean="0"/>
              <a:t>THE ARGUMENT FROM DESIGN</a:t>
            </a:r>
            <a:r>
              <a:rPr lang="en-GB" dirty="0" smtClean="0"/>
              <a:t>’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‘URGENT CONCERN’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Religion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subject to constant debate and an urgent concern; why?</a:t>
            </a:r>
          </a:p>
          <a:p>
            <a:r>
              <a:rPr lang="en-GB" dirty="0" smtClean="0"/>
              <a:t>Almost all countries in Europe professed to be Christian, either:</a:t>
            </a:r>
          </a:p>
          <a:p>
            <a:r>
              <a:rPr lang="en-GB" dirty="0" smtClean="0"/>
              <a:t>Roman Catholic – France, Italy, Spain, parts of Germany, Austria and parts of Habsburg lands</a:t>
            </a:r>
          </a:p>
          <a:p>
            <a:r>
              <a:rPr lang="en-GB" dirty="0" smtClean="0"/>
              <a:t>Protestant – England, Scotland, United Provinces, Scandinavia (Lutheran),  </a:t>
            </a:r>
          </a:p>
          <a:p>
            <a:r>
              <a:rPr lang="en-GB" dirty="0" smtClean="0"/>
              <a:t>Orthodox  - Russia, parts of east and south-east Europe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CHRISTIANITY (AS IT STOOD)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God = ‘The Creator’ or ‘The First Cause’ or ‘The Prime Mover’</a:t>
            </a:r>
          </a:p>
          <a:p>
            <a:r>
              <a:rPr lang="en-GB" dirty="0" smtClean="0"/>
              <a:t>God = Possessed a personal quality (human like)</a:t>
            </a:r>
          </a:p>
          <a:p>
            <a:r>
              <a:rPr lang="en-GB" dirty="0" smtClean="0"/>
              <a:t>God = Benevolent and just – the well being of mankind was a priority</a:t>
            </a:r>
          </a:p>
          <a:p>
            <a:r>
              <a:rPr lang="en-GB" dirty="0" smtClean="0"/>
              <a:t>God = since creation was an intervening God!; he talked to the Jewish prophets; he sent his only son Jesus to ‘save mankind’;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‘THE WORD OF GOD’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Scriptures and Testaments within the Bible revealed the word of God (the indisputable truth)</a:t>
            </a:r>
          </a:p>
          <a:p>
            <a:r>
              <a:rPr lang="en-GB" dirty="0" smtClean="0"/>
              <a:t>Revealed by God not discovered by human reason or empiricism (observation)</a:t>
            </a:r>
          </a:p>
          <a:p>
            <a:r>
              <a:rPr lang="en-GB" dirty="0" smtClean="0"/>
              <a:t>Reason could corroborate revealed truths</a:t>
            </a:r>
          </a:p>
          <a:p>
            <a:r>
              <a:rPr lang="en-GB" dirty="0" smtClean="0"/>
              <a:t>Foundations of orthodox Christianity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CHALLENGE </a:t>
            </a:r>
            <a:r>
              <a:rPr lang="en-GB" dirty="0" smtClean="0"/>
              <a:t>- DEISM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 the concept of ‘</a:t>
            </a:r>
            <a:r>
              <a:rPr lang="en-GB" smtClean="0"/>
              <a:t>Natural Religion</a:t>
            </a:r>
            <a:r>
              <a:rPr lang="en-GB" dirty="0" smtClean="0"/>
              <a:t>’:</a:t>
            </a:r>
          </a:p>
          <a:p>
            <a:r>
              <a:rPr lang="en-GB" dirty="0" smtClean="0"/>
              <a:t>Evolved first in England and then Europe between 1690-1740 and set the agenda for debate</a:t>
            </a:r>
          </a:p>
          <a:p>
            <a:r>
              <a:rPr lang="en-GB" dirty="0" smtClean="0"/>
              <a:t>Premises:</a:t>
            </a:r>
          </a:p>
          <a:p>
            <a:r>
              <a:rPr lang="en-GB" dirty="0" smtClean="0"/>
              <a:t>A supreme God exists as creator (parallels with Christian doctrine)</a:t>
            </a:r>
          </a:p>
          <a:p>
            <a:r>
              <a:rPr lang="en-GB" dirty="0" smtClean="0"/>
              <a:t>Rejection of supernatural revelation (as contained in the Bible)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DEISM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Religious belief based upon reason, observation, and empiricism</a:t>
            </a:r>
          </a:p>
          <a:p>
            <a:r>
              <a:rPr lang="en-GB" dirty="0" smtClean="0"/>
              <a:t>God was ‘the supreme architect’ and the creator of a plan for the universe that required:</a:t>
            </a:r>
          </a:p>
          <a:p>
            <a:r>
              <a:rPr lang="en-GB" dirty="0" smtClean="0"/>
              <a:t>1.  no alterations</a:t>
            </a:r>
          </a:p>
          <a:p>
            <a:r>
              <a:rPr lang="en-GB" dirty="0" smtClean="0"/>
              <a:t>2. no suspension of natural laws i.e. Miracles</a:t>
            </a:r>
          </a:p>
          <a:p>
            <a:endParaRPr lang="en-GB" dirty="0" smtClean="0"/>
          </a:p>
          <a:p>
            <a:r>
              <a:rPr lang="en-GB" dirty="0" smtClean="0"/>
              <a:t>The Bible (its Testaments and Scriptures) was the work of humans not God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DEISM -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Born out of religious schism of 16</a:t>
            </a:r>
            <a:r>
              <a:rPr lang="en-GB" baseline="30000" dirty="0" smtClean="0"/>
              <a:t>th</a:t>
            </a:r>
            <a:r>
              <a:rPr lang="en-GB" dirty="0" smtClean="0"/>
              <a:t> century and beyond </a:t>
            </a:r>
          </a:p>
          <a:p>
            <a:r>
              <a:rPr lang="en-GB" dirty="0" smtClean="0"/>
              <a:t>Reformation and Counter-Reformation; factionalism within Protestantism</a:t>
            </a:r>
          </a:p>
          <a:p>
            <a:r>
              <a:rPr lang="en-GB" dirty="0" smtClean="0"/>
              <a:t>All claimed to be custodians of the Christian revelation</a:t>
            </a:r>
          </a:p>
          <a:p>
            <a:r>
              <a:rPr lang="en-GB" dirty="0" smtClean="0"/>
              <a:t>All evidence for Enlightenment and Deist thinkers</a:t>
            </a:r>
          </a:p>
          <a:p>
            <a:r>
              <a:rPr lang="en-GB" dirty="0" smtClean="0"/>
              <a:t>Fillip of Newtonian theories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NEWTON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Laws of motion and gravity extended regularity and predictability to the whole universe</a:t>
            </a:r>
          </a:p>
          <a:p>
            <a:r>
              <a:rPr lang="en-GB" dirty="0" smtClean="0"/>
              <a:t>Laws discovered human reason, observation, endeavour and experiment</a:t>
            </a:r>
          </a:p>
          <a:p>
            <a:r>
              <a:rPr lang="en-GB" dirty="0" smtClean="0"/>
              <a:t>Pope: ‘nature and nature’s law lay hid in night: God said, let Newton be! And all was light’  (epitaph to Newton)</a:t>
            </a:r>
            <a:endParaRPr lang="en-GB" dirty="0"/>
          </a:p>
        </p:txBody>
      </p:sp>
      <p:pic>
        <p:nvPicPr>
          <p:cNvPr id="7" name="Content Placeholder 5" descr="newto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844824"/>
            <a:ext cx="2664296" cy="41044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‘ARGUMENT FROM DESIGN’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Many believed Newtonian science affirmed God’s existence:</a:t>
            </a:r>
          </a:p>
          <a:p>
            <a:r>
              <a:rPr lang="en-GB" dirty="0" smtClean="0"/>
              <a:t>Where there is ‘order and design’ there is an ‘intelligent creator’ (the argument from design)</a:t>
            </a:r>
          </a:p>
          <a:p>
            <a:r>
              <a:rPr lang="en-GB" dirty="0" smtClean="0"/>
              <a:t>Fundamental premise accepted by Christians and Deists:</a:t>
            </a:r>
          </a:p>
          <a:p>
            <a:r>
              <a:rPr lang="en-GB" dirty="0" smtClean="0"/>
              <a:t>Christians: Newton confirmed through science what the revelation had revealed</a:t>
            </a:r>
          </a:p>
          <a:p>
            <a:r>
              <a:rPr lang="en-GB" dirty="0" smtClean="0"/>
              <a:t>Deists: Immutable laws meant the creator would no longer intervene -  the universe as a wound up clock!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DEISM – THE CONSEQUENCES!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Christian belief in an intervening God seen to be false</a:t>
            </a:r>
          </a:p>
          <a:p>
            <a:r>
              <a:rPr lang="en-GB" dirty="0" smtClean="0"/>
              <a:t>God did not: communicate with Moses or the prophets; inspire the Bible; send Christ!!</a:t>
            </a:r>
          </a:p>
          <a:p>
            <a:r>
              <a:rPr lang="en-GB" dirty="0" smtClean="0"/>
              <a:t>Miracles did not take place – they required a suspension of nature</a:t>
            </a:r>
          </a:p>
          <a:p>
            <a:r>
              <a:rPr lang="en-GB" dirty="0" smtClean="0"/>
              <a:t>Churches (and their hierarchies) were wrong and based upon falsehoods</a:t>
            </a:r>
          </a:p>
          <a:p>
            <a:r>
              <a:rPr lang="en-GB" dirty="0" smtClean="0"/>
              <a:t>To know God’s will and purpose was to seek nature not the scriptures; there was only one sacred book ‘the book of nature’ (</a:t>
            </a:r>
            <a:r>
              <a:rPr lang="en-GB" smtClean="0"/>
              <a:t>Natural Religion)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DEISM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‘the Book of Nature’ also included human nature – with consequences for approaches to politics, society, gender issues, law and order</a:t>
            </a:r>
          </a:p>
          <a:p>
            <a:r>
              <a:rPr lang="en-GB" dirty="0" smtClean="0"/>
              <a:t>Deism struck at the foundations of the Christian establishment (of all denominations)</a:t>
            </a:r>
          </a:p>
          <a:p>
            <a:r>
              <a:rPr lang="en-GB" dirty="0" smtClean="0"/>
              <a:t>Embraced by leading lights – Frederick, Voltaire, Rousseau; also Pope, Hume, Franklin, Matthew Tindal, John </a:t>
            </a:r>
            <a:r>
              <a:rPr lang="en-GB" dirty="0" err="1" smtClean="0"/>
              <a:t>Toland</a:t>
            </a:r>
            <a:r>
              <a:rPr lang="en-GB" dirty="0" smtClean="0"/>
              <a:t>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DEISTS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Matthew Tindal (1657-1733), pictured, English essayist and advocate of the power of the state over the Church</a:t>
            </a:r>
          </a:p>
          <a:p>
            <a:r>
              <a:rPr lang="en-GB" dirty="0" smtClean="0"/>
              <a:t>John </a:t>
            </a:r>
            <a:r>
              <a:rPr lang="en-GB" dirty="0" err="1" smtClean="0"/>
              <a:t>Toland</a:t>
            </a:r>
            <a:r>
              <a:rPr lang="en-GB" dirty="0" smtClean="0"/>
              <a:t> (1670-1722), Irish philosopher and writer who questioned the authority of the Church</a:t>
            </a:r>
            <a:endParaRPr lang="en-GB" dirty="0"/>
          </a:p>
        </p:txBody>
      </p:sp>
      <p:pic>
        <p:nvPicPr>
          <p:cNvPr id="7" name="Content Placeholder 6" descr="260px-Matthew_Tindal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1844824"/>
            <a:ext cx="3240360" cy="42484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DEISM AND TOLERANCE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Deism believed that all religions were equally true or false</a:t>
            </a:r>
          </a:p>
          <a:p>
            <a:r>
              <a:rPr lang="en-GB" dirty="0" smtClean="0"/>
              <a:t>An adherence to one, did not allow the persecution of others</a:t>
            </a:r>
          </a:p>
          <a:p>
            <a:r>
              <a:rPr lang="en-GB" dirty="0" smtClean="0"/>
              <a:t>Belief central to Gottfried Lessing’s </a:t>
            </a:r>
            <a:r>
              <a:rPr lang="en-GB" i="1" dirty="0" smtClean="0"/>
              <a:t>Nathan the Wise </a:t>
            </a:r>
            <a:r>
              <a:rPr lang="en-GB" dirty="0" smtClean="0"/>
              <a:t>(1779)</a:t>
            </a:r>
          </a:p>
          <a:p>
            <a:endParaRPr lang="en-GB" dirty="0"/>
          </a:p>
        </p:txBody>
      </p:sp>
      <p:pic>
        <p:nvPicPr>
          <p:cNvPr id="5" name="Content Placeholder 4" descr="lessing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824831"/>
            <a:ext cx="3810000" cy="40767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CRITIQUE OF ‘ARGUMENTS FROM DESIGN’</a:t>
            </a:r>
            <a:endParaRPr lang="en-GB" dirty="0"/>
          </a:p>
        </p:txBody>
      </p:sp>
      <p:pic>
        <p:nvPicPr>
          <p:cNvPr id="6" name="Picture 2" descr="David_Hume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628800"/>
            <a:ext cx="439248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DAVID HUME (1711-1776)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Treatise on Human Nature </a:t>
            </a:r>
            <a:r>
              <a:rPr lang="en-GB" dirty="0" smtClean="0"/>
              <a:t>(1734-7)</a:t>
            </a:r>
          </a:p>
          <a:p>
            <a:r>
              <a:rPr lang="en-GB" i="1" dirty="0" smtClean="0"/>
              <a:t>Essays, Moral and Political </a:t>
            </a:r>
            <a:r>
              <a:rPr lang="en-GB" dirty="0" smtClean="0"/>
              <a:t>(1741-2)</a:t>
            </a:r>
            <a:endParaRPr lang="en-GB" i="1" dirty="0" smtClean="0"/>
          </a:p>
          <a:p>
            <a:r>
              <a:rPr lang="en-GB" i="1" dirty="0" smtClean="0"/>
              <a:t>Inquiry Concerning Human Understanding </a:t>
            </a:r>
            <a:r>
              <a:rPr lang="en-GB" dirty="0" smtClean="0"/>
              <a:t>(1748)</a:t>
            </a:r>
          </a:p>
          <a:p>
            <a:r>
              <a:rPr lang="en-GB" i="1" dirty="0" smtClean="0"/>
              <a:t>Inquiry Concerning the Principles of Morals </a:t>
            </a:r>
            <a:r>
              <a:rPr lang="en-GB" dirty="0" smtClean="0"/>
              <a:t>(1751)</a:t>
            </a:r>
          </a:p>
          <a:p>
            <a:r>
              <a:rPr lang="en-GB" i="1" dirty="0" smtClean="0"/>
              <a:t>Dialogues Concerning Natural Religion </a:t>
            </a:r>
            <a:r>
              <a:rPr lang="en-GB" dirty="0" smtClean="0"/>
              <a:t>(between 1750-63; published posthumously in 1779, suggesting concern over backlash in his native Scotland)</a:t>
            </a:r>
            <a:r>
              <a:rPr lang="en-GB" i="1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Questioned Enlightenment notion of ‘the power of reason’</a:t>
            </a:r>
          </a:p>
          <a:p>
            <a:r>
              <a:rPr lang="en-GB" dirty="0" smtClean="0"/>
              <a:t>Substituted reason for the powers of human nature: experience, emotions, passions, habits, customs</a:t>
            </a:r>
          </a:p>
          <a:p>
            <a:r>
              <a:rPr lang="en-GB" dirty="0" smtClean="0"/>
              <a:t>Rejected ‘causation’ approach to the ‘arguments from design’ (the cause and effect)</a:t>
            </a:r>
          </a:p>
          <a:p>
            <a:r>
              <a:rPr lang="en-GB" i="1" dirty="0" smtClean="0"/>
              <a:t>Of Miracles </a:t>
            </a:r>
            <a:r>
              <a:rPr lang="en-GB" dirty="0" smtClean="0"/>
              <a:t>(in </a:t>
            </a:r>
            <a:r>
              <a:rPr lang="en-GB" i="1" dirty="0" smtClean="0"/>
              <a:t>Inquiry Concerning Human Understanding )</a:t>
            </a:r>
            <a:r>
              <a:rPr lang="en-GB" dirty="0" smtClean="0"/>
              <a:t> – Hume expresses scepticism over religious belief; </a:t>
            </a:r>
          </a:p>
          <a:p>
            <a:r>
              <a:rPr lang="en-GB" i="1" dirty="0" smtClean="0"/>
              <a:t>Of a particular providence </a:t>
            </a:r>
            <a:r>
              <a:rPr lang="en-GB" dirty="0" smtClean="0"/>
              <a:t>(in </a:t>
            </a:r>
            <a:r>
              <a:rPr lang="en-GB" i="1" dirty="0" smtClean="0"/>
              <a:t>Inquiry Concerning Human Understanding) </a:t>
            </a:r>
            <a:r>
              <a:rPr lang="en-GB" dirty="0" smtClean="0"/>
              <a:t>attacks ‘arguments from design (and the existence of God?)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Upset the established Church and Theologians</a:t>
            </a:r>
          </a:p>
          <a:p>
            <a:endParaRPr lang="en-GB" dirty="0" smtClean="0"/>
          </a:p>
          <a:p>
            <a:r>
              <a:rPr lang="en-GB" dirty="0" smtClean="0"/>
              <a:t>Delighted proponents of Atheism among Enlightenment thinkers </a:t>
            </a:r>
            <a:r>
              <a:rPr lang="en-GB" dirty="0" err="1" smtClean="0"/>
              <a:t>e.g</a:t>
            </a:r>
            <a:r>
              <a:rPr lang="en-GB" dirty="0" smtClean="0"/>
              <a:t> Baron </a:t>
            </a:r>
            <a:r>
              <a:rPr lang="en-GB" dirty="0" err="1" smtClean="0"/>
              <a:t>d’Holbach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Caused anxieties about publications throughout Hume’s lifetime, particularly regarding Church authorities in Scotland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DIALOGUES CONCERNING NATURAL RELIGION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Critique of ‘Argument from Design’ through dialogue between: </a:t>
            </a:r>
            <a:r>
              <a:rPr lang="en-GB" dirty="0" err="1" smtClean="0"/>
              <a:t>Demea</a:t>
            </a:r>
            <a:r>
              <a:rPr lang="en-GB" dirty="0" smtClean="0"/>
              <a:t>, Philo, Cleanthes (with </a:t>
            </a:r>
            <a:r>
              <a:rPr lang="en-GB" dirty="0" err="1" smtClean="0"/>
              <a:t>Pamphilus</a:t>
            </a:r>
            <a:r>
              <a:rPr lang="en-GB" dirty="0" smtClean="0"/>
              <a:t> as narrator)</a:t>
            </a:r>
          </a:p>
          <a:p>
            <a:r>
              <a:rPr lang="en-GB" dirty="0" smtClean="0"/>
              <a:t>All three agree: God exists, although Philo comes nearest to atheism (and Hume?)</a:t>
            </a:r>
          </a:p>
          <a:p>
            <a:r>
              <a:rPr lang="en-GB" dirty="0" smtClean="0"/>
              <a:t>They disagree over:</a:t>
            </a:r>
          </a:p>
          <a:p>
            <a:r>
              <a:rPr lang="en-GB" dirty="0" smtClean="0"/>
              <a:t>1. his nature</a:t>
            </a:r>
          </a:p>
          <a:p>
            <a:r>
              <a:rPr lang="en-GB" dirty="0" smtClean="0"/>
              <a:t>2. whether and how knowledge of God is attained by humans  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Dialogues, </a:t>
            </a:r>
            <a:r>
              <a:rPr lang="en-GB" dirty="0" smtClean="0"/>
              <a:t>contd...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Cleanthes – puts forward the ‘argument from design’; a teleological approach (all things in nature have a purpose), a directive purpose in the design of nature</a:t>
            </a:r>
          </a:p>
          <a:p>
            <a:r>
              <a:rPr lang="en-GB" dirty="0" smtClean="0"/>
              <a:t>2. Philo – attacks the ‘argument from design’; humans  are unable to make conclusions about God, whether ‘a priori’ or ‘a </a:t>
            </a:r>
            <a:r>
              <a:rPr lang="en-GB" dirty="0" err="1" smtClean="0"/>
              <a:t>posteriori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3. </a:t>
            </a:r>
            <a:r>
              <a:rPr lang="en-GB" dirty="0" err="1" smtClean="0"/>
              <a:t>Demea</a:t>
            </a:r>
            <a:r>
              <a:rPr lang="en-GB" dirty="0" smtClean="0"/>
              <a:t> – espouses ‘fideism’, faith is independent of reason, and superior to reason on matters of religious truth; a rejection of ‘a </a:t>
            </a:r>
            <a:r>
              <a:rPr lang="en-GB" dirty="0" err="1" smtClean="0"/>
              <a:t>posteriori</a:t>
            </a:r>
            <a:r>
              <a:rPr lang="en-GB" dirty="0" smtClean="0"/>
              <a:t>’ empiricism   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DEPARTURES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1. FREEMASONRY:</a:t>
            </a:r>
          </a:p>
          <a:p>
            <a:r>
              <a:rPr lang="en-GB" dirty="0" smtClean="0"/>
              <a:t>Enlightened Europe supported many secret societies (religious and quasi religious)</a:t>
            </a:r>
          </a:p>
          <a:p>
            <a:r>
              <a:rPr lang="en-GB" dirty="0" smtClean="0"/>
              <a:t>Many viewed as a threat to the Church and State</a:t>
            </a:r>
            <a:endParaRPr lang="en-GB" dirty="0"/>
          </a:p>
        </p:txBody>
      </p:sp>
      <p:pic>
        <p:nvPicPr>
          <p:cNvPr id="6" name="Content Placeholder 5" descr="Origins%20of%20Freemasonry_doc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57976" y="1772816"/>
            <a:ext cx="3619048" cy="4248472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FREEMASONRY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Origins in England (Grand Lodge in London in 1717)</a:t>
            </a:r>
          </a:p>
          <a:p>
            <a:r>
              <a:rPr lang="en-GB" dirty="0" smtClean="0"/>
              <a:t>Spread through Britain and beyond –influenced by Deism; in Europe by the 1730s</a:t>
            </a:r>
          </a:p>
          <a:p>
            <a:r>
              <a:rPr lang="en-GB" dirty="0" smtClean="0"/>
              <a:t>Ritual-based and adhered to a ‘Brotherhood of Mankind’ and moral insight</a:t>
            </a:r>
          </a:p>
          <a:p>
            <a:r>
              <a:rPr lang="en-GB" dirty="0" smtClean="0"/>
              <a:t>Moral and spiritual equality espoused, not social or economic</a:t>
            </a:r>
          </a:p>
          <a:p>
            <a:r>
              <a:rPr lang="en-GB" dirty="0" smtClean="0"/>
              <a:t>Many lodges accentuated a higher degree of Masonry and a medieval past (of chivalric brotherhood etc)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FREEMASONS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Departure from Christianity and Deist leanings attracted Enlightenment thinkers, including: Frederick; Lessing; Haydn; Gibbon; Voltaire; Mozart (Masonic elements within the </a:t>
            </a:r>
            <a:r>
              <a:rPr lang="en-GB" i="1" dirty="0" smtClean="0"/>
              <a:t>Magic Flute</a:t>
            </a:r>
            <a:r>
              <a:rPr lang="en-GB" dirty="0" smtClean="0"/>
              <a:t>); Goethe (1749-1832), pictured</a:t>
            </a:r>
            <a:endParaRPr lang="en-GB" dirty="0"/>
          </a:p>
        </p:txBody>
      </p:sp>
      <p:pic>
        <p:nvPicPr>
          <p:cNvPr id="6" name="Content Placeholder 5" descr="1828-goeth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14766" y="1600200"/>
            <a:ext cx="3705467" cy="4525963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DEPARTURE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2. Methodism:</a:t>
            </a:r>
          </a:p>
          <a:p>
            <a:r>
              <a:rPr lang="en-GB" dirty="0" smtClean="0"/>
              <a:t>From within orthodox Christianity</a:t>
            </a:r>
          </a:p>
          <a:p>
            <a:r>
              <a:rPr lang="en-GB" dirty="0" smtClean="0"/>
              <a:t>Influence: Moravians in Georgia America; Quaker (pacifists); lack of hierarchical structure</a:t>
            </a:r>
          </a:p>
          <a:p>
            <a:r>
              <a:rPr lang="en-GB" dirty="0" smtClean="0"/>
              <a:t>Leaders: John Wesley (1703-91) pictured; Charles Wesley (1707-88);</a:t>
            </a:r>
          </a:p>
          <a:p>
            <a:r>
              <a:rPr lang="en-GB" dirty="0" smtClean="0"/>
              <a:t>George Whitfield (1714-70)</a:t>
            </a:r>
            <a:endParaRPr lang="en-GB" dirty="0"/>
          </a:p>
        </p:txBody>
      </p:sp>
      <p:pic>
        <p:nvPicPr>
          <p:cNvPr id="5" name="Content Placeholder 4" descr="john-wesley-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13300" y="1672431"/>
            <a:ext cx="3708400" cy="4381500"/>
          </a:xfr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METHODISM contd...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904656"/>
          </a:xfrm>
        </p:spPr>
        <p:txBody>
          <a:bodyPr>
            <a:normAutofit/>
          </a:bodyPr>
          <a:lstStyle/>
          <a:p>
            <a:r>
              <a:rPr lang="en-GB" dirty="0" smtClean="0"/>
              <a:t>AIMS: </a:t>
            </a:r>
          </a:p>
          <a:p>
            <a:r>
              <a:rPr lang="en-GB" dirty="0" smtClean="0"/>
              <a:t>To save souls through evangelical preaching </a:t>
            </a:r>
          </a:p>
          <a:p>
            <a:r>
              <a:rPr lang="en-GB" dirty="0" smtClean="0"/>
              <a:t>To make religion a ‘life force’</a:t>
            </a:r>
          </a:p>
          <a:p>
            <a:r>
              <a:rPr lang="en-GB" dirty="0" smtClean="0"/>
              <a:t>To target the lowly and ignorant – the masses</a:t>
            </a:r>
          </a:p>
          <a:p>
            <a:r>
              <a:rPr lang="en-GB" dirty="0" smtClean="0"/>
              <a:t>Challenge existing beliefs and commitment to God</a:t>
            </a:r>
          </a:p>
          <a:p>
            <a:r>
              <a:rPr lang="en-GB" dirty="0" smtClean="0"/>
              <a:t>MEANS:</a:t>
            </a:r>
          </a:p>
          <a:p>
            <a:r>
              <a:rPr lang="en-GB" dirty="0" smtClean="0"/>
              <a:t>Continuous travel and preaching</a:t>
            </a:r>
          </a:p>
          <a:p>
            <a:r>
              <a:rPr lang="en-GB" dirty="0" smtClean="0"/>
              <a:t>Open air meetings – involving high emotions and ‘enthusiasm’</a:t>
            </a:r>
          </a:p>
          <a:p>
            <a:r>
              <a:rPr lang="en-GB" dirty="0" smtClean="0"/>
              <a:t>Music and hymns; education and circulating schools; pamphleteering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METHODISM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METHOD:</a:t>
            </a:r>
          </a:p>
          <a:p>
            <a:r>
              <a:rPr lang="en-GB" dirty="0" smtClean="0"/>
              <a:t>Society-based; circuits and meetings; districts</a:t>
            </a:r>
          </a:p>
          <a:p>
            <a:r>
              <a:rPr lang="en-GB" dirty="0" smtClean="0"/>
              <a:t>Conference of ministers meeting annually (since 1744)</a:t>
            </a:r>
          </a:p>
          <a:p>
            <a:r>
              <a:rPr lang="en-GB" dirty="0" smtClean="0"/>
              <a:t>Supplementary not separate – up to 1811 remained within the Anglican Church</a:t>
            </a:r>
          </a:p>
          <a:p>
            <a:r>
              <a:rPr lang="en-GB" dirty="0" smtClean="0"/>
              <a:t>SCHISM:</a:t>
            </a:r>
          </a:p>
          <a:p>
            <a:r>
              <a:rPr lang="en-GB" dirty="0" smtClean="0"/>
              <a:t>Between </a:t>
            </a:r>
            <a:r>
              <a:rPr lang="en-GB" dirty="0" err="1" smtClean="0"/>
              <a:t>Arminian</a:t>
            </a:r>
            <a:r>
              <a:rPr lang="en-GB" dirty="0" smtClean="0"/>
              <a:t> and Calvinist stress – the nature of predestination</a:t>
            </a:r>
          </a:p>
          <a:p>
            <a:r>
              <a:rPr lang="en-GB" dirty="0" smtClean="0"/>
              <a:t>1810-11: Primitive Methodists broke away over extent of power into lay hands (and levels of ‘enthusiasm’); Calvinist Methodism rooted </a:t>
            </a:r>
            <a:r>
              <a:rPr lang="en-GB" smtClean="0"/>
              <a:t>in Wales</a:t>
            </a:r>
            <a:endParaRPr lang="en-GB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426</TotalTime>
  <Words>1469</Words>
  <Application>Microsoft Office PowerPoint</Application>
  <PresentationFormat>On-screen Show (4:3)</PresentationFormat>
  <Paragraphs>140</Paragraphs>
  <Slides>27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Apex</vt:lpstr>
      <vt:lpstr>AHHI 6002 – LECTURE 6</vt:lpstr>
      <vt:lpstr>‘A DESIGNER GOD’</vt:lpstr>
      <vt:lpstr>‘CONVICTION OF A GOD’</vt:lpstr>
      <vt:lpstr>‘URGENT CONCERN’</vt:lpstr>
      <vt:lpstr>CHRISTIANITY (AS IT STOOD)</vt:lpstr>
      <vt:lpstr>‘THE WORD OF GOD’</vt:lpstr>
      <vt:lpstr>THE CHALLENGE - DEISM</vt:lpstr>
      <vt:lpstr>DEISM contd...</vt:lpstr>
      <vt:lpstr>DEISM - BACKGROUND</vt:lpstr>
      <vt:lpstr>NEWTON</vt:lpstr>
      <vt:lpstr>‘ARGUMENT FROM DESIGN’</vt:lpstr>
      <vt:lpstr>DEISM – THE CONSEQUENCES!</vt:lpstr>
      <vt:lpstr>DEISM contd...</vt:lpstr>
      <vt:lpstr>EARLY DEISTS</vt:lpstr>
      <vt:lpstr>DEISM AND TOLERANCE</vt:lpstr>
      <vt:lpstr>CRITIQUE OF ‘ARGUMENTS FROM DESIGN’</vt:lpstr>
      <vt:lpstr>DAVID HUME (1711-1776)</vt:lpstr>
      <vt:lpstr>CRITIQUE</vt:lpstr>
      <vt:lpstr>IMPACT</vt:lpstr>
      <vt:lpstr>DIALOGUES CONCERNING NATURAL RELIGION</vt:lpstr>
      <vt:lpstr>Dialogues, contd...</vt:lpstr>
      <vt:lpstr>DEPARTURES</vt:lpstr>
      <vt:lpstr>FREEMASONRY contd...</vt:lpstr>
      <vt:lpstr>FREEMASONS</vt:lpstr>
      <vt:lpstr>DEPARTURE</vt:lpstr>
      <vt:lpstr>METHODISM contd...</vt:lpstr>
      <vt:lpstr>METHODISM contd...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AHHI 6003 – LECTURE 6</dc:title>
  <dc:creator>Sony</dc:creator>
  <cp:lastModifiedBy>sh019</cp:lastModifiedBy>
  <cp:revision>37</cp:revision>
  <dcterms:created xsi:type="dcterms:W3CDTF">2011-03-05T13:12:35Z</dcterms:created>
  <dcterms:modified xsi:type="dcterms:W3CDTF">2012-03-29T09:26:34Z</dcterms:modified>
</cp:coreProperties>
</file>