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1" r:id="rId1"/>
  </p:sldMasterIdLst>
  <p:sldIdLst>
    <p:sldId id="256" r:id="rId2"/>
    <p:sldId id="271" r:id="rId3"/>
    <p:sldId id="257" r:id="rId4"/>
    <p:sldId id="258" r:id="rId5"/>
    <p:sldId id="259" r:id="rId6"/>
    <p:sldId id="260" r:id="rId7"/>
    <p:sldId id="261" r:id="rId8"/>
    <p:sldId id="264" r:id="rId9"/>
    <p:sldId id="262" r:id="rId10"/>
    <p:sldId id="263" r:id="rId11"/>
    <p:sldId id="268" r:id="rId12"/>
    <p:sldId id="267" r:id="rId13"/>
    <p:sldId id="266" r:id="rId14"/>
    <p:sldId id="265" r:id="rId15"/>
    <p:sldId id="270" r:id="rId16"/>
    <p:sldId id="26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B122FC-AC5F-4933-8D7C-95F46C93AD5A}" v="98" dt="2023-04-27T07:58:37.4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3" autoAdjust="0"/>
    <p:restoredTop sz="94660"/>
  </p:normalViewPr>
  <p:slideViewPr>
    <p:cSldViewPr snapToGrid="0">
      <p:cViewPr varScale="1">
        <p:scale>
          <a:sx n="119" d="100"/>
          <a:sy n="119" d="100"/>
        </p:scale>
        <p:origin x="232"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4/27/23</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492558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4/27/23</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8137158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4/27/23</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9195273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4/27/23</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3808222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4/27/23</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372309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4/27/23</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7090497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4/27/23</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3041940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4/27/23</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8860261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4/27/23</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9679571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4/27/23</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356190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4/27/23</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2109867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4/27/23</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430729978"/>
      </p:ext>
    </p:extLst>
  </p:cSld>
  <p:clrMap bg1="dk1" tx1="lt1" bg2="dk2" tx2="lt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24" r:id="rId6"/>
    <p:sldLayoutId id="2147483720" r:id="rId7"/>
    <p:sldLayoutId id="2147483721" r:id="rId8"/>
    <p:sldLayoutId id="2147483722" r:id="rId9"/>
    <p:sldLayoutId id="2147483723" r:id="rId10"/>
    <p:sldLayoutId id="214748372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4"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45" name="Picture 3">
            <a:extLst>
              <a:ext uri="{FF2B5EF4-FFF2-40B4-BE49-F238E27FC236}">
                <a16:creationId xmlns:a16="http://schemas.microsoft.com/office/drawing/2014/main" id="{5458B6B1-87CD-CC6B-0CEB-AF1296E46B0D}"/>
              </a:ext>
            </a:extLst>
          </p:cNvPr>
          <p:cNvPicPr>
            <a:picLocks noChangeAspect="1"/>
          </p:cNvPicPr>
          <p:nvPr/>
        </p:nvPicPr>
        <p:blipFill rotWithShape="1">
          <a:blip r:embed="rId2"/>
          <a:srcRect l="7702" r="42299"/>
          <a:stretch/>
        </p:blipFill>
        <p:spPr>
          <a:xfrm>
            <a:off x="20" y="10"/>
            <a:ext cx="6095980" cy="6857990"/>
          </a:xfrm>
          <a:custGeom>
            <a:avLst/>
            <a:gdLst/>
            <a:ahLst/>
            <a:cxnLst/>
            <a:rect l="l" t="t" r="r" b="b"/>
            <a:pathLst>
              <a:path w="6096000" h="6858000">
                <a:moveTo>
                  <a:pt x="0" y="0"/>
                </a:moveTo>
                <a:lnTo>
                  <a:pt x="2758239" y="0"/>
                </a:lnTo>
                <a:lnTo>
                  <a:pt x="2916747" y="218181"/>
                </a:lnTo>
                <a:cubicBezTo>
                  <a:pt x="3525935" y="1023180"/>
                  <a:pt x="4281133" y="1818277"/>
                  <a:pt x="4839749" y="2631787"/>
                </a:cubicBezTo>
                <a:cubicBezTo>
                  <a:pt x="5571203" y="3696928"/>
                  <a:pt x="6122704" y="4799581"/>
                  <a:pt x="6095001" y="5672947"/>
                </a:cubicBezTo>
                <a:cubicBezTo>
                  <a:pt x="6083564" y="6040467"/>
                  <a:pt x="5972980" y="6348559"/>
                  <a:pt x="5792922" y="6612444"/>
                </a:cubicBezTo>
                <a:cubicBezTo>
                  <a:pt x="5755410" y="6667420"/>
                  <a:pt x="5714882" y="6720477"/>
                  <a:pt x="5671607" y="6771753"/>
                </a:cubicBezTo>
                <a:lnTo>
                  <a:pt x="5591643" y="6858000"/>
                </a:lnTo>
                <a:lnTo>
                  <a:pt x="0" y="6858000"/>
                </a:lnTo>
                <a:close/>
              </a:path>
            </a:pathLst>
          </a:custGeom>
        </p:spPr>
      </p:pic>
      <p:sp>
        <p:nvSpPr>
          <p:cNvPr id="46" name="Freeform: Shape 10">
            <a:extLst>
              <a:ext uri="{FF2B5EF4-FFF2-40B4-BE49-F238E27FC236}">
                <a16:creationId xmlns:a16="http://schemas.microsoft.com/office/drawing/2014/main" id="{55F5D1E8-E605-4EFC-8912-6E191F84F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789134">
            <a:off x="2400596" y="454890"/>
            <a:ext cx="3969651" cy="5948221"/>
          </a:xfrm>
          <a:custGeom>
            <a:avLst/>
            <a:gdLst>
              <a:gd name="connsiteX0" fmla="*/ 4594048 w 9861488"/>
              <a:gd name="connsiteY0" fmla="*/ 11458472 h 11458472"/>
              <a:gd name="connsiteX1" fmla="*/ 0 w 9861488"/>
              <a:gd name="connsiteY1" fmla="*/ 5948221 h 11458472"/>
              <a:gd name="connsiteX2" fmla="*/ 1863 w 9861488"/>
              <a:gd name="connsiteY2" fmla="*/ 5698862 h 11458472"/>
              <a:gd name="connsiteX3" fmla="*/ 320025 w 9861488"/>
              <a:gd name="connsiteY3" fmla="*/ 3799836 h 11458472"/>
              <a:gd name="connsiteX4" fmla="*/ 3430486 w 9861488"/>
              <a:gd name="connsiteY4" fmla="*/ 295907 h 11458472"/>
              <a:gd name="connsiteX5" fmla="*/ 3863859 w 9861488"/>
              <a:gd name="connsiteY5" fmla="*/ 55612 h 11458472"/>
              <a:gd name="connsiteX6" fmla="*/ 3969651 w 9861488"/>
              <a:gd name="connsiteY6" fmla="*/ 0 h 11458472"/>
              <a:gd name="connsiteX7" fmla="*/ 9861488 w 9861488"/>
              <a:gd name="connsiteY7" fmla="*/ 7066862 h 11458472"/>
              <a:gd name="connsiteX8" fmla="*/ 4594048 w 9861488"/>
              <a:gd name="connsiteY8" fmla="*/ 11458472 h 11458472"/>
              <a:gd name="connsiteX0" fmla="*/ 0 w 9861488"/>
              <a:gd name="connsiteY0" fmla="*/ 5948221 h 11549912"/>
              <a:gd name="connsiteX1" fmla="*/ 1863 w 9861488"/>
              <a:gd name="connsiteY1" fmla="*/ 5698862 h 11549912"/>
              <a:gd name="connsiteX2" fmla="*/ 320025 w 9861488"/>
              <a:gd name="connsiteY2" fmla="*/ 3799836 h 11549912"/>
              <a:gd name="connsiteX3" fmla="*/ 3430486 w 9861488"/>
              <a:gd name="connsiteY3" fmla="*/ 295907 h 11549912"/>
              <a:gd name="connsiteX4" fmla="*/ 3863859 w 9861488"/>
              <a:gd name="connsiteY4" fmla="*/ 55612 h 11549912"/>
              <a:gd name="connsiteX5" fmla="*/ 3969651 w 9861488"/>
              <a:gd name="connsiteY5" fmla="*/ 0 h 11549912"/>
              <a:gd name="connsiteX6" fmla="*/ 9861488 w 9861488"/>
              <a:gd name="connsiteY6" fmla="*/ 7066862 h 11549912"/>
              <a:gd name="connsiteX7" fmla="*/ 4685488 w 9861488"/>
              <a:gd name="connsiteY7" fmla="*/ 11549912 h 11549912"/>
              <a:gd name="connsiteX0" fmla="*/ 0 w 9861488"/>
              <a:gd name="connsiteY0" fmla="*/ 5948221 h 7066862"/>
              <a:gd name="connsiteX1" fmla="*/ 1863 w 9861488"/>
              <a:gd name="connsiteY1" fmla="*/ 5698862 h 7066862"/>
              <a:gd name="connsiteX2" fmla="*/ 320025 w 9861488"/>
              <a:gd name="connsiteY2" fmla="*/ 3799836 h 7066862"/>
              <a:gd name="connsiteX3" fmla="*/ 3430486 w 9861488"/>
              <a:gd name="connsiteY3" fmla="*/ 295907 h 7066862"/>
              <a:gd name="connsiteX4" fmla="*/ 3863859 w 9861488"/>
              <a:gd name="connsiteY4" fmla="*/ 55612 h 7066862"/>
              <a:gd name="connsiteX5" fmla="*/ 3969651 w 9861488"/>
              <a:gd name="connsiteY5" fmla="*/ 0 h 7066862"/>
              <a:gd name="connsiteX6" fmla="*/ 9861488 w 9861488"/>
              <a:gd name="connsiteY6" fmla="*/ 7066862 h 7066862"/>
              <a:gd name="connsiteX0" fmla="*/ 0 w 3969651"/>
              <a:gd name="connsiteY0" fmla="*/ 5948221 h 5948221"/>
              <a:gd name="connsiteX1" fmla="*/ 1863 w 3969651"/>
              <a:gd name="connsiteY1" fmla="*/ 5698862 h 5948221"/>
              <a:gd name="connsiteX2" fmla="*/ 320025 w 3969651"/>
              <a:gd name="connsiteY2" fmla="*/ 3799836 h 5948221"/>
              <a:gd name="connsiteX3" fmla="*/ 3430486 w 3969651"/>
              <a:gd name="connsiteY3" fmla="*/ 295907 h 5948221"/>
              <a:gd name="connsiteX4" fmla="*/ 3863859 w 3969651"/>
              <a:gd name="connsiteY4" fmla="*/ 55612 h 5948221"/>
              <a:gd name="connsiteX5" fmla="*/ 3969651 w 3969651"/>
              <a:gd name="connsiteY5" fmla="*/ 0 h 5948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9651" h="5948221">
                <a:moveTo>
                  <a:pt x="0" y="5948221"/>
                </a:moveTo>
                <a:lnTo>
                  <a:pt x="1863" y="5698862"/>
                </a:lnTo>
                <a:cubicBezTo>
                  <a:pt x="27184" y="5017139"/>
                  <a:pt x="133214" y="4368297"/>
                  <a:pt x="320025" y="3799836"/>
                </a:cubicBezTo>
                <a:cubicBezTo>
                  <a:pt x="810579" y="2305232"/>
                  <a:pt x="2027133" y="1118138"/>
                  <a:pt x="3430486" y="295907"/>
                </a:cubicBezTo>
                <a:cubicBezTo>
                  <a:pt x="3545941" y="228312"/>
                  <a:pt x="3692079" y="146862"/>
                  <a:pt x="3863859" y="55612"/>
                </a:cubicBezTo>
                <a:lnTo>
                  <a:pt x="3969651" y="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DF769AA0-FB80-0B01-65C6-70F83E0D86B2}"/>
              </a:ext>
            </a:extLst>
          </p:cNvPr>
          <p:cNvSpPr>
            <a:spLocks noGrp="1"/>
          </p:cNvSpPr>
          <p:nvPr>
            <p:ph type="ctrTitle"/>
          </p:nvPr>
        </p:nvSpPr>
        <p:spPr>
          <a:xfrm>
            <a:off x="6858000" y="1524000"/>
            <a:ext cx="4572000" cy="2286000"/>
          </a:xfrm>
        </p:spPr>
        <p:txBody>
          <a:bodyPr>
            <a:normAutofit/>
          </a:bodyPr>
          <a:lstStyle/>
          <a:p>
            <a:pPr algn="l"/>
            <a:r>
              <a:rPr lang="en-GB" sz="4400" dirty="0"/>
              <a:t>Digital media and children and young people </a:t>
            </a:r>
          </a:p>
        </p:txBody>
      </p:sp>
      <p:sp>
        <p:nvSpPr>
          <p:cNvPr id="3" name="Subtitle 2">
            <a:extLst>
              <a:ext uri="{FF2B5EF4-FFF2-40B4-BE49-F238E27FC236}">
                <a16:creationId xmlns:a16="http://schemas.microsoft.com/office/drawing/2014/main" id="{1287AB9B-8184-CE82-7609-7138BC18DF04}"/>
              </a:ext>
            </a:extLst>
          </p:cNvPr>
          <p:cNvSpPr>
            <a:spLocks noGrp="1"/>
          </p:cNvSpPr>
          <p:nvPr>
            <p:ph type="subTitle" idx="1"/>
          </p:nvPr>
        </p:nvSpPr>
        <p:spPr>
          <a:xfrm>
            <a:off x="6858000" y="4571999"/>
            <a:ext cx="4572000" cy="1524000"/>
          </a:xfrm>
        </p:spPr>
        <p:txBody>
          <a:bodyPr>
            <a:normAutofit/>
          </a:bodyPr>
          <a:lstStyle/>
          <a:p>
            <a:pPr algn="l"/>
            <a:r>
              <a:rPr lang="en-GB"/>
              <a:t>Courtney Elkins 2007490</a:t>
            </a:r>
          </a:p>
        </p:txBody>
      </p:sp>
    </p:spTree>
    <p:extLst>
      <p:ext uri="{BB962C8B-B14F-4D97-AF65-F5344CB8AC3E}">
        <p14:creationId xmlns:p14="http://schemas.microsoft.com/office/powerpoint/2010/main" val="36047173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E67E5-427D-D0B1-D996-8B1BC5A8731D}"/>
              </a:ext>
            </a:extLst>
          </p:cNvPr>
          <p:cNvSpPr>
            <a:spLocks noGrp="1"/>
          </p:cNvSpPr>
          <p:nvPr>
            <p:ph type="title"/>
          </p:nvPr>
        </p:nvSpPr>
        <p:spPr/>
        <p:txBody>
          <a:bodyPr/>
          <a:lstStyle/>
          <a:p>
            <a:r>
              <a:rPr lang="en-US" dirty="0"/>
              <a:t>Aims of this presentation </a:t>
            </a:r>
          </a:p>
        </p:txBody>
      </p:sp>
      <p:sp>
        <p:nvSpPr>
          <p:cNvPr id="3" name="Content Placeholder 2">
            <a:extLst>
              <a:ext uri="{FF2B5EF4-FFF2-40B4-BE49-F238E27FC236}">
                <a16:creationId xmlns:a16="http://schemas.microsoft.com/office/drawing/2014/main" id="{8769DE3E-213E-E747-00BC-8D60A41B5105}"/>
              </a:ext>
            </a:extLst>
          </p:cNvPr>
          <p:cNvSpPr>
            <a:spLocks noGrp="1"/>
          </p:cNvSpPr>
          <p:nvPr>
            <p:ph idx="1"/>
          </p:nvPr>
        </p:nvSpPr>
        <p:spPr/>
        <p:txBody>
          <a:bodyPr/>
          <a:lstStyle/>
          <a:p>
            <a:r>
              <a:rPr lang="en-US" dirty="0"/>
              <a:t>Provide a definition of digital media </a:t>
            </a:r>
          </a:p>
          <a:p>
            <a:r>
              <a:rPr lang="en-US" dirty="0"/>
              <a:t>Give an overview of digital media platforms with some background information </a:t>
            </a:r>
          </a:p>
          <a:p>
            <a:r>
              <a:rPr lang="en-US" dirty="0"/>
              <a:t>Identify the positives and negatives of social media </a:t>
            </a:r>
          </a:p>
          <a:p>
            <a:r>
              <a:rPr lang="en-US" dirty="0"/>
              <a:t>Give an overall analysis about the primary position of social media, including case studies and policies </a:t>
            </a:r>
          </a:p>
        </p:txBody>
      </p:sp>
    </p:spTree>
    <p:extLst>
      <p:ext uri="{BB962C8B-B14F-4D97-AF65-F5344CB8AC3E}">
        <p14:creationId xmlns:p14="http://schemas.microsoft.com/office/powerpoint/2010/main" val="22239917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4" descr="An abstract design with lines and financial symbols">
            <a:extLst>
              <a:ext uri="{FF2B5EF4-FFF2-40B4-BE49-F238E27FC236}">
                <a16:creationId xmlns:a16="http://schemas.microsoft.com/office/drawing/2014/main" id="{5F612E79-5221-DEBB-2E4A-21CB60181629}"/>
              </a:ext>
            </a:extLst>
          </p:cNvPr>
          <p:cNvPicPr>
            <a:picLocks noChangeAspect="1"/>
          </p:cNvPicPr>
          <p:nvPr/>
        </p:nvPicPr>
        <p:blipFill rotWithShape="1">
          <a:blip r:embed="rId2"/>
          <a:srcRect l="18783" r="19676" b="2"/>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5" name="Freeform: Shape 10">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FFAAC106-054F-6C50-F573-4C677FD19E4F}"/>
              </a:ext>
            </a:extLst>
          </p:cNvPr>
          <p:cNvSpPr>
            <a:spLocks noGrp="1"/>
          </p:cNvSpPr>
          <p:nvPr>
            <p:ph idx="1"/>
          </p:nvPr>
        </p:nvSpPr>
        <p:spPr>
          <a:xfrm>
            <a:off x="6096000" y="2286000"/>
            <a:ext cx="5334000" cy="3810001"/>
          </a:xfrm>
        </p:spPr>
        <p:txBody>
          <a:bodyPr>
            <a:normAutofit/>
          </a:bodyPr>
          <a:lstStyle/>
          <a:p>
            <a:pPr>
              <a:lnSpc>
                <a:spcPct val="115000"/>
              </a:lnSpc>
            </a:pPr>
            <a:r>
              <a:rPr lang="en-GB" sz="2200" dirty="0"/>
              <a:t>Digital media refers to media that is presented in a digital format, such as computers and mobile devices. Digital media can be created, viewed, modified, communicated through these technologies (Das, 2020) </a:t>
            </a:r>
          </a:p>
        </p:txBody>
      </p:sp>
      <p:sp>
        <p:nvSpPr>
          <p:cNvPr id="2" name="Title 1">
            <a:extLst>
              <a:ext uri="{FF2B5EF4-FFF2-40B4-BE49-F238E27FC236}">
                <a16:creationId xmlns:a16="http://schemas.microsoft.com/office/drawing/2014/main" id="{2C19BC5A-4557-E78F-627A-3147F043F76F}"/>
              </a:ext>
            </a:extLst>
          </p:cNvPr>
          <p:cNvSpPr>
            <a:spLocks noGrp="1"/>
          </p:cNvSpPr>
          <p:nvPr>
            <p:ph type="title"/>
          </p:nvPr>
        </p:nvSpPr>
        <p:spPr>
          <a:xfrm>
            <a:off x="6096000" y="762000"/>
            <a:ext cx="5334000" cy="1524000"/>
          </a:xfrm>
        </p:spPr>
        <p:txBody>
          <a:bodyPr>
            <a:normAutofit/>
          </a:bodyPr>
          <a:lstStyle/>
          <a:p>
            <a:r>
              <a:rPr lang="en-GB" sz="3200"/>
              <a:t> What is digital media?</a:t>
            </a:r>
          </a:p>
        </p:txBody>
      </p:sp>
    </p:spTree>
    <p:extLst>
      <p:ext uri="{BB962C8B-B14F-4D97-AF65-F5344CB8AC3E}">
        <p14:creationId xmlns:p14="http://schemas.microsoft.com/office/powerpoint/2010/main" val="32967554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4" descr="Gadgets on a desk">
            <a:extLst>
              <a:ext uri="{FF2B5EF4-FFF2-40B4-BE49-F238E27FC236}">
                <a16:creationId xmlns:a16="http://schemas.microsoft.com/office/drawing/2014/main" id="{D8C8353F-66A2-745C-8B97-338FE72B7FF7}"/>
              </a:ext>
            </a:extLst>
          </p:cNvPr>
          <p:cNvPicPr>
            <a:picLocks noChangeAspect="1"/>
          </p:cNvPicPr>
          <p:nvPr/>
        </p:nvPicPr>
        <p:blipFill rotWithShape="1">
          <a:blip r:embed="rId2"/>
          <a:srcRect l="6185" r="24406" b="-1"/>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32" name="Freeform: Shape 10">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3" name="Content Placeholder 2">
            <a:extLst>
              <a:ext uri="{FF2B5EF4-FFF2-40B4-BE49-F238E27FC236}">
                <a16:creationId xmlns:a16="http://schemas.microsoft.com/office/drawing/2014/main" id="{058735D7-564F-B686-D4CD-D9E93CD6BC0E}"/>
              </a:ext>
            </a:extLst>
          </p:cNvPr>
          <p:cNvSpPr>
            <a:spLocks noGrp="1"/>
          </p:cNvSpPr>
          <p:nvPr>
            <p:ph idx="1"/>
          </p:nvPr>
        </p:nvSpPr>
        <p:spPr>
          <a:xfrm>
            <a:off x="6096000" y="2286000"/>
            <a:ext cx="5334000" cy="3810001"/>
          </a:xfrm>
        </p:spPr>
        <p:txBody>
          <a:bodyPr>
            <a:normAutofit fontScale="92500"/>
          </a:bodyPr>
          <a:lstStyle/>
          <a:p>
            <a:r>
              <a:rPr lang="en-GB" sz="2400" dirty="0"/>
              <a:t>Digital media platforms include:</a:t>
            </a:r>
          </a:p>
          <a:p>
            <a:r>
              <a:rPr lang="en-GB" sz="2400" dirty="0"/>
              <a:t>Social media platforms.</a:t>
            </a:r>
          </a:p>
          <a:p>
            <a:r>
              <a:rPr lang="en-GB" sz="2400" dirty="0"/>
              <a:t>Digital publishing- Blogs, Online news articles, e-books.</a:t>
            </a:r>
          </a:p>
          <a:p>
            <a:r>
              <a:rPr lang="en-GB" sz="2400" dirty="0"/>
              <a:t>Video games.</a:t>
            </a:r>
          </a:p>
          <a:p>
            <a:r>
              <a:rPr lang="en-GB" sz="2400" dirty="0"/>
              <a:t>On estimate, 80% of individuals in the UK own a smartphone (Ofcom, 2017)</a:t>
            </a:r>
          </a:p>
          <a:p>
            <a:endParaRPr lang="en-GB" sz="2400" dirty="0"/>
          </a:p>
        </p:txBody>
      </p:sp>
      <p:sp>
        <p:nvSpPr>
          <p:cNvPr id="2" name="Title 1">
            <a:extLst>
              <a:ext uri="{FF2B5EF4-FFF2-40B4-BE49-F238E27FC236}">
                <a16:creationId xmlns:a16="http://schemas.microsoft.com/office/drawing/2014/main" id="{6F1AB6BD-2488-A456-8D1D-0611605920AC}"/>
              </a:ext>
            </a:extLst>
          </p:cNvPr>
          <p:cNvSpPr>
            <a:spLocks noGrp="1"/>
          </p:cNvSpPr>
          <p:nvPr>
            <p:ph type="title"/>
          </p:nvPr>
        </p:nvSpPr>
        <p:spPr>
          <a:xfrm>
            <a:off x="6096000" y="762000"/>
            <a:ext cx="5334000" cy="1524000"/>
          </a:xfrm>
        </p:spPr>
        <p:txBody>
          <a:bodyPr>
            <a:normAutofit/>
          </a:bodyPr>
          <a:lstStyle/>
          <a:p>
            <a:r>
              <a:rPr lang="en-GB" sz="3200"/>
              <a:t>Digital media platforms </a:t>
            </a:r>
          </a:p>
        </p:txBody>
      </p:sp>
    </p:spTree>
    <p:extLst>
      <p:ext uri="{BB962C8B-B14F-4D97-AF65-F5344CB8AC3E}">
        <p14:creationId xmlns:p14="http://schemas.microsoft.com/office/powerpoint/2010/main" val="41454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CFD5D-E616-BEAE-43E4-D2A10C542743}"/>
              </a:ext>
            </a:extLst>
          </p:cNvPr>
          <p:cNvSpPr>
            <a:spLocks noGrp="1"/>
          </p:cNvSpPr>
          <p:nvPr>
            <p:ph type="title"/>
          </p:nvPr>
        </p:nvSpPr>
        <p:spPr/>
        <p:txBody>
          <a:bodyPr/>
          <a:lstStyle/>
          <a:p>
            <a:r>
              <a:rPr lang="en-GB" dirty="0"/>
              <a:t> Digital media platforms </a:t>
            </a:r>
          </a:p>
        </p:txBody>
      </p:sp>
      <p:sp>
        <p:nvSpPr>
          <p:cNvPr id="3" name="Content Placeholder 2">
            <a:extLst>
              <a:ext uri="{FF2B5EF4-FFF2-40B4-BE49-F238E27FC236}">
                <a16:creationId xmlns:a16="http://schemas.microsoft.com/office/drawing/2014/main" id="{2915E5AB-3C5A-9CD4-0AEB-8295687159A5}"/>
              </a:ext>
            </a:extLst>
          </p:cNvPr>
          <p:cNvSpPr>
            <a:spLocks noGrp="1"/>
          </p:cNvSpPr>
          <p:nvPr>
            <p:ph idx="1"/>
          </p:nvPr>
        </p:nvSpPr>
        <p:spPr/>
        <p:txBody>
          <a:bodyPr>
            <a:normAutofit fontScale="92500" lnSpcReduction="10000"/>
          </a:bodyPr>
          <a:lstStyle/>
          <a:p>
            <a:r>
              <a:rPr lang="en-GB" sz="1800" dirty="0"/>
              <a:t>Digital media platforms are being used worldwide- Facebook is the largest social media platform-2.4 billion users recorded in 2019 (Ospina, 2019)</a:t>
            </a:r>
          </a:p>
          <a:p>
            <a:r>
              <a:rPr lang="en-GB" sz="1800" dirty="0"/>
              <a:t>Digital media is also now being incorporated into education- Wales digital competence framework within the new curriculum educates learners about the digital world and how to contribute positively. Within the curriculum, the aim is to develop ambitious,, capable learners who use ‘digital technologies to communicate’ ( Welsh Government, 2022)</a:t>
            </a:r>
          </a:p>
          <a:p>
            <a:r>
              <a:rPr lang="en-GB" sz="1800" dirty="0"/>
              <a:t>The coronavirus pandemic also caused an increase to the use of digital technologies and digital media platforms, adjusting to working and communicating through digital media platforms (De and Pandey and Pal, 2020).</a:t>
            </a:r>
          </a:p>
          <a:p>
            <a:r>
              <a:rPr lang="en-GB" sz="1800" dirty="0"/>
              <a:t>The rapid and continuous development of digital media is changing how we access information, and how we communicate (Ospina, 2019).</a:t>
            </a:r>
          </a:p>
          <a:p>
            <a:pPr marL="0" indent="0">
              <a:buNone/>
            </a:pPr>
            <a:endParaRPr lang="en-GB" dirty="0"/>
          </a:p>
        </p:txBody>
      </p:sp>
    </p:spTree>
    <p:extLst>
      <p:ext uri="{BB962C8B-B14F-4D97-AF65-F5344CB8AC3E}">
        <p14:creationId xmlns:p14="http://schemas.microsoft.com/office/powerpoint/2010/main" val="36354571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7">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9">
            <a:extLst>
              <a:ext uri="{FF2B5EF4-FFF2-40B4-BE49-F238E27FC236}">
                <a16:creationId xmlns:a16="http://schemas.microsoft.com/office/drawing/2014/main" id="{1F2E94ED-9EAC-4540-B972-B11CAA8526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3597" y="835592"/>
            <a:ext cx="6095980" cy="5948805"/>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11">
            <a:extLst>
              <a:ext uri="{FF2B5EF4-FFF2-40B4-BE49-F238E27FC236}">
                <a16:creationId xmlns:a16="http://schemas.microsoft.com/office/drawing/2014/main" id="{A3BFB3E6-2D9E-4A5C-826F-44A91F5977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AE517720-0F8E-21FB-0520-27F11E220A15}"/>
              </a:ext>
            </a:extLst>
          </p:cNvPr>
          <p:cNvSpPr>
            <a:spLocks noGrp="1"/>
          </p:cNvSpPr>
          <p:nvPr>
            <p:ph idx="1"/>
          </p:nvPr>
        </p:nvSpPr>
        <p:spPr>
          <a:xfrm>
            <a:off x="6858001" y="3048000"/>
            <a:ext cx="4572000" cy="3048001"/>
          </a:xfrm>
        </p:spPr>
        <p:txBody>
          <a:bodyPr>
            <a:normAutofit/>
          </a:bodyPr>
          <a:lstStyle/>
          <a:p>
            <a:pPr>
              <a:lnSpc>
                <a:spcPct val="115000"/>
              </a:lnSpc>
            </a:pPr>
            <a:r>
              <a:rPr lang="en-GB" sz="1100" dirty="0"/>
              <a:t>Digital learning- The Welsh curriculum helps educate learners about the digital world, whilst learning about internet safety (Welsh Government, 2022) </a:t>
            </a:r>
          </a:p>
          <a:p>
            <a:pPr>
              <a:lnSpc>
                <a:spcPct val="115000"/>
              </a:lnSpc>
            </a:pPr>
            <a:r>
              <a:rPr lang="en-GB" sz="1100" dirty="0"/>
              <a:t>Digital media helps individuals to communicate- creates communication networks between students and teachers. Studies have shown effective communication between teachers and students creates successful learning experiences (</a:t>
            </a:r>
            <a:r>
              <a:rPr lang="en-GB" sz="1100" dirty="0" err="1"/>
              <a:t>Faizi</a:t>
            </a:r>
            <a:r>
              <a:rPr lang="en-GB" sz="1100" dirty="0"/>
              <a:t> and Afia and </a:t>
            </a:r>
            <a:r>
              <a:rPr lang="en-GB" sz="1100" dirty="0" err="1"/>
              <a:t>Chiheb</a:t>
            </a:r>
            <a:r>
              <a:rPr lang="en-GB" sz="1100" dirty="0"/>
              <a:t>, 2013). </a:t>
            </a:r>
          </a:p>
          <a:p>
            <a:pPr>
              <a:lnSpc>
                <a:spcPct val="115000"/>
              </a:lnSpc>
            </a:pPr>
            <a:r>
              <a:rPr lang="en-GB" sz="1100" dirty="0"/>
              <a:t>Digital media enabled online learning throughout Covid- this allowed children to stay educated (Yu,2022)</a:t>
            </a:r>
          </a:p>
          <a:p>
            <a:pPr>
              <a:lnSpc>
                <a:spcPct val="115000"/>
              </a:lnSpc>
            </a:pPr>
            <a:endParaRPr lang="en-GB" sz="1100" dirty="0"/>
          </a:p>
        </p:txBody>
      </p:sp>
      <p:sp>
        <p:nvSpPr>
          <p:cNvPr id="2" name="Title 1">
            <a:extLst>
              <a:ext uri="{FF2B5EF4-FFF2-40B4-BE49-F238E27FC236}">
                <a16:creationId xmlns:a16="http://schemas.microsoft.com/office/drawing/2014/main" id="{DCACD270-551A-328F-7E20-B13BF126CE4C}"/>
              </a:ext>
            </a:extLst>
          </p:cNvPr>
          <p:cNvSpPr>
            <a:spLocks noGrp="1"/>
          </p:cNvSpPr>
          <p:nvPr>
            <p:ph type="title"/>
          </p:nvPr>
        </p:nvSpPr>
        <p:spPr>
          <a:xfrm>
            <a:off x="6858000" y="1523990"/>
            <a:ext cx="4572000" cy="1524010"/>
          </a:xfrm>
        </p:spPr>
        <p:txBody>
          <a:bodyPr anchor="t">
            <a:normAutofit/>
          </a:bodyPr>
          <a:lstStyle/>
          <a:p>
            <a:r>
              <a:rPr lang="en-GB" sz="3000"/>
              <a:t>Positives on digital media impact for children and young people</a:t>
            </a:r>
          </a:p>
        </p:txBody>
      </p:sp>
    </p:spTree>
    <p:extLst>
      <p:ext uri="{BB962C8B-B14F-4D97-AF65-F5344CB8AC3E}">
        <p14:creationId xmlns:p14="http://schemas.microsoft.com/office/powerpoint/2010/main" val="8819308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CE986-40F2-F058-0798-C9FD1F4FD8DC}"/>
              </a:ext>
            </a:extLst>
          </p:cNvPr>
          <p:cNvSpPr>
            <a:spLocks noGrp="1"/>
          </p:cNvSpPr>
          <p:nvPr>
            <p:ph type="title"/>
          </p:nvPr>
        </p:nvSpPr>
        <p:spPr/>
        <p:txBody>
          <a:bodyPr/>
          <a:lstStyle/>
          <a:p>
            <a:r>
              <a:rPr lang="en-GB" dirty="0"/>
              <a:t>Negatives on digital media impact for children and young people </a:t>
            </a:r>
          </a:p>
        </p:txBody>
      </p:sp>
      <p:sp>
        <p:nvSpPr>
          <p:cNvPr id="3" name="Content Placeholder 2">
            <a:extLst>
              <a:ext uri="{FF2B5EF4-FFF2-40B4-BE49-F238E27FC236}">
                <a16:creationId xmlns:a16="http://schemas.microsoft.com/office/drawing/2014/main" id="{E074BC48-EA73-D39D-2CC2-00C3AC41F0F5}"/>
              </a:ext>
            </a:extLst>
          </p:cNvPr>
          <p:cNvSpPr>
            <a:spLocks noGrp="1"/>
          </p:cNvSpPr>
          <p:nvPr>
            <p:ph idx="1"/>
          </p:nvPr>
        </p:nvSpPr>
        <p:spPr/>
        <p:txBody>
          <a:bodyPr>
            <a:normAutofit/>
          </a:bodyPr>
          <a:lstStyle/>
          <a:p>
            <a:r>
              <a:rPr lang="en-GB" sz="1500" dirty="0"/>
              <a:t>Poor mental health- Evidence presented by Kraut (1998) and Young and Rogers (1998) found that frequent use of internet use raise the risk of depressive symptoms (</a:t>
            </a:r>
            <a:r>
              <a:rPr lang="en-GB" sz="1500" dirty="0" err="1"/>
              <a:t>Mcrae</a:t>
            </a:r>
            <a:r>
              <a:rPr lang="en-GB" sz="1500" dirty="0"/>
              <a:t>, </a:t>
            </a:r>
            <a:r>
              <a:rPr lang="en-GB" sz="1500" dirty="0" err="1"/>
              <a:t>Gettings</a:t>
            </a:r>
            <a:r>
              <a:rPr lang="en-GB" sz="1500" dirty="0"/>
              <a:t> and </a:t>
            </a:r>
            <a:r>
              <a:rPr lang="en-GB" sz="1500" dirty="0" err="1"/>
              <a:t>Purssell</a:t>
            </a:r>
            <a:r>
              <a:rPr lang="en-GB" sz="1500" dirty="0"/>
              <a:t>, 2017)</a:t>
            </a:r>
          </a:p>
          <a:p>
            <a:r>
              <a:rPr lang="en-GB" sz="1600" dirty="0"/>
              <a:t>Social media platforms require young people to be the age of 13 to join (</a:t>
            </a:r>
            <a:r>
              <a:rPr lang="en-GB" sz="1600" dirty="0" err="1"/>
              <a:t>Charmaraman</a:t>
            </a:r>
            <a:r>
              <a:rPr lang="en-GB" sz="1600" dirty="0"/>
              <a:t> et al., 2022)</a:t>
            </a:r>
          </a:p>
          <a:p>
            <a:r>
              <a:rPr lang="en-GB" sz="1600" dirty="0"/>
              <a:t>Half of mental health problems start by the age of 14 (UK Government, 2022).</a:t>
            </a:r>
            <a:endParaRPr lang="en-GB" sz="1500" dirty="0"/>
          </a:p>
          <a:p>
            <a:r>
              <a:rPr lang="en-GB" sz="1500" dirty="0"/>
              <a:t>Cyberbullying- </a:t>
            </a:r>
            <a:r>
              <a:rPr lang="en-GB" sz="1600" dirty="0"/>
              <a:t>Around one in five children aged 10-15 years experienced online bullying in March 2020, more than half of these children who experienced this form of bullying stated that they would not class these behaviours as bullying (Office for National Statistics, 2020).</a:t>
            </a:r>
          </a:p>
          <a:p>
            <a:endParaRPr lang="en-GB" sz="1500" dirty="0"/>
          </a:p>
        </p:txBody>
      </p:sp>
    </p:spTree>
    <p:extLst>
      <p:ext uri="{BB962C8B-B14F-4D97-AF65-F5344CB8AC3E}">
        <p14:creationId xmlns:p14="http://schemas.microsoft.com/office/powerpoint/2010/main" val="247138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4CF76-08AD-770B-795A-AD9EFB5F5B90}"/>
              </a:ext>
            </a:extLst>
          </p:cNvPr>
          <p:cNvSpPr>
            <a:spLocks noGrp="1"/>
          </p:cNvSpPr>
          <p:nvPr>
            <p:ph type="ctrTitle"/>
          </p:nvPr>
        </p:nvSpPr>
        <p:spPr/>
        <p:txBody>
          <a:bodyPr/>
          <a:lstStyle/>
          <a:p>
            <a:r>
              <a:rPr lang="en-GB" dirty="0"/>
              <a:t>Primary position about digital platforms </a:t>
            </a:r>
          </a:p>
        </p:txBody>
      </p:sp>
      <p:sp>
        <p:nvSpPr>
          <p:cNvPr id="3" name="Subtitle 2">
            <a:extLst>
              <a:ext uri="{FF2B5EF4-FFF2-40B4-BE49-F238E27FC236}">
                <a16:creationId xmlns:a16="http://schemas.microsoft.com/office/drawing/2014/main" id="{E955C8BA-9D1C-3552-14C1-8441BDC92D34}"/>
              </a:ext>
            </a:extLst>
          </p:cNvPr>
          <p:cNvSpPr>
            <a:spLocks noGrp="1"/>
          </p:cNvSpPr>
          <p:nvPr>
            <p:ph type="subTitle" idx="1"/>
          </p:nvPr>
        </p:nvSpPr>
        <p:spPr/>
        <p:txBody>
          <a:bodyPr/>
          <a:lstStyle/>
          <a:p>
            <a:r>
              <a:rPr lang="en-GB" dirty="0"/>
              <a:t>Media platforms are negative factors in children and young people’s lives- it is a detriment to their overall health and wellbeing </a:t>
            </a:r>
          </a:p>
        </p:txBody>
      </p:sp>
    </p:spTree>
    <p:extLst>
      <p:ext uri="{BB962C8B-B14F-4D97-AF65-F5344CB8AC3E}">
        <p14:creationId xmlns:p14="http://schemas.microsoft.com/office/powerpoint/2010/main" val="2782239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4366F-F4BD-5652-327E-9E38E89041BB}"/>
              </a:ext>
            </a:extLst>
          </p:cNvPr>
          <p:cNvSpPr>
            <a:spLocks noGrp="1"/>
          </p:cNvSpPr>
          <p:nvPr>
            <p:ph type="title"/>
          </p:nvPr>
        </p:nvSpPr>
        <p:spPr/>
        <p:txBody>
          <a:bodyPr/>
          <a:lstStyle/>
          <a:p>
            <a:r>
              <a:rPr lang="en-GB" dirty="0"/>
              <a:t>Case study- Molly Russell </a:t>
            </a:r>
          </a:p>
        </p:txBody>
      </p:sp>
      <p:sp>
        <p:nvSpPr>
          <p:cNvPr id="3" name="Content Placeholder 2">
            <a:extLst>
              <a:ext uri="{FF2B5EF4-FFF2-40B4-BE49-F238E27FC236}">
                <a16:creationId xmlns:a16="http://schemas.microsoft.com/office/drawing/2014/main" id="{CBD314E8-2D88-0594-D2E7-D9CB08618AAC}"/>
              </a:ext>
            </a:extLst>
          </p:cNvPr>
          <p:cNvSpPr>
            <a:spLocks noGrp="1"/>
          </p:cNvSpPr>
          <p:nvPr>
            <p:ph idx="1"/>
          </p:nvPr>
        </p:nvSpPr>
        <p:spPr>
          <a:xfrm>
            <a:off x="702624" y="2212603"/>
            <a:ext cx="10668000" cy="3818083"/>
          </a:xfrm>
        </p:spPr>
        <p:txBody>
          <a:bodyPr>
            <a:normAutofit/>
          </a:bodyPr>
          <a:lstStyle/>
          <a:p>
            <a:r>
              <a:rPr lang="en-GB" sz="1700" dirty="0"/>
              <a:t>The social media platform ‘Instagram’ presented suicidal posts and self harm images on Molly Russell’s account through algorithm, resulting to the 14 year old girl committing suicide (NSPCC, 2022). </a:t>
            </a:r>
          </a:p>
          <a:p>
            <a:r>
              <a:rPr lang="en-GB" sz="1700" dirty="0"/>
              <a:t>Molly used her account more than 120 times a day (BBC News, 2021).</a:t>
            </a:r>
          </a:p>
          <a:p>
            <a:r>
              <a:rPr lang="en-GB" sz="1200" dirty="0">
                <a:solidFill>
                  <a:schemeClr val="tx1"/>
                </a:solidFill>
                <a:latin typeface="Arial" panose="020B0604020202020204" pitchFamily="34" charset="0"/>
              </a:rPr>
              <a:t>Died from the negative effects of online content</a:t>
            </a:r>
            <a:endParaRPr lang="en-GB" sz="1700" dirty="0">
              <a:solidFill>
                <a:schemeClr val="tx1"/>
              </a:solidFill>
            </a:endParaRPr>
          </a:p>
          <a:p>
            <a:r>
              <a:rPr lang="en-GB" sz="1700" dirty="0"/>
              <a:t>This highlights that content which should not be advertised to children and young people and those vulnerable, are being advertised through social media platforms, creating poor physical, psychological and emotional health. </a:t>
            </a:r>
          </a:p>
        </p:txBody>
      </p:sp>
    </p:spTree>
    <p:extLst>
      <p:ext uri="{BB962C8B-B14F-4D97-AF65-F5344CB8AC3E}">
        <p14:creationId xmlns:p14="http://schemas.microsoft.com/office/powerpoint/2010/main" val="20124945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DBCBF-E6A2-E3E6-C034-9144B5AC7562}"/>
              </a:ext>
            </a:extLst>
          </p:cNvPr>
          <p:cNvSpPr>
            <a:spLocks noGrp="1"/>
          </p:cNvSpPr>
          <p:nvPr>
            <p:ph type="title"/>
          </p:nvPr>
        </p:nvSpPr>
        <p:spPr/>
        <p:txBody>
          <a:bodyPr/>
          <a:lstStyle/>
          <a:p>
            <a:r>
              <a:rPr lang="en-GB" dirty="0"/>
              <a:t>Online safety bill </a:t>
            </a:r>
          </a:p>
        </p:txBody>
      </p:sp>
      <p:sp>
        <p:nvSpPr>
          <p:cNvPr id="3" name="Content Placeholder 2">
            <a:extLst>
              <a:ext uri="{FF2B5EF4-FFF2-40B4-BE49-F238E27FC236}">
                <a16:creationId xmlns:a16="http://schemas.microsoft.com/office/drawing/2014/main" id="{88E85E01-E3EC-0D18-DEAB-7B0D04A5AEDF}"/>
              </a:ext>
            </a:extLst>
          </p:cNvPr>
          <p:cNvSpPr>
            <a:spLocks noGrp="1"/>
          </p:cNvSpPr>
          <p:nvPr>
            <p:ph idx="1"/>
          </p:nvPr>
        </p:nvSpPr>
        <p:spPr/>
        <p:txBody>
          <a:bodyPr>
            <a:normAutofit/>
          </a:bodyPr>
          <a:lstStyle/>
          <a:p>
            <a:r>
              <a:rPr lang="en-GB" sz="1600" dirty="0"/>
              <a:t>The online safety bill introduced by the UK Government is a new set of laws published in 2022 to protect children and young people online  ( UK Government, 2022).</a:t>
            </a:r>
          </a:p>
          <a:p>
            <a:r>
              <a:rPr lang="en-GB" sz="1600" dirty="0"/>
              <a:t>The bill will create social media platforms more responsible for protecting children and young people online.</a:t>
            </a:r>
          </a:p>
          <a:p>
            <a:r>
              <a:rPr lang="en-GB" sz="1600" dirty="0"/>
              <a:t>However the online safety bill does not create cyberbullying illegal, or other age inappropriate content such as pornographic content and content which does not meet a criminal level but promotes eating disorders, suicide and self harm.(UK Government, 2022) </a:t>
            </a:r>
          </a:p>
          <a:p>
            <a:endParaRPr lang="en-GB" sz="1600" dirty="0"/>
          </a:p>
        </p:txBody>
      </p:sp>
    </p:spTree>
    <p:extLst>
      <p:ext uri="{BB962C8B-B14F-4D97-AF65-F5344CB8AC3E}">
        <p14:creationId xmlns:p14="http://schemas.microsoft.com/office/powerpoint/2010/main" val="9191180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F263C-5800-AE2E-A2FF-821843611A46}"/>
              </a:ext>
            </a:extLst>
          </p:cNvPr>
          <p:cNvSpPr>
            <a:spLocks noGrp="1"/>
          </p:cNvSpPr>
          <p:nvPr>
            <p:ph type="title"/>
          </p:nvPr>
        </p:nvSpPr>
        <p:spPr/>
        <p:txBody>
          <a:bodyPr/>
          <a:lstStyle/>
          <a:p>
            <a:r>
              <a:rPr lang="en-GB" dirty="0"/>
              <a:t>Link between social media and poor mental health  </a:t>
            </a:r>
          </a:p>
        </p:txBody>
      </p:sp>
      <p:sp>
        <p:nvSpPr>
          <p:cNvPr id="3" name="Content Placeholder 2">
            <a:extLst>
              <a:ext uri="{FF2B5EF4-FFF2-40B4-BE49-F238E27FC236}">
                <a16:creationId xmlns:a16="http://schemas.microsoft.com/office/drawing/2014/main" id="{8CE19FA7-7B24-EA2F-3610-E2838C45CAC4}"/>
              </a:ext>
            </a:extLst>
          </p:cNvPr>
          <p:cNvSpPr>
            <a:spLocks noGrp="1"/>
          </p:cNvSpPr>
          <p:nvPr>
            <p:ph idx="1"/>
          </p:nvPr>
        </p:nvSpPr>
        <p:spPr/>
        <p:txBody>
          <a:bodyPr>
            <a:normAutofit/>
          </a:bodyPr>
          <a:lstStyle/>
          <a:p>
            <a:r>
              <a:rPr lang="en-GB" sz="1400" dirty="0"/>
              <a:t>A  quantitative study conducted by </a:t>
            </a:r>
            <a:r>
              <a:rPr lang="en-GB" sz="1400" dirty="0" err="1"/>
              <a:t>Keles</a:t>
            </a:r>
            <a:r>
              <a:rPr lang="en-GB" sz="1400" dirty="0"/>
              <a:t>, </a:t>
            </a:r>
            <a:r>
              <a:rPr lang="en-GB" sz="1400" dirty="0" err="1"/>
              <a:t>Mcrae</a:t>
            </a:r>
            <a:r>
              <a:rPr lang="en-GB" sz="1400" dirty="0"/>
              <a:t> and </a:t>
            </a:r>
            <a:r>
              <a:rPr lang="en-GB" sz="1400" dirty="0" err="1"/>
              <a:t>Grealish</a:t>
            </a:r>
            <a:r>
              <a:rPr lang="en-GB" sz="1400" dirty="0"/>
              <a:t> (2019)</a:t>
            </a:r>
          </a:p>
          <a:p>
            <a:r>
              <a:rPr lang="en-GB" sz="1400" dirty="0"/>
              <a:t>A database search study  which was inclusive to children and young people aged between 13-18 years of age found that there is a link between social media and mental health disorders- this study identified that the more time an individual spends online, the more active they are on social media leads to a more addictive habit whilst also increasing the risk of mental health disorders.  </a:t>
            </a:r>
          </a:p>
          <a:p>
            <a:r>
              <a:rPr lang="en-GB" sz="1400" dirty="0"/>
              <a:t>Adolescents who use social media are at an increasing rate of experiencing low self- esteem, a study conducted by Woods and Scott (2016)  which consisted of 467 adolescents found that social media is linked to poor well-being. This study identified that social media was associated with higher levels of depression and anxiety, whilst also including poor sleep quality as a risk factor experienced in social media, which is a contributor to depression and anxiety. </a:t>
            </a:r>
          </a:p>
          <a:p>
            <a:r>
              <a:rPr lang="en-GB" sz="1400" dirty="0"/>
              <a:t>The Health foundation (2022) identify that there has been a 60% increase in children and young people with probable mental health disorders since 2017.</a:t>
            </a:r>
          </a:p>
        </p:txBody>
      </p:sp>
    </p:spTree>
    <p:extLst>
      <p:ext uri="{BB962C8B-B14F-4D97-AF65-F5344CB8AC3E}">
        <p14:creationId xmlns:p14="http://schemas.microsoft.com/office/powerpoint/2010/main" val="26011183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4EA5D-14A1-3548-96C1-B423B18B52B6}"/>
              </a:ext>
            </a:extLst>
          </p:cNvPr>
          <p:cNvSpPr>
            <a:spLocks noGrp="1"/>
          </p:cNvSpPr>
          <p:nvPr>
            <p:ph type="title"/>
          </p:nvPr>
        </p:nvSpPr>
        <p:spPr/>
        <p:txBody>
          <a:bodyPr/>
          <a:lstStyle/>
          <a:p>
            <a:r>
              <a:rPr lang="en-GB" dirty="0"/>
              <a:t>Snapchat 2022 Annual report</a:t>
            </a:r>
          </a:p>
        </p:txBody>
      </p:sp>
      <p:sp>
        <p:nvSpPr>
          <p:cNvPr id="6" name="TextBox 5">
            <a:extLst>
              <a:ext uri="{FF2B5EF4-FFF2-40B4-BE49-F238E27FC236}">
                <a16:creationId xmlns:a16="http://schemas.microsoft.com/office/drawing/2014/main" id="{4F782781-EAEE-44DC-A57C-FDCCFC2292DE}"/>
              </a:ext>
            </a:extLst>
          </p:cNvPr>
          <p:cNvSpPr txBox="1"/>
          <p:nvPr/>
        </p:nvSpPr>
        <p:spPr>
          <a:xfrm>
            <a:off x="9381506" y="4013860"/>
            <a:ext cx="2048494" cy="369332"/>
          </a:xfrm>
          <a:prstGeom prst="rect">
            <a:avLst/>
          </a:prstGeom>
          <a:noFill/>
        </p:spPr>
        <p:txBody>
          <a:bodyPr wrap="square" rtlCol="0">
            <a:spAutoFit/>
          </a:bodyPr>
          <a:lstStyle/>
          <a:p>
            <a:r>
              <a:rPr lang="en-GB" dirty="0"/>
              <a:t>(Snapchat, 2022)</a:t>
            </a:r>
          </a:p>
        </p:txBody>
      </p:sp>
      <p:sp>
        <p:nvSpPr>
          <p:cNvPr id="3" name="TextBox 2">
            <a:extLst>
              <a:ext uri="{FF2B5EF4-FFF2-40B4-BE49-F238E27FC236}">
                <a16:creationId xmlns:a16="http://schemas.microsoft.com/office/drawing/2014/main" id="{8C554922-E80D-F04D-B18D-F8D4F75A53ED}"/>
              </a:ext>
            </a:extLst>
          </p:cNvPr>
          <p:cNvSpPr txBox="1"/>
          <p:nvPr/>
        </p:nvSpPr>
        <p:spPr>
          <a:xfrm>
            <a:off x="848061" y="2628865"/>
            <a:ext cx="6660777" cy="2585323"/>
          </a:xfrm>
          <a:prstGeom prst="rect">
            <a:avLst/>
          </a:prstGeom>
          <a:noFill/>
        </p:spPr>
        <p:txBody>
          <a:bodyPr wrap="square" rtlCol="0">
            <a:spAutoFit/>
          </a:bodyPr>
          <a:lstStyle/>
          <a:p>
            <a:r>
              <a:rPr lang="en-US" dirty="0"/>
              <a:t>Snapchat 2002 Annual report identifies </a:t>
            </a:r>
            <a:r>
              <a:rPr lang="en-US"/>
              <a:t>that on estimate </a:t>
            </a:r>
            <a:r>
              <a:rPr lang="en-US" dirty="0"/>
              <a:t>there was </a:t>
            </a:r>
            <a:r>
              <a:rPr lang="en-US"/>
              <a:t>6,900,000 </a:t>
            </a:r>
            <a:r>
              <a:rPr lang="en-US" dirty="0"/>
              <a:t>s</a:t>
            </a:r>
            <a:r>
              <a:rPr lang="en-US"/>
              <a:t>exual </a:t>
            </a:r>
            <a:r>
              <a:rPr lang="en-US" dirty="0"/>
              <a:t>explicit content</a:t>
            </a:r>
          </a:p>
          <a:p>
            <a:r>
              <a:rPr lang="en-US" dirty="0"/>
              <a:t>Only 4,300,140 content got taken down </a:t>
            </a:r>
          </a:p>
          <a:p>
            <a:endParaRPr lang="en-US" dirty="0"/>
          </a:p>
          <a:p>
            <a:r>
              <a:rPr lang="en-US" dirty="0"/>
              <a:t>Harassment and bullying 1,000, 600 got reported </a:t>
            </a:r>
          </a:p>
          <a:p>
            <a:r>
              <a:rPr lang="en-US" dirty="0"/>
              <a:t>Only 400,700 got taken down </a:t>
            </a:r>
          </a:p>
          <a:p>
            <a:endParaRPr lang="en-US" dirty="0"/>
          </a:p>
          <a:p>
            <a:r>
              <a:rPr lang="en-US" dirty="0"/>
              <a:t>Threats of violence 600,000 REPORTED </a:t>
            </a:r>
          </a:p>
          <a:p>
            <a:r>
              <a:rPr lang="en-US" dirty="0"/>
              <a:t>200,000 got taken down  </a:t>
            </a:r>
          </a:p>
        </p:txBody>
      </p:sp>
    </p:spTree>
    <p:extLst>
      <p:ext uri="{BB962C8B-B14F-4D97-AF65-F5344CB8AC3E}">
        <p14:creationId xmlns:p14="http://schemas.microsoft.com/office/powerpoint/2010/main" val="11969935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90D73-F6A8-B032-49B1-2952B55B71C5}"/>
              </a:ext>
            </a:extLst>
          </p:cNvPr>
          <p:cNvSpPr>
            <a:spLocks noGrp="1"/>
          </p:cNvSpPr>
          <p:nvPr>
            <p:ph type="title"/>
          </p:nvPr>
        </p:nvSpPr>
        <p:spPr/>
        <p:txBody>
          <a:bodyPr/>
          <a:lstStyle/>
          <a:p>
            <a:r>
              <a:rPr lang="en-GB" dirty="0"/>
              <a:t>Sexual offences Act 2003</a:t>
            </a:r>
          </a:p>
        </p:txBody>
      </p:sp>
      <p:sp>
        <p:nvSpPr>
          <p:cNvPr id="3" name="Content Placeholder 2">
            <a:extLst>
              <a:ext uri="{FF2B5EF4-FFF2-40B4-BE49-F238E27FC236}">
                <a16:creationId xmlns:a16="http://schemas.microsoft.com/office/drawing/2014/main" id="{09473CEA-EA8E-6579-C4C4-EA7D3DCBE447}"/>
              </a:ext>
            </a:extLst>
          </p:cNvPr>
          <p:cNvSpPr>
            <a:spLocks noGrp="1"/>
          </p:cNvSpPr>
          <p:nvPr>
            <p:ph idx="1"/>
          </p:nvPr>
        </p:nvSpPr>
        <p:spPr/>
        <p:txBody>
          <a:bodyPr>
            <a:normAutofit/>
          </a:bodyPr>
          <a:lstStyle/>
          <a:p>
            <a:r>
              <a:rPr lang="en-GB" sz="2000" dirty="0"/>
              <a:t>Section 15A under the sexual offences Act 2003 makes it unlawful for an adult to intentionally communicate with a child under 16 with sexual intent (Government Legalisation, 2003)</a:t>
            </a:r>
          </a:p>
          <a:p>
            <a:r>
              <a:rPr lang="en-GB" sz="2000" dirty="0"/>
              <a:t>There has been an 80% increase in online grooming cases in the UK in the last four years, it was recorded that there were an estimate 6,200 sexual communications with a child online offences in 2021/22, this averages out to 120 offences per week (NSPCC, 2022)</a:t>
            </a:r>
          </a:p>
        </p:txBody>
      </p:sp>
    </p:spTree>
    <p:extLst>
      <p:ext uri="{BB962C8B-B14F-4D97-AF65-F5344CB8AC3E}">
        <p14:creationId xmlns:p14="http://schemas.microsoft.com/office/powerpoint/2010/main" val="20079087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86632-3152-52E4-7E7F-31CA63DBC05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8C9BA31-1EA2-EEEA-8B5D-7641EBB95FE7}"/>
              </a:ext>
            </a:extLst>
          </p:cNvPr>
          <p:cNvSpPr>
            <a:spLocks noGrp="1"/>
          </p:cNvSpPr>
          <p:nvPr>
            <p:ph idx="1"/>
          </p:nvPr>
        </p:nvSpPr>
        <p:spPr/>
        <p:txBody>
          <a:bodyPr>
            <a:normAutofit/>
          </a:bodyPr>
          <a:lstStyle/>
          <a:p>
            <a:r>
              <a:rPr lang="en-GB" sz="1200" dirty="0">
                <a:solidFill>
                  <a:schemeClr val="tx1"/>
                </a:solidFill>
              </a:rPr>
              <a:t>BBC News (2021). ‘Molly </a:t>
            </a:r>
            <a:r>
              <a:rPr lang="en-GB" sz="1200" dirty="0" err="1">
                <a:solidFill>
                  <a:schemeClr val="tx1"/>
                </a:solidFill>
              </a:rPr>
              <a:t>Rusell</a:t>
            </a:r>
            <a:r>
              <a:rPr lang="en-GB" sz="1200" dirty="0">
                <a:solidFill>
                  <a:schemeClr val="tx1"/>
                </a:solidFill>
              </a:rPr>
              <a:t>: social media users at risk over self-harm inquest delay’. Available at: www.bbc.co.uk/news/uk-england-london-55986728. (Accessed on 27 March 2023)</a:t>
            </a:r>
          </a:p>
          <a:p>
            <a:r>
              <a:rPr lang="en-GB" sz="1200" b="0" i="0" dirty="0" err="1">
                <a:solidFill>
                  <a:schemeClr val="tx1"/>
                </a:solidFill>
                <a:effectLst/>
                <a:latin typeface="Arial" panose="020B0604020202020204" pitchFamily="34" charset="0"/>
              </a:rPr>
              <a:t>Charmaraman</a:t>
            </a:r>
            <a:r>
              <a:rPr lang="en-GB" sz="1200" b="0" i="0" dirty="0">
                <a:solidFill>
                  <a:schemeClr val="tx1"/>
                </a:solidFill>
                <a:effectLst/>
                <a:latin typeface="Arial" panose="020B0604020202020204" pitchFamily="34" charset="0"/>
              </a:rPr>
              <a:t>, L., Lynch, A.D., Richer, A.M. and Grossman, J.M., 2022. Associations of early social media initiation on digital </a:t>
            </a:r>
            <a:r>
              <a:rPr lang="en-GB" sz="1200" b="0" i="0" dirty="0" err="1">
                <a:solidFill>
                  <a:schemeClr val="tx1"/>
                </a:solidFill>
                <a:effectLst/>
                <a:latin typeface="Arial" panose="020B0604020202020204" pitchFamily="34" charset="0"/>
              </a:rPr>
              <a:t>behaviors</a:t>
            </a:r>
            <a:r>
              <a:rPr lang="en-GB" sz="1200" b="0" i="0" dirty="0">
                <a:solidFill>
                  <a:schemeClr val="tx1"/>
                </a:solidFill>
                <a:effectLst/>
                <a:latin typeface="Arial" panose="020B0604020202020204" pitchFamily="34" charset="0"/>
              </a:rPr>
              <a:t> and the moderating role of limiting use. </a:t>
            </a:r>
            <a:r>
              <a:rPr lang="en-GB" sz="1200" b="0" i="1" dirty="0">
                <a:solidFill>
                  <a:schemeClr val="tx1"/>
                </a:solidFill>
                <a:effectLst/>
                <a:latin typeface="Arial" panose="020B0604020202020204" pitchFamily="34" charset="0"/>
              </a:rPr>
              <a:t>Computers in Human </a:t>
            </a:r>
            <a:r>
              <a:rPr lang="en-GB" sz="1200" b="0" i="1" dirty="0" err="1">
                <a:solidFill>
                  <a:schemeClr val="tx1"/>
                </a:solidFill>
                <a:effectLst/>
                <a:latin typeface="Arial" panose="020B0604020202020204" pitchFamily="34" charset="0"/>
              </a:rPr>
              <a:t>Behavior</a:t>
            </a:r>
            <a:r>
              <a:rPr lang="en-GB" sz="1200" b="0" i="0" dirty="0">
                <a:solidFill>
                  <a:schemeClr val="tx1"/>
                </a:solidFill>
                <a:effectLst/>
                <a:latin typeface="Arial" panose="020B0604020202020204" pitchFamily="34" charset="0"/>
              </a:rPr>
              <a:t>, </a:t>
            </a:r>
            <a:r>
              <a:rPr lang="en-GB" sz="1200" b="0" i="1" dirty="0">
                <a:solidFill>
                  <a:schemeClr val="tx1"/>
                </a:solidFill>
                <a:effectLst/>
                <a:latin typeface="Arial" panose="020B0604020202020204" pitchFamily="34" charset="0"/>
              </a:rPr>
              <a:t>127</a:t>
            </a:r>
            <a:r>
              <a:rPr lang="en-GB" sz="1200" b="0" i="0" dirty="0">
                <a:solidFill>
                  <a:schemeClr val="tx1"/>
                </a:solidFill>
                <a:effectLst/>
                <a:latin typeface="Arial" panose="020B0604020202020204" pitchFamily="34" charset="0"/>
              </a:rPr>
              <a:t>, p.107053</a:t>
            </a:r>
          </a:p>
          <a:p>
            <a:r>
              <a:rPr lang="en-GB" sz="1200" dirty="0">
                <a:solidFill>
                  <a:schemeClr val="tx1"/>
                </a:solidFill>
                <a:latin typeface="Roboto" panose="02000000000000000000" pitchFamily="2" charset="0"/>
              </a:rPr>
              <a:t>Das. A (2020). ‘Impact of digital media on society </a:t>
            </a:r>
            <a:r>
              <a:rPr lang="en-GB" sz="1200" dirty="0" err="1">
                <a:solidFill>
                  <a:schemeClr val="tx1"/>
                </a:solidFill>
                <a:latin typeface="Roboto" panose="02000000000000000000" pitchFamily="2" charset="0"/>
              </a:rPr>
              <a:t>intorudction</a:t>
            </a:r>
            <a:r>
              <a:rPr lang="en-GB" sz="1200" dirty="0">
                <a:solidFill>
                  <a:schemeClr val="tx1"/>
                </a:solidFill>
                <a:latin typeface="Roboto" panose="02000000000000000000" pitchFamily="2" charset="0"/>
              </a:rPr>
              <a:t>’. Available </a:t>
            </a:r>
            <a:r>
              <a:rPr lang="en-GB" sz="1200" dirty="0" err="1">
                <a:solidFill>
                  <a:schemeClr val="tx1"/>
                </a:solidFill>
                <a:latin typeface="Roboto" panose="02000000000000000000" pitchFamily="2" charset="0"/>
              </a:rPr>
              <a:t>at:www.researchgate.net</a:t>
            </a:r>
            <a:r>
              <a:rPr lang="en-GB" sz="1200" dirty="0">
                <a:solidFill>
                  <a:schemeClr val="tx1"/>
                </a:solidFill>
                <a:latin typeface="Roboto" panose="02000000000000000000" pitchFamily="2" charset="0"/>
              </a:rPr>
              <a:t>/publication/347444440_IMPACT_OF_DIGITAL_MEDIA_ON_SOCIETY_Introduction (Accessed on 2 April 2023)</a:t>
            </a:r>
          </a:p>
          <a:p>
            <a:r>
              <a:rPr lang="en-GB" sz="1200" b="0" i="0" dirty="0">
                <a:solidFill>
                  <a:schemeClr val="tx1"/>
                </a:solidFill>
                <a:effectLst/>
                <a:latin typeface="Roboto" panose="02000000000000000000" pitchFamily="2" charset="0"/>
              </a:rPr>
              <a:t>De. R, Pandey N, Pal A. Impact of digital surge during Covid-19 pandemic: A viewpoint on research and practice. Int J Inf Manage. 2020 Dec;55:102171. </a:t>
            </a:r>
            <a:r>
              <a:rPr lang="en-GB" sz="1200" b="0" i="0" dirty="0" err="1">
                <a:solidFill>
                  <a:schemeClr val="tx1"/>
                </a:solidFill>
                <a:effectLst/>
                <a:latin typeface="Roboto" panose="02000000000000000000" pitchFamily="2" charset="0"/>
              </a:rPr>
              <a:t>doi</a:t>
            </a:r>
            <a:r>
              <a:rPr lang="en-GB" sz="1200" b="0" i="0" dirty="0">
                <a:solidFill>
                  <a:schemeClr val="tx1"/>
                </a:solidFill>
                <a:effectLst/>
                <a:latin typeface="Roboto" panose="02000000000000000000" pitchFamily="2" charset="0"/>
              </a:rPr>
              <a:t>: 10.1016/j.ijinfomgt.2020.102171. </a:t>
            </a:r>
            <a:r>
              <a:rPr lang="en-GB" sz="1200" b="0" i="0" dirty="0" err="1">
                <a:solidFill>
                  <a:schemeClr val="tx1"/>
                </a:solidFill>
                <a:effectLst/>
                <a:latin typeface="Roboto" panose="02000000000000000000" pitchFamily="2" charset="0"/>
              </a:rPr>
              <a:t>Epub</a:t>
            </a:r>
            <a:r>
              <a:rPr lang="en-GB" sz="1200" b="0" i="0" dirty="0">
                <a:solidFill>
                  <a:schemeClr val="tx1"/>
                </a:solidFill>
                <a:effectLst/>
                <a:latin typeface="Roboto" panose="02000000000000000000" pitchFamily="2" charset="0"/>
              </a:rPr>
              <a:t> 2020 Jun 9. PMID: 32836633; PMCID: PMC7280123.</a:t>
            </a:r>
            <a:endParaRPr lang="en-GB" sz="1200" dirty="0">
              <a:solidFill>
                <a:schemeClr val="tx1"/>
              </a:solidFill>
              <a:latin typeface="Roboto" panose="02000000000000000000" pitchFamily="2" charset="0"/>
            </a:endParaRPr>
          </a:p>
          <a:p>
            <a:r>
              <a:rPr lang="en-GB" sz="1200" b="0" i="0" dirty="0" err="1">
                <a:solidFill>
                  <a:schemeClr val="tx1"/>
                </a:solidFill>
                <a:effectLst/>
                <a:latin typeface="Arial" panose="020B0604020202020204" pitchFamily="34" charset="0"/>
              </a:rPr>
              <a:t>Faizi</a:t>
            </a:r>
            <a:r>
              <a:rPr lang="en-GB" sz="1200" b="0" i="0" dirty="0">
                <a:solidFill>
                  <a:schemeClr val="tx1"/>
                </a:solidFill>
                <a:effectLst/>
                <a:latin typeface="Arial" panose="020B0604020202020204" pitchFamily="34" charset="0"/>
              </a:rPr>
              <a:t>, R., El Afia, A. and </a:t>
            </a:r>
            <a:r>
              <a:rPr lang="en-GB" sz="1200" b="0" i="0" dirty="0" err="1">
                <a:solidFill>
                  <a:schemeClr val="tx1"/>
                </a:solidFill>
                <a:effectLst/>
                <a:latin typeface="Arial" panose="020B0604020202020204" pitchFamily="34" charset="0"/>
              </a:rPr>
              <a:t>Chiheb</a:t>
            </a:r>
            <a:r>
              <a:rPr lang="en-GB" sz="1200" b="0" i="0" dirty="0">
                <a:solidFill>
                  <a:schemeClr val="tx1"/>
                </a:solidFill>
                <a:effectLst/>
                <a:latin typeface="Arial" panose="020B0604020202020204" pitchFamily="34" charset="0"/>
              </a:rPr>
              <a:t>, R., 2013. Exploring the potential benefits of using social media in education. </a:t>
            </a:r>
            <a:r>
              <a:rPr lang="en-GB" sz="1200" b="0" i="1" dirty="0">
                <a:solidFill>
                  <a:schemeClr val="tx1"/>
                </a:solidFill>
                <a:effectLst/>
                <a:latin typeface="Arial" panose="020B0604020202020204" pitchFamily="34" charset="0"/>
              </a:rPr>
              <a:t>International Journal of Engineering Pedagogy (</a:t>
            </a:r>
            <a:r>
              <a:rPr lang="en-GB" sz="1200" b="0" i="1" dirty="0" err="1">
                <a:solidFill>
                  <a:schemeClr val="tx1"/>
                </a:solidFill>
                <a:effectLst/>
                <a:latin typeface="Arial" panose="020B0604020202020204" pitchFamily="34" charset="0"/>
              </a:rPr>
              <a:t>iJEP</a:t>
            </a:r>
            <a:r>
              <a:rPr lang="en-GB" sz="1200" b="0" i="1" dirty="0">
                <a:solidFill>
                  <a:schemeClr val="tx1"/>
                </a:solidFill>
                <a:effectLst/>
                <a:latin typeface="Arial" panose="020B0604020202020204" pitchFamily="34" charset="0"/>
              </a:rPr>
              <a:t>)</a:t>
            </a:r>
            <a:r>
              <a:rPr lang="en-GB" sz="1200" b="0" i="0" dirty="0">
                <a:solidFill>
                  <a:schemeClr val="tx1"/>
                </a:solidFill>
                <a:effectLst/>
                <a:latin typeface="Arial" panose="020B0604020202020204" pitchFamily="34" charset="0"/>
              </a:rPr>
              <a:t>, </a:t>
            </a:r>
            <a:r>
              <a:rPr lang="en-GB" sz="1200" b="0" i="1" dirty="0">
                <a:solidFill>
                  <a:schemeClr val="tx1"/>
                </a:solidFill>
                <a:effectLst/>
                <a:latin typeface="Arial" panose="020B0604020202020204" pitchFamily="34" charset="0"/>
              </a:rPr>
              <a:t>3</a:t>
            </a:r>
            <a:r>
              <a:rPr lang="en-GB" sz="1200" b="0" i="0" dirty="0">
                <a:solidFill>
                  <a:schemeClr val="tx1"/>
                </a:solidFill>
                <a:effectLst/>
                <a:latin typeface="Arial" panose="020B0604020202020204" pitchFamily="34" charset="0"/>
              </a:rPr>
              <a:t>(4), pp.50-53.</a:t>
            </a:r>
          </a:p>
          <a:p>
            <a:r>
              <a:rPr lang="en-GB" sz="1200" dirty="0">
                <a:solidFill>
                  <a:schemeClr val="tx1"/>
                </a:solidFill>
              </a:rPr>
              <a:t>Government Legalisation (2023) ‘Sexual offences Act 2003’. Available at: www.legislation.gov.uk/ukpga/2003/42/part/1/crossheading/child-sex-offences (Accessed on 1 April 2023)</a:t>
            </a:r>
          </a:p>
          <a:p>
            <a:endParaRPr lang="en-GB" sz="1200" b="0" i="0" dirty="0">
              <a:solidFill>
                <a:schemeClr val="tx1"/>
              </a:solidFill>
              <a:effectLst/>
              <a:latin typeface="Arial" panose="020B0604020202020204" pitchFamily="34" charset="0"/>
            </a:endParaRPr>
          </a:p>
          <a:p>
            <a:endParaRPr lang="en-GB" sz="1800" dirty="0">
              <a:solidFill>
                <a:schemeClr val="tx1"/>
              </a:solidFill>
            </a:endParaRPr>
          </a:p>
          <a:p>
            <a:endParaRPr lang="en-GB" sz="1200" dirty="0"/>
          </a:p>
        </p:txBody>
      </p:sp>
    </p:spTree>
    <p:extLst>
      <p:ext uri="{BB962C8B-B14F-4D97-AF65-F5344CB8AC3E}">
        <p14:creationId xmlns:p14="http://schemas.microsoft.com/office/powerpoint/2010/main" val="33238215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29AC6D-29AF-1F96-6ABC-43EFD23196CF}"/>
              </a:ext>
            </a:extLst>
          </p:cNvPr>
          <p:cNvSpPr>
            <a:spLocks noGrp="1"/>
          </p:cNvSpPr>
          <p:nvPr>
            <p:ph idx="1"/>
          </p:nvPr>
        </p:nvSpPr>
        <p:spPr>
          <a:xfrm>
            <a:off x="762000" y="1215614"/>
            <a:ext cx="10668000" cy="4888469"/>
          </a:xfrm>
        </p:spPr>
        <p:txBody>
          <a:bodyPr>
            <a:normAutofit fontScale="85000" lnSpcReduction="20000"/>
          </a:bodyPr>
          <a:lstStyle/>
          <a:p>
            <a:r>
              <a:rPr lang="en-GB" sz="1400" b="0" i="0" dirty="0" err="1">
                <a:solidFill>
                  <a:schemeClr val="tx1"/>
                </a:solidFill>
                <a:effectLst/>
                <a:latin typeface="Arial" panose="020B0604020202020204" pitchFamily="34" charset="0"/>
              </a:rPr>
              <a:t>Keles</a:t>
            </a:r>
            <a:r>
              <a:rPr lang="en-GB" sz="1400" b="0" i="0" dirty="0">
                <a:solidFill>
                  <a:schemeClr val="tx1"/>
                </a:solidFill>
                <a:effectLst/>
                <a:latin typeface="Arial" panose="020B0604020202020204" pitchFamily="34" charset="0"/>
              </a:rPr>
              <a:t>, B., McCrae, N. and </a:t>
            </a:r>
            <a:r>
              <a:rPr lang="en-GB" sz="1400" b="0" i="0" dirty="0" err="1">
                <a:solidFill>
                  <a:schemeClr val="tx1"/>
                </a:solidFill>
                <a:effectLst/>
                <a:latin typeface="Arial" panose="020B0604020202020204" pitchFamily="34" charset="0"/>
              </a:rPr>
              <a:t>Grealish</a:t>
            </a:r>
            <a:r>
              <a:rPr lang="en-GB" sz="1400" b="0" i="0" dirty="0">
                <a:solidFill>
                  <a:schemeClr val="tx1"/>
                </a:solidFill>
                <a:effectLst/>
                <a:latin typeface="Arial" panose="020B0604020202020204" pitchFamily="34" charset="0"/>
              </a:rPr>
              <a:t>, A., 2020. A systematic review: the influence of social media on depression, anxiety and psychological distress in adolescents. </a:t>
            </a:r>
            <a:r>
              <a:rPr lang="en-GB" sz="1400" b="0" i="1" dirty="0">
                <a:solidFill>
                  <a:schemeClr val="tx1"/>
                </a:solidFill>
                <a:effectLst/>
                <a:latin typeface="Arial" panose="020B0604020202020204" pitchFamily="34" charset="0"/>
              </a:rPr>
              <a:t>International Journal of Adolescence and Youth</a:t>
            </a:r>
            <a:r>
              <a:rPr lang="en-GB" sz="1400" b="0" i="0" dirty="0">
                <a:solidFill>
                  <a:schemeClr val="tx1"/>
                </a:solidFill>
                <a:effectLst/>
                <a:latin typeface="Arial" panose="020B0604020202020204" pitchFamily="34" charset="0"/>
              </a:rPr>
              <a:t>, </a:t>
            </a:r>
            <a:r>
              <a:rPr lang="en-GB" sz="1400" b="0" i="1" dirty="0">
                <a:solidFill>
                  <a:schemeClr val="tx1"/>
                </a:solidFill>
                <a:effectLst/>
                <a:latin typeface="Arial" panose="020B0604020202020204" pitchFamily="34" charset="0"/>
              </a:rPr>
              <a:t>25</a:t>
            </a:r>
            <a:r>
              <a:rPr lang="en-GB" sz="1400" b="0" i="0" dirty="0">
                <a:solidFill>
                  <a:schemeClr val="tx1"/>
                </a:solidFill>
                <a:effectLst/>
                <a:latin typeface="Arial" panose="020B0604020202020204" pitchFamily="34" charset="0"/>
              </a:rPr>
              <a:t>(1), pp.79-93.</a:t>
            </a:r>
          </a:p>
          <a:p>
            <a:r>
              <a:rPr lang="en-GB" sz="1400" b="0" i="0" dirty="0">
                <a:solidFill>
                  <a:schemeClr val="tx1"/>
                </a:solidFill>
                <a:effectLst/>
                <a:latin typeface="Arial" panose="020B0604020202020204" pitchFamily="34" charset="0"/>
              </a:rPr>
              <a:t>McCrae, N., </a:t>
            </a:r>
            <a:r>
              <a:rPr lang="en-GB" sz="1400" b="0" i="0" dirty="0" err="1">
                <a:solidFill>
                  <a:schemeClr val="tx1"/>
                </a:solidFill>
                <a:effectLst/>
                <a:latin typeface="Arial" panose="020B0604020202020204" pitchFamily="34" charset="0"/>
              </a:rPr>
              <a:t>Gettings</a:t>
            </a:r>
            <a:r>
              <a:rPr lang="en-GB" sz="1400" b="0" i="0" dirty="0">
                <a:solidFill>
                  <a:schemeClr val="tx1"/>
                </a:solidFill>
                <a:effectLst/>
                <a:latin typeface="Arial" panose="020B0604020202020204" pitchFamily="34" charset="0"/>
              </a:rPr>
              <a:t>, S. and </a:t>
            </a:r>
            <a:r>
              <a:rPr lang="en-GB" sz="1400" b="0" i="0" dirty="0" err="1">
                <a:solidFill>
                  <a:schemeClr val="tx1"/>
                </a:solidFill>
                <a:effectLst/>
                <a:latin typeface="Arial" panose="020B0604020202020204" pitchFamily="34" charset="0"/>
              </a:rPr>
              <a:t>Purssell</a:t>
            </a:r>
            <a:r>
              <a:rPr lang="en-GB" sz="1400" b="0" i="0" dirty="0">
                <a:solidFill>
                  <a:schemeClr val="tx1"/>
                </a:solidFill>
                <a:effectLst/>
                <a:latin typeface="Arial" panose="020B0604020202020204" pitchFamily="34" charset="0"/>
              </a:rPr>
              <a:t>, E., 2017. Social media and depressive symptoms in childhood and adolescence: A systematic review. </a:t>
            </a:r>
            <a:r>
              <a:rPr lang="en-GB" sz="1400" b="0" i="1" dirty="0">
                <a:solidFill>
                  <a:schemeClr val="tx1"/>
                </a:solidFill>
                <a:effectLst/>
                <a:latin typeface="Arial" panose="020B0604020202020204" pitchFamily="34" charset="0"/>
              </a:rPr>
              <a:t>Adolescent Research Review</a:t>
            </a:r>
            <a:r>
              <a:rPr lang="en-GB" sz="1400" b="0" i="0" dirty="0">
                <a:solidFill>
                  <a:schemeClr val="tx1"/>
                </a:solidFill>
                <a:effectLst/>
                <a:latin typeface="Arial" panose="020B0604020202020204" pitchFamily="34" charset="0"/>
              </a:rPr>
              <a:t>, </a:t>
            </a:r>
            <a:r>
              <a:rPr lang="en-GB" sz="1400" b="0" i="1" dirty="0">
                <a:solidFill>
                  <a:schemeClr val="tx1"/>
                </a:solidFill>
                <a:effectLst/>
                <a:latin typeface="Arial" panose="020B0604020202020204" pitchFamily="34" charset="0"/>
              </a:rPr>
              <a:t>2</a:t>
            </a:r>
            <a:r>
              <a:rPr lang="en-GB" sz="1400" b="0" i="0" dirty="0">
                <a:solidFill>
                  <a:schemeClr val="tx1"/>
                </a:solidFill>
                <a:effectLst/>
                <a:latin typeface="Arial" panose="020B0604020202020204" pitchFamily="34" charset="0"/>
              </a:rPr>
              <a:t>, pp.315-330.</a:t>
            </a:r>
          </a:p>
          <a:p>
            <a:pPr marL="0" indent="0">
              <a:buNone/>
            </a:pPr>
            <a:r>
              <a:rPr lang="en-GB" sz="1400" dirty="0">
                <a:solidFill>
                  <a:schemeClr val="tx1"/>
                </a:solidFill>
              </a:rPr>
              <a:t>       NSPCC (2022). ‘Molly Russell Inquest findings’. Available at: www.nspcc.org.uk/about-us/news-opinion/2022/response-molly-russell/ (Accessed on 27 March 2023)</a:t>
            </a:r>
          </a:p>
          <a:p>
            <a:r>
              <a:rPr lang="en-GB" sz="1400" dirty="0">
                <a:solidFill>
                  <a:schemeClr val="tx1"/>
                </a:solidFill>
              </a:rPr>
              <a:t>NSPCC (2022) ‘Online grooming cases have risen more than 80% in the last four years’. Available </a:t>
            </a:r>
            <a:r>
              <a:rPr lang="en-GB" sz="1400" dirty="0" err="1">
                <a:solidFill>
                  <a:schemeClr val="tx1"/>
                </a:solidFill>
              </a:rPr>
              <a:t>at:www.nspcc.org.uk</a:t>
            </a:r>
            <a:r>
              <a:rPr lang="en-GB" sz="1400" dirty="0">
                <a:solidFill>
                  <a:schemeClr val="tx1"/>
                </a:solidFill>
              </a:rPr>
              <a:t>/about-us/news-opinion/2022/online-grooming-crimes-rise/ (Accessed on 1 April 2023)</a:t>
            </a:r>
          </a:p>
          <a:p>
            <a:r>
              <a:rPr lang="en-GB" sz="1400" dirty="0">
                <a:solidFill>
                  <a:schemeClr val="tx1"/>
                </a:solidFill>
              </a:rPr>
              <a:t>Office for National Statistics (2023). ‘Online bullying in England and Wales: year ending March 2020’. Available at: www.ons.gov.uk/peoplepopulationandcommunity/crimeandjustice/bulletins/onlinebullyinginenglandandwales/yearendingmarch2020 (Accessed on 28 March 2023)</a:t>
            </a:r>
          </a:p>
          <a:p>
            <a:r>
              <a:rPr lang="en-GB" sz="1400" dirty="0">
                <a:solidFill>
                  <a:schemeClr val="tx1"/>
                </a:solidFill>
              </a:rPr>
              <a:t>Ospina. E (2019). ‘The rise of social media’. Available </a:t>
            </a:r>
            <a:r>
              <a:rPr lang="en-GB" sz="1400" dirty="0" err="1">
                <a:solidFill>
                  <a:schemeClr val="tx1"/>
                </a:solidFill>
              </a:rPr>
              <a:t>at:The</a:t>
            </a:r>
            <a:r>
              <a:rPr lang="en-GB" sz="1400" dirty="0">
                <a:solidFill>
                  <a:schemeClr val="tx1"/>
                </a:solidFill>
              </a:rPr>
              <a:t> rise of social media - Our World in Data (Accessed on 26 March 2023)</a:t>
            </a:r>
          </a:p>
          <a:p>
            <a:r>
              <a:rPr lang="en-GB" sz="1400" dirty="0">
                <a:solidFill>
                  <a:schemeClr val="tx1"/>
                </a:solidFill>
              </a:rPr>
              <a:t>Ofcom. (2017). Children and parents: Media use and attitudes </a:t>
            </a:r>
            <a:r>
              <a:rPr lang="en-GB" sz="1400" dirty="0" err="1">
                <a:solidFill>
                  <a:schemeClr val="tx1"/>
                </a:solidFill>
              </a:rPr>
              <a:t>report.Retrieved</a:t>
            </a:r>
            <a:r>
              <a:rPr lang="en-GB" sz="1400" dirty="0">
                <a:solidFill>
                  <a:schemeClr val="tx1"/>
                </a:solidFill>
              </a:rPr>
              <a:t> March 11, 2017, fromhttps://www.ofcom.org.uk/data/assets/pdf_file/0020/108182/children-parents-media-use-attitudes-2017.pdf (Accessed 26 April 2023)</a:t>
            </a:r>
          </a:p>
          <a:p>
            <a:r>
              <a:rPr lang="en-GB" sz="1400" dirty="0">
                <a:solidFill>
                  <a:schemeClr val="tx1"/>
                </a:solidFill>
                <a:latin typeface="Arial" panose="020B0604020202020204" pitchFamily="34" charset="0"/>
              </a:rPr>
              <a:t>Snapchat (2022). ‘Transparency report’. Available at:</a:t>
            </a:r>
            <a:r>
              <a:rPr lang="en-GB" sz="1400" dirty="0">
                <a:solidFill>
                  <a:schemeClr val="tx1"/>
                </a:solidFill>
              </a:rPr>
              <a:t> Snapchat Transparency Report | Snapchat Transparency (Accessed on 26 April 2023)</a:t>
            </a:r>
            <a:endParaRPr lang="en-GB" sz="1400" dirty="0">
              <a:solidFill>
                <a:schemeClr val="tx1"/>
              </a:solidFill>
              <a:latin typeface="Roboto" panose="02000000000000000000" pitchFamily="2" charset="0"/>
            </a:endParaRPr>
          </a:p>
          <a:p>
            <a:pPr marL="0" indent="0">
              <a:buNone/>
            </a:pPr>
            <a:r>
              <a:rPr lang="en-GB" sz="1400" b="0" i="0" dirty="0">
                <a:solidFill>
                  <a:schemeClr val="tx1"/>
                </a:solidFill>
                <a:effectLst/>
                <a:latin typeface="Arial" panose="020B0604020202020204" pitchFamily="34" charset="0"/>
              </a:rPr>
              <a:t>.     </a:t>
            </a:r>
            <a:r>
              <a:rPr lang="en-GB" sz="1400" dirty="0">
                <a:solidFill>
                  <a:schemeClr val="tx1"/>
                </a:solidFill>
              </a:rPr>
              <a:t> The Health Foundation (2022). ‘Children and young people’s mental health’. Available at: www.health.org.uk/news-and-comment/charts-and-infographics/children-and-young-people-s-mental-health#:~:text=Identifying%20poor%20mental%20health%20and%20providing%20appropriate%20support,is%20a%20risk%20that%20conditions%20continue%20into%20adulthood. (Accessed on 20 April 2023)</a:t>
            </a:r>
          </a:p>
          <a:p>
            <a:pPr marL="0" indent="0">
              <a:buNone/>
            </a:pPr>
            <a:endParaRPr lang="en-GB" sz="800" b="0" i="0" dirty="0">
              <a:solidFill>
                <a:schemeClr val="tx1"/>
              </a:solidFill>
              <a:effectLst/>
              <a:latin typeface="Arial" panose="020B0604020202020204" pitchFamily="34" charset="0"/>
            </a:endParaRPr>
          </a:p>
          <a:p>
            <a:endParaRPr lang="en-GB" sz="800" dirty="0">
              <a:solidFill>
                <a:schemeClr val="tx1"/>
              </a:solidFill>
              <a:latin typeface="Roboto" panose="02000000000000000000" pitchFamily="2" charset="0"/>
            </a:endParaRPr>
          </a:p>
          <a:p>
            <a:endParaRPr lang="en-GB" sz="1000" dirty="0">
              <a:solidFill>
                <a:schemeClr val="tx1"/>
              </a:solidFill>
            </a:endParaRPr>
          </a:p>
        </p:txBody>
      </p:sp>
    </p:spTree>
    <p:extLst>
      <p:ext uri="{BB962C8B-B14F-4D97-AF65-F5344CB8AC3E}">
        <p14:creationId xmlns:p14="http://schemas.microsoft.com/office/powerpoint/2010/main" val="34102297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37D49F-1ABA-B0C9-9C63-5B654DCF79B6}"/>
              </a:ext>
            </a:extLst>
          </p:cNvPr>
          <p:cNvSpPr>
            <a:spLocks noGrp="1"/>
          </p:cNvSpPr>
          <p:nvPr>
            <p:ph idx="1"/>
          </p:nvPr>
        </p:nvSpPr>
        <p:spPr/>
        <p:txBody>
          <a:bodyPr>
            <a:normAutofit/>
          </a:bodyPr>
          <a:lstStyle/>
          <a:p>
            <a:r>
              <a:rPr lang="en-GB" sz="1200" dirty="0">
                <a:solidFill>
                  <a:schemeClr val="tx1"/>
                </a:solidFill>
              </a:rPr>
              <a:t>UK Safer Internet Centre (2023). ‘Age restrictions on social media services’. Available at: </a:t>
            </a:r>
            <a:r>
              <a:rPr lang="en-GB" sz="1000" dirty="0">
                <a:solidFill>
                  <a:schemeClr val="tx1"/>
                </a:solidFill>
              </a:rPr>
              <a:t>Age Restrictions on Social Media Services - UK Safer Internet Centre. (Accessed on 28 March 2023)</a:t>
            </a:r>
          </a:p>
          <a:p>
            <a:r>
              <a:rPr lang="en-GB" sz="1200" dirty="0">
                <a:solidFill>
                  <a:schemeClr val="tx1"/>
                </a:solidFill>
              </a:rPr>
              <a:t>UK Government (2022). ‘A guide to the Online Safety Bill’. Available at: www.gov.uk/guidance/a-guide-to-the-online-safety-bill#how-the-online-safety-bill-will-protect-children (Accessed on 2 April 2023)</a:t>
            </a:r>
          </a:p>
          <a:p>
            <a:r>
              <a:rPr lang="en-GB" sz="1200" dirty="0">
                <a:solidFill>
                  <a:schemeClr val="tx1"/>
                </a:solidFill>
              </a:rPr>
              <a:t>UK Government (2022). ‘Wellbeing and mental health: Applying all out health’. Available at: www.gov.uk/government/publications/wellbeing-in-mental-health-applying-all-our-health/wellbeing-in-mental-health-applying-all-our-health (Accessed on 27 March 2023)</a:t>
            </a:r>
          </a:p>
          <a:p>
            <a:r>
              <a:rPr lang="en-GB" sz="1200" dirty="0">
                <a:solidFill>
                  <a:schemeClr val="tx1"/>
                </a:solidFill>
                <a:latin typeface="Roboto" panose="02000000000000000000" pitchFamily="2" charset="0"/>
              </a:rPr>
              <a:t>Welsh Government (2023) ‘Curriculum for Wales’. Available at: </a:t>
            </a:r>
            <a:r>
              <a:rPr lang="en-GB" sz="1200" dirty="0">
                <a:solidFill>
                  <a:schemeClr val="tx1"/>
                </a:solidFill>
              </a:rPr>
              <a:t>Curriculum for Wales - Hwb (</a:t>
            </a:r>
            <a:r>
              <a:rPr lang="en-GB" sz="1200" dirty="0" err="1">
                <a:solidFill>
                  <a:schemeClr val="tx1"/>
                </a:solidFill>
              </a:rPr>
              <a:t>gov.wales</a:t>
            </a:r>
            <a:r>
              <a:rPr lang="en-GB" sz="1200" dirty="0">
                <a:solidFill>
                  <a:schemeClr val="tx1"/>
                </a:solidFill>
              </a:rPr>
              <a:t>). (Accessed on 26 April 2023)</a:t>
            </a:r>
          </a:p>
          <a:p>
            <a:r>
              <a:rPr lang="en-GB" sz="1000" b="0" i="0" u="none" strike="noStrike" dirty="0">
                <a:solidFill>
                  <a:schemeClr val="tx1"/>
                </a:solidFill>
                <a:effectLst/>
                <a:latin typeface="Arial" panose="020B0604020202020204" pitchFamily="34" charset="0"/>
              </a:rPr>
              <a:t>Woods, H.C. and Scott, H., 2016. # </a:t>
            </a:r>
            <a:r>
              <a:rPr lang="en-GB" sz="1000" b="0" i="0" u="none" strike="noStrike" dirty="0" err="1">
                <a:solidFill>
                  <a:schemeClr val="tx1"/>
                </a:solidFill>
                <a:effectLst/>
                <a:latin typeface="Arial" panose="020B0604020202020204" pitchFamily="34" charset="0"/>
              </a:rPr>
              <a:t>Sleepyteens</a:t>
            </a:r>
            <a:r>
              <a:rPr lang="en-GB" sz="1000" b="0" i="0" u="none" strike="noStrike" dirty="0">
                <a:solidFill>
                  <a:schemeClr val="tx1"/>
                </a:solidFill>
                <a:effectLst/>
                <a:latin typeface="Arial" panose="020B0604020202020204" pitchFamily="34" charset="0"/>
              </a:rPr>
              <a:t>: Social media use in adolescence is associated with poor sleep quality, anxiety, depression and low self-esteem. </a:t>
            </a:r>
            <a:r>
              <a:rPr lang="en-GB" sz="1000" b="0" i="1" u="none" strike="noStrike" dirty="0">
                <a:solidFill>
                  <a:schemeClr val="tx1"/>
                </a:solidFill>
                <a:effectLst/>
                <a:latin typeface="Arial" panose="020B0604020202020204" pitchFamily="34" charset="0"/>
              </a:rPr>
              <a:t>Journal of adolescence</a:t>
            </a:r>
            <a:r>
              <a:rPr lang="en-GB" sz="1000" b="0" i="0" u="none" strike="noStrike" dirty="0">
                <a:solidFill>
                  <a:schemeClr val="tx1"/>
                </a:solidFill>
                <a:effectLst/>
                <a:latin typeface="Arial" panose="020B0604020202020204" pitchFamily="34" charset="0"/>
              </a:rPr>
              <a:t>, </a:t>
            </a:r>
            <a:r>
              <a:rPr lang="en-GB" sz="1000" b="0" i="1" u="none" strike="noStrike" dirty="0">
                <a:solidFill>
                  <a:schemeClr val="tx1"/>
                </a:solidFill>
                <a:effectLst/>
                <a:latin typeface="Arial" panose="020B0604020202020204" pitchFamily="34" charset="0"/>
              </a:rPr>
              <a:t>51</a:t>
            </a:r>
            <a:r>
              <a:rPr lang="en-GB" sz="1000" b="0" i="0" u="none" strike="noStrike" dirty="0">
                <a:solidFill>
                  <a:schemeClr val="tx1"/>
                </a:solidFill>
                <a:effectLst/>
                <a:latin typeface="Arial" panose="020B0604020202020204" pitchFamily="34" charset="0"/>
              </a:rPr>
              <a:t>, pp.41-49.</a:t>
            </a:r>
            <a:endParaRPr lang="en-GB" sz="1200" dirty="0">
              <a:solidFill>
                <a:schemeClr val="tx1"/>
              </a:solidFill>
            </a:endParaRPr>
          </a:p>
          <a:p>
            <a:r>
              <a:rPr lang="en-GB" sz="1200" dirty="0">
                <a:solidFill>
                  <a:schemeClr val="tx1"/>
                </a:solidFill>
                <a:latin typeface="Roboto" panose="02000000000000000000" pitchFamily="2" charset="0"/>
              </a:rPr>
              <a:t>YU. Z (2022). ‘sustaining student roles, digital learning, learning achievements, and motivation in online learning environments during the covid-19 pandemic’. Available at: www.mdpi.com/2071-1050/14/8/4388 (Accessed on 1 April 2023)</a:t>
            </a:r>
          </a:p>
          <a:p>
            <a:endParaRPr lang="en-GB" sz="1200" dirty="0">
              <a:solidFill>
                <a:schemeClr val="tx1"/>
              </a:solidFill>
            </a:endParaRPr>
          </a:p>
        </p:txBody>
      </p:sp>
    </p:spTree>
    <p:extLst>
      <p:ext uri="{BB962C8B-B14F-4D97-AF65-F5344CB8AC3E}">
        <p14:creationId xmlns:p14="http://schemas.microsoft.com/office/powerpoint/2010/main" val="3937102480"/>
      </p:ext>
    </p:extLst>
  </p:cSld>
  <p:clrMapOvr>
    <a:masterClrMapping/>
  </p:clrMapOvr>
</p:sld>
</file>

<file path=ppt/theme/theme1.xml><?xml version="1.0" encoding="utf-8"?>
<a:theme xmlns:a="http://schemas.openxmlformats.org/drawingml/2006/main" name="PebbleVTI">
  <a:themeElements>
    <a:clrScheme name="AnalogousFromDarkSeedLeftStep">
      <a:dk1>
        <a:srgbClr val="000000"/>
      </a:dk1>
      <a:lt1>
        <a:srgbClr val="FFFFFF"/>
      </a:lt1>
      <a:dk2>
        <a:srgbClr val="2C1C31"/>
      </a:dk2>
      <a:lt2>
        <a:srgbClr val="F0F3F2"/>
      </a:lt2>
      <a:accent1>
        <a:srgbClr val="E72974"/>
      </a:accent1>
      <a:accent2>
        <a:srgbClr val="D517B1"/>
      </a:accent2>
      <a:accent3>
        <a:srgbClr val="BB29E7"/>
      </a:accent3>
      <a:accent4>
        <a:srgbClr val="601FD6"/>
      </a:accent4>
      <a:accent5>
        <a:srgbClr val="2935E7"/>
      </a:accent5>
      <a:accent6>
        <a:srgbClr val="1772D5"/>
      </a:accent6>
      <a:hlink>
        <a:srgbClr val="4D3FBF"/>
      </a:hlink>
      <a:folHlink>
        <a:srgbClr val="7F7F7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docProps/app.xml><?xml version="1.0" encoding="utf-8"?>
<Properties xmlns="http://schemas.openxmlformats.org/officeDocument/2006/extended-properties" xmlns:vt="http://schemas.openxmlformats.org/officeDocument/2006/docPropsVTypes">
  <TotalTime>1064</TotalTime>
  <Words>1971</Words>
  <Application>Microsoft Macintosh PowerPoint</Application>
  <PresentationFormat>Widescreen</PresentationFormat>
  <Paragraphs>82</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Avenir Next LT Pro</vt:lpstr>
      <vt:lpstr>Avenir Next LT Pro Light</vt:lpstr>
      <vt:lpstr>Roboto</vt:lpstr>
      <vt:lpstr>Sitka Subheading</vt:lpstr>
      <vt:lpstr>PebbleVTI</vt:lpstr>
      <vt:lpstr>Digital media and children and young people </vt:lpstr>
      <vt:lpstr>Aims of this presentation </vt:lpstr>
      <vt:lpstr> What is digital media?</vt:lpstr>
      <vt:lpstr>Digital media platforms </vt:lpstr>
      <vt:lpstr> Digital media platforms </vt:lpstr>
      <vt:lpstr>Positives on digital media impact for children and young people</vt:lpstr>
      <vt:lpstr>Negatives on digital media impact for children and young people </vt:lpstr>
      <vt:lpstr>Primary position about digital platforms </vt:lpstr>
      <vt:lpstr>Case study- Molly Russell </vt:lpstr>
      <vt:lpstr>Online safety bill </vt:lpstr>
      <vt:lpstr>Link between social media and poor mental health  </vt:lpstr>
      <vt:lpstr>Snapchat 2022 Annual report</vt:lpstr>
      <vt:lpstr>Sexual offences Act 2003</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media and children and young people</dc:title>
  <dc:creator>John Jayne</dc:creator>
  <cp:lastModifiedBy>Courtney Elkins (2007490)</cp:lastModifiedBy>
  <cp:revision>5</cp:revision>
  <dcterms:created xsi:type="dcterms:W3CDTF">2023-04-15T12:20:44Z</dcterms:created>
  <dcterms:modified xsi:type="dcterms:W3CDTF">2023-04-27T09:33:11Z</dcterms:modified>
</cp:coreProperties>
</file>