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7"/>
  </p:notesMasterIdLst>
  <p:sldIdLst>
    <p:sldId id="274" r:id="rId2"/>
    <p:sldId id="257" r:id="rId3"/>
    <p:sldId id="258" r:id="rId4"/>
    <p:sldId id="259" r:id="rId5"/>
    <p:sldId id="260" r:id="rId6"/>
    <p:sldId id="261" r:id="rId7"/>
    <p:sldId id="262" r:id="rId8"/>
    <p:sldId id="263" r:id="rId9"/>
    <p:sldId id="264" r:id="rId10"/>
    <p:sldId id="265" r:id="rId11"/>
    <p:sldId id="266" r:id="rId12"/>
    <p:sldId id="267" r:id="rId13"/>
    <p:sldId id="268" r:id="rId14"/>
    <p:sldId id="273" r:id="rId15"/>
    <p:sldId id="27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7644DA-CE3A-4FCE-B3DB-2CE52B16683A}" v="3" dt="2021-12-16T17:34:57.939"/>
  </p1510:revLst>
</p1510:revInfo>
</file>

<file path=ppt/tableStyles.xml><?xml version="1.0" encoding="utf-8"?>
<a:tblStyleLst xmlns:a="http://schemas.openxmlformats.org/drawingml/2006/main" def="{5C22544A-7EE6-4342-B048-85BDC9FD1C3A}">
  <a:tblStyle styleId="{5C22544A-7EE6-4342-B048-85BDC9FD1C3A}" styleName="Средний стиль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249" autoAdjust="0"/>
  </p:normalViewPr>
  <p:slideViewPr>
    <p:cSldViewPr>
      <p:cViewPr varScale="1">
        <p:scale>
          <a:sx n="80" d="100"/>
          <a:sy n="80" d="100"/>
        </p:scale>
        <p:origin x="1522" y="5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EECB3F5-50EA-44A8-87A1-A69EA79C8B63}" type="datetimeFigureOut">
              <a:rPr lang="en-IN" smtClean="0"/>
              <a:t>16-12-2021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1414C1-4147-48AB-B1EC-51318785B598}" type="slidenum">
              <a:rPr lang="en-IN" smtClean="0"/>
              <a:t>‹#›</a:t>
            </a:fld>
            <a:endParaRPr lang="en-IN"/>
          </a:p>
        </p:txBody>
      </p:sp>
    </p:spTree>
    <p:extLst>
      <p:ext uri="{BB962C8B-B14F-4D97-AF65-F5344CB8AC3E}">
        <p14:creationId xmlns:p14="http://schemas.microsoft.com/office/powerpoint/2010/main" val="3895140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current study refers to the case analysis of Rolls-Royce Motor for evaluating the technological factors that reshaped their operations in the modern era. Artificial intelligence, analytics and big data caused a major impact on the automobile sector. Rolls-Royce used information and automation technologies for modernizing its techniques and strategies. </a:t>
            </a:r>
          </a:p>
          <a:p>
            <a:endParaRPr lang="en-IN" dirty="0"/>
          </a:p>
        </p:txBody>
      </p:sp>
      <p:sp>
        <p:nvSpPr>
          <p:cNvPr id="4" name="Slide Number Placeholder 3"/>
          <p:cNvSpPr>
            <a:spLocks noGrp="1"/>
          </p:cNvSpPr>
          <p:nvPr>
            <p:ph type="sldNum" sz="quarter" idx="10"/>
          </p:nvPr>
        </p:nvSpPr>
        <p:spPr/>
        <p:txBody>
          <a:bodyPr/>
          <a:lstStyle/>
          <a:p>
            <a:fld id="{CE1414C1-4147-48AB-B1EC-51318785B598}" type="slidenum">
              <a:rPr lang="en-IN" smtClean="0"/>
              <a:t>2</a:t>
            </a:fld>
            <a:endParaRPr lang="en-IN"/>
          </a:p>
        </p:txBody>
      </p:sp>
    </p:spTree>
    <p:extLst>
      <p:ext uri="{BB962C8B-B14F-4D97-AF65-F5344CB8AC3E}">
        <p14:creationId xmlns:p14="http://schemas.microsoft.com/office/powerpoint/2010/main" val="171303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Rolls-Royce is a manufacturer of innovative luxury cars and they believe that innovation and technology can offer a better and more productive future. Some of the most innovative products of Rolls-Royce are </a:t>
            </a:r>
            <a:r>
              <a:rPr lang="en-IN" sz="1200" kern="1200" dirty="0" err="1">
                <a:solidFill>
                  <a:schemeClr val="tx1"/>
                </a:solidFill>
                <a:effectLst/>
                <a:latin typeface="+mn-lt"/>
                <a:ea typeface="+mn-ea"/>
                <a:cs typeface="+mn-cs"/>
              </a:rPr>
              <a:t>Cullinan</a:t>
            </a:r>
            <a:r>
              <a:rPr lang="en-IN" sz="1200" kern="1200" dirty="0">
                <a:solidFill>
                  <a:schemeClr val="tx1"/>
                </a:solidFill>
                <a:effectLst/>
                <a:latin typeface="+mn-lt"/>
                <a:ea typeface="+mn-ea"/>
                <a:cs typeface="+mn-cs"/>
              </a:rPr>
              <a:t>, Ghost, Phantom, Dawn and Wraith (Rolls-Royce, 2021). It is an exclusive manufacturer of automobiles that have made the best use of modern technologies and evolved massively over the years. </a:t>
            </a:r>
          </a:p>
          <a:p>
            <a:endParaRPr lang="en-IN" dirty="0"/>
          </a:p>
        </p:txBody>
      </p:sp>
      <p:sp>
        <p:nvSpPr>
          <p:cNvPr id="4" name="Slide Number Placeholder 3"/>
          <p:cNvSpPr>
            <a:spLocks noGrp="1"/>
          </p:cNvSpPr>
          <p:nvPr>
            <p:ph type="sldNum" sz="quarter" idx="10"/>
          </p:nvPr>
        </p:nvSpPr>
        <p:spPr/>
        <p:txBody>
          <a:bodyPr/>
          <a:lstStyle/>
          <a:p>
            <a:fld id="{CE1414C1-4147-48AB-B1EC-51318785B598}" type="slidenum">
              <a:rPr lang="en-IN" smtClean="0"/>
              <a:t>3</a:t>
            </a:fld>
            <a:endParaRPr lang="en-IN"/>
          </a:p>
        </p:txBody>
      </p:sp>
    </p:spTree>
    <p:extLst>
      <p:ext uri="{BB962C8B-B14F-4D97-AF65-F5344CB8AC3E}">
        <p14:creationId xmlns:p14="http://schemas.microsoft.com/office/powerpoint/2010/main" val="98347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latin typeface="Times New Roman" pitchFamily="18" charset="0"/>
                <a:cs typeface="Times New Roman" pitchFamily="18" charset="0"/>
              </a:rPr>
              <a:t>Following the advent of modern technologies and the internet, luxury automobile companies such as Rolls Royce Motors were greatly benefitted. Rolls Royce has been existing for more than 110 years and therefore, they existed before the introduction of modern technologies such as digital marketing, automation, AI and so on (Acieta.com, 2021). </a:t>
            </a:r>
            <a:r>
              <a:rPr lang="en-IN" sz="1200" kern="1200" dirty="0">
                <a:solidFill>
                  <a:schemeClr val="tx1"/>
                </a:solidFill>
                <a:effectLst/>
                <a:latin typeface="+mn-lt"/>
                <a:ea typeface="+mn-ea"/>
                <a:cs typeface="+mn-cs"/>
              </a:rPr>
              <a:t>Mostly depending on human resources, it was difficult for the company to produce luxury cars on a large scale. Moreover, traditional means of communication was the only option for marketing its products and reaching potential customers. The efficiency of logistics and supply chains was reduced due to the lack of modern technologies in the automotive industry (Transmetrics.ai, 2021). </a:t>
            </a:r>
            <a:r>
              <a:rPr lang="en-IN" dirty="0">
                <a:latin typeface="Times New Roman" pitchFamily="18" charset="0"/>
                <a:cs typeface="Times New Roman" pitchFamily="18" charset="0"/>
              </a:rPr>
              <a:t>Marketing before the invention of modern technologies and the internet was challenging to the company and it is without a doubt, they have been able to reach more customers following the adoption of modern technologies.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CE1414C1-4147-48AB-B1EC-51318785B598}" type="slidenum">
              <a:rPr lang="en-IN" smtClean="0"/>
              <a:t>4</a:t>
            </a:fld>
            <a:endParaRPr lang="en-IN"/>
          </a:p>
        </p:txBody>
      </p:sp>
    </p:spTree>
    <p:extLst>
      <p:ext uri="{BB962C8B-B14F-4D97-AF65-F5344CB8AC3E}">
        <p14:creationId xmlns:p14="http://schemas.microsoft.com/office/powerpoint/2010/main" val="2492416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latin typeface="Times New Roman" pitchFamily="18" charset="0"/>
                <a:cs typeface="Times New Roman" pitchFamily="18" charset="0"/>
              </a:rPr>
              <a:t>Many workers in Rolls Royce were involved with hazardous jobs especially when they handle types of machinery. </a:t>
            </a:r>
            <a:r>
              <a:rPr lang="en-IN" sz="1200" kern="1200" dirty="0">
                <a:solidFill>
                  <a:schemeClr val="tx1"/>
                </a:solidFill>
                <a:effectLst/>
                <a:latin typeface="+mn-lt"/>
                <a:ea typeface="+mn-ea"/>
                <a:cs typeface="+mn-cs"/>
              </a:rPr>
              <a:t>The impact of Rolls Royce on the environment was another concern before automation and other modern technologies were invented. Before the invention of innovative energy services, Rolls Royce recorded a large amount of global energy consumption and most of its wastes ended up in landfills. </a:t>
            </a:r>
            <a:r>
              <a:rPr lang="en-IN" sz="1200" dirty="0">
                <a:latin typeface="Times New Roman" pitchFamily="18" charset="0"/>
                <a:cs typeface="Times New Roman" pitchFamily="18" charset="0"/>
              </a:rPr>
              <a:t>The workers were even exposed to the fumes from painting and welding (Acieta.com, 2021). They were also exposed to the noise from stamping presses. Complaints regarding injuries and accidents were common in Rolls Royce before modern technologies were introduced to the automotive industry.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CE1414C1-4147-48AB-B1EC-51318785B598}" type="slidenum">
              <a:rPr lang="en-IN" smtClean="0"/>
              <a:t>5</a:t>
            </a:fld>
            <a:endParaRPr lang="en-IN"/>
          </a:p>
        </p:txBody>
      </p:sp>
    </p:spTree>
    <p:extLst>
      <p:ext uri="{BB962C8B-B14F-4D97-AF65-F5344CB8AC3E}">
        <p14:creationId xmlns:p14="http://schemas.microsoft.com/office/powerpoint/2010/main" val="1414594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latin typeface="Times New Roman" pitchFamily="18" charset="0"/>
                <a:cs typeface="Times New Roman" pitchFamily="18" charset="0"/>
              </a:rPr>
              <a:t>The technological innovations which this particular company is focusing on are extremely varied in </a:t>
            </a:r>
            <a:r>
              <a:rPr lang="en-IN" sz="1200" dirty="0" err="1">
                <a:latin typeface="Times New Roman" pitchFamily="18" charset="0"/>
                <a:cs typeface="Times New Roman" pitchFamily="18" charset="0"/>
              </a:rPr>
              <a:t>nature.</a:t>
            </a:r>
            <a:r>
              <a:rPr lang="en-IN" dirty="0" err="1">
                <a:latin typeface="Times New Roman" pitchFamily="18" charset="0"/>
                <a:cs typeface="Times New Roman" pitchFamily="18" charset="0"/>
              </a:rPr>
              <a:t>This</a:t>
            </a:r>
            <a:r>
              <a:rPr lang="en-IN" dirty="0">
                <a:latin typeface="Times New Roman" pitchFamily="18" charset="0"/>
                <a:cs typeface="Times New Roman" pitchFamily="18" charset="0"/>
              </a:rPr>
              <a:t> particular company has used many modern technologies for various purposes like modern engines. The various technological innovations in this particular company have proved to be extremely beneficial. This is an extremely important aspect of various kinds of technological innovations that the management group of this particular organisation has thought over. </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main purpose for the management group of the organisation is to have an overall technological modernization over their various competitors in the entire global market. This factor is extremely important for the overall growth or development of the company. In the case of advertising of this particular brand, various types of technical help have been taken. That impact after taking help from various types of technological innovations has also been extremely positive. The positive impact of such kinds of innovations has been huge. </a:t>
            </a:r>
            <a:r>
              <a:rPr lang="en-IN" dirty="0">
                <a:latin typeface="Times New Roman" pitchFamily="18" charset="0"/>
                <a:cs typeface="Times New Roman" pitchFamily="18" charset="0"/>
              </a:rPr>
              <a:t>This is because using such kinds of technological innovations this particular company can get an edge over their competitors in the entire global market. Teleservices is a technological innovation introduced by the company.</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latin typeface="Times New Roman" pitchFamily="18" charset="0"/>
                <a:cs typeface="Times New Roman" pitchFamily="18" charset="0"/>
              </a:rPr>
              <a:t>This particular company has introduced many new technological innovations for in-car connectivity. The main feature of this particular technology is that whether a person is moving or stationary within a car he or she can use the internet.</a:t>
            </a:r>
          </a:p>
          <a:p>
            <a:endParaRPr lang="en-IN" dirty="0"/>
          </a:p>
        </p:txBody>
      </p:sp>
      <p:sp>
        <p:nvSpPr>
          <p:cNvPr id="4" name="Slide Number Placeholder 3"/>
          <p:cNvSpPr>
            <a:spLocks noGrp="1"/>
          </p:cNvSpPr>
          <p:nvPr>
            <p:ph type="sldNum" sz="quarter" idx="10"/>
          </p:nvPr>
        </p:nvSpPr>
        <p:spPr/>
        <p:txBody>
          <a:bodyPr/>
          <a:lstStyle/>
          <a:p>
            <a:fld id="{CE1414C1-4147-48AB-B1EC-51318785B598}" type="slidenum">
              <a:rPr lang="en-IN" smtClean="0"/>
              <a:t>6</a:t>
            </a:fld>
            <a:endParaRPr lang="en-IN"/>
          </a:p>
        </p:txBody>
      </p:sp>
    </p:spTree>
    <p:extLst>
      <p:ext uri="{BB962C8B-B14F-4D97-AF65-F5344CB8AC3E}">
        <p14:creationId xmlns:p14="http://schemas.microsoft.com/office/powerpoint/2010/main" val="27236374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innovations have been designed According to the different specifications of the various types of clients or customers ( Zhang and Chen, 2019). These designs have been made for improving the number of target customers of this particular organisation. Hence, these technological innovations have brought a big impact on the company. By using these modern technological innovations the overall target customers of this particular company have increased to a huge extent. It has also helped them to build a good reputation in front of their target customers in the global market. Staying ahead of various competitors in the global market is very essential for the overall growth of any company.</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 </a:t>
            </a:r>
            <a:r>
              <a:rPr lang="en-IN" dirty="0">
                <a:latin typeface="Times New Roman" pitchFamily="18" charset="0"/>
                <a:cs typeface="Times New Roman" pitchFamily="18" charset="0"/>
              </a:rPr>
              <a:t>The spare parts of machines have been designed in an innovative manner so as to get ahead of their various competitors in the global market </a:t>
            </a:r>
            <a:r>
              <a:rPr lang="en-IN" dirty="0">
                <a:solidFill>
                  <a:srgbClr val="FF0000"/>
                </a:solidFill>
                <a:latin typeface="Times New Roman" pitchFamily="18" charset="0"/>
                <a:cs typeface="Times New Roman" pitchFamily="18" charset="0"/>
              </a:rPr>
              <a:t>(</a:t>
            </a:r>
            <a:r>
              <a:rPr lang="en-IN" sz="1200" i="0" dirty="0">
                <a:solidFill>
                  <a:srgbClr val="FF0000"/>
                </a:solidFill>
                <a:effectLst/>
                <a:latin typeface="Times New Roman" panose="02020603050405020304" pitchFamily="18" charset="0"/>
                <a:cs typeface="Times New Roman" panose="02020603050405020304" pitchFamily="18" charset="0"/>
              </a:rPr>
              <a:t>Owens, 2021</a:t>
            </a:r>
            <a:r>
              <a:rPr lang="en-IN" dirty="0">
                <a:solidFill>
                  <a:srgbClr val="FF0000"/>
                </a:solidFill>
                <a:latin typeface="Times New Roman" pitchFamily="18" charset="0"/>
                <a:cs typeface="Times New Roman" pitchFamily="18" charset="0"/>
              </a:rPr>
              <a:t>). </a:t>
            </a:r>
            <a:r>
              <a:rPr lang="en-IN" dirty="0">
                <a:latin typeface="Times New Roman" pitchFamily="18" charset="0"/>
                <a:cs typeface="Times New Roman" pitchFamily="18" charset="0"/>
              </a:rPr>
              <a:t>This particular organisation has also designed many new types of machines.</a:t>
            </a:r>
          </a:p>
          <a:p>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CE1414C1-4147-48AB-B1EC-51318785B598}" type="slidenum">
              <a:rPr lang="en-IN" smtClean="0"/>
              <a:t>7</a:t>
            </a:fld>
            <a:endParaRPr lang="en-IN"/>
          </a:p>
        </p:txBody>
      </p:sp>
    </p:spTree>
    <p:extLst>
      <p:ext uri="{BB962C8B-B14F-4D97-AF65-F5344CB8AC3E}">
        <p14:creationId xmlns:p14="http://schemas.microsoft.com/office/powerpoint/2010/main" val="1111011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b="0" i="0" dirty="0">
                <a:solidFill>
                  <a:srgbClr val="212121"/>
                </a:solidFill>
                <a:effectLst/>
                <a:latin typeface="Montserrat" panose="020B0604020202020204" pitchFamily="2" charset="-52"/>
              </a:rPr>
              <a:t>Rolls-Royce says the new Phantom features an Alertness Assistant, Night Vision and Vision Assist designed to improve driving at night. Active Cruise Control is also included, along with all the usual pre-emptive safety features such as pedestrian and cross-traffic warnings, </a:t>
            </a:r>
            <a:r>
              <a:rPr lang="en-US" b="0" i="0" dirty="0" err="1">
                <a:solidFill>
                  <a:srgbClr val="212121"/>
                </a:solidFill>
                <a:effectLst/>
                <a:latin typeface="Montserrat" panose="020B0604020202020204" pitchFamily="2" charset="-52"/>
              </a:rPr>
              <a:t>too.</a:t>
            </a:r>
            <a:r>
              <a:rPr lang="en-US" b="0" i="0" dirty="0" err="1">
                <a:solidFill>
                  <a:srgbClr val="212121"/>
                </a:solidFill>
                <a:effectLst/>
                <a:latin typeface="Montserrat" panose="00000500000000000000" pitchFamily="2" charset="-52"/>
              </a:rPr>
              <a:t>The</a:t>
            </a:r>
            <a:r>
              <a:rPr lang="en-US" b="0" i="0" dirty="0">
                <a:solidFill>
                  <a:srgbClr val="212121"/>
                </a:solidFill>
                <a:effectLst/>
                <a:latin typeface="Montserrat" panose="00000500000000000000" pitchFamily="2" charset="-52"/>
              </a:rPr>
              <a:t> Phantom’s  V12 is connected to a 8 Speed gearbox which uses Satellite Aided Transmission to make driving more effortless. Simply put, it’s a gearbox that uses satellite navigation data to change gear in advance of bends or junctions – making the driving experience even smoother.</a:t>
            </a:r>
            <a:endParaRPr lang="en-IN" dirty="0"/>
          </a:p>
        </p:txBody>
      </p:sp>
      <p:sp>
        <p:nvSpPr>
          <p:cNvPr id="4" name="Slide Number Placeholder 3"/>
          <p:cNvSpPr>
            <a:spLocks noGrp="1" noEditPoints="1"/>
          </p:cNvSpPr>
          <p:nvPr>
            <p:ph type="sldNum" sz="quarter" idx="10"/>
          </p:nvPr>
        </p:nvSpPr>
        <p:spPr/>
        <p:txBody>
          <a:bodyPr/>
          <a:lstStyle/>
          <a:p>
            <a:fld id="{CE1414C1-4147-48AB-B1EC-51318785B598}" type="slidenum">
              <a:rPr lang="en-IN" smtClean="0"/>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endParaRPr lang="en-IN" dirty="0"/>
          </a:p>
        </p:txBody>
      </p:sp>
      <p:sp>
        <p:nvSpPr>
          <p:cNvPr id="4" name="Slide Number Placeholder 3"/>
          <p:cNvSpPr>
            <a:spLocks noGrp="1" noEditPoints="1"/>
          </p:cNvSpPr>
          <p:nvPr>
            <p:ph type="sldNum" sz="quarter" idx="10"/>
          </p:nvPr>
        </p:nvSpPr>
        <p:spPr/>
        <p:txBody>
          <a:bodyPr/>
          <a:lstStyle/>
          <a:p>
            <a:fld id="{CE1414C1-4147-48AB-B1EC-51318785B598}" type="slidenum">
              <a:rPr lang="en-IN" smtClean="0"/>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management group of this particular company Has made extremely good strategies in improving the overall technological aspect of the company. The main purpose of this project wants to have an edge over the competitor companies in the entire global market. For this particular purpose, a huge amount of money was invested by the management group in technological developments. The technological developments have been extremely rapid in this particular company. This company has also introduced various new features in their automobile sector according to the demands of the clients. </a:t>
            </a:r>
            <a:r>
              <a:rPr lang="en-IN" dirty="0">
                <a:latin typeface="Times New Roman" pitchFamily="18" charset="0"/>
                <a:cs typeface="Times New Roman" pitchFamily="18" charset="0"/>
              </a:rPr>
              <a:t>This has helped them to make more number of target customers and also improve the overall reputation of the company. Technological innovations are also made by rival companies. For this particular reason, The technological innovations by this company Rolls Royce have been extremely carefully planned out for getting ahead of their various competitors.</a:t>
            </a:r>
          </a:p>
          <a:p>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CE1414C1-4147-48AB-B1EC-51318785B598}" type="slidenum">
              <a:rPr lang="en-IN" smtClean="0"/>
              <a:t>10</a:t>
            </a:fld>
            <a:endParaRPr lang="en-IN"/>
          </a:p>
        </p:txBody>
      </p:sp>
    </p:spTree>
    <p:extLst>
      <p:ext uri="{BB962C8B-B14F-4D97-AF65-F5344CB8AC3E}">
        <p14:creationId xmlns:p14="http://schemas.microsoft.com/office/powerpoint/2010/main" val="1902827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various clients are extremely satisfied by the technological developments of the company. The primary reason for this particular factor is that this company has made technological innovations in a creative manner. The management of this particular company has appointed a team for technological innovations. This particular team is working in an efficient manner for improving the technological aspect of the company. </a:t>
            </a:r>
            <a:r>
              <a:rPr lang="en-IN" sz="1200" kern="1200" dirty="0" err="1">
                <a:solidFill>
                  <a:schemeClr val="tx1"/>
                </a:solidFill>
                <a:effectLst/>
                <a:latin typeface="+mn-lt"/>
                <a:ea typeface="+mn-ea"/>
                <a:cs typeface="+mn-cs"/>
              </a:rPr>
              <a:t>Upgradation</a:t>
            </a:r>
            <a:r>
              <a:rPr lang="en-IN" sz="1200" kern="1200" dirty="0">
                <a:solidFill>
                  <a:schemeClr val="tx1"/>
                </a:solidFill>
                <a:effectLst/>
                <a:latin typeface="+mn-lt"/>
                <a:ea typeface="+mn-ea"/>
                <a:cs typeface="+mn-cs"/>
              </a:rPr>
              <a:t> of the technological aspect is also a very critical part of the overall technological development of the company. These different types of technological innovations have been designed in a very careful manner. It must not harm the environment in any manner.</a:t>
            </a:r>
            <a:r>
              <a:rPr lang="en-IN" dirty="0">
                <a:latin typeface="Times New Roman" pitchFamily="18" charset="0"/>
                <a:cs typeface="Times New Roman" pitchFamily="18" charset="0"/>
              </a:rPr>
              <a:t> This particular company has put in a lot of money for developing technologies in an innovative way. The up-gradation of these technological innovations is strategized by the management of the company.</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latin typeface="Times New Roman" pitchFamily="18" charset="0"/>
                <a:cs typeface="Times New Roman" pitchFamily="18" charset="0"/>
              </a:rPr>
              <a:t>The various features that have been introduced have been highly user-friendly in nature. As a result, the technological innovations that this particular company has made has helped them to get a competitive edge over their rival firms.  </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CE1414C1-4147-48AB-B1EC-51318785B598}" type="slidenum">
              <a:rPr lang="en-IN" smtClean="0"/>
              <a:t>11</a:t>
            </a:fld>
            <a:endParaRPr lang="en-IN"/>
          </a:p>
        </p:txBody>
      </p:sp>
    </p:spTree>
    <p:extLst>
      <p:ext uri="{BB962C8B-B14F-4D97-AF65-F5344CB8AC3E}">
        <p14:creationId xmlns:p14="http://schemas.microsoft.com/office/powerpoint/2010/main" val="33339492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latin typeface="Times New Roman" pitchFamily="18" charset="0"/>
                <a:cs typeface="Times New Roman" pitchFamily="18" charset="0"/>
              </a:rPr>
              <a:t>These innovations have helped the company to get a technological edge over its competitors. These innovations in the automobile sector have proved to be extremely beneficial for improving the overall turnover of the company.</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latin typeface="Times New Roman" pitchFamily="18" charset="0"/>
                <a:cs typeface="Times New Roman" pitchFamily="18" charset="0"/>
              </a:rPr>
              <a:t>The various technological innovations that this particular company has made has been discussed in detail.</a:t>
            </a:r>
          </a:p>
          <a:p>
            <a:r>
              <a:rPr lang="en-IN" sz="1200" kern="1200" dirty="0">
                <a:solidFill>
                  <a:schemeClr val="tx1"/>
                </a:solidFill>
                <a:effectLst/>
                <a:latin typeface="+mn-lt"/>
                <a:ea typeface="+mn-ea"/>
                <a:cs typeface="+mn-cs"/>
              </a:rPr>
              <a:t>The different clients are highly satisfied by the technological innovations of the company. The main reason for this definite factor is that this company has made technological innovations in a creative way. The management of this company has appointed a group for technological innovations. This particular group is working in an effective manner for improving the technological development of the company. The technological innovations that have been made by this particular company have surely proved to be highly useful for the company.</a:t>
            </a: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CE1414C1-4147-48AB-B1EC-51318785B598}" type="slidenum">
              <a:rPr lang="en-IN" smtClean="0"/>
              <a:t>12</a:t>
            </a:fld>
            <a:endParaRPr lang="en-IN"/>
          </a:p>
        </p:txBody>
      </p:sp>
    </p:spTree>
    <p:extLst>
      <p:ext uri="{BB962C8B-B14F-4D97-AF65-F5344CB8AC3E}">
        <p14:creationId xmlns:p14="http://schemas.microsoft.com/office/powerpoint/2010/main" val="603250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38BE1-E162-4653-BC83-18DA68331DAE}"/>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D1F3C959-B1C0-4515-9ACD-21C7F87A4AE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B3D5B8-F149-4AAD-8684-9EEB732F48A5}"/>
              </a:ext>
            </a:extLst>
          </p:cNvPr>
          <p:cNvSpPr>
            <a:spLocks noGrp="1"/>
          </p:cNvSpPr>
          <p:nvPr>
            <p:ph type="dt" sz="half" idx="10"/>
          </p:nvPr>
        </p:nvSpPr>
        <p:spPr/>
        <p:txBody>
          <a:bodyPr/>
          <a:lstStyle/>
          <a:p>
            <a:fld id="{283DAE77-52C9-46EF-984A-03306D5BB642}" type="datetimeFigureOut">
              <a:rPr lang="en-IN" smtClean="0"/>
              <a:t>16-12-2021</a:t>
            </a:fld>
            <a:endParaRPr lang="en-IN"/>
          </a:p>
        </p:txBody>
      </p:sp>
      <p:sp>
        <p:nvSpPr>
          <p:cNvPr id="5" name="Footer Placeholder 4">
            <a:extLst>
              <a:ext uri="{FF2B5EF4-FFF2-40B4-BE49-F238E27FC236}">
                <a16:creationId xmlns:a16="http://schemas.microsoft.com/office/drawing/2014/main" id="{C6B11EFB-763B-453D-8E5E-DACD1AAD4A8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C7809C6-162B-496C-84FA-B9AD6F3A98FB}"/>
              </a:ext>
            </a:extLst>
          </p:cNvPr>
          <p:cNvSpPr>
            <a:spLocks noGrp="1"/>
          </p:cNvSpPr>
          <p:nvPr>
            <p:ph type="sldNum" sz="quarter" idx="12"/>
          </p:nvPr>
        </p:nvSpPr>
        <p:spPr/>
        <p:txBody>
          <a:bodyPr/>
          <a:lstStyle/>
          <a:p>
            <a:fld id="{A058EF1A-9CEF-4D86-A03A-FA36E010903F}" type="slidenum">
              <a:rPr lang="en-IN" smtClean="0"/>
              <a:t>‹#›</a:t>
            </a:fld>
            <a:endParaRPr lang="en-IN"/>
          </a:p>
        </p:txBody>
      </p:sp>
    </p:spTree>
    <p:extLst>
      <p:ext uri="{BB962C8B-B14F-4D97-AF65-F5344CB8AC3E}">
        <p14:creationId xmlns:p14="http://schemas.microsoft.com/office/powerpoint/2010/main" val="4230826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BA05C-2FDA-4EB1-8CF4-45661D91FC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3DC227-317C-425D-846C-DAF8040CE7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AC20C-6210-4EEE-94ED-F8C838C522A1}"/>
              </a:ext>
            </a:extLst>
          </p:cNvPr>
          <p:cNvSpPr>
            <a:spLocks noGrp="1"/>
          </p:cNvSpPr>
          <p:nvPr>
            <p:ph type="dt" sz="half" idx="10"/>
          </p:nvPr>
        </p:nvSpPr>
        <p:spPr/>
        <p:txBody>
          <a:bodyPr/>
          <a:lstStyle/>
          <a:p>
            <a:fld id="{283DAE77-52C9-46EF-984A-03306D5BB642}" type="datetimeFigureOut">
              <a:rPr lang="en-IN" smtClean="0"/>
              <a:t>16-12-2021</a:t>
            </a:fld>
            <a:endParaRPr lang="en-IN"/>
          </a:p>
        </p:txBody>
      </p:sp>
      <p:sp>
        <p:nvSpPr>
          <p:cNvPr id="5" name="Footer Placeholder 4">
            <a:extLst>
              <a:ext uri="{FF2B5EF4-FFF2-40B4-BE49-F238E27FC236}">
                <a16:creationId xmlns:a16="http://schemas.microsoft.com/office/drawing/2014/main" id="{328C86EF-D1B7-41CA-821D-C757FD435A7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B6C181B-D66C-4ABF-9978-CDB0DFFA3A7A}"/>
              </a:ext>
            </a:extLst>
          </p:cNvPr>
          <p:cNvSpPr>
            <a:spLocks noGrp="1"/>
          </p:cNvSpPr>
          <p:nvPr>
            <p:ph type="sldNum" sz="quarter" idx="12"/>
          </p:nvPr>
        </p:nvSpPr>
        <p:spPr/>
        <p:txBody>
          <a:bodyPr/>
          <a:lstStyle/>
          <a:p>
            <a:fld id="{A058EF1A-9CEF-4D86-A03A-FA36E010903F}" type="slidenum">
              <a:rPr lang="en-IN" smtClean="0"/>
              <a:t>‹#›</a:t>
            </a:fld>
            <a:endParaRPr lang="en-IN"/>
          </a:p>
        </p:txBody>
      </p:sp>
    </p:spTree>
    <p:extLst>
      <p:ext uri="{BB962C8B-B14F-4D97-AF65-F5344CB8AC3E}">
        <p14:creationId xmlns:p14="http://schemas.microsoft.com/office/powerpoint/2010/main" val="4173589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88C3-02A2-46C0-A885-93DA75EF4574}"/>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8137E5-5E85-4BB5-A47B-34724B15ECD1}"/>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EA3ADA-D014-451D-9A85-9D3819E454EF}"/>
              </a:ext>
            </a:extLst>
          </p:cNvPr>
          <p:cNvSpPr>
            <a:spLocks noGrp="1"/>
          </p:cNvSpPr>
          <p:nvPr>
            <p:ph type="dt" sz="half" idx="10"/>
          </p:nvPr>
        </p:nvSpPr>
        <p:spPr/>
        <p:txBody>
          <a:bodyPr/>
          <a:lstStyle/>
          <a:p>
            <a:fld id="{283DAE77-52C9-46EF-984A-03306D5BB642}" type="datetimeFigureOut">
              <a:rPr lang="en-IN" smtClean="0"/>
              <a:t>16-12-2021</a:t>
            </a:fld>
            <a:endParaRPr lang="en-IN"/>
          </a:p>
        </p:txBody>
      </p:sp>
      <p:sp>
        <p:nvSpPr>
          <p:cNvPr id="5" name="Footer Placeholder 4">
            <a:extLst>
              <a:ext uri="{FF2B5EF4-FFF2-40B4-BE49-F238E27FC236}">
                <a16:creationId xmlns:a16="http://schemas.microsoft.com/office/drawing/2014/main" id="{855B7C4E-748A-475D-B2B6-DE969183905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C9C62C4-86F7-4FCF-9FD8-4A85A339DDA3}"/>
              </a:ext>
            </a:extLst>
          </p:cNvPr>
          <p:cNvSpPr>
            <a:spLocks noGrp="1"/>
          </p:cNvSpPr>
          <p:nvPr>
            <p:ph type="sldNum" sz="quarter" idx="12"/>
          </p:nvPr>
        </p:nvSpPr>
        <p:spPr/>
        <p:txBody>
          <a:bodyPr/>
          <a:lstStyle/>
          <a:p>
            <a:fld id="{A058EF1A-9CEF-4D86-A03A-FA36E010903F}" type="slidenum">
              <a:rPr lang="en-IN" smtClean="0"/>
              <a:t>‹#›</a:t>
            </a:fld>
            <a:endParaRPr lang="en-IN"/>
          </a:p>
        </p:txBody>
      </p:sp>
    </p:spTree>
    <p:extLst>
      <p:ext uri="{BB962C8B-B14F-4D97-AF65-F5344CB8AC3E}">
        <p14:creationId xmlns:p14="http://schemas.microsoft.com/office/powerpoint/2010/main" val="2976897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153FE-C863-4D9D-974C-D81471320A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97300D-0EEF-430F-898E-23D6DCE9990B}"/>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D8E348E-EA72-4786-93E2-0BCFF63255F4}"/>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3C068E-F33E-4D95-8054-81E5C4E16C7A}"/>
              </a:ext>
            </a:extLst>
          </p:cNvPr>
          <p:cNvSpPr>
            <a:spLocks noGrp="1"/>
          </p:cNvSpPr>
          <p:nvPr>
            <p:ph type="dt" sz="half" idx="10"/>
          </p:nvPr>
        </p:nvSpPr>
        <p:spPr/>
        <p:txBody>
          <a:bodyPr/>
          <a:lstStyle/>
          <a:p>
            <a:fld id="{283DAE77-52C9-46EF-984A-03306D5BB642}" type="datetimeFigureOut">
              <a:rPr lang="en-IN" smtClean="0"/>
              <a:t>16-12-2021</a:t>
            </a:fld>
            <a:endParaRPr lang="en-IN"/>
          </a:p>
        </p:txBody>
      </p:sp>
      <p:sp>
        <p:nvSpPr>
          <p:cNvPr id="6" name="Footer Placeholder 5">
            <a:extLst>
              <a:ext uri="{FF2B5EF4-FFF2-40B4-BE49-F238E27FC236}">
                <a16:creationId xmlns:a16="http://schemas.microsoft.com/office/drawing/2014/main" id="{53B9026E-63D4-435E-9D11-D3B1506182A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98FAB79-7EA1-4526-AB30-94C0FA6BA74D}"/>
              </a:ext>
            </a:extLst>
          </p:cNvPr>
          <p:cNvSpPr>
            <a:spLocks noGrp="1"/>
          </p:cNvSpPr>
          <p:nvPr>
            <p:ph type="sldNum" sz="quarter" idx="12"/>
          </p:nvPr>
        </p:nvSpPr>
        <p:spPr/>
        <p:txBody>
          <a:bodyPr/>
          <a:lstStyle/>
          <a:p>
            <a:fld id="{A058EF1A-9CEF-4D86-A03A-FA36E010903F}" type="slidenum">
              <a:rPr lang="en-IN" smtClean="0"/>
              <a:t>‹#›</a:t>
            </a:fld>
            <a:endParaRPr lang="en-IN"/>
          </a:p>
        </p:txBody>
      </p:sp>
    </p:spTree>
    <p:extLst>
      <p:ext uri="{BB962C8B-B14F-4D97-AF65-F5344CB8AC3E}">
        <p14:creationId xmlns:p14="http://schemas.microsoft.com/office/powerpoint/2010/main" val="1277032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64231-5CA2-4038-AA3E-628DEAC746FB}"/>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BDBD8F-1FD3-46BD-AD4A-7E1D42B6D554}"/>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4317C61D-2E76-4231-95BF-68F2734F3298}"/>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8DE86A-624C-48D4-8874-C520DFA77401}"/>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3E7F0B0-200C-4BD7-823A-C7B850D35D48}"/>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D65693-A8B5-411C-9E3D-D099937767B2}"/>
              </a:ext>
            </a:extLst>
          </p:cNvPr>
          <p:cNvSpPr>
            <a:spLocks noGrp="1"/>
          </p:cNvSpPr>
          <p:nvPr>
            <p:ph type="dt" sz="half" idx="10"/>
          </p:nvPr>
        </p:nvSpPr>
        <p:spPr/>
        <p:txBody>
          <a:bodyPr/>
          <a:lstStyle/>
          <a:p>
            <a:fld id="{283DAE77-52C9-46EF-984A-03306D5BB642}" type="datetimeFigureOut">
              <a:rPr lang="en-IN" smtClean="0"/>
              <a:t>16-12-2021</a:t>
            </a:fld>
            <a:endParaRPr lang="en-IN"/>
          </a:p>
        </p:txBody>
      </p:sp>
      <p:sp>
        <p:nvSpPr>
          <p:cNvPr id="8" name="Footer Placeholder 7">
            <a:extLst>
              <a:ext uri="{FF2B5EF4-FFF2-40B4-BE49-F238E27FC236}">
                <a16:creationId xmlns:a16="http://schemas.microsoft.com/office/drawing/2014/main" id="{26BD50C0-F3C3-40F9-BB35-4648C247452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4CD97BD8-A149-4EF2-B719-ECF61F85FF64}"/>
              </a:ext>
            </a:extLst>
          </p:cNvPr>
          <p:cNvSpPr>
            <a:spLocks noGrp="1"/>
          </p:cNvSpPr>
          <p:nvPr>
            <p:ph type="sldNum" sz="quarter" idx="12"/>
          </p:nvPr>
        </p:nvSpPr>
        <p:spPr/>
        <p:txBody>
          <a:bodyPr/>
          <a:lstStyle/>
          <a:p>
            <a:fld id="{A058EF1A-9CEF-4D86-A03A-FA36E010903F}" type="slidenum">
              <a:rPr lang="en-IN" smtClean="0"/>
              <a:t>‹#›</a:t>
            </a:fld>
            <a:endParaRPr lang="en-IN"/>
          </a:p>
        </p:txBody>
      </p:sp>
    </p:spTree>
    <p:extLst>
      <p:ext uri="{BB962C8B-B14F-4D97-AF65-F5344CB8AC3E}">
        <p14:creationId xmlns:p14="http://schemas.microsoft.com/office/powerpoint/2010/main" val="2001938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6C53B-69C1-4461-91FB-3CC57F0818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0AF15C-61C8-47FE-9CD2-8A680C7A14C9}"/>
              </a:ext>
            </a:extLst>
          </p:cNvPr>
          <p:cNvSpPr>
            <a:spLocks noGrp="1"/>
          </p:cNvSpPr>
          <p:nvPr>
            <p:ph type="dt" sz="half" idx="10"/>
          </p:nvPr>
        </p:nvSpPr>
        <p:spPr/>
        <p:txBody>
          <a:bodyPr/>
          <a:lstStyle/>
          <a:p>
            <a:fld id="{283DAE77-52C9-46EF-984A-03306D5BB642}" type="datetimeFigureOut">
              <a:rPr lang="en-IN" smtClean="0"/>
              <a:t>16-12-2021</a:t>
            </a:fld>
            <a:endParaRPr lang="en-IN"/>
          </a:p>
        </p:txBody>
      </p:sp>
      <p:sp>
        <p:nvSpPr>
          <p:cNvPr id="4" name="Footer Placeholder 3">
            <a:extLst>
              <a:ext uri="{FF2B5EF4-FFF2-40B4-BE49-F238E27FC236}">
                <a16:creationId xmlns:a16="http://schemas.microsoft.com/office/drawing/2014/main" id="{D65E9121-D3F1-46A9-8A90-0D283CC86B00}"/>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4B2A75F-CF3D-4903-BB8D-818DEA384314}"/>
              </a:ext>
            </a:extLst>
          </p:cNvPr>
          <p:cNvSpPr>
            <a:spLocks noGrp="1"/>
          </p:cNvSpPr>
          <p:nvPr>
            <p:ph type="sldNum" sz="quarter" idx="12"/>
          </p:nvPr>
        </p:nvSpPr>
        <p:spPr/>
        <p:txBody>
          <a:bodyPr/>
          <a:lstStyle/>
          <a:p>
            <a:fld id="{A058EF1A-9CEF-4D86-A03A-FA36E010903F}" type="slidenum">
              <a:rPr lang="en-IN" smtClean="0"/>
              <a:t>‹#›</a:t>
            </a:fld>
            <a:endParaRPr lang="en-IN"/>
          </a:p>
        </p:txBody>
      </p:sp>
    </p:spTree>
    <p:extLst>
      <p:ext uri="{BB962C8B-B14F-4D97-AF65-F5344CB8AC3E}">
        <p14:creationId xmlns:p14="http://schemas.microsoft.com/office/powerpoint/2010/main" val="195872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0B07FA-14DC-46EB-9185-BEB40DA4E932}"/>
              </a:ext>
            </a:extLst>
          </p:cNvPr>
          <p:cNvSpPr>
            <a:spLocks noGrp="1"/>
          </p:cNvSpPr>
          <p:nvPr>
            <p:ph type="dt" sz="half" idx="10"/>
          </p:nvPr>
        </p:nvSpPr>
        <p:spPr/>
        <p:txBody>
          <a:bodyPr/>
          <a:lstStyle/>
          <a:p>
            <a:fld id="{283DAE77-52C9-46EF-984A-03306D5BB642}" type="datetimeFigureOut">
              <a:rPr lang="en-IN" smtClean="0"/>
              <a:t>16-12-2021</a:t>
            </a:fld>
            <a:endParaRPr lang="en-IN"/>
          </a:p>
        </p:txBody>
      </p:sp>
      <p:sp>
        <p:nvSpPr>
          <p:cNvPr id="3" name="Footer Placeholder 2">
            <a:extLst>
              <a:ext uri="{FF2B5EF4-FFF2-40B4-BE49-F238E27FC236}">
                <a16:creationId xmlns:a16="http://schemas.microsoft.com/office/drawing/2014/main" id="{794CDCFE-72B7-488B-8A38-E60E7AA208B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BABECDDE-424C-4D76-BDD9-71967C14A5C8}"/>
              </a:ext>
            </a:extLst>
          </p:cNvPr>
          <p:cNvSpPr>
            <a:spLocks noGrp="1"/>
          </p:cNvSpPr>
          <p:nvPr>
            <p:ph type="sldNum" sz="quarter" idx="12"/>
          </p:nvPr>
        </p:nvSpPr>
        <p:spPr/>
        <p:txBody>
          <a:bodyPr/>
          <a:lstStyle/>
          <a:p>
            <a:fld id="{A058EF1A-9CEF-4D86-A03A-FA36E010903F}" type="slidenum">
              <a:rPr lang="en-IN" smtClean="0"/>
              <a:t>‹#›</a:t>
            </a:fld>
            <a:endParaRPr lang="en-IN"/>
          </a:p>
        </p:txBody>
      </p:sp>
    </p:spTree>
    <p:extLst>
      <p:ext uri="{BB962C8B-B14F-4D97-AF65-F5344CB8AC3E}">
        <p14:creationId xmlns:p14="http://schemas.microsoft.com/office/powerpoint/2010/main" val="2036385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7A3B2-3EAE-4A73-AE2F-BAE1DCEA7B2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83BEE75-D149-4DC8-8D87-5643479FB3D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9DD3E2-279A-4934-B52A-B0A6BD63610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9388F3A-A078-4C4A-96C5-4D80FF7B8670}"/>
              </a:ext>
            </a:extLst>
          </p:cNvPr>
          <p:cNvSpPr>
            <a:spLocks noGrp="1"/>
          </p:cNvSpPr>
          <p:nvPr>
            <p:ph type="dt" sz="half" idx="10"/>
          </p:nvPr>
        </p:nvSpPr>
        <p:spPr/>
        <p:txBody>
          <a:bodyPr/>
          <a:lstStyle/>
          <a:p>
            <a:fld id="{283DAE77-52C9-46EF-984A-03306D5BB642}" type="datetimeFigureOut">
              <a:rPr lang="en-IN" smtClean="0"/>
              <a:t>16-12-2021</a:t>
            </a:fld>
            <a:endParaRPr lang="en-IN"/>
          </a:p>
        </p:txBody>
      </p:sp>
      <p:sp>
        <p:nvSpPr>
          <p:cNvPr id="6" name="Footer Placeholder 5">
            <a:extLst>
              <a:ext uri="{FF2B5EF4-FFF2-40B4-BE49-F238E27FC236}">
                <a16:creationId xmlns:a16="http://schemas.microsoft.com/office/drawing/2014/main" id="{91149438-7D83-453C-A87C-244104D7C82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DF7FFA8-E36A-4521-B29A-DF7A956E3830}"/>
              </a:ext>
            </a:extLst>
          </p:cNvPr>
          <p:cNvSpPr>
            <a:spLocks noGrp="1"/>
          </p:cNvSpPr>
          <p:nvPr>
            <p:ph type="sldNum" sz="quarter" idx="12"/>
          </p:nvPr>
        </p:nvSpPr>
        <p:spPr/>
        <p:txBody>
          <a:bodyPr/>
          <a:lstStyle/>
          <a:p>
            <a:fld id="{A058EF1A-9CEF-4D86-A03A-FA36E010903F}" type="slidenum">
              <a:rPr lang="en-IN" smtClean="0"/>
              <a:t>‹#›</a:t>
            </a:fld>
            <a:endParaRPr lang="en-IN"/>
          </a:p>
        </p:txBody>
      </p:sp>
    </p:spTree>
    <p:extLst>
      <p:ext uri="{BB962C8B-B14F-4D97-AF65-F5344CB8AC3E}">
        <p14:creationId xmlns:p14="http://schemas.microsoft.com/office/powerpoint/2010/main" val="2869035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1EBFC-BA8A-4D85-8D0A-1E94863B501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C00B26-06B6-4290-B753-CC7484E8D07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E00F6546-CE3F-4E9E-912F-346F9935B5F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1C55FA5-AF4E-43E8-A6E9-4AC9D2D790F2}"/>
              </a:ext>
            </a:extLst>
          </p:cNvPr>
          <p:cNvSpPr>
            <a:spLocks noGrp="1"/>
          </p:cNvSpPr>
          <p:nvPr>
            <p:ph type="dt" sz="half" idx="10"/>
          </p:nvPr>
        </p:nvSpPr>
        <p:spPr/>
        <p:txBody>
          <a:bodyPr/>
          <a:lstStyle/>
          <a:p>
            <a:fld id="{283DAE77-52C9-46EF-984A-03306D5BB642}" type="datetimeFigureOut">
              <a:rPr lang="en-IN" smtClean="0"/>
              <a:t>16-12-2021</a:t>
            </a:fld>
            <a:endParaRPr lang="en-IN"/>
          </a:p>
        </p:txBody>
      </p:sp>
      <p:sp>
        <p:nvSpPr>
          <p:cNvPr id="6" name="Footer Placeholder 5">
            <a:extLst>
              <a:ext uri="{FF2B5EF4-FFF2-40B4-BE49-F238E27FC236}">
                <a16:creationId xmlns:a16="http://schemas.microsoft.com/office/drawing/2014/main" id="{557E722B-9B9E-424C-9A1D-6196063ECF5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604074A-1BAD-44D3-8BBB-D9ED3D5DC3F8}"/>
              </a:ext>
            </a:extLst>
          </p:cNvPr>
          <p:cNvSpPr>
            <a:spLocks noGrp="1"/>
          </p:cNvSpPr>
          <p:nvPr>
            <p:ph type="sldNum" sz="quarter" idx="12"/>
          </p:nvPr>
        </p:nvSpPr>
        <p:spPr/>
        <p:txBody>
          <a:bodyPr/>
          <a:lstStyle/>
          <a:p>
            <a:fld id="{A058EF1A-9CEF-4D86-A03A-FA36E010903F}" type="slidenum">
              <a:rPr lang="en-IN" smtClean="0"/>
              <a:t>‹#›</a:t>
            </a:fld>
            <a:endParaRPr lang="en-IN"/>
          </a:p>
        </p:txBody>
      </p:sp>
    </p:spTree>
    <p:extLst>
      <p:ext uri="{BB962C8B-B14F-4D97-AF65-F5344CB8AC3E}">
        <p14:creationId xmlns:p14="http://schemas.microsoft.com/office/powerpoint/2010/main" val="106190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08D9F-3615-400F-8D37-EDC313B21F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BDF153-B738-40F2-8ADB-DDC942B128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9E419F-07DC-4B70-B5DB-E41A9A77611B}"/>
              </a:ext>
            </a:extLst>
          </p:cNvPr>
          <p:cNvSpPr>
            <a:spLocks noGrp="1"/>
          </p:cNvSpPr>
          <p:nvPr>
            <p:ph type="dt" sz="half" idx="10"/>
          </p:nvPr>
        </p:nvSpPr>
        <p:spPr/>
        <p:txBody>
          <a:bodyPr/>
          <a:lstStyle/>
          <a:p>
            <a:fld id="{283DAE77-52C9-46EF-984A-03306D5BB642}" type="datetimeFigureOut">
              <a:rPr lang="en-IN" smtClean="0"/>
              <a:t>16-12-2021</a:t>
            </a:fld>
            <a:endParaRPr lang="en-IN"/>
          </a:p>
        </p:txBody>
      </p:sp>
      <p:sp>
        <p:nvSpPr>
          <p:cNvPr id="5" name="Footer Placeholder 4">
            <a:extLst>
              <a:ext uri="{FF2B5EF4-FFF2-40B4-BE49-F238E27FC236}">
                <a16:creationId xmlns:a16="http://schemas.microsoft.com/office/drawing/2014/main" id="{7EFC9472-3740-4C12-A211-2E262246751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F0FB6C0-118B-4B54-9FDF-40C97FEEBD30}"/>
              </a:ext>
            </a:extLst>
          </p:cNvPr>
          <p:cNvSpPr>
            <a:spLocks noGrp="1"/>
          </p:cNvSpPr>
          <p:nvPr>
            <p:ph type="sldNum" sz="quarter" idx="12"/>
          </p:nvPr>
        </p:nvSpPr>
        <p:spPr/>
        <p:txBody>
          <a:bodyPr/>
          <a:lstStyle/>
          <a:p>
            <a:fld id="{A058EF1A-9CEF-4D86-A03A-FA36E010903F}" type="slidenum">
              <a:rPr lang="en-IN" smtClean="0"/>
              <a:t>‹#›</a:t>
            </a:fld>
            <a:endParaRPr lang="en-IN"/>
          </a:p>
        </p:txBody>
      </p:sp>
    </p:spTree>
    <p:extLst>
      <p:ext uri="{BB962C8B-B14F-4D97-AF65-F5344CB8AC3E}">
        <p14:creationId xmlns:p14="http://schemas.microsoft.com/office/powerpoint/2010/main" val="1657653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A5246F-D18F-4D35-9298-BA28BBAB9BE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BB401A-EF60-49C3-90C0-16A8E50F5FD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4D5479-5BB9-4336-8702-360E8D0ACBE4}"/>
              </a:ext>
            </a:extLst>
          </p:cNvPr>
          <p:cNvSpPr>
            <a:spLocks noGrp="1"/>
          </p:cNvSpPr>
          <p:nvPr>
            <p:ph type="dt" sz="half" idx="10"/>
          </p:nvPr>
        </p:nvSpPr>
        <p:spPr/>
        <p:txBody>
          <a:bodyPr/>
          <a:lstStyle/>
          <a:p>
            <a:fld id="{283DAE77-52C9-46EF-984A-03306D5BB642}" type="datetimeFigureOut">
              <a:rPr lang="en-IN" smtClean="0"/>
              <a:t>16-12-2021</a:t>
            </a:fld>
            <a:endParaRPr lang="en-IN"/>
          </a:p>
        </p:txBody>
      </p:sp>
      <p:sp>
        <p:nvSpPr>
          <p:cNvPr id="5" name="Footer Placeholder 4">
            <a:extLst>
              <a:ext uri="{FF2B5EF4-FFF2-40B4-BE49-F238E27FC236}">
                <a16:creationId xmlns:a16="http://schemas.microsoft.com/office/drawing/2014/main" id="{0FF726D6-7F52-43CD-91D4-A12D0D1046D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1357731-3067-44FF-8A6F-E01FF53BE7C9}"/>
              </a:ext>
            </a:extLst>
          </p:cNvPr>
          <p:cNvSpPr>
            <a:spLocks noGrp="1"/>
          </p:cNvSpPr>
          <p:nvPr>
            <p:ph type="sldNum" sz="quarter" idx="12"/>
          </p:nvPr>
        </p:nvSpPr>
        <p:spPr/>
        <p:txBody>
          <a:bodyPr/>
          <a:lstStyle/>
          <a:p>
            <a:fld id="{A058EF1A-9CEF-4D86-A03A-FA36E010903F}" type="slidenum">
              <a:rPr lang="en-IN" smtClean="0"/>
              <a:t>‹#›</a:t>
            </a:fld>
            <a:endParaRPr lang="en-IN"/>
          </a:p>
        </p:txBody>
      </p:sp>
    </p:spTree>
    <p:extLst>
      <p:ext uri="{BB962C8B-B14F-4D97-AF65-F5344CB8AC3E}">
        <p14:creationId xmlns:p14="http://schemas.microsoft.com/office/powerpoint/2010/main" val="4001012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D5FB54-7301-4DEE-8E66-39C6BFFDEF00}"/>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BBDBF9-0608-4EA2-BBB0-637C4A9B09C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9B956F-5E9B-4119-97D5-0E0DFC816E07}"/>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283DAE77-52C9-46EF-984A-03306D5BB642}" type="datetimeFigureOut">
              <a:rPr lang="en-IN" smtClean="0"/>
              <a:t>16-12-2021</a:t>
            </a:fld>
            <a:endParaRPr lang="en-IN"/>
          </a:p>
        </p:txBody>
      </p:sp>
      <p:sp>
        <p:nvSpPr>
          <p:cNvPr id="5" name="Footer Placeholder 4">
            <a:extLst>
              <a:ext uri="{FF2B5EF4-FFF2-40B4-BE49-F238E27FC236}">
                <a16:creationId xmlns:a16="http://schemas.microsoft.com/office/drawing/2014/main" id="{1234349C-5EAF-4393-B07E-D5155BC5CCE6}"/>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B019F97C-1F11-4370-BE1A-16A9E2DAB9D6}"/>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058EF1A-9CEF-4D86-A03A-FA36E010903F}" type="slidenum">
              <a:rPr lang="en-IN" smtClean="0"/>
              <a:t>‹#›</a:t>
            </a:fld>
            <a:endParaRPr lang="en-IN"/>
          </a:p>
        </p:txBody>
      </p:sp>
    </p:spTree>
    <p:extLst>
      <p:ext uri="{BB962C8B-B14F-4D97-AF65-F5344CB8AC3E}">
        <p14:creationId xmlns:p14="http://schemas.microsoft.com/office/powerpoint/2010/main" val="21589564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transmetrics.ai/blog/supply-chain-logistics-technology-trends/" TargetMode="External"/><Relationship Id="rId3" Type="http://schemas.openxmlformats.org/officeDocument/2006/relationships/hyperlink" Target="http://ae.ruc.edu.cn/docs/2020-09/be333f8ca04a44628a3139150d61bdc0.pdf" TargetMode="External"/><Relationship Id="rId7" Type="http://schemas.openxmlformats.org/officeDocument/2006/relationships/hyperlink" Target="https://www.rolls-royce.com/about/our-history.aspx" TargetMode="External"/><Relationship Id="rId2" Type="http://schemas.openxmlformats.org/officeDocument/2006/relationships/hyperlink" Target="https://www.perlego.com/book/2059630/staging-technology-medium-machinery-and-modern-drama-pdf?queryID=1553d5a8c0409bb810926e353007a673&amp;searchIndexType=books" TargetMode="External"/><Relationship Id="rId1" Type="http://schemas.openxmlformats.org/officeDocument/2006/relationships/slideLayout" Target="../slideLayouts/slideLayout2.xml"/><Relationship Id="rId6" Type="http://schemas.openxmlformats.org/officeDocument/2006/relationships/hyperlink" Target="https://www.jato.com/luxury-car-sales-posted-a-double-digit-growth-as-world-billionaires-expand/" TargetMode="External"/><Relationship Id="rId5" Type="http://schemas.openxmlformats.org/officeDocument/2006/relationships/hyperlink" Target="https://www.acieta.com/why-robotic-automation/robotic-solutions-industry/automotive-applications/" TargetMode="External"/><Relationship Id="rId4" Type="http://schemas.openxmlformats.org/officeDocument/2006/relationships/hyperlink" Target="https://www.redalyc.org/journal/289/28966569003/28966569003.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alphr.com/cars/1006450/new-rolls-royce-phantom-technology/" TargetMode="External"/><Relationship Id="rId2" Type="http://schemas.openxmlformats.org/officeDocument/2006/relationships/hyperlink" Target="https://www.rolls-roycemotorcars.com/en_GB/ownership/technology-and-car-data.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67036" y="1268760"/>
            <a:ext cx="6381328" cy="2880321"/>
          </a:xfrm>
        </p:spPr>
        <p:txBody>
          <a:bodyPr>
            <a:normAutofit fontScale="90000"/>
          </a:bodyPr>
          <a:lstStyle/>
          <a:p>
            <a:r>
              <a:rPr lang="en-IN" b="1" dirty="0">
                <a:latin typeface="Times New Roman" pitchFamily="18" charset="0"/>
                <a:cs typeface="Times New Roman" pitchFamily="18" charset="0"/>
              </a:rPr>
              <a:t>DIGITAL SKILLS AND RESEARCH METHODS</a:t>
            </a:r>
            <a:br>
              <a:rPr lang="en-IN" b="1" dirty="0">
                <a:latin typeface="Times New Roman" pitchFamily="18" charset="0"/>
                <a:cs typeface="Times New Roman" pitchFamily="18" charset="0"/>
              </a:rPr>
            </a:br>
            <a:r>
              <a:rPr lang="en-IN" b="1" dirty="0">
                <a:latin typeface="Times New Roman" pitchFamily="18" charset="0"/>
                <a:cs typeface="Times New Roman" pitchFamily="18" charset="0"/>
              </a:rPr>
              <a:t>(BMSW4003)</a:t>
            </a:r>
            <a:br>
              <a:rPr lang="en-IN" b="1" dirty="0">
                <a:latin typeface="Times New Roman" pitchFamily="18" charset="0"/>
                <a:cs typeface="Times New Roman" pitchFamily="18" charset="0"/>
              </a:rPr>
            </a:br>
            <a:br>
              <a:rPr lang="en-IN" b="1" dirty="0">
                <a:latin typeface="Times New Roman" pitchFamily="18" charset="0"/>
                <a:cs typeface="Times New Roman" pitchFamily="18" charset="0"/>
              </a:rPr>
            </a:br>
            <a:r>
              <a:rPr lang="en-IN" sz="3100" b="1" dirty="0">
                <a:latin typeface="Times New Roman" pitchFamily="18" charset="0"/>
                <a:cs typeface="Times New Roman" pitchFamily="18" charset="0"/>
              </a:rPr>
              <a:t>LECTURER : KOUSHIK MODAK</a:t>
            </a:r>
            <a:br>
              <a:rPr lang="en-IN" sz="3100" b="1" dirty="0">
                <a:latin typeface="Times New Roman" pitchFamily="18" charset="0"/>
                <a:cs typeface="Times New Roman" pitchFamily="18" charset="0"/>
              </a:rPr>
            </a:br>
            <a:br>
              <a:rPr lang="en-IN" sz="3100" dirty="0">
                <a:latin typeface="Times New Roman" pitchFamily="18" charset="0"/>
                <a:cs typeface="Times New Roman" pitchFamily="18" charset="0"/>
              </a:rPr>
            </a:br>
            <a:endParaRPr lang="en-IN" sz="3100" dirty="0">
              <a:latin typeface="Times New Roman" pitchFamily="18" charset="0"/>
              <a:cs typeface="Times New Roman" pitchFamily="18" charset="0"/>
            </a:endParaRPr>
          </a:p>
        </p:txBody>
      </p:sp>
      <p:sp>
        <p:nvSpPr>
          <p:cNvPr id="3" name="Subtitle 2"/>
          <p:cNvSpPr>
            <a:spLocks noGrp="1"/>
          </p:cNvSpPr>
          <p:nvPr>
            <p:ph type="subTitle" idx="1"/>
          </p:nvPr>
        </p:nvSpPr>
        <p:spPr>
          <a:xfrm>
            <a:off x="539552" y="3140967"/>
            <a:ext cx="8208912" cy="3528393"/>
          </a:xfrm>
        </p:spPr>
        <p:txBody>
          <a:bodyPr>
            <a:normAutofit fontScale="25000" lnSpcReduction="20000"/>
          </a:bodyPr>
          <a:lstStyle/>
          <a:p>
            <a:endParaRPr lang="en-GB" sz="8000" dirty="0">
              <a:latin typeface="Times New Roman" panose="02020603050405020304" pitchFamily="18" charset="0"/>
              <a:cs typeface="Times New Roman" panose="02020603050405020304" pitchFamily="18" charset="0"/>
            </a:endParaRPr>
          </a:p>
          <a:p>
            <a:endParaRPr lang="en-GB" sz="8000" dirty="0">
              <a:latin typeface="Times New Roman" panose="02020603050405020304" pitchFamily="18" charset="0"/>
              <a:cs typeface="Times New Roman" panose="02020603050405020304" pitchFamily="18" charset="0"/>
            </a:endParaRPr>
          </a:p>
          <a:p>
            <a:r>
              <a:rPr lang="en-GB" sz="14400" b="1" i="1" dirty="0">
                <a:latin typeface="Times New Roman" panose="02020603050405020304" pitchFamily="18" charset="0"/>
                <a:cs typeface="Times New Roman" panose="02020603050405020304" pitchFamily="18" charset="0"/>
              </a:rPr>
              <a:t>The Case of Rolls-Royce Motor</a:t>
            </a:r>
          </a:p>
          <a:p>
            <a:endParaRPr lang="en-GB" sz="14400" dirty="0">
              <a:latin typeface="Times New Roman" panose="02020603050405020304" pitchFamily="18" charset="0"/>
              <a:cs typeface="Times New Roman" panose="02020603050405020304" pitchFamily="18" charset="0"/>
            </a:endParaRPr>
          </a:p>
          <a:p>
            <a:pPr algn="r"/>
            <a:r>
              <a:rPr lang="en-GB" sz="8000" b="1" i="1" dirty="0">
                <a:latin typeface="Times New Roman" panose="02020603050405020304" pitchFamily="18" charset="0"/>
                <a:cs typeface="Times New Roman" panose="02020603050405020304" pitchFamily="18" charset="0"/>
              </a:rPr>
              <a:t>STUDENTS</a:t>
            </a:r>
            <a:r>
              <a:rPr lang="en-GB" sz="6400" b="1" i="1" dirty="0">
                <a:latin typeface="Times New Roman" panose="02020603050405020304" pitchFamily="18" charset="0"/>
                <a:cs typeface="Times New Roman" panose="02020603050405020304" pitchFamily="18" charset="0"/>
              </a:rPr>
              <a:t> :</a:t>
            </a:r>
          </a:p>
          <a:p>
            <a:pPr algn="r"/>
            <a:r>
              <a:rPr lang="en-GB" sz="6400" b="1" i="1" dirty="0">
                <a:latin typeface="Times New Roman" panose="02020603050405020304" pitchFamily="18" charset="0"/>
                <a:cs typeface="Times New Roman" panose="02020603050405020304" pitchFamily="18" charset="0"/>
              </a:rPr>
              <a:t> MIRELA ADAMACHE (2115392)</a:t>
            </a:r>
          </a:p>
          <a:p>
            <a:pPr algn="r"/>
            <a:r>
              <a:rPr lang="en-GB" sz="6400" b="1" i="1" dirty="0">
                <a:latin typeface="Times New Roman" panose="02020603050405020304" pitchFamily="18" charset="0"/>
                <a:cs typeface="Times New Roman" panose="02020603050405020304" pitchFamily="18" charset="0"/>
              </a:rPr>
              <a:t>			CRISTINA DANIELA BESA(2115351)</a:t>
            </a:r>
          </a:p>
          <a:p>
            <a:pPr algn="r"/>
            <a:r>
              <a:rPr lang="en-GB" sz="6400" b="1" i="1" dirty="0">
                <a:latin typeface="Times New Roman" panose="02020603050405020304" pitchFamily="18" charset="0"/>
                <a:cs typeface="Times New Roman" panose="02020603050405020304" pitchFamily="18" charset="0"/>
              </a:rPr>
              <a:t>			       CORINA ANDREIA FARAMITA(2115775)</a:t>
            </a:r>
          </a:p>
          <a:p>
            <a:pPr algn="r"/>
            <a:r>
              <a:rPr lang="en-GB" sz="6400" b="1" i="1" dirty="0">
                <a:latin typeface="Times New Roman" panose="02020603050405020304" pitchFamily="18" charset="0"/>
                <a:cs typeface="Times New Roman" panose="02020603050405020304" pitchFamily="18" charset="0"/>
              </a:rPr>
              <a:t>	     SERGIU GORE(2115201)</a:t>
            </a:r>
          </a:p>
          <a:p>
            <a:pPr algn="r"/>
            <a:r>
              <a:rPr lang="en-GB" sz="6400" b="1" i="1" dirty="0">
                <a:latin typeface="Times New Roman" panose="02020603050405020304" pitchFamily="18" charset="0"/>
                <a:cs typeface="Times New Roman" panose="02020603050405020304" pitchFamily="18" charset="0"/>
              </a:rPr>
              <a:t>		                              OSCAR ENRIQUE CEVALLOS CAJAMARCA(2115385)</a:t>
            </a:r>
          </a:p>
          <a:p>
            <a:endParaRPr lang="en-GB" dirty="0"/>
          </a:p>
          <a:p>
            <a:endParaRPr lang="en-GB" dirty="0"/>
          </a:p>
          <a:p>
            <a:endParaRPr lang="en-GB" dirty="0"/>
          </a:p>
        </p:txBody>
      </p:sp>
    </p:spTree>
    <p:extLst>
      <p:ext uri="{BB962C8B-B14F-4D97-AF65-F5344CB8AC3E}">
        <p14:creationId xmlns:p14="http://schemas.microsoft.com/office/powerpoint/2010/main" val="2171814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itchFamily="18" charset="0"/>
                <a:cs typeface="Times New Roman" pitchFamily="18" charset="0"/>
              </a:rPr>
              <a:t>Introduction</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618856" cy="4525963"/>
          </a:xfrm>
        </p:spPr>
        <p:txBody>
          <a:bodyPr>
            <a:normAutofit/>
          </a:bodyPr>
          <a:lstStyle/>
          <a:p>
            <a:pPr lvl="0" algn="just"/>
            <a:r>
              <a:rPr lang="en-IN" dirty="0">
                <a:latin typeface="Times New Roman" pitchFamily="18" charset="0"/>
                <a:cs typeface="Times New Roman" pitchFamily="18" charset="0"/>
              </a:rPr>
              <a:t>The current study provides extensive information regarding the use of technologies in modern times. </a:t>
            </a:r>
          </a:p>
          <a:p>
            <a:pPr lvl="0" algn="just"/>
            <a:r>
              <a:rPr lang="en-IN" dirty="0">
                <a:latin typeface="Times New Roman" pitchFamily="18" charset="0"/>
                <a:cs typeface="Times New Roman" pitchFamily="18" charset="0"/>
              </a:rPr>
              <a:t>The aim of the study is to assess the importance of technology in improving efficiency and productivity within the workplace. </a:t>
            </a:r>
          </a:p>
          <a:p>
            <a:pPr algn="just"/>
            <a:endParaRPr lang="en-IN" dirty="0">
              <a:latin typeface="Times New Roman" pitchFamily="18" charset="0"/>
              <a:cs typeface="Times New Roman" pitchFamily="18" charset="0"/>
            </a:endParaRPr>
          </a:p>
        </p:txBody>
      </p:sp>
      <p:pic>
        <p:nvPicPr>
          <p:cNvPr id="1035" name="Picture 11" descr="C:\Users\SDM\Downloads\kisspng-rolls-royce-motor-cars-rolls-royce-ghost-rolls-roy-paratha-roll-5b5b1370705c33.724214741532695408460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1628800"/>
            <a:ext cx="4831184" cy="4104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9398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br>
              <a:rPr lang="en-IN" sz="3100" b="1">
                <a:latin typeface="Times New Roman" pitchFamily="18" charset="0"/>
                <a:cs typeface="Times New Roman" pitchFamily="18" charset="0"/>
              </a:rPr>
            </a:br>
            <a:r>
              <a:rPr lang="en-IN" sz="3100" b="1">
                <a:latin typeface="Times New Roman" pitchFamily="18" charset="0"/>
                <a:cs typeface="Times New Roman" pitchFamily="18" charset="0"/>
              </a:rPr>
              <a:t>Background of Rolls-Royce Motor </a:t>
            </a:r>
            <a:br>
              <a:rPr lang="en-IN" sz="3100">
                <a:latin typeface="Times New Roman" pitchFamily="18" charset="0"/>
                <a:cs typeface="Times New Roman" pitchFamily="18" charset="0"/>
              </a:rPr>
            </a:br>
            <a:endParaRPr lang="en-IN" sz="3100">
              <a:latin typeface="Times New Roman" pitchFamily="18" charset="0"/>
              <a:cs typeface="Times New Roman" pitchFamily="18" charset="0"/>
            </a:endParaRPr>
          </a:p>
        </p:txBody>
      </p:sp>
      <p:pic>
        <p:nvPicPr>
          <p:cNvPr id="2050" name="Picture 2" descr="Rolls-Royce enters in strategic partnership with Infosys for Aerospace  Engineering in India - The Statesman"/>
          <p:cNvPicPr>
            <a:picLocks noChangeAspect="1" noChangeArrowheads="1"/>
          </p:cNvPicPr>
          <p:nvPr/>
        </p:nvPicPr>
        <p:blipFill rotWithShape="1">
          <a:blip r:embed="rId3">
            <a:extLst>
              <a:ext uri="{28A0092B-C50C-407E-A947-70E740481C1C}">
                <a14:useLocalDpi xmlns:a14="http://schemas.microsoft.com/office/drawing/2010/main" val="0"/>
              </a:ext>
            </a:extLst>
          </a:blip>
          <a:srcRect t="27875" b="11332"/>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167986" y="3752850"/>
            <a:ext cx="5614060" cy="2452687"/>
          </a:xfrm>
        </p:spPr>
        <p:txBody>
          <a:bodyPr anchor="ctr">
            <a:normAutofit/>
          </a:bodyPr>
          <a:lstStyle/>
          <a:p>
            <a:pPr lvl="0"/>
            <a:r>
              <a:rPr lang="en-IN" sz="1200">
                <a:latin typeface="Times New Roman" pitchFamily="18" charset="0"/>
                <a:cs typeface="Times New Roman" pitchFamily="18" charset="0"/>
              </a:rPr>
              <a:t>Rolls-Royce Motor Cars is a luxury automobile maker of Britain which is now headquartered in Westhampnett, UK. </a:t>
            </a:r>
          </a:p>
          <a:p>
            <a:pPr lvl="0"/>
            <a:r>
              <a:rPr lang="en-IN" sz="1200">
                <a:latin typeface="Times New Roman" pitchFamily="18" charset="0"/>
                <a:cs typeface="Times New Roman" pitchFamily="18" charset="0"/>
              </a:rPr>
              <a:t>The company was founded by Charles Rolls and Henry Royce in 1904 as a subsidiary of BMW (Rolls-Royce, 2021).</a:t>
            </a:r>
          </a:p>
          <a:p>
            <a:pPr lvl="0"/>
            <a:r>
              <a:rPr lang="en-IN" sz="1200">
                <a:latin typeface="Times New Roman" pitchFamily="18" charset="0"/>
                <a:cs typeface="Times New Roman" pitchFamily="18" charset="0"/>
              </a:rPr>
              <a:t>Today the company has 1300 employees and the company operates in more than 50 countries. </a:t>
            </a:r>
          </a:p>
          <a:p>
            <a:pPr lvl="0"/>
            <a:r>
              <a:rPr lang="en-IN" sz="1200">
                <a:latin typeface="Times New Roman" pitchFamily="18" charset="0"/>
                <a:cs typeface="Times New Roman" pitchFamily="18" charset="0"/>
              </a:rPr>
              <a:t>In terms of sales, Rolls Royce has a sales volume of 10% and is in the third position since 2017 after Bentley (37%), Ferrari (24%) and Lamborghini (11%) (Jato, 2021).</a:t>
            </a:r>
          </a:p>
          <a:p>
            <a:pPr lvl="0"/>
            <a:r>
              <a:rPr lang="en-IN" sz="1200">
                <a:latin typeface="Times New Roman" pitchFamily="18" charset="0"/>
                <a:cs typeface="Times New Roman" pitchFamily="18" charset="0"/>
              </a:rPr>
              <a:t>Rolls-Royce offers a range of technological features such as Rolls-Royce TeleService, in-car connectivity with wireless hotspots and Rolls-Royce Assist.</a:t>
            </a:r>
          </a:p>
          <a:p>
            <a:endParaRPr lang="en-IN" sz="1200">
              <a:latin typeface="Times New Roman" pitchFamily="18" charset="0"/>
              <a:cs typeface="Times New Roman" pitchFamily="18" charset="0"/>
            </a:endParaRPr>
          </a:p>
        </p:txBody>
      </p:sp>
    </p:spTree>
    <p:extLst>
      <p:ext uri="{BB962C8B-B14F-4D97-AF65-F5344CB8AC3E}">
        <p14:creationId xmlns:p14="http://schemas.microsoft.com/office/powerpoint/2010/main" val="343077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Rolls-Royce through the years - CBS News"/>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20" y="10"/>
            <a:ext cx="9143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4512879"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532086" y="1913950"/>
            <a:ext cx="3153102" cy="1342754"/>
          </a:xfrm>
        </p:spPr>
        <p:txBody>
          <a:bodyPr>
            <a:normAutofit/>
          </a:bodyPr>
          <a:lstStyle/>
          <a:p>
            <a:pPr algn="ctr"/>
            <a:r>
              <a:rPr lang="en-IN" sz="2600" b="1">
                <a:latin typeface="Times New Roman" pitchFamily="18" charset="0"/>
                <a:cs typeface="Times New Roman" pitchFamily="18" charset="0"/>
              </a:rPr>
              <a:t>Challenges before the introduction of modern technologies</a:t>
            </a:r>
            <a:endParaRPr lang="en-IN" sz="2600">
              <a:latin typeface="Times New Roman" pitchFamily="18" charset="0"/>
              <a:cs typeface="Times New Roman" pitchFamily="18" charset="0"/>
            </a:endParaRPr>
          </a:p>
        </p:txBody>
      </p:sp>
      <p:cxnSp>
        <p:nvCxnSpPr>
          <p:cNvPr id="73" name="Straight Connector 7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15288" y="3337139"/>
            <a:ext cx="701565"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37" y="3417573"/>
            <a:ext cx="3444765" cy="2619839"/>
          </a:xfrm>
        </p:spPr>
        <p:txBody>
          <a:bodyPr anchor="ctr">
            <a:normAutofit/>
          </a:bodyPr>
          <a:lstStyle/>
          <a:p>
            <a:pPr lvl="0"/>
            <a:r>
              <a:rPr lang="en-IN" sz="1600" dirty="0">
                <a:latin typeface="Times New Roman" pitchFamily="18" charset="0"/>
                <a:cs typeface="Times New Roman" pitchFamily="18" charset="0"/>
              </a:rPr>
              <a:t>The Internet is believed to be a boon for any industry at all and so it is for the automotive industry. </a:t>
            </a:r>
          </a:p>
          <a:p>
            <a:pPr lvl="0"/>
            <a:r>
              <a:rPr lang="en-IN" sz="1600" dirty="0">
                <a:latin typeface="Times New Roman" pitchFamily="18" charset="0"/>
                <a:cs typeface="Times New Roman" pitchFamily="18" charset="0"/>
              </a:rPr>
              <a:t>Another challenge is the promotion because traditional marketing was a slow and expensive process.</a:t>
            </a:r>
          </a:p>
          <a:p>
            <a:pPr lvl="0"/>
            <a:r>
              <a:rPr lang="en-IN" sz="1600" dirty="0">
                <a:latin typeface="Times New Roman" pitchFamily="18" charset="0"/>
                <a:cs typeface="Times New Roman" pitchFamily="18" charset="0"/>
              </a:rPr>
              <a:t>Managing a huge hummer resource for operation was expensive and critical process for the company.</a:t>
            </a:r>
          </a:p>
          <a:p>
            <a:endParaRPr lang="en-IN" sz="1600" dirty="0">
              <a:latin typeface="Times New Roman" pitchFamily="18" charset="0"/>
              <a:cs typeface="Times New Roman" pitchFamily="18" charset="0"/>
            </a:endParaRPr>
          </a:p>
        </p:txBody>
      </p:sp>
    </p:spTree>
    <p:extLst>
      <p:ext uri="{BB962C8B-B14F-4D97-AF65-F5344CB8AC3E}">
        <p14:creationId xmlns:p14="http://schemas.microsoft.com/office/powerpoint/2010/main" val="934133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85341" y="365125"/>
            <a:ext cx="3630007" cy="1807305"/>
          </a:xfrm>
        </p:spPr>
        <p:txBody>
          <a:bodyPr>
            <a:normAutofit/>
          </a:bodyPr>
          <a:lstStyle/>
          <a:p>
            <a:r>
              <a:rPr lang="en-IN" sz="3100" b="1">
                <a:latin typeface="Times New Roman" pitchFamily="18" charset="0"/>
                <a:cs typeface="Times New Roman" pitchFamily="18" charset="0"/>
              </a:rPr>
              <a:t>Challenges before the introduction of modern technologies</a:t>
            </a:r>
            <a:endParaRPr lang="en-IN" sz="3100">
              <a:latin typeface="Times New Roman" pitchFamily="18" charset="0"/>
              <a:cs typeface="Times New Roman" pitchFamily="18" charset="0"/>
            </a:endParaRPr>
          </a:p>
        </p:txBody>
      </p:sp>
      <p:pic>
        <p:nvPicPr>
          <p:cNvPr id="4102" name="Picture 6" descr="100 years ago: Rolls-Royce rolls along assembly line in Massachusetts"/>
          <p:cNvPicPr>
            <a:picLocks noChangeAspect="1" noChangeArrowheads="1"/>
          </p:cNvPicPr>
          <p:nvPr/>
        </p:nvPicPr>
        <p:blipFill rotWithShape="1">
          <a:blip r:embed="rId3">
            <a:extLst>
              <a:ext uri="{28A0092B-C50C-407E-A947-70E740481C1C}">
                <a14:useLocalDpi xmlns:a14="http://schemas.microsoft.com/office/drawing/2010/main" val="0"/>
              </a:ext>
            </a:extLst>
          </a:blip>
          <a:srcRect l="23467" r="23020" b="-1"/>
          <a:stretch/>
        </p:blipFill>
        <p:spPr bwMode="auto">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885341" y="2333297"/>
            <a:ext cx="3630007" cy="3843666"/>
          </a:xfrm>
        </p:spPr>
        <p:txBody>
          <a:bodyPr>
            <a:normAutofit/>
          </a:bodyPr>
          <a:lstStyle/>
          <a:p>
            <a:pPr lvl="0"/>
            <a:r>
              <a:rPr lang="en-IN" sz="1700">
                <a:latin typeface="Times New Roman" pitchFamily="18" charset="0"/>
                <a:cs typeface="Times New Roman" pitchFamily="18" charset="0"/>
              </a:rPr>
              <a:t>The lack of modern technologies such as automation in the supply chain delayed production while reducing the manufacturing capacity of Rolls Royce (Transmetrics.ai, 2021). </a:t>
            </a:r>
          </a:p>
          <a:p>
            <a:pPr lvl="0"/>
            <a:r>
              <a:rPr lang="en-IN" sz="1700">
                <a:latin typeface="Times New Roman" pitchFamily="18" charset="0"/>
                <a:cs typeface="Times New Roman" pitchFamily="18" charset="0"/>
              </a:rPr>
              <a:t>The health and safety of the workers were believed to be a major concern before the advent of modern technologies. </a:t>
            </a:r>
          </a:p>
          <a:p>
            <a:pPr lvl="0"/>
            <a:r>
              <a:rPr lang="en-IN" sz="1700">
                <a:latin typeface="Times New Roman" pitchFamily="18" charset="0"/>
                <a:cs typeface="Times New Roman" pitchFamily="18" charset="0"/>
              </a:rPr>
              <a:t>Before the advent of robots, the workers alone were responsible for assembling the cars, which involved several risks. </a:t>
            </a:r>
          </a:p>
          <a:p>
            <a:endParaRPr lang="en-IN" sz="1700">
              <a:latin typeface="Times New Roman" pitchFamily="18" charset="0"/>
              <a:cs typeface="Times New Roman" pitchFamily="18" charset="0"/>
            </a:endParaRPr>
          </a:p>
        </p:txBody>
      </p:sp>
    </p:spTree>
    <p:extLst>
      <p:ext uri="{BB962C8B-B14F-4D97-AF65-F5344CB8AC3E}">
        <p14:creationId xmlns:p14="http://schemas.microsoft.com/office/powerpoint/2010/main" val="1977325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85341" y="365125"/>
            <a:ext cx="3630007" cy="1807305"/>
          </a:xfrm>
        </p:spPr>
        <p:txBody>
          <a:bodyPr>
            <a:normAutofit/>
          </a:bodyPr>
          <a:lstStyle/>
          <a:p>
            <a:r>
              <a:rPr lang="en-IN" sz="2800" b="1">
                <a:latin typeface="Times New Roman" pitchFamily="18" charset="0"/>
                <a:cs typeface="Times New Roman" pitchFamily="18" charset="0"/>
              </a:rPr>
              <a:t>Insights of the modern technologies introduced at Rolls-Royce motors</a:t>
            </a:r>
            <a:endParaRPr lang="en-IN" sz="2800">
              <a:latin typeface="Times New Roman" pitchFamily="18" charset="0"/>
              <a:cs typeface="Times New Roman" pitchFamily="18" charset="0"/>
            </a:endParaRPr>
          </a:p>
        </p:txBody>
      </p:sp>
      <p:pic>
        <p:nvPicPr>
          <p:cNvPr id="5122" name="Picture 2" descr="Research &amp;amp; Technology – Rolls-Royce"/>
          <p:cNvPicPr>
            <a:picLocks noChangeAspect="1" noChangeArrowheads="1"/>
          </p:cNvPicPr>
          <p:nvPr/>
        </p:nvPicPr>
        <p:blipFill rotWithShape="1">
          <a:blip r:embed="rId3">
            <a:extLst>
              <a:ext uri="{28A0092B-C50C-407E-A947-70E740481C1C}">
                <a14:useLocalDpi xmlns:a14="http://schemas.microsoft.com/office/drawing/2010/main" val="0"/>
              </a:ext>
            </a:extLst>
          </a:blip>
          <a:srcRect l="39437" r="22937"/>
          <a:stretch/>
        </p:blipFill>
        <p:spPr bwMode="auto">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885341" y="2333297"/>
            <a:ext cx="3630007" cy="3843666"/>
          </a:xfrm>
        </p:spPr>
        <p:txBody>
          <a:bodyPr>
            <a:normAutofit/>
          </a:bodyPr>
          <a:lstStyle/>
          <a:p>
            <a:pPr lvl="0"/>
            <a:r>
              <a:rPr lang="en-IN" sz="1700" dirty="0">
                <a:latin typeface="Times New Roman" pitchFamily="18" charset="0"/>
                <a:cs typeface="Times New Roman" pitchFamily="18" charset="0"/>
              </a:rPr>
              <a:t>They have brought the concept of Jet engine technology.</a:t>
            </a:r>
          </a:p>
          <a:p>
            <a:pPr lvl="0"/>
            <a:r>
              <a:rPr lang="en-IN" sz="1700" dirty="0">
                <a:latin typeface="Times New Roman" pitchFamily="18" charset="0"/>
                <a:cs typeface="Times New Roman" pitchFamily="18" charset="0"/>
              </a:rPr>
              <a:t>They have introduced high-tech cameras and algorithms to track damage.</a:t>
            </a:r>
          </a:p>
          <a:p>
            <a:pPr lvl="0"/>
            <a:r>
              <a:rPr lang="en-IN" sz="1700" dirty="0">
                <a:latin typeface="Times New Roman" pitchFamily="18" charset="0"/>
                <a:cs typeface="Times New Roman" pitchFamily="18" charset="0"/>
              </a:rPr>
              <a:t>They have used digital methods in their advertising process. </a:t>
            </a:r>
          </a:p>
          <a:p>
            <a:pPr lvl="0"/>
            <a:r>
              <a:rPr lang="en-IN" sz="1700" dirty="0">
                <a:latin typeface="Times New Roman" pitchFamily="18" charset="0"/>
                <a:cs typeface="Times New Roman" pitchFamily="18" charset="0"/>
              </a:rPr>
              <a:t>Mobile phone technologies including Bluetooth interface have been introduced by this company.</a:t>
            </a:r>
          </a:p>
          <a:p>
            <a:pPr lvl="0"/>
            <a:endParaRPr lang="en-IN" sz="1700" dirty="0">
              <a:latin typeface="Times New Roman" pitchFamily="18" charset="0"/>
              <a:cs typeface="Times New Roman" pitchFamily="18" charset="0"/>
            </a:endParaRPr>
          </a:p>
          <a:p>
            <a:endParaRPr lang="en-IN" sz="1700" dirty="0">
              <a:latin typeface="Times New Roman" pitchFamily="18" charset="0"/>
              <a:cs typeface="Times New Roman" pitchFamily="18" charset="0"/>
            </a:endParaRPr>
          </a:p>
        </p:txBody>
      </p:sp>
    </p:spTree>
    <p:extLst>
      <p:ext uri="{BB962C8B-B14F-4D97-AF65-F5344CB8AC3E}">
        <p14:creationId xmlns:p14="http://schemas.microsoft.com/office/powerpoint/2010/main" val="207566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85341" y="365125"/>
            <a:ext cx="3630007" cy="1807305"/>
          </a:xfrm>
        </p:spPr>
        <p:txBody>
          <a:bodyPr>
            <a:normAutofit/>
          </a:bodyPr>
          <a:lstStyle/>
          <a:p>
            <a:r>
              <a:rPr lang="en-IN" sz="2800" b="1">
                <a:latin typeface="Times New Roman" pitchFamily="18" charset="0"/>
                <a:cs typeface="Times New Roman" pitchFamily="18" charset="0"/>
              </a:rPr>
              <a:t>Insights of the modern technologies introduced at Rolls-Royce motors</a:t>
            </a:r>
            <a:endParaRPr lang="en-IN" sz="2800">
              <a:latin typeface="Times New Roman" pitchFamily="18" charset="0"/>
              <a:cs typeface="Times New Roman" pitchFamily="18" charset="0"/>
            </a:endParaRPr>
          </a:p>
        </p:txBody>
      </p:sp>
      <p:pic>
        <p:nvPicPr>
          <p:cNvPr id="6146" name="Picture 2" descr="Technology and Car Data"/>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218" r="25284"/>
          <a:stretch/>
        </p:blipFill>
        <p:spPr bwMode="auto">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885341" y="2333297"/>
            <a:ext cx="3630007" cy="3843666"/>
          </a:xfrm>
        </p:spPr>
        <p:txBody>
          <a:bodyPr>
            <a:normAutofit/>
          </a:bodyPr>
          <a:lstStyle/>
          <a:p>
            <a:pPr lvl="0"/>
            <a:r>
              <a:rPr lang="en-IN" sz="1700" dirty="0">
                <a:latin typeface="Times New Roman" pitchFamily="18" charset="0"/>
                <a:cs typeface="Times New Roman" pitchFamily="18" charset="0"/>
              </a:rPr>
              <a:t>Headphones that are within the system and also rear entertainment are a feature that has been introduced by this company.</a:t>
            </a:r>
          </a:p>
          <a:p>
            <a:pPr lvl="0"/>
            <a:r>
              <a:rPr lang="en-IN" sz="1700" dirty="0">
                <a:latin typeface="Times New Roman" pitchFamily="18" charset="0"/>
                <a:cs typeface="Times New Roman" pitchFamily="18" charset="0"/>
              </a:rPr>
              <a:t>The Rolls Royce Assist is another technological innovation that connects to the various emergency services whenever required.</a:t>
            </a:r>
          </a:p>
          <a:p>
            <a:pPr lvl="0"/>
            <a:r>
              <a:rPr lang="en-IN" sz="1700" dirty="0">
                <a:latin typeface="Times New Roman" pitchFamily="18" charset="0"/>
                <a:cs typeface="Times New Roman" pitchFamily="18" charset="0"/>
              </a:rPr>
              <a:t>Virtual reality training for testing mechanics remotely.</a:t>
            </a:r>
          </a:p>
          <a:p>
            <a:endParaRPr lang="en-IN" sz="1700" dirty="0">
              <a:latin typeface="Times New Roman" pitchFamily="18" charset="0"/>
              <a:cs typeface="Times New Roman" pitchFamily="18" charset="0"/>
            </a:endParaRPr>
          </a:p>
        </p:txBody>
      </p:sp>
    </p:spTree>
    <p:extLst>
      <p:ext uri="{BB962C8B-B14F-4D97-AF65-F5344CB8AC3E}">
        <p14:creationId xmlns:p14="http://schemas.microsoft.com/office/powerpoint/2010/main" val="1750425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a:bodyPr>
          <a:lstStyle/>
          <a:p>
            <a:r>
              <a:rPr lang="en-IN" b="1" dirty="0">
                <a:latin typeface="Times New Roman" pitchFamily="18" charset="0"/>
                <a:cs typeface="Times New Roman" pitchFamily="18" charset="0"/>
              </a:rPr>
              <a:t>The impact of the introduced technology on Rolls-Royce </a:t>
            </a:r>
            <a:endParaRPr lang="en-IN" dirty="0">
              <a:latin typeface="Times New Roman" pitchFamily="18" charset="0"/>
              <a:cs typeface="Times New Roman" pitchFamily="18" charset="0"/>
            </a:endParaRPr>
          </a:p>
        </p:txBody>
      </p:sp>
      <p:sp>
        <p:nvSpPr>
          <p:cNvPr id="3" name="Content Placeholder 2"/>
          <p:cNvSpPr>
            <a:spLocks noGrp="1" noEditPoints="1"/>
          </p:cNvSpPr>
          <p:nvPr>
            <p:ph idx="1"/>
          </p:nvPr>
        </p:nvSpPr>
        <p:spPr>
          <a:xfrm>
            <a:off x="457200" y="1600200"/>
            <a:ext cx="4402832" cy="4925144"/>
          </a:xfrm>
        </p:spPr>
        <p:txBody>
          <a:bodyPr>
            <a:normAutofit lnSpcReduction="10000"/>
          </a:bodyPr>
          <a:lstStyle/>
          <a:p>
            <a:pPr algn="just"/>
            <a:r>
              <a:rPr lang="en-US" dirty="0">
                <a:latin typeface="Times New Roman" pitchFamily="18" charset="0"/>
                <a:cs typeface="Times New Roman" pitchFamily="18" charset="0"/>
              </a:rPr>
              <a:t>Management has invested a lot in these types of technological innovations, so their policies are influenced by them.</a:t>
            </a:r>
          </a:p>
          <a:p>
            <a:pPr algn="just"/>
            <a:r>
              <a:rPr lang="en-US" b="0" i="0" dirty="0">
                <a:solidFill>
                  <a:srgbClr val="000000"/>
                </a:solidFill>
                <a:effectLst/>
                <a:latin typeface="DDC Heading Font Face"/>
              </a:rPr>
              <a:t>When you buy or lease a </a:t>
            </a:r>
            <a:r>
              <a:rPr lang="en-US" b="1" i="0" dirty="0">
                <a:effectLst/>
                <a:latin typeface="DDC Heading Font Face"/>
              </a:rPr>
              <a:t>new Rolls-Royce</a:t>
            </a:r>
            <a:r>
              <a:rPr lang="en-US" b="0" i="0" dirty="0">
                <a:solidFill>
                  <a:srgbClr val="000000"/>
                </a:solidFill>
                <a:effectLst/>
                <a:latin typeface="DDC Heading Font Face"/>
              </a:rPr>
              <a:t>, it may come equipped with the following features:</a:t>
            </a:r>
          </a:p>
          <a:p>
            <a:pPr algn="l">
              <a:buFont typeface="Arial" panose="020B0604020202020204" pitchFamily="34" charset="0"/>
              <a:buChar char="•"/>
            </a:pPr>
            <a:r>
              <a:rPr lang="en-US" b="0" i="0" dirty="0">
                <a:solidFill>
                  <a:srgbClr val="000000"/>
                </a:solidFill>
                <a:effectLst/>
                <a:latin typeface="DDC Heading Font Face"/>
              </a:rPr>
              <a:t>Vision Assist</a:t>
            </a:r>
          </a:p>
          <a:p>
            <a:pPr algn="l">
              <a:buFont typeface="Arial" panose="020B0604020202020204" pitchFamily="34" charset="0"/>
              <a:buChar char="•"/>
            </a:pPr>
            <a:r>
              <a:rPr lang="en-US" b="0" i="0" dirty="0">
                <a:solidFill>
                  <a:srgbClr val="000000"/>
                </a:solidFill>
                <a:effectLst/>
                <a:latin typeface="DDC Heading Font Face"/>
              </a:rPr>
              <a:t>Nightlife &amp; Pedestrian warning</a:t>
            </a:r>
          </a:p>
          <a:p>
            <a:pPr algn="l">
              <a:buFont typeface="Arial" panose="020B0604020202020204" pitchFamily="34" charset="0"/>
              <a:buChar char="•"/>
            </a:pPr>
            <a:r>
              <a:rPr lang="en-US" b="0" i="0" dirty="0">
                <a:solidFill>
                  <a:srgbClr val="000000"/>
                </a:solidFill>
                <a:effectLst/>
                <a:latin typeface="DDC Heading Font Face"/>
              </a:rPr>
              <a:t>Alertness Assistant</a:t>
            </a:r>
          </a:p>
          <a:p>
            <a:pPr algn="l">
              <a:buFont typeface="Arial" panose="020B0604020202020204" pitchFamily="34" charset="0"/>
              <a:buChar char="•"/>
            </a:pPr>
            <a:r>
              <a:rPr lang="en-US" b="0" i="0" dirty="0">
                <a:solidFill>
                  <a:srgbClr val="000000"/>
                </a:solidFill>
                <a:effectLst/>
                <a:latin typeface="DDC Heading Font Face"/>
              </a:rPr>
              <a:t>Cross-Traffic Warning</a:t>
            </a:r>
          </a:p>
          <a:p>
            <a:pPr algn="l">
              <a:buFont typeface="Arial" panose="020B0604020202020204" pitchFamily="34" charset="0"/>
              <a:buChar char="•"/>
            </a:pPr>
            <a:r>
              <a:rPr lang="en-US" b="0" i="0" dirty="0">
                <a:solidFill>
                  <a:srgbClr val="000000"/>
                </a:solidFill>
                <a:effectLst/>
                <a:latin typeface="DDC Heading Font Face"/>
              </a:rPr>
              <a:t>Lane Departure Warning</a:t>
            </a:r>
          </a:p>
          <a:p>
            <a:pPr algn="l">
              <a:buFont typeface="Arial" panose="020B0604020202020204" pitchFamily="34" charset="0"/>
              <a:buChar char="•"/>
            </a:pPr>
            <a:r>
              <a:rPr lang="en-US" b="0" i="0" dirty="0">
                <a:solidFill>
                  <a:srgbClr val="000000"/>
                </a:solidFill>
                <a:effectLst/>
                <a:latin typeface="DDC Heading Font Face"/>
              </a:rPr>
              <a:t>Lane Change Warning</a:t>
            </a:r>
          </a:p>
          <a:p>
            <a:pPr algn="just"/>
            <a:r>
              <a:rPr lang="en-IN" dirty="0">
                <a:latin typeface="Times New Roman" pitchFamily="18" charset="0"/>
                <a:cs typeface="Times New Roman" pitchFamily="18" charset="0"/>
              </a:rPr>
              <a:t>(https://www.herbchambersrollsroyceofnewengland.com/)</a:t>
            </a:r>
          </a:p>
          <a:p>
            <a:pPr algn="just"/>
            <a:endParaRPr lang="en-IN" dirty="0">
              <a:latin typeface="Times New Roman" pitchFamily="18" charset="0"/>
              <a:cs typeface="Times New Roman" pitchFamily="18" charset="0"/>
            </a:endParaRPr>
          </a:p>
          <a:p>
            <a:pPr algn="just"/>
            <a:endParaRPr lang="en-IN" dirty="0">
              <a:latin typeface="Times New Roman" pitchFamily="18" charset="0"/>
              <a:cs typeface="Times New Roman" pitchFamily="18" charset="0"/>
            </a:endParaRPr>
          </a:p>
          <a:p>
            <a:pPr algn="just"/>
            <a:endParaRPr lang="en-IN" dirty="0">
              <a:latin typeface="Times New Roman" pitchFamily="18" charset="0"/>
              <a:cs typeface="Times New Roman" pitchFamily="18" charset="0"/>
            </a:endParaRPr>
          </a:p>
        </p:txBody>
      </p:sp>
      <p:pic>
        <p:nvPicPr>
          <p:cNvPr id="5" name="Рисунок 4" descr="Изображение выглядит как автомобиль, синий, внешний, транспорт&#10;&#10;Автоматически созданное описание">
            <a:extLst>
              <a:ext uri="{FF2B5EF4-FFF2-40B4-BE49-F238E27FC236}">
                <a16:creationId xmlns:a16="http://schemas.microsoft.com/office/drawing/2014/main" id="{246186E6-3973-42AC-B7E5-762454A422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1600200"/>
            <a:ext cx="3969361" cy="3960440"/>
          </a:xfrm>
          <a:prstGeom prst="rect">
            <a:avLst/>
          </a:prstGeom>
          <a:ln>
            <a:noFill/>
          </a:ln>
          <a:effectLst>
            <a:softEdge rad="1125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noEditPoints="1"/>
          </p:cNvSpPr>
          <p:nvPr>
            <p:ph type="title"/>
          </p:nvPr>
        </p:nvSpPr>
        <p:spPr>
          <a:xfrm>
            <a:off x="628650" y="365125"/>
            <a:ext cx="3938487" cy="1807305"/>
          </a:xfrm>
        </p:spPr>
        <p:txBody>
          <a:bodyPr>
            <a:normAutofit/>
          </a:bodyPr>
          <a:lstStyle/>
          <a:p>
            <a:r>
              <a:rPr lang="en-IN" sz="3100" b="1" dirty="0">
                <a:latin typeface="Times New Roman" pitchFamily="18" charset="0"/>
                <a:cs typeface="Times New Roman" pitchFamily="18" charset="0"/>
              </a:rPr>
              <a:t>The impact of the introduced technology on Rolls-Royce</a:t>
            </a:r>
            <a:endParaRPr lang="en-IN" sz="3100" dirty="0">
              <a:latin typeface="Times New Roman" pitchFamily="18" charset="0"/>
              <a:cs typeface="Times New Roman" pitchFamily="18" charset="0"/>
            </a:endParaRPr>
          </a:p>
        </p:txBody>
      </p:sp>
      <p:sp>
        <p:nvSpPr>
          <p:cNvPr id="3" name="Content Placeholder 2"/>
          <p:cNvSpPr>
            <a:spLocks noGrp="1" noEditPoints="1"/>
          </p:cNvSpPr>
          <p:nvPr>
            <p:ph idx="1"/>
          </p:nvPr>
        </p:nvSpPr>
        <p:spPr>
          <a:xfrm>
            <a:off x="197537" y="2060848"/>
            <a:ext cx="4472088" cy="4536503"/>
          </a:xfrm>
        </p:spPr>
        <p:txBody>
          <a:bodyPr>
            <a:normAutofit/>
          </a:bodyPr>
          <a:lstStyle/>
          <a:p>
            <a:r>
              <a:rPr lang="en-US" sz="1800" dirty="0">
                <a:latin typeface="Times New Roman" pitchFamily="18" charset="0"/>
                <a:cs typeface="Times New Roman" pitchFamily="18" charset="0"/>
              </a:rPr>
              <a:t>With Rolls-Royce Teleservices, you can transmit important service information straight to your dealer with great accuracy. Your dealer will know when your Rolls-Royce needs an oil change or a battery charge, and can handle it at a time that's convenient for you.</a:t>
            </a:r>
          </a:p>
          <a:p>
            <a:r>
              <a:rPr lang="en-US" sz="1800" dirty="0">
                <a:latin typeface="Times New Roman" pitchFamily="18" charset="0"/>
                <a:cs typeface="Times New Roman" pitchFamily="18" charset="0"/>
              </a:rPr>
              <a:t> Any time an airbag or crash sensor is activated, the vehicle automatically calls the nearest emergency services. Once the emergency services are aware of your location, they will attempt to contact the driver or passenger and dispatch them if they don't respond. (https://www.rolls-roycemotorcars.com/)</a:t>
            </a:r>
            <a:endParaRPr lang="en-IN" sz="1800" dirty="0">
              <a:latin typeface="Times New Roman" pitchFamily="18" charset="0"/>
              <a:cs typeface="Times New Roman" pitchFamily="18" charset="0"/>
            </a:endParaRPr>
          </a:p>
        </p:txBody>
      </p:sp>
      <p:pic>
        <p:nvPicPr>
          <p:cNvPr id="5" name="Рисунок 4" descr="Изображение выглядит как внешний, транспорт, старый, автомобиль&#10;&#10;Автоматически созданное описание">
            <a:extLst>
              <a:ext uri="{FF2B5EF4-FFF2-40B4-BE49-F238E27FC236}">
                <a16:creationId xmlns:a16="http://schemas.microsoft.com/office/drawing/2014/main" id="{6AF93A5B-D5C1-41C0-96E0-F852085F607F}"/>
              </a:ext>
            </a:extLst>
          </p:cNvPr>
          <p:cNvPicPr>
            <a:picLocks noChangeAspect="1"/>
          </p:cNvPicPr>
          <p:nvPr/>
        </p:nvPicPr>
        <p:blipFill rotWithShape="1">
          <a:blip r:embed="rId3">
            <a:extLst>
              <a:ext uri="{28A0092B-C50C-407E-A947-70E740481C1C}">
                <a14:useLocalDpi xmlns:a14="http://schemas.microsoft.com/office/drawing/2010/main" val="0"/>
              </a:ext>
            </a:extLst>
          </a:blip>
          <a:srcRect l="28631" r="22462"/>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1490" y="365125"/>
            <a:ext cx="3840085" cy="1692794"/>
          </a:xfrm>
        </p:spPr>
        <p:txBody>
          <a:bodyPr>
            <a:normAutofit/>
          </a:bodyPr>
          <a:lstStyle/>
          <a:p>
            <a:r>
              <a:rPr lang="en-IN" b="1" dirty="0">
                <a:latin typeface="Times New Roman" pitchFamily="18" charset="0"/>
                <a:cs typeface="Times New Roman" pitchFamily="18" charset="0"/>
              </a:rPr>
              <a:t>Lesson learned from the case study of Rolls-Royce </a:t>
            </a:r>
            <a:endParaRPr lang="en-IN" dirty="0">
              <a:latin typeface="Times New Roman" pitchFamily="18" charset="0"/>
              <a:cs typeface="Times New Roman" pitchFamily="18" charset="0"/>
            </a:endParaRPr>
          </a:p>
        </p:txBody>
      </p:sp>
      <p:cxnSp>
        <p:nvCxnSpPr>
          <p:cNvPr id="77" name="Straight Arrow Connector 76">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1490" y="2575034"/>
            <a:ext cx="3840085" cy="3462228"/>
          </a:xfrm>
        </p:spPr>
        <p:txBody>
          <a:bodyPr>
            <a:normAutofit/>
          </a:bodyPr>
          <a:lstStyle/>
          <a:p>
            <a:pPr lvl="0"/>
            <a:r>
              <a:rPr lang="en-IN" sz="1600" b="1" dirty="0">
                <a:latin typeface="Times New Roman" pitchFamily="18" charset="0"/>
                <a:cs typeface="Times New Roman" pitchFamily="18" charset="0"/>
              </a:rPr>
              <a:t> </a:t>
            </a:r>
            <a:r>
              <a:rPr lang="en-IN" sz="1600" dirty="0">
                <a:latin typeface="Times New Roman" pitchFamily="18" charset="0"/>
                <a:cs typeface="Times New Roman" pitchFamily="18" charset="0"/>
              </a:rPr>
              <a:t>Innovations in the technological sector are extremely important for the overall growth of the company. </a:t>
            </a:r>
          </a:p>
          <a:p>
            <a:pPr lvl="0"/>
            <a:r>
              <a:rPr lang="en-IN" sz="1600" dirty="0">
                <a:latin typeface="Times New Roman" pitchFamily="18" charset="0"/>
                <a:cs typeface="Times New Roman" pitchFamily="18" charset="0"/>
              </a:rPr>
              <a:t>This is because through innovations in the technology sector the manufacturing process can improve and can also quicken up.</a:t>
            </a:r>
          </a:p>
          <a:p>
            <a:pPr lvl="0"/>
            <a:r>
              <a:rPr lang="en-IN" sz="1600" b="1" dirty="0">
                <a:latin typeface="Times New Roman" pitchFamily="18" charset="0"/>
                <a:cs typeface="Times New Roman" pitchFamily="18" charset="0"/>
              </a:rPr>
              <a:t> </a:t>
            </a:r>
            <a:r>
              <a:rPr lang="en-IN" sz="1600" dirty="0">
                <a:latin typeface="Times New Roman" pitchFamily="18" charset="0"/>
                <a:cs typeface="Times New Roman" pitchFamily="18" charset="0"/>
              </a:rPr>
              <a:t>Hence, this particular company has invested a lot of money in making various types of innovations in the different technological sectors. </a:t>
            </a:r>
          </a:p>
          <a:p>
            <a:endParaRPr lang="en-IN" sz="1600" dirty="0">
              <a:latin typeface="Times New Roman" pitchFamily="18" charset="0"/>
              <a:cs typeface="Times New Roman" pitchFamily="18" charset="0"/>
            </a:endParaRPr>
          </a:p>
        </p:txBody>
      </p:sp>
      <p:pic>
        <p:nvPicPr>
          <p:cNvPr id="9224" name="Picture 8" descr="Rolls-Royce Wraith Kryptos Collection comes embedded with secret messages |  Auto-news – Gulf News"/>
          <p:cNvPicPr>
            <a:picLocks noChangeAspect="1" noChangeArrowheads="1"/>
          </p:cNvPicPr>
          <p:nvPr/>
        </p:nvPicPr>
        <p:blipFill rotWithShape="1">
          <a:blip r:embed="rId3">
            <a:extLst>
              <a:ext uri="{28A0092B-C50C-407E-A947-70E740481C1C}">
                <a14:useLocalDpi xmlns:a14="http://schemas.microsoft.com/office/drawing/2010/main" val="0"/>
              </a:ext>
            </a:extLst>
          </a:blip>
          <a:srcRect l="23805" r="24413"/>
          <a:stretch/>
        </p:blipFill>
        <p:spPr bwMode="auto">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3616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4"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297" y="502020"/>
            <a:ext cx="3992787" cy="1642970"/>
          </a:xfrm>
        </p:spPr>
        <p:txBody>
          <a:bodyPr anchor="b">
            <a:normAutofit/>
          </a:bodyPr>
          <a:lstStyle/>
          <a:p>
            <a:r>
              <a:rPr lang="en-IN" sz="3500" b="1">
                <a:latin typeface="Times New Roman" pitchFamily="18" charset="0"/>
                <a:cs typeface="Times New Roman" pitchFamily="18" charset="0"/>
              </a:rPr>
              <a:t>Lesson learned from the case study of Rolls-Royce </a:t>
            </a:r>
            <a:endParaRPr lang="en-IN" sz="3500">
              <a:latin typeface="Times New Roman" pitchFamily="18" charset="0"/>
              <a:cs typeface="Times New Roman" pitchFamily="18" charset="0"/>
            </a:endParaRPr>
          </a:p>
        </p:txBody>
      </p:sp>
      <p:sp>
        <p:nvSpPr>
          <p:cNvPr id="3" name="Content Placeholder 2"/>
          <p:cNvSpPr>
            <a:spLocks noGrp="1"/>
          </p:cNvSpPr>
          <p:nvPr>
            <p:ph idx="1"/>
          </p:nvPr>
        </p:nvSpPr>
        <p:spPr>
          <a:xfrm>
            <a:off x="858692" y="2405894"/>
            <a:ext cx="3986392" cy="3535083"/>
          </a:xfrm>
        </p:spPr>
        <p:txBody>
          <a:bodyPr anchor="t">
            <a:normAutofit/>
          </a:bodyPr>
          <a:lstStyle/>
          <a:p>
            <a:pPr lvl="0"/>
            <a:r>
              <a:rPr lang="en-IN" sz="1700" dirty="0">
                <a:latin typeface="Times New Roman" pitchFamily="18" charset="0"/>
                <a:cs typeface="Times New Roman" pitchFamily="18" charset="0"/>
              </a:rPr>
              <a:t>The different types of technological innovations that have been made by this particular company have been extremely creative in nature.</a:t>
            </a:r>
          </a:p>
          <a:p>
            <a:pPr lvl="0"/>
            <a:r>
              <a:rPr lang="en-IN" sz="1700" dirty="0">
                <a:latin typeface="Times New Roman" pitchFamily="18" charset="0"/>
                <a:cs typeface="Times New Roman" pitchFamily="18" charset="0"/>
              </a:rPr>
              <a:t>Since these ideas are creative, this particular company shall surely get an edge over their various rival firms. </a:t>
            </a:r>
          </a:p>
          <a:p>
            <a:pPr lvl="0"/>
            <a:r>
              <a:rPr lang="en-IN" sz="1700" dirty="0">
                <a:latin typeface="Times New Roman" pitchFamily="18" charset="0"/>
                <a:cs typeface="Times New Roman" pitchFamily="18" charset="0"/>
              </a:rPr>
              <a:t>The company is highly focused on damage control.</a:t>
            </a:r>
          </a:p>
          <a:p>
            <a:pPr lvl="0"/>
            <a:r>
              <a:rPr lang="en-IN" sz="1700" dirty="0">
                <a:latin typeface="Times New Roman" pitchFamily="18" charset="0"/>
                <a:cs typeface="Times New Roman" pitchFamily="18" charset="0"/>
              </a:rPr>
              <a:t>The company has emphasised on providing more luxury without compromising space.</a:t>
            </a:r>
          </a:p>
        </p:txBody>
      </p:sp>
      <p:sp>
        <p:nvSpPr>
          <p:cNvPr id="10245"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6"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4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48"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42" name="Picture 2" descr="Rolls-Royce Car Vector Imag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06975" y="1880998"/>
            <a:ext cx="3127897" cy="31278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6722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297" y="502020"/>
            <a:ext cx="3992787" cy="1642970"/>
          </a:xfrm>
        </p:spPr>
        <p:txBody>
          <a:bodyPr anchor="b">
            <a:normAutofit/>
          </a:bodyPr>
          <a:lstStyle/>
          <a:p>
            <a:r>
              <a:rPr lang="en-IN" sz="3500" b="1">
                <a:latin typeface="Times New Roman" pitchFamily="18" charset="0"/>
                <a:cs typeface="Times New Roman" pitchFamily="18" charset="0"/>
              </a:rPr>
              <a:t>Conclusion</a:t>
            </a:r>
            <a:endParaRPr lang="en-IN" sz="3500">
              <a:latin typeface="Times New Roman" pitchFamily="18" charset="0"/>
              <a:cs typeface="Times New Roman" pitchFamily="18" charset="0"/>
            </a:endParaRPr>
          </a:p>
        </p:txBody>
      </p:sp>
      <p:sp>
        <p:nvSpPr>
          <p:cNvPr id="3" name="Content Placeholder 2"/>
          <p:cNvSpPr>
            <a:spLocks noGrp="1"/>
          </p:cNvSpPr>
          <p:nvPr>
            <p:ph idx="1"/>
          </p:nvPr>
        </p:nvSpPr>
        <p:spPr>
          <a:xfrm>
            <a:off x="858692" y="2405894"/>
            <a:ext cx="3986392" cy="3535083"/>
          </a:xfrm>
        </p:spPr>
        <p:txBody>
          <a:bodyPr anchor="t">
            <a:normAutofit/>
          </a:bodyPr>
          <a:lstStyle/>
          <a:p>
            <a:pPr lvl="0"/>
            <a:r>
              <a:rPr lang="en-IN" sz="1700">
                <a:latin typeface="Times New Roman" pitchFamily="18" charset="0"/>
                <a:cs typeface="Times New Roman" pitchFamily="18" charset="0"/>
              </a:rPr>
              <a:t>These different types of technological innovations have been extremely user-friendly. </a:t>
            </a:r>
          </a:p>
          <a:p>
            <a:pPr lvl="0"/>
            <a:r>
              <a:rPr lang="en-IN" sz="1700">
                <a:latin typeface="Times New Roman" pitchFamily="18" charset="0"/>
                <a:cs typeface="Times New Roman" pitchFamily="18" charset="0"/>
              </a:rPr>
              <a:t>The various types of features that have been previously present has helped to improve the overall competitiveness of the firm. </a:t>
            </a:r>
          </a:p>
          <a:p>
            <a:pPr lvl="0"/>
            <a:r>
              <a:rPr lang="en-IN" sz="1700">
                <a:latin typeface="Times New Roman" pitchFamily="18" charset="0"/>
                <a:cs typeface="Times New Roman" pitchFamily="18" charset="0"/>
              </a:rPr>
              <a:t>Up-gradation of these various features has helped to improve the overall turnover of the company.</a:t>
            </a:r>
          </a:p>
          <a:p>
            <a:endParaRPr lang="en-IN" sz="1700">
              <a:latin typeface="Times New Roman" pitchFamily="18" charset="0"/>
              <a:cs typeface="Times New Roman" pitchFamily="18" charset="0"/>
            </a:endParaRPr>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266" name="Picture 2" descr="C:\Users\SDM\Downloads\5a2a71b7b8c052.7416406115127310637568.png"/>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5306975" y="2447929"/>
            <a:ext cx="3127897" cy="19940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6789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IN" b="1">
                <a:solidFill>
                  <a:srgbClr val="FFFFFF"/>
                </a:solidFill>
                <a:latin typeface="Times New Roman" pitchFamily="18" charset="0"/>
                <a:cs typeface="Times New Roman" pitchFamily="18" charset="0"/>
              </a:rPr>
              <a:t>Reference list</a:t>
            </a:r>
            <a:br>
              <a:rPr lang="en-IN">
                <a:solidFill>
                  <a:srgbClr val="FFFFFF"/>
                </a:solidFill>
                <a:latin typeface="Times New Roman" pitchFamily="18" charset="0"/>
                <a:cs typeface="Times New Roman" pitchFamily="18" charset="0"/>
              </a:rPr>
            </a:br>
            <a:endParaRPr lang="en-IN">
              <a:solidFill>
                <a:srgbClr val="FFFFFF"/>
              </a:solidFill>
              <a:latin typeface="Times New Roman" pitchFamily="18" charset="0"/>
              <a:cs typeface="Times New Roman" pitchFamily="18"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204044" y="404664"/>
            <a:ext cx="5629007" cy="6219824"/>
          </a:xfrm>
        </p:spPr>
        <p:txBody>
          <a:bodyPr anchor="ctr">
            <a:normAutofit/>
          </a:bodyPr>
          <a:lstStyle/>
          <a:p>
            <a:r>
              <a:rPr lang="en-IN" sz="1200" i="0" dirty="0">
                <a:effectLst/>
                <a:latin typeface="Times New Roman" panose="02020603050405020304" pitchFamily="18" charset="0"/>
                <a:cs typeface="Times New Roman" panose="02020603050405020304" pitchFamily="18" charset="0"/>
              </a:rPr>
              <a:t>Owens, C., N.,2021. Staging Technology. Bloomsbury Publishing. Available at: </a:t>
            </a:r>
            <a:r>
              <a:rPr lang="en-US" sz="12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📖[PDF] Staging Technology by Craig N. Owens | </a:t>
            </a:r>
            <a:r>
              <a:rPr lang="en-US" sz="1200" dirty="0" err="1">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Perlego</a:t>
            </a:r>
            <a:r>
              <a:rPr lang="en-US" sz="1200" dirty="0">
                <a:latin typeface="Times New Roman" panose="02020603050405020304" pitchFamily="18" charset="0"/>
                <a:cs typeface="Times New Roman" panose="02020603050405020304" pitchFamily="18" charset="0"/>
              </a:rPr>
              <a:t> (Accessed on 9</a:t>
            </a:r>
            <a:r>
              <a:rPr lang="en-US" sz="1200" baseline="30000" dirty="0">
                <a:latin typeface="Times New Roman" panose="02020603050405020304" pitchFamily="18" charset="0"/>
                <a:cs typeface="Times New Roman" panose="02020603050405020304" pitchFamily="18" charset="0"/>
              </a:rPr>
              <a:t>th</a:t>
            </a:r>
            <a:r>
              <a:rPr lang="en-US" sz="1200" dirty="0">
                <a:latin typeface="Times New Roman" panose="02020603050405020304" pitchFamily="18" charset="0"/>
                <a:cs typeface="Times New Roman" panose="02020603050405020304" pitchFamily="18" charset="0"/>
              </a:rPr>
              <a:t> December, 2021)</a:t>
            </a:r>
          </a:p>
          <a:p>
            <a:r>
              <a:rPr lang="en-US" sz="1200" dirty="0">
                <a:latin typeface="Times New Roman" panose="02020603050405020304" pitchFamily="18" charset="0"/>
                <a:cs typeface="Times New Roman" panose="02020603050405020304" pitchFamily="18" charset="0"/>
              </a:rPr>
              <a:t>Erjavec, J., and Thompson, R., 2021. Automotive Technology: A Systems </a:t>
            </a:r>
            <a:r>
              <a:rPr lang="en-US" sz="1200" dirty="0" err="1">
                <a:latin typeface="Times New Roman" panose="02020603050405020304" pitchFamily="18" charset="0"/>
                <a:cs typeface="Times New Roman" panose="02020603050405020304" pitchFamily="18" charset="0"/>
              </a:rPr>
              <a:t>Approachs</a:t>
            </a:r>
            <a:r>
              <a:rPr lang="en-US" sz="1200" dirty="0">
                <a:latin typeface="Times New Roman" panose="02020603050405020304" pitchFamily="18" charset="0"/>
                <a:cs typeface="Times New Roman" panose="02020603050405020304" pitchFamily="18" charset="0"/>
              </a:rPr>
              <a:t>. </a:t>
            </a:r>
            <a:r>
              <a:rPr lang="en-US" sz="1200" b="0" i="0" dirty="0">
                <a:effectLst/>
                <a:latin typeface="Roboto" panose="02000000000000000000" pitchFamily="2" charset="0"/>
              </a:rPr>
              <a:t>ISBN: 9781133612315, 9781133612315 </a:t>
            </a:r>
            <a:r>
              <a:rPr lang="en-US" sz="1200" dirty="0">
                <a:latin typeface="Times New Roman" panose="02020603050405020304" pitchFamily="18" charset="0"/>
                <a:cs typeface="Times New Roman" panose="02020603050405020304" pitchFamily="18" charset="0"/>
              </a:rPr>
              <a:t>(Accessed on 9</a:t>
            </a:r>
            <a:r>
              <a:rPr lang="en-US" sz="1200" baseline="30000" dirty="0">
                <a:latin typeface="Times New Roman" panose="02020603050405020304" pitchFamily="18" charset="0"/>
                <a:cs typeface="Times New Roman" panose="02020603050405020304" pitchFamily="18" charset="0"/>
              </a:rPr>
              <a:t>th</a:t>
            </a:r>
            <a:r>
              <a:rPr lang="en-US" sz="1200" dirty="0">
                <a:latin typeface="Times New Roman" panose="02020603050405020304" pitchFamily="18" charset="0"/>
                <a:cs typeface="Times New Roman" panose="02020603050405020304" pitchFamily="18" charset="0"/>
              </a:rPr>
              <a:t> December, 2021)</a:t>
            </a:r>
            <a:endParaRPr lang="en-IN" sz="1200" dirty="0">
              <a:latin typeface="Times New Roman" pitchFamily="18" charset="0"/>
              <a:cs typeface="Times New Roman" pitchFamily="18" charset="0"/>
            </a:endParaRPr>
          </a:p>
          <a:p>
            <a:r>
              <a:rPr lang="en-IN" sz="1200" dirty="0">
                <a:latin typeface="Times New Roman" pitchFamily="18" charset="0"/>
                <a:cs typeface="Times New Roman" pitchFamily="18" charset="0"/>
              </a:rPr>
              <a:t>Chen, W., Si, W. and Chen, Z.M., 2020. How technological innovations affect urban eco-efficiency in China: A prefecture-level panel data analysis. </a:t>
            </a:r>
            <a:r>
              <a:rPr lang="en-IN" sz="1200" i="1" dirty="0">
                <a:latin typeface="Times New Roman" pitchFamily="18" charset="0"/>
                <a:cs typeface="Times New Roman" pitchFamily="18" charset="0"/>
              </a:rPr>
              <a:t>Journal of Cleaner Production</a:t>
            </a:r>
            <a:r>
              <a:rPr lang="en-IN" sz="1200" dirty="0">
                <a:latin typeface="Times New Roman" pitchFamily="18" charset="0"/>
                <a:cs typeface="Times New Roman" pitchFamily="18" charset="0"/>
              </a:rPr>
              <a:t>, </a:t>
            </a:r>
            <a:r>
              <a:rPr lang="en-IN" sz="1200" i="1" dirty="0">
                <a:latin typeface="Times New Roman" pitchFamily="18" charset="0"/>
                <a:cs typeface="Times New Roman" pitchFamily="18" charset="0"/>
              </a:rPr>
              <a:t>270</a:t>
            </a:r>
            <a:r>
              <a:rPr lang="en-IN" sz="1200" dirty="0">
                <a:latin typeface="Times New Roman" pitchFamily="18" charset="0"/>
                <a:cs typeface="Times New Roman" pitchFamily="18" charset="0"/>
              </a:rPr>
              <a:t>, p.122479. Available at: </a:t>
            </a:r>
            <a:r>
              <a:rPr lang="en-IN" sz="1200" u="sng" dirty="0">
                <a:latin typeface="Times New Roman" pitchFamily="18" charset="0"/>
                <a:cs typeface="Times New Roman" pitchFamily="18" charset="0"/>
                <a:hlinkClick r:id="rId3"/>
              </a:rPr>
              <a:t>http://ae.ruc.edu.cn/docs/2020-09/be333f8ca04a44628a3139150d61bdc0.pdf</a:t>
            </a:r>
            <a:r>
              <a:rPr lang="en-IN" sz="1200" u="sng" dirty="0">
                <a:latin typeface="Times New Roman" pitchFamily="18" charset="0"/>
                <a:cs typeface="Times New Roman" pitchFamily="18" charset="0"/>
              </a:rPr>
              <a:t> (</a:t>
            </a:r>
            <a:r>
              <a:rPr lang="en-US" sz="1200" dirty="0">
                <a:latin typeface="Times New Roman" panose="02020603050405020304" pitchFamily="18" charset="0"/>
                <a:cs typeface="Times New Roman" panose="02020603050405020304" pitchFamily="18" charset="0"/>
              </a:rPr>
              <a:t>Accessed on 3rd December, 2021</a:t>
            </a:r>
            <a:r>
              <a:rPr lang="en-IN" sz="1200" u="sng" dirty="0">
                <a:latin typeface="Times New Roman" pitchFamily="18" charset="0"/>
                <a:cs typeface="Times New Roman" pitchFamily="18" charset="0"/>
              </a:rPr>
              <a:t>)</a:t>
            </a:r>
            <a:endParaRPr lang="en-IN" sz="1200" dirty="0">
              <a:latin typeface="Times New Roman" pitchFamily="18" charset="0"/>
              <a:cs typeface="Times New Roman" pitchFamily="18" charset="0"/>
            </a:endParaRPr>
          </a:p>
          <a:p>
            <a:r>
              <a:rPr lang="en-IN" sz="1200" dirty="0">
                <a:latin typeface="Times New Roman" pitchFamily="18" charset="0"/>
                <a:cs typeface="Times New Roman" pitchFamily="18" charset="0"/>
              </a:rPr>
              <a:t>Molina-Morales, F.X., Martínez-</a:t>
            </a:r>
            <a:r>
              <a:rPr lang="en-IN" sz="1200" dirty="0" err="1">
                <a:latin typeface="Times New Roman" pitchFamily="18" charset="0"/>
                <a:cs typeface="Times New Roman" pitchFamily="18" charset="0"/>
              </a:rPr>
              <a:t>Cháfer</a:t>
            </a:r>
            <a:r>
              <a:rPr lang="en-IN" sz="1200" dirty="0">
                <a:latin typeface="Times New Roman" pitchFamily="18" charset="0"/>
                <a:cs typeface="Times New Roman" pitchFamily="18" charset="0"/>
              </a:rPr>
              <a:t>, L. and </a:t>
            </a:r>
            <a:r>
              <a:rPr lang="en-IN" sz="1200" dirty="0" err="1">
                <a:latin typeface="Times New Roman" pitchFamily="18" charset="0"/>
                <a:cs typeface="Times New Roman" pitchFamily="18" charset="0"/>
              </a:rPr>
              <a:t>Valiente-Bordanova</a:t>
            </a:r>
            <a:r>
              <a:rPr lang="en-IN" sz="1200" dirty="0">
                <a:latin typeface="Times New Roman" pitchFamily="18" charset="0"/>
                <a:cs typeface="Times New Roman" pitchFamily="18" charset="0"/>
              </a:rPr>
              <a:t>, D., 2017. Disruptive technological innovations as new opportunities for mature industrial clusters. The case of digital printing innovation in the Spanish ceramic tile cluster. </a:t>
            </a:r>
            <a:r>
              <a:rPr lang="en-IN" sz="1200" i="1" dirty="0" err="1">
                <a:latin typeface="Times New Roman" pitchFamily="18" charset="0"/>
                <a:cs typeface="Times New Roman" pitchFamily="18" charset="0"/>
              </a:rPr>
              <a:t>Investigaciones</a:t>
            </a:r>
            <a:r>
              <a:rPr lang="en-IN" sz="1200" i="1" dirty="0">
                <a:latin typeface="Times New Roman" pitchFamily="18" charset="0"/>
                <a:cs typeface="Times New Roman" pitchFamily="18" charset="0"/>
              </a:rPr>
              <a:t> </a:t>
            </a:r>
            <a:r>
              <a:rPr lang="en-IN" sz="1200" i="1" dirty="0" err="1">
                <a:latin typeface="Times New Roman" pitchFamily="18" charset="0"/>
                <a:cs typeface="Times New Roman" pitchFamily="18" charset="0"/>
              </a:rPr>
              <a:t>Regionales</a:t>
            </a:r>
            <a:r>
              <a:rPr lang="en-IN" sz="1200" i="1" dirty="0">
                <a:latin typeface="Times New Roman" pitchFamily="18" charset="0"/>
                <a:cs typeface="Times New Roman" pitchFamily="18" charset="0"/>
              </a:rPr>
              <a:t>-Journal of Regional Research</a:t>
            </a:r>
            <a:r>
              <a:rPr lang="en-IN" sz="1200" dirty="0">
                <a:latin typeface="Times New Roman" pitchFamily="18" charset="0"/>
                <a:cs typeface="Times New Roman" pitchFamily="18" charset="0"/>
              </a:rPr>
              <a:t>, (39), pp.39-57. Available at: </a:t>
            </a:r>
            <a:r>
              <a:rPr lang="en-IN" sz="1200" u="sng" dirty="0">
                <a:latin typeface="Times New Roman" pitchFamily="18" charset="0"/>
                <a:cs typeface="Times New Roman" pitchFamily="18" charset="0"/>
                <a:hlinkClick r:id="rId4"/>
              </a:rPr>
              <a:t>https://www.redalyc.org/journal/289/28966569003/28966569003.pdf</a:t>
            </a:r>
            <a:r>
              <a:rPr lang="en-IN" sz="1200" u="sng" dirty="0">
                <a:latin typeface="Times New Roman" pitchFamily="18" charset="0"/>
                <a:cs typeface="Times New Roman" pitchFamily="18" charset="0"/>
              </a:rPr>
              <a:t> (</a:t>
            </a:r>
            <a:r>
              <a:rPr lang="en-US" sz="1200" dirty="0">
                <a:latin typeface="Times New Roman" panose="02020603050405020304" pitchFamily="18" charset="0"/>
                <a:cs typeface="Times New Roman" panose="02020603050405020304" pitchFamily="18" charset="0"/>
              </a:rPr>
              <a:t>Accessed on 3rd December, 2021</a:t>
            </a:r>
            <a:r>
              <a:rPr lang="en-IN" sz="1200" u="sng" dirty="0">
                <a:latin typeface="Times New Roman" pitchFamily="18" charset="0"/>
                <a:cs typeface="Times New Roman" pitchFamily="18" charset="0"/>
              </a:rPr>
              <a:t>)</a:t>
            </a:r>
            <a:endParaRPr lang="en-IN" sz="1200" dirty="0">
              <a:latin typeface="Times New Roman" pitchFamily="18" charset="0"/>
              <a:cs typeface="Times New Roman" pitchFamily="18" charset="0"/>
            </a:endParaRPr>
          </a:p>
          <a:p>
            <a:r>
              <a:rPr lang="en-IN" sz="1200" dirty="0">
                <a:latin typeface="Times New Roman" pitchFamily="18" charset="0"/>
                <a:cs typeface="Times New Roman" pitchFamily="18" charset="0"/>
              </a:rPr>
              <a:t>Acieta.com, 2021, </a:t>
            </a:r>
            <a:r>
              <a:rPr lang="en-IN" sz="1200" i="1" dirty="0">
                <a:latin typeface="Times New Roman" pitchFamily="18" charset="0"/>
                <a:cs typeface="Times New Roman" pitchFamily="18" charset="0"/>
              </a:rPr>
              <a:t>Rolls-Royce Automation</a:t>
            </a:r>
            <a:r>
              <a:rPr lang="en-IN" sz="1200" dirty="0">
                <a:latin typeface="Times New Roman" pitchFamily="18" charset="0"/>
                <a:cs typeface="Times New Roman" pitchFamily="18" charset="0"/>
              </a:rPr>
              <a:t>, available at: </a:t>
            </a:r>
            <a:r>
              <a:rPr lang="en-IN" sz="1200" u="sng" dirty="0">
                <a:latin typeface="Times New Roman" pitchFamily="18" charset="0"/>
                <a:cs typeface="Times New Roman" pitchFamily="18" charset="0"/>
                <a:hlinkClick r:id="rId5"/>
              </a:rPr>
              <a:t>https://www.acieta.com/why-robotic-automation/robotic-solutions-industry/automotive-applications/</a:t>
            </a:r>
            <a:r>
              <a:rPr lang="en-IN" sz="1200" dirty="0">
                <a:latin typeface="Times New Roman" pitchFamily="18" charset="0"/>
                <a:cs typeface="Times New Roman" pitchFamily="18" charset="0"/>
              </a:rPr>
              <a:t> [Accessed on: 23rd November 2021] </a:t>
            </a:r>
          </a:p>
          <a:p>
            <a:r>
              <a:rPr lang="en-IN" sz="1200" dirty="0" err="1">
                <a:latin typeface="Times New Roman" pitchFamily="18" charset="0"/>
                <a:cs typeface="Times New Roman" pitchFamily="18" charset="0"/>
              </a:rPr>
              <a:t>Jato</a:t>
            </a:r>
            <a:r>
              <a:rPr lang="en-IN" sz="1200" dirty="0">
                <a:latin typeface="Times New Roman" pitchFamily="18" charset="0"/>
                <a:cs typeface="Times New Roman" pitchFamily="18" charset="0"/>
              </a:rPr>
              <a:t>, 2021, </a:t>
            </a:r>
            <a:r>
              <a:rPr lang="en-IN" sz="1200" i="1" dirty="0">
                <a:latin typeface="Times New Roman" pitchFamily="18" charset="0"/>
                <a:cs typeface="Times New Roman" pitchFamily="18" charset="0"/>
              </a:rPr>
              <a:t>sales volume of Rolls-Royce, </a:t>
            </a:r>
            <a:r>
              <a:rPr lang="en-IN" sz="1200" dirty="0">
                <a:latin typeface="Times New Roman" pitchFamily="18" charset="0"/>
                <a:cs typeface="Times New Roman" pitchFamily="18" charset="0"/>
              </a:rPr>
              <a:t>available at: </a:t>
            </a:r>
            <a:r>
              <a:rPr lang="en-IN" sz="1200" u="sng" dirty="0">
                <a:latin typeface="Times New Roman" pitchFamily="18" charset="0"/>
                <a:cs typeface="Times New Roman" pitchFamily="18" charset="0"/>
                <a:hlinkClick r:id="rId6"/>
              </a:rPr>
              <a:t>https://www.jato.com/luxury-car-sales-posted-a-double-digit-growth-as-world-billionaires-expand/</a:t>
            </a:r>
            <a:r>
              <a:rPr lang="en-IN" sz="1200" dirty="0">
                <a:latin typeface="Times New Roman" pitchFamily="18" charset="0"/>
                <a:cs typeface="Times New Roman" pitchFamily="18" charset="0"/>
              </a:rPr>
              <a:t> [Accessed on: 23rd November 2021]</a:t>
            </a:r>
          </a:p>
          <a:p>
            <a:r>
              <a:rPr lang="en-IN" sz="1200" dirty="0">
                <a:latin typeface="Times New Roman" pitchFamily="18" charset="0"/>
                <a:cs typeface="Times New Roman" pitchFamily="18" charset="0"/>
              </a:rPr>
              <a:t>Rolls-Royce, 2021, </a:t>
            </a:r>
            <a:r>
              <a:rPr lang="en-IN" sz="1200" i="1" dirty="0">
                <a:latin typeface="Times New Roman" pitchFamily="18" charset="0"/>
                <a:cs typeface="Times New Roman" pitchFamily="18" charset="0"/>
              </a:rPr>
              <a:t>about the company, </a:t>
            </a:r>
            <a:r>
              <a:rPr lang="en-IN" sz="1200" dirty="0">
                <a:latin typeface="Times New Roman" pitchFamily="18" charset="0"/>
                <a:cs typeface="Times New Roman" pitchFamily="18" charset="0"/>
              </a:rPr>
              <a:t>available at: </a:t>
            </a:r>
            <a:r>
              <a:rPr lang="en-IN" sz="1200" u="sng" dirty="0">
                <a:latin typeface="Times New Roman" pitchFamily="18" charset="0"/>
                <a:cs typeface="Times New Roman" pitchFamily="18" charset="0"/>
                <a:hlinkClick r:id="rId7"/>
              </a:rPr>
              <a:t>https://www.rolls-royce.com/about/our-history.aspx</a:t>
            </a:r>
            <a:r>
              <a:rPr lang="en-IN" sz="1200" dirty="0">
                <a:latin typeface="Times New Roman" pitchFamily="18" charset="0"/>
                <a:cs typeface="Times New Roman" pitchFamily="18" charset="0"/>
              </a:rPr>
              <a:t> [Accessed on: 24th November 2021]</a:t>
            </a:r>
          </a:p>
          <a:p>
            <a:r>
              <a:rPr lang="en-IN" sz="1200" dirty="0">
                <a:latin typeface="Times New Roman" pitchFamily="18" charset="0"/>
                <a:cs typeface="Times New Roman" pitchFamily="18" charset="0"/>
              </a:rPr>
              <a:t>Transmetrics.ai, 2021, </a:t>
            </a:r>
            <a:r>
              <a:rPr lang="en-IN" sz="1200" i="1" dirty="0">
                <a:latin typeface="Times New Roman" pitchFamily="18" charset="0"/>
                <a:cs typeface="Times New Roman" pitchFamily="18" charset="0"/>
              </a:rPr>
              <a:t>Supply Chain and Logistics</a:t>
            </a:r>
            <a:r>
              <a:rPr lang="en-IN" sz="1200" dirty="0">
                <a:latin typeface="Times New Roman" pitchFamily="18" charset="0"/>
                <a:cs typeface="Times New Roman" pitchFamily="18" charset="0"/>
              </a:rPr>
              <a:t>, available at: </a:t>
            </a:r>
            <a:r>
              <a:rPr lang="en-IN" sz="1200" u="sng" dirty="0">
                <a:latin typeface="Times New Roman" pitchFamily="18" charset="0"/>
                <a:cs typeface="Times New Roman" pitchFamily="18" charset="0"/>
                <a:hlinkClick r:id="rId8"/>
              </a:rPr>
              <a:t>https://www.transmetrics.ai/blog/supply-chain-logistics-technology-trends/</a:t>
            </a:r>
            <a:r>
              <a:rPr lang="en-IN" sz="1200" dirty="0">
                <a:latin typeface="Times New Roman" pitchFamily="18" charset="0"/>
                <a:cs typeface="Times New Roman" pitchFamily="18" charset="0"/>
              </a:rPr>
              <a:t> [Accessed on: 24th November 2021] </a:t>
            </a:r>
          </a:p>
          <a:p>
            <a:pPr marL="0" indent="0">
              <a:buNone/>
            </a:pPr>
            <a:endParaRPr lang="en-IN" sz="1000" b="1" dirty="0">
              <a:latin typeface="Times New Roman" pitchFamily="18" charset="0"/>
              <a:cs typeface="Times New Roman" pitchFamily="18" charset="0"/>
            </a:endParaRPr>
          </a:p>
        </p:txBody>
      </p:sp>
    </p:spTree>
    <p:extLst>
      <p:ext uri="{BB962C8B-B14F-4D97-AF65-F5344CB8AC3E}">
        <p14:creationId xmlns:p14="http://schemas.microsoft.com/office/powerpoint/2010/main" val="3035019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оловок 1">
            <a:extLst>
              <a:ext uri="{FF2B5EF4-FFF2-40B4-BE49-F238E27FC236}">
                <a16:creationId xmlns:a16="http://schemas.microsoft.com/office/drawing/2014/main" id="{A14D3726-BC69-4BF4-9DD3-41A2E1CE93E3}"/>
              </a:ext>
            </a:extLst>
          </p:cNvPr>
          <p:cNvSpPr>
            <a:spLocks noGrp="1"/>
          </p:cNvSpPr>
          <p:nvPr>
            <p:ph type="title"/>
          </p:nvPr>
        </p:nvSpPr>
        <p:spPr>
          <a:xfrm>
            <a:off x="350041" y="586855"/>
            <a:ext cx="2401025" cy="3387497"/>
          </a:xfrm>
        </p:spPr>
        <p:txBody>
          <a:bodyPr anchor="b">
            <a:normAutofit/>
          </a:bodyPr>
          <a:lstStyle/>
          <a:p>
            <a:pPr algn="r"/>
            <a:r>
              <a:rPr lang="en-US" sz="3500" dirty="0">
                <a:solidFill>
                  <a:srgbClr val="FFFFFF"/>
                </a:solidFill>
              </a:rPr>
              <a:t>Reference List</a:t>
            </a:r>
            <a:endParaRPr lang="ru-RU" sz="3500" dirty="0">
              <a:solidFill>
                <a:srgbClr val="FFFFFF"/>
              </a:solidFill>
            </a:endParaRPr>
          </a:p>
        </p:txBody>
      </p:sp>
      <p:sp>
        <p:nvSpPr>
          <p:cNvPr id="3" name="Объект 2">
            <a:extLst>
              <a:ext uri="{FF2B5EF4-FFF2-40B4-BE49-F238E27FC236}">
                <a16:creationId xmlns:a16="http://schemas.microsoft.com/office/drawing/2014/main" id="{0FD6D77B-6B98-4CAD-B4CD-E083385C6120}"/>
              </a:ext>
            </a:extLst>
          </p:cNvPr>
          <p:cNvSpPr>
            <a:spLocks noGrp="1"/>
          </p:cNvSpPr>
          <p:nvPr>
            <p:ph idx="1"/>
          </p:nvPr>
        </p:nvSpPr>
        <p:spPr>
          <a:xfrm>
            <a:off x="3607694" y="649480"/>
            <a:ext cx="4916510" cy="5546047"/>
          </a:xfrm>
        </p:spPr>
        <p:txBody>
          <a:bodyPr anchor="ctr">
            <a:normAutofit/>
          </a:bodyPr>
          <a:lstStyle/>
          <a:p>
            <a:r>
              <a:rPr lang="en-US" sz="1700" dirty="0">
                <a:latin typeface="Times New Roman" pitchFamily="18" charset="0"/>
                <a:cs typeface="Times New Roman" pitchFamily="18" charset="0"/>
              </a:rPr>
              <a:t>(No Data), ownership technology and car data, available at: </a:t>
            </a:r>
            <a:r>
              <a:rPr lang="en-US" sz="1700" dirty="0">
                <a:latin typeface="Times New Roman" pitchFamily="18" charset="0"/>
                <a:cs typeface="Times New Roman" pitchFamily="18" charset="0"/>
                <a:hlinkClick r:id="rId2"/>
              </a:rPr>
              <a:t>https://www.rolls-roycemotorcars.com/en_GB/ownership/technology-and-car-data.html</a:t>
            </a:r>
            <a:r>
              <a:rPr lang="en-US" sz="1700" dirty="0">
                <a:latin typeface="Times New Roman" pitchFamily="18" charset="0"/>
                <a:cs typeface="Times New Roman" pitchFamily="18" charset="0"/>
              </a:rPr>
              <a:t>  (Accessed on: 13th December 2021)</a:t>
            </a:r>
          </a:p>
          <a:p>
            <a:r>
              <a:rPr lang="en-US" sz="1700" dirty="0" err="1">
                <a:latin typeface="Times New Roman" pitchFamily="18" charset="0"/>
                <a:cs typeface="Times New Roman" pitchFamily="18" charset="0"/>
              </a:rPr>
              <a:t>Moldrich</a:t>
            </a:r>
            <a:r>
              <a:rPr lang="en-US" sz="1700" dirty="0">
                <a:latin typeface="Times New Roman" pitchFamily="18" charset="0"/>
                <a:cs typeface="Times New Roman" pitchFamily="18" charset="0"/>
              </a:rPr>
              <a:t>, 2017, New Rolls-Royce Phantom , available at: </a:t>
            </a:r>
            <a:r>
              <a:rPr lang="en-US" sz="1700" dirty="0">
                <a:latin typeface="Times New Roman" pitchFamily="18" charset="0"/>
                <a:cs typeface="Times New Roman" pitchFamily="18" charset="0"/>
                <a:hlinkClick r:id="rId3"/>
              </a:rPr>
              <a:t>https://www.alphr.com/cars/1006450/new-rolls-royce-phantom-technology/</a:t>
            </a:r>
            <a:r>
              <a:rPr lang="en-US" sz="1700" dirty="0">
                <a:latin typeface="Times New Roman" pitchFamily="18" charset="0"/>
                <a:cs typeface="Times New Roman" pitchFamily="18" charset="0"/>
              </a:rPr>
              <a:t>  (Accessed on: 8th December 2021)</a:t>
            </a:r>
          </a:p>
          <a:p>
            <a:endParaRPr lang="ru-RU" sz="1700" dirty="0"/>
          </a:p>
        </p:txBody>
      </p:sp>
      <p:graphicFrame>
        <p:nvGraphicFramePr>
          <p:cNvPr id="4" name="Таблица 4">
            <a:extLst>
              <a:ext uri="{FF2B5EF4-FFF2-40B4-BE49-F238E27FC236}">
                <a16:creationId xmlns:a16="http://schemas.microsoft.com/office/drawing/2014/main" id="{64389C30-999C-42C8-9D5C-BC7D550D8586}"/>
              </a:ext>
            </a:extLst>
          </p:cNvPr>
          <p:cNvGraphicFramePr>
            <a:graphicFrameLocks noGrp="1"/>
          </p:cNvGraphicFramePr>
          <p:nvPr>
            <p:extLst>
              <p:ext uri="{D42A27DB-BD31-4B8C-83A1-F6EECF244321}">
                <p14:modId xmlns:p14="http://schemas.microsoft.com/office/powerpoint/2010/main" val="1636529960"/>
              </p:ext>
            </p:extLst>
          </p:nvPr>
        </p:nvGraphicFramePr>
        <p:xfrm>
          <a:off x="3070384" y="107388"/>
          <a:ext cx="1080120" cy="421481"/>
        </p:xfrm>
        <a:graphic>
          <a:graphicData uri="http://schemas.openxmlformats.org/drawingml/2006/table">
            <a:tbl>
              <a:tblPr firstRow="1" bandRow="1">
                <a:tableStyleId>{5C22544A-7EE6-4342-B048-85BDC9FD1C3A}</a:tableStyleId>
              </a:tblPr>
              <a:tblGrid>
                <a:gridCol w="1080120">
                  <a:extLst>
                    <a:ext uri="{9D8B030D-6E8A-4147-A177-3AD203B41FA5}">
                      <a16:colId xmlns:a16="http://schemas.microsoft.com/office/drawing/2014/main" val="3686873377"/>
                    </a:ext>
                  </a:extLst>
                </a:gridCol>
              </a:tblGrid>
              <a:tr h="421481">
                <a:tc>
                  <a:txBody>
                    <a:bodyPr/>
                    <a:lstStyle/>
                    <a:p>
                      <a:r>
                        <a:rPr lang="en-US" sz="1800" dirty="0"/>
                        <a:t>Websites</a:t>
                      </a:r>
                      <a:endParaRPr lang="ru-RU" sz="1800" dirty="0"/>
                    </a:p>
                  </a:txBody>
                  <a:tcPr/>
                </a:tc>
                <a:extLst>
                  <a:ext uri="{0D108BD9-81ED-4DB2-BD59-A6C34878D82A}">
                    <a16:rowId xmlns:a16="http://schemas.microsoft.com/office/drawing/2014/main" val="490255415"/>
                  </a:ext>
                </a:extLst>
              </a:tr>
            </a:tbl>
          </a:graphicData>
        </a:graphic>
      </p:graphicFrame>
    </p:spTree>
    <p:extLst>
      <p:ext uri="{BB962C8B-B14F-4D97-AF65-F5344CB8AC3E}">
        <p14:creationId xmlns:p14="http://schemas.microsoft.com/office/powerpoint/2010/main" val="2307327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Users\SDM\Downloads\kisspng-animation-clip-art-thank-you-5abfc1b1096da7.8489142815225164010386.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102402"/>
            <a:ext cx="7039384" cy="6723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03314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2655</Words>
  <Application>Microsoft Office PowerPoint</Application>
  <PresentationFormat>On-screen Show (4:3)</PresentationFormat>
  <Paragraphs>112</Paragraphs>
  <Slides>15</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Calibri Light</vt:lpstr>
      <vt:lpstr>DDC Heading Font Face</vt:lpstr>
      <vt:lpstr>Montserrat</vt:lpstr>
      <vt:lpstr>Roboto</vt:lpstr>
      <vt:lpstr>Times New Roman</vt:lpstr>
      <vt:lpstr>Office Theme</vt:lpstr>
      <vt:lpstr>DIGITAL SKILLS AND RESEARCH METHODS (BMSW4003)  LECTURER : KOUSHIK MODAK  </vt:lpstr>
      <vt:lpstr>Introduction</vt:lpstr>
      <vt:lpstr> Background of Rolls-Royce Motor  </vt:lpstr>
      <vt:lpstr>Challenges before the introduction of modern technologies</vt:lpstr>
      <vt:lpstr>Challenges before the introduction of modern technologies</vt:lpstr>
      <vt:lpstr>Insights of the modern technologies introduced at Rolls-Royce motors</vt:lpstr>
      <vt:lpstr>Insights of the modern technologies introduced at Rolls-Royce motors</vt:lpstr>
      <vt:lpstr>The impact of the introduced technology on Rolls-Royce </vt:lpstr>
      <vt:lpstr>The impact of the introduced technology on Rolls-Royce</vt:lpstr>
      <vt:lpstr>Lesson learned from the case study of Rolls-Royce </vt:lpstr>
      <vt:lpstr>Lesson learned from the case study of Rolls-Royce </vt:lpstr>
      <vt:lpstr>Conclusion</vt:lpstr>
      <vt:lpstr>Reference list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
  <cp:lastModifiedBy/>
  <cp:revision>2</cp:revision>
  <dcterms:created xsi:type="dcterms:W3CDTF">2021-12-03T15:31:15Z</dcterms:created>
  <dcterms:modified xsi:type="dcterms:W3CDTF">2021-12-16T17:35:09Z</dcterms:modified>
</cp:coreProperties>
</file>