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0"/>
  </p:handoutMasterIdLst>
  <p:sldIdLst>
    <p:sldId id="272" r:id="rId2"/>
    <p:sldId id="319" r:id="rId3"/>
    <p:sldId id="320" r:id="rId4"/>
    <p:sldId id="321" r:id="rId5"/>
    <p:sldId id="269" r:id="rId6"/>
    <p:sldId id="257" r:id="rId7"/>
    <p:sldId id="256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8" r:id="rId17"/>
    <p:sldId id="270" r:id="rId18"/>
    <p:sldId id="322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E4662D-2D76-44CD-98B3-49C2EEBBA4F0}" v="15" dt="2024-03-28T14:09:05.4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12" autoAdjust="0"/>
  </p:normalViewPr>
  <p:slideViewPr>
    <p:cSldViewPr>
      <p:cViewPr varScale="1">
        <p:scale>
          <a:sx n="66" d="100"/>
          <a:sy n="66" d="100"/>
        </p:scale>
        <p:origin x="36" y="9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61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0CB6F-56A9-45D3-81EC-C0CE377F280A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28641-D19B-44AD-9FB0-9F94A0EE7A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135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417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87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944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357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02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57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24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906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952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80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967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95805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704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5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666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167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757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onsdb.com/barbie-pink-icons/question-mark-icon.html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148123/premium-photo-image-boys-bubble-bubble-wand" TargetMode="External"/><Relationship Id="rId7" Type="http://schemas.openxmlformats.org/officeDocument/2006/relationships/hyperlink" Target="https://www.aiophotoz.com/photos/pie-chart-sample-infographic-examples-pie-chart-infographic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openclipart.org/detail/21839/graph-by-ax11" TargetMode="Externa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nimalia-life.club/qa/pictures/clipart-poster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ECES5020C 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Addysgol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9 / Session 9 </a:t>
            </a:r>
          </a:p>
        </p:txBody>
      </p:sp>
    </p:spTree>
    <p:extLst>
      <p:ext uri="{BB962C8B-B14F-4D97-AF65-F5344CB8AC3E}">
        <p14:creationId xmlns:p14="http://schemas.microsoft.com/office/powerpoint/2010/main" val="92339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866" y="462374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Nodau'r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Modiwl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2060848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Archwilio ystod o ddulliau ymchwil addysgol.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Datblygu dealltwriaeth o ddylunio a gweithredu ymchwil.</a:t>
            </a:r>
            <a:endParaRPr lang="cy-GB" sz="2400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546317" y="2045318"/>
            <a:ext cx="326604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/>
              <a:t>To examine a range of educational research methods. </a:t>
            </a:r>
            <a:endParaRPr lang="en-US" sz="2400" dirty="0">
              <a:cs typeface="Arial"/>
            </a:endParaRPr>
          </a:p>
          <a:p>
            <a:pPr algn="just"/>
            <a:r>
              <a:rPr lang="en-US" sz="2400" dirty="0"/>
              <a:t>To develop an understanding of research design and implementation.</a:t>
            </a: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651629" y="2638534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dirty="0" err="1">
                <a:solidFill>
                  <a:schemeClr val="tx1"/>
                </a:solidFill>
                <a:cs typeface="Arial"/>
              </a:rPr>
              <a:t>Deilliannau</a:t>
            </a:r>
            <a:r>
              <a:rPr lang="en-GB" sz="3600" dirty="0">
                <a:solidFill>
                  <a:schemeClr val="tx1"/>
                </a:solidFill>
                <a:cs typeface="Arial"/>
              </a:rPr>
              <a:t> </a:t>
            </a:r>
            <a:r>
              <a:rPr lang="en-GB" sz="3600" dirty="0" err="1">
                <a:solidFill>
                  <a:schemeClr val="tx1"/>
                </a:solidFill>
                <a:cs typeface="Arial"/>
              </a:rPr>
              <a:t>Dysgu</a:t>
            </a:r>
            <a:br>
              <a:rPr lang="en-GB" sz="3600" dirty="0">
                <a:solidFill>
                  <a:schemeClr val="tx1"/>
                </a:solidFill>
                <a:cs typeface="Arial"/>
              </a:rPr>
            </a:br>
            <a:r>
              <a:rPr lang="en-GB" sz="3600" dirty="0">
                <a:solidFill>
                  <a:schemeClr val="tx1"/>
                </a:solidFill>
                <a:cs typeface="Arial"/>
              </a:rPr>
              <a:t>				     Learning Outcomes</a:t>
            </a:r>
          </a:p>
          <a:p>
            <a:endParaRPr lang="en-GB" dirty="0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2555133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Dangos ymwybyddiaeth feirniadol o amrywiol </a:t>
            </a:r>
            <a:r>
              <a:rPr lang="cy-GB" sz="2400" dirty="0" err="1">
                <a:latin typeface="Arial"/>
                <a:cs typeface="Arial"/>
              </a:rPr>
              <a:t>fethodolegau</a:t>
            </a:r>
            <a:r>
              <a:rPr lang="cy-GB" sz="24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4634053" y="2391133"/>
            <a:ext cx="316963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905256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Asesiad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/ Assessment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452951" y="2132856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000" b="1" dirty="0">
                <a:latin typeface="Arial"/>
                <a:cs typeface="Arial"/>
              </a:rPr>
              <a:t>1 (100%)</a:t>
            </a:r>
          </a:p>
          <a:p>
            <a:r>
              <a:rPr lang="cy-GB" sz="3000" b="1" dirty="0">
                <a:solidFill>
                  <a:srgbClr val="FF0000"/>
                </a:solidFill>
                <a:latin typeface="Arial"/>
                <a:cs typeface="Arial"/>
              </a:rPr>
              <a:t>18.05.26</a:t>
            </a:r>
            <a:endParaRPr lang="en-GB" sz="3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solidFill>
                  <a:srgbClr val="000000"/>
                </a:solidFill>
                <a:latin typeface="Arial"/>
                <a:cs typeface="Arial"/>
              </a:rPr>
              <a:t>Cyflwyniad llafar 15 munud gyda sleidiau neu boster academaidd (cyfwerth â 2000 o eiriau)</a:t>
            </a:r>
            <a:endParaRPr lang="en-GB" sz="2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400" b="1" dirty="0" err="1"/>
              <a:t>Unrhyw</a:t>
            </a:r>
            <a:r>
              <a:rPr lang="en-GB" sz="2400" b="1" dirty="0"/>
              <a:t> </a:t>
            </a:r>
            <a:r>
              <a:rPr lang="en-GB" sz="2400" b="1" dirty="0" err="1"/>
              <a:t>gwestiynau</a:t>
            </a:r>
            <a:r>
              <a:rPr lang="en-GB" sz="2400" b="1" dirty="0"/>
              <a:t>?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355976" y="210014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b="1" i="1" dirty="0">
                <a:latin typeface="Arial"/>
                <a:cs typeface="Arial"/>
              </a:rPr>
              <a:t>1 (100%)</a:t>
            </a:r>
          </a:p>
          <a:p>
            <a:r>
              <a:rPr lang="en-GB" sz="3000" b="1" i="1" dirty="0">
                <a:solidFill>
                  <a:srgbClr val="FF0000"/>
                </a:solidFill>
                <a:latin typeface="Arial"/>
                <a:cs typeface="Arial"/>
              </a:rPr>
              <a:t>18.05.26</a:t>
            </a:r>
            <a:endParaRPr lang="en-GB" sz="30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>
                <a:latin typeface="Arial"/>
                <a:cs typeface="Arial"/>
              </a:rPr>
              <a:t>15  minute oral presentation with slides or academic poster (equivalent to 2000 words) 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Arial"/>
                <a:cs typeface="Arial"/>
              </a:rPr>
              <a:t>Any questions?</a:t>
            </a:r>
          </a:p>
          <a:p>
            <a:pPr marL="0" indent="0">
              <a:buNone/>
            </a:pPr>
            <a:endParaRPr lang="en-GB" sz="2400" i="1" strike="sngStrike" dirty="0">
              <a:cs typeface="Arial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497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noProof="0" dirty="0">
                <a:solidFill>
                  <a:schemeClr val="tx1"/>
                </a:solidFill>
              </a:rPr>
              <a:t>Amcanion Dysgu / </a:t>
            </a:r>
            <a:r>
              <a:rPr lang="cy-GB" sz="2800" noProof="0" dirty="0" err="1">
                <a:solidFill>
                  <a:schemeClr val="tx1"/>
                </a:solidFill>
              </a:rPr>
              <a:t>Learning</a:t>
            </a:r>
            <a:r>
              <a:rPr lang="cy-GB" sz="2800" noProof="0" dirty="0">
                <a:solidFill>
                  <a:schemeClr val="tx1"/>
                </a:solidFill>
              </a:rPr>
              <a:t> </a:t>
            </a:r>
            <a:r>
              <a:rPr lang="cy-GB" sz="2800" noProof="0" dirty="0" err="1">
                <a:solidFill>
                  <a:schemeClr val="tx1"/>
                </a:solidFill>
              </a:rPr>
              <a:t>objectives</a:t>
            </a:r>
            <a:endParaRPr lang="cy-GB" sz="2800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noProof="0" dirty="0"/>
              <a:t>Adnabod elfennau poster </a:t>
            </a:r>
            <a:r>
              <a:rPr lang="cy-GB" sz="2800" dirty="0"/>
              <a:t>effeithiol</a:t>
            </a:r>
            <a:endParaRPr lang="cy-GB" sz="2800" noProof="0" dirty="0"/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51243-C313-48FD-9237-B3548EA55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recognise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components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effective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poster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6016" y="3675221"/>
            <a:ext cx="3168352" cy="1646302"/>
          </a:xfrm>
        </p:spPr>
        <p:txBody>
          <a:bodyPr/>
          <a:lstStyle/>
          <a:p>
            <a:pPr algn="l"/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>
                <a:solidFill>
                  <a:schemeClr val="tx1"/>
                </a:solidFill>
              </a:rPr>
              <a:t> </a:t>
            </a:r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 err="1">
                <a:solidFill>
                  <a:schemeClr val="tx1"/>
                </a:solidFill>
              </a:rPr>
              <a:t>What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makes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an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effective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 err="1">
                <a:solidFill>
                  <a:schemeClr val="tx1"/>
                </a:solidFill>
              </a:rPr>
              <a:t>academic</a:t>
            </a:r>
            <a:r>
              <a:rPr lang="cy-GB" sz="3600" noProof="0" dirty="0">
                <a:solidFill>
                  <a:schemeClr val="tx1"/>
                </a:solidFill>
              </a:rPr>
              <a:t> poster?</a:t>
            </a:r>
            <a:br>
              <a:rPr lang="cy-GB" sz="3600" noProof="0" dirty="0">
                <a:solidFill>
                  <a:schemeClr val="tx1"/>
                </a:solidFill>
              </a:rPr>
            </a:br>
            <a:endParaRPr lang="cy-GB" sz="3600" noProof="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0BF027-F422-B91A-AB62-F84B2A6A3E12}"/>
              </a:ext>
            </a:extLst>
          </p:cNvPr>
          <p:cNvSpPr txBox="1"/>
          <p:nvPr/>
        </p:nvSpPr>
        <p:spPr>
          <a:xfrm>
            <a:off x="827584" y="2644170"/>
            <a:ext cx="316835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solidFill>
                  <a:schemeClr val="tx1"/>
                </a:solidFill>
              </a:rPr>
              <a:t>Beth sy’n gwneud poster</a:t>
            </a:r>
            <a:br>
              <a:rPr lang="cy-GB" sz="3200" noProof="0" dirty="0">
                <a:solidFill>
                  <a:schemeClr val="tx1"/>
                </a:solidFill>
              </a:rPr>
            </a:br>
            <a:r>
              <a:rPr lang="cy-GB" sz="3200" dirty="0">
                <a:solidFill>
                  <a:schemeClr val="tx1"/>
                </a:solidFill>
              </a:rPr>
              <a:t>academaidd </a:t>
            </a:r>
            <a:r>
              <a:rPr lang="cy-GB" sz="3200" dirty="0"/>
              <a:t>effeithiol</a:t>
            </a:r>
            <a:r>
              <a:rPr lang="cy-GB" sz="3200" noProof="0" dirty="0">
                <a:solidFill>
                  <a:schemeClr val="tx1"/>
                </a:solidFill>
              </a:rPr>
              <a:t>?</a:t>
            </a:r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100C05-C54C-A88F-D39A-593D67521FF5}"/>
              </a:ext>
            </a:extLst>
          </p:cNvPr>
          <p:cNvSpPr txBox="1"/>
          <p:nvPr/>
        </p:nvSpPr>
        <p:spPr>
          <a:xfrm>
            <a:off x="1907704" y="980728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Tasg</a:t>
            </a:r>
            <a:r>
              <a:rPr lang="en-GB" sz="3600" dirty="0"/>
              <a:t> / Task</a:t>
            </a:r>
          </a:p>
        </p:txBody>
      </p:sp>
      <p:pic>
        <p:nvPicPr>
          <p:cNvPr id="9" name="Picture 8" descr="A pink question mark on a black background&#10;&#10;Description automatically generated">
            <a:extLst>
              <a:ext uri="{FF2B5EF4-FFF2-40B4-BE49-F238E27FC236}">
                <a16:creationId xmlns:a16="http://schemas.microsoft.com/office/drawing/2014/main" id="{642A06C0-3ED4-0DF4-97E9-48E4D2619FD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692696"/>
            <a:ext cx="1574304" cy="157430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202760" cy="1320800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Adborth a thrafodaeth</a:t>
            </a:r>
            <a:br>
              <a:rPr lang="cy-GB" noProof="0" dirty="0">
                <a:solidFill>
                  <a:schemeClr val="tx1"/>
                </a:solidFill>
              </a:rPr>
            </a:br>
            <a:r>
              <a:rPr lang="cy-GB" noProof="0" dirty="0" err="1">
                <a:solidFill>
                  <a:schemeClr val="tx1"/>
                </a:solidFill>
              </a:rPr>
              <a:t>Feedback</a:t>
            </a:r>
            <a:r>
              <a:rPr lang="cy-GB" noProof="0" dirty="0">
                <a:solidFill>
                  <a:schemeClr val="tx1"/>
                </a:solidFill>
              </a:rPr>
              <a:t> </a:t>
            </a:r>
            <a:r>
              <a:rPr lang="cy-GB" noProof="0" dirty="0" err="1">
                <a:solidFill>
                  <a:schemeClr val="tx1"/>
                </a:solidFill>
              </a:rPr>
              <a:t>and</a:t>
            </a:r>
            <a:r>
              <a:rPr lang="cy-GB" noProof="0" dirty="0">
                <a:solidFill>
                  <a:schemeClr val="tx1"/>
                </a:solidFill>
              </a:rPr>
              <a:t> </a:t>
            </a:r>
            <a:r>
              <a:rPr lang="cy-GB" noProof="0" dirty="0" err="1">
                <a:solidFill>
                  <a:schemeClr val="tx1"/>
                </a:solidFill>
              </a:rPr>
              <a:t>discussion</a:t>
            </a:r>
            <a:endParaRPr lang="cy-GB" noProof="0" dirty="0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academic poster educ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48880"/>
            <a:ext cx="5039349" cy="37746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Cynllunio			     </a:t>
            </a:r>
            <a:r>
              <a:rPr lang="cy-GB" noProof="0" dirty="0" err="1">
                <a:solidFill>
                  <a:schemeClr val="tx1"/>
                </a:solidFill>
              </a:rPr>
              <a:t>Planning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2816"/>
            <a:ext cx="3088109" cy="426854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2300" b="1" noProof="0" dirty="0"/>
          </a:p>
          <a:p>
            <a:r>
              <a:rPr lang="cy-GB" sz="2300" noProof="0" dirty="0"/>
              <a:t>Cyn </a:t>
            </a:r>
            <a:r>
              <a:rPr lang="cy-GB" sz="2300" noProof="0" dirty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cy-GB" sz="2300" noProof="0" dirty="0"/>
              <a:t> eich poster mae angen i chi ystyried y materion canlynol:</a:t>
            </a:r>
          </a:p>
          <a:p>
            <a:r>
              <a:rPr lang="cy-GB" sz="2300" noProof="0" dirty="0"/>
              <a:t>Beth yw nod eich poster?</a:t>
            </a:r>
          </a:p>
          <a:p>
            <a:r>
              <a:rPr lang="cy-GB" sz="2300" noProof="0" dirty="0"/>
              <a:t>Beth yw eich neges allweddol?</a:t>
            </a:r>
          </a:p>
          <a:p>
            <a:r>
              <a:rPr lang="cy-GB" sz="2300" noProof="0" dirty="0"/>
              <a:t>A oes trefn resymegol y dylid ei dilyn wrth gyflwyno eich gwybodaeth?</a:t>
            </a:r>
          </a:p>
          <a:p>
            <a:r>
              <a:rPr lang="cy-GB" sz="2300" noProof="0" dirty="0"/>
              <a:t>Pwy yw eich cynulleidfa, beth maen nhw’n ei wybod am eich prosiect/ymchwil?</a:t>
            </a:r>
          </a:p>
          <a:p>
            <a:pPr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343D11-F729-4E9B-B33E-1DC6E9B66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2074717"/>
            <a:ext cx="3088110" cy="3880773"/>
          </a:xfrm>
        </p:spPr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creating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logical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sequence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audience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project/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Materion Dylunio 		</a:t>
            </a:r>
            <a:br>
              <a:rPr lang="cy-GB" noProof="0" dirty="0">
                <a:solidFill>
                  <a:schemeClr val="tx1"/>
                </a:solidFill>
              </a:rPr>
            </a:br>
            <a:r>
              <a:rPr lang="cy-GB" noProof="0" dirty="0">
                <a:solidFill>
                  <a:schemeClr val="tx1"/>
                </a:solidFill>
              </a:rPr>
              <a:t>                          Design </a:t>
            </a:r>
            <a:r>
              <a:rPr lang="cy-GB" noProof="0" dirty="0" err="1">
                <a:solidFill>
                  <a:schemeClr val="tx1"/>
                </a:solidFill>
              </a:rPr>
              <a:t>Issues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930400"/>
            <a:ext cx="3689692" cy="3880772"/>
          </a:xfrm>
        </p:spPr>
        <p:txBody>
          <a:bodyPr>
            <a:noAutofit/>
          </a:bodyPr>
          <a:lstStyle/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Cyn i chi greu eich posteri, gyda’r nod pennaf o wneud eich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y-GB" sz="17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oster</a:t>
            </a:r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 yn drawiadol ac yn hawdd </a:t>
            </a:r>
            <a:r>
              <a:rPr lang="cy-GB" sz="1700" dirty="0">
                <a:latin typeface="Arial" panose="020B0604020202020204" pitchFamily="34" charset="0"/>
                <a:cs typeface="Arial" panose="020B0604020202020204" pitchFamily="34" charset="0"/>
              </a:rPr>
              <a:t>i’w </a:t>
            </a:r>
            <a:r>
              <a:rPr lang="cy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dd</a:t>
            </a:r>
            <a:r>
              <a:rPr lang="cy-GB" sz="17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arllen</a:t>
            </a:r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strwythuro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osod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 dylech chi ddefnyddio a chyfuno testun, graffeg a lliw?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 dylid strwythuro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Blaenoriaethwch eich gwybodaeth. Penderfynwch pa elfen yw’r un bwysicaf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9D1B3-C78C-40FC-AF15-793FC0EE7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689692" cy="3880773"/>
          </a:xfrm>
        </p:spPr>
        <p:txBody>
          <a:bodyPr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posters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overriding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eye-catching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combine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Prioritize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Decide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the most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element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Gosodiad	       </a:t>
            </a:r>
            <a:r>
              <a:rPr lang="cy-GB" noProof="0" dirty="0" err="1">
                <a:solidFill>
                  <a:schemeClr val="tx1"/>
                </a:solidFill>
              </a:rPr>
              <a:t>Layout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844824"/>
            <a:ext cx="3960440" cy="4196537"/>
          </a:xfrm>
        </p:spPr>
        <p:txBody>
          <a:bodyPr>
            <a:noAutofit/>
          </a:bodyPr>
          <a:lstStyle/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osod/ trefnu eich gwybodaeth?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Unwaith y byddwch yn glir ynglŷn â strwythur eich gwybodaeth, gallwch ddechrau meddwl am y gosodiad</a:t>
            </a:r>
          </a:p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Dylai gosodiad eich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y-GB" sz="19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oster</a:t>
            </a:r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 atgyfnerthu’r drefn </a:t>
            </a:r>
            <a:r>
              <a:rPr lang="cy-GB" sz="19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ybyddwch</a:t>
            </a:r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 yn  strwythuro eich gwybodaeth</a:t>
            </a:r>
          </a:p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Mae pwyntiau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bwled yn dderbyniol</a:t>
            </a:r>
            <a:endParaRPr lang="cy-GB" sz="19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243F7-78DC-4B40-A89C-695768AF8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69204" y="1930400"/>
            <a:ext cx="3590206" cy="4110963"/>
          </a:xfrm>
        </p:spPr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idea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can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begin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thinking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Bullet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points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acceptable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tx1"/>
                </a:solidFill>
              </a:rPr>
              <a:t>Mae braslun yn ddefnyddiol...
A </a:t>
            </a:r>
            <a:r>
              <a:rPr lang="cy-GB" noProof="0" dirty="0" err="1">
                <a:solidFill>
                  <a:schemeClr val="tx1"/>
                </a:solidFill>
              </a:rPr>
              <a:t>sketch</a:t>
            </a:r>
            <a:r>
              <a:rPr lang="cy-GB" noProof="0" dirty="0">
                <a:solidFill>
                  <a:schemeClr val="tx1"/>
                </a:solidFill>
              </a:rPr>
              <a:t> is </a:t>
            </a:r>
            <a:r>
              <a:rPr lang="cy-GB" noProof="0" dirty="0" err="1">
                <a:solidFill>
                  <a:schemeClr val="tx1"/>
                </a:solidFill>
              </a:rPr>
              <a:t>useful</a:t>
            </a:r>
            <a:r>
              <a:rPr lang="cy-GB" noProof="0" dirty="0">
                <a:solidFill>
                  <a:schemeClr val="tx1"/>
                </a:solidFill>
              </a:rPr>
              <a:t>...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1783" y="1772816"/>
            <a:ext cx="5383763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Defnydd o liw/graffeg       </a:t>
            </a:r>
            <a:r>
              <a:rPr lang="cy-GB" noProof="0" dirty="0" err="1">
                <a:solidFill>
                  <a:schemeClr val="tx1"/>
                </a:solidFill>
              </a:rPr>
              <a:t>Use</a:t>
            </a:r>
            <a:r>
              <a:rPr lang="cy-GB" noProof="0" dirty="0">
                <a:solidFill>
                  <a:schemeClr val="tx1"/>
                </a:solidFill>
              </a:rPr>
              <a:t> of </a:t>
            </a:r>
            <a:r>
              <a:rPr lang="cy-GB" noProof="0" dirty="0" err="1">
                <a:solidFill>
                  <a:schemeClr val="tx1"/>
                </a:solidFill>
              </a:rPr>
              <a:t>colour</a:t>
            </a:r>
            <a:r>
              <a:rPr lang="cy-GB" noProof="0" dirty="0">
                <a:solidFill>
                  <a:schemeClr val="tx1"/>
                </a:solidFill>
              </a:rPr>
              <a:t>/</a:t>
            </a:r>
            <a:r>
              <a:rPr lang="cy-GB" noProof="0" dirty="0" err="1">
                <a:solidFill>
                  <a:schemeClr val="tx1"/>
                </a:solidFill>
              </a:rPr>
              <a:t>graphics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1479" y="1930400"/>
            <a:ext cx="3314328" cy="3880772"/>
          </a:xfrm>
        </p:spPr>
        <p:txBody>
          <a:bodyPr>
            <a:noAutofit/>
          </a:bodyPr>
          <a:lstStyle/>
          <a:p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Defnyddiwch liw i rannu’r wybodaeth/gwneud eich cyflwyniad yn ddeniadol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Dim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mwy na 3-4 lliw gwahanol sy’n gweithio’n dda gyda’i gilydd</a:t>
            </a:r>
          </a:p>
          <a:p>
            <a:r>
              <a:rPr lang="cy-GB" sz="1400" b="1" noProof="0" dirty="0">
                <a:latin typeface="Arial" panose="020B0604020202020204" pitchFamily="34" charset="0"/>
                <a:cs typeface="Arial" panose="020B0604020202020204" pitchFamily="34" charset="0"/>
              </a:rPr>
              <a:t>Defnyddio graffeg</a:t>
            </a:r>
          </a:p>
          <a:p>
            <a:pPr lvl="1"/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Beth ydyn ni’n ei olygu wrth graffeg? Graffiau, siartiau, lluniau a ffotograffau</a:t>
            </a:r>
          </a:p>
          <a:p>
            <a:pPr lvl="1"/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ae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nhw’n rhannu’r testun ac yn gwneud eich cyflwyniad yn fwy deniadol i’r llygad. </a:t>
            </a:r>
          </a:p>
          <a:p>
            <a:pPr lvl="1"/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"a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paints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84FF2-E0DB-4312-8C07-8E3E13EE1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2276872"/>
            <a:ext cx="3088110" cy="3880773"/>
          </a:xfrm>
        </p:spPr>
        <p:txBody>
          <a:bodyPr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attractive</a:t>
            </a:r>
            <a:r>
              <a:rPr lang="cy-GB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Maximum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3-4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well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together</a:t>
            </a:r>
            <a:endParaRPr kumimoji="0" lang="cy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endParaRPr kumimoji="0" lang="cy-GB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do we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charts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pictures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photographs</a:t>
            </a:r>
            <a:endParaRPr kumimoji="0" lang="cy-GB" sz="2200" b="0" i="0" u="none" strike="noStrike" kern="1200" cap="none" spc="0" normalizeH="0" baseline="0" noProof="0" dirty="0">
              <a:ln>
                <a:noFill/>
              </a:ln>
              <a:solidFill>
                <a:srgbClr val="646B86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lang="cy-GB" sz="2200" dirty="0">
                <a:solidFill>
                  <a:srgbClr val="646B8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aesthetically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pleasing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phrase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suggests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"a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paints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</a:p>
          <a:p>
            <a:endParaRPr lang="cy-GB" dirty="0"/>
          </a:p>
        </p:txBody>
      </p:sp>
      <p:pic>
        <p:nvPicPr>
          <p:cNvPr id="6" name="Picture 5" descr="A group of kids in a garden&#10;&#10;Description automatically generated">
            <a:extLst>
              <a:ext uri="{FF2B5EF4-FFF2-40B4-BE49-F238E27FC236}">
                <a16:creationId xmlns:a16="http://schemas.microsoft.com/office/drawing/2014/main" id="{114E5D7E-9A1A-5809-7E8D-74D6251E06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77740" y="771309"/>
            <a:ext cx="1437695" cy="1169924"/>
          </a:xfrm>
          <a:prstGeom prst="rect">
            <a:avLst/>
          </a:prstGeom>
        </p:spPr>
      </p:pic>
      <p:pic>
        <p:nvPicPr>
          <p:cNvPr id="8" name="Picture 7" descr="A graph with a red line going up&#10;&#10;Description automatically generated">
            <a:extLst>
              <a:ext uri="{FF2B5EF4-FFF2-40B4-BE49-F238E27FC236}">
                <a16:creationId xmlns:a16="http://schemas.microsoft.com/office/drawing/2014/main" id="{D6B05233-137F-DE3A-BCFB-E3AC16F97B8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24531" y="5589240"/>
            <a:ext cx="1158926" cy="1067178"/>
          </a:xfrm>
          <a:prstGeom prst="rect">
            <a:avLst/>
          </a:prstGeom>
        </p:spPr>
      </p:pic>
      <p:pic>
        <p:nvPicPr>
          <p:cNvPr id="10" name="Picture 9" descr="A colorful pie chart with numbers&#10;&#10;Description automatically generated">
            <a:extLst>
              <a:ext uri="{FF2B5EF4-FFF2-40B4-BE49-F238E27FC236}">
                <a16:creationId xmlns:a16="http://schemas.microsoft.com/office/drawing/2014/main" id="{B8DCF80A-F7CB-1798-4C2F-C7C332DEDF0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60545" y="5446300"/>
            <a:ext cx="1136881" cy="113403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770712" cy="1320800"/>
          </a:xfrm>
        </p:spPr>
        <p:txBody>
          <a:bodyPr/>
          <a:lstStyle/>
          <a:p>
            <a:r>
              <a:rPr lang="cy-GB" b="1" noProof="0" dirty="0">
                <a:solidFill>
                  <a:schemeClr val="tx1"/>
                </a:solidFill>
              </a:rPr>
              <a:t>Defnyddio testun</a:t>
            </a:r>
            <a:r>
              <a:rPr lang="cy-GB" b="1" dirty="0">
                <a:solidFill>
                  <a:schemeClr val="tx1"/>
                </a:solidFill>
              </a:rPr>
              <a:t> / </a:t>
            </a:r>
            <a:r>
              <a:rPr lang="cy-GB" b="1" noProof="0" dirty="0" err="1">
                <a:solidFill>
                  <a:schemeClr val="tx1"/>
                </a:solidFill>
              </a:rPr>
              <a:t>Use</a:t>
            </a:r>
            <a:r>
              <a:rPr lang="cy-GB" b="1" noProof="0" dirty="0">
                <a:solidFill>
                  <a:schemeClr val="tx1"/>
                </a:solidFill>
              </a:rPr>
              <a:t> of </a:t>
            </a:r>
            <a:r>
              <a:rPr lang="cy-GB" b="1" noProof="0" dirty="0" err="1">
                <a:solidFill>
                  <a:schemeClr val="tx1"/>
                </a:solidFill>
              </a:rPr>
              <a:t>text</a:t>
            </a:r>
            <a:endParaRPr lang="cy-GB" b="1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3312368" cy="4752528"/>
          </a:xfrm>
        </p:spPr>
        <p:txBody>
          <a:bodyPr>
            <a:noAutofit/>
          </a:bodyPr>
          <a:lstStyle/>
          <a:p>
            <a:r>
              <a:rPr lang="cy-GB" sz="1600" b="1" dirty="0">
                <a:solidFill>
                  <a:srgbClr val="7030A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Rhannwch destun yn ddarnau bach </a:t>
            </a:r>
            <a:r>
              <a:rPr lang="cy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 hawdd eu darllen –defnyddiwch baragraffau a rhestrau i wneud hyn</a:t>
            </a:r>
          </a:p>
          <a:p>
            <a:r>
              <a:rPr lang="cy-GB" sz="1600" b="1" dirty="0">
                <a:solidFill>
                  <a:srgbClr val="7030A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Dechreuwch adrannau newydd â phenawdau</a:t>
            </a:r>
            <a:r>
              <a:rPr lang="cy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gan ddefnyddio testun mwy o faint</a:t>
            </a:r>
          </a:p>
          <a:p>
            <a:r>
              <a:rPr lang="cy-GB" sz="1600" b="1" dirty="0">
                <a:solidFill>
                  <a:srgbClr val="7030A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Defnyddiwch ffontiau sy’n hawdd eu darllen</a:t>
            </a:r>
            <a:r>
              <a:rPr lang="cy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 yn defnyddio ffontiau gwahanol, dim mwy na dau neu dri</a:t>
            </a:r>
          </a:p>
          <a:p>
            <a:r>
              <a:rPr lang="cy-GB" sz="1600" b="1" dirty="0">
                <a:solidFill>
                  <a:srgbClr val="7030A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Gallech ddefnyddio un ffont ar gyfer penawdau mawr, un arall ar gyfer is-benawdau ac un arall ar gyfer eich testun </a:t>
            </a:r>
            <a:r>
              <a:rPr lang="cy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y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 rydyn ni wedi’i wneud ar y dudalen hon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0B470-482E-4BEE-8DA4-E42DBF28E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772816"/>
            <a:ext cx="3088110" cy="4340555"/>
          </a:xfrm>
        </p:spPr>
        <p:txBody>
          <a:bodyPr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down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into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small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chunks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paragraphs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lists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Begin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new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sections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with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headers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larger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fonts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fonts</a:t>
            </a:r>
            <a:r>
              <a:rPr lang="cy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9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cy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19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font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major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headers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another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sub-headings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another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- as we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9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Enghreifftiau			</a:t>
            </a:r>
            <a:r>
              <a:rPr lang="cy-GB" noProof="0" dirty="0" err="1">
                <a:solidFill>
                  <a:schemeClr val="tx1"/>
                </a:solidFill>
              </a:rPr>
              <a:t>Examples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Edrychwch ar y dewis o bosteri enghreifftiol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/>
              <a:t>Pa rai sy’n dda? </a:t>
            </a:r>
          </a:p>
          <a:p>
            <a:r>
              <a:rPr lang="cy-GB" noProof="0" dirty="0"/>
              <a:t>Beth sy’n eu gwneud yn effeithiol?</a:t>
            </a:r>
          </a:p>
          <a:p>
            <a:endParaRPr lang="cy-GB" noProof="0" dirty="0"/>
          </a:p>
          <a:p>
            <a:r>
              <a:rPr lang="cy-GB" noProof="0" dirty="0"/>
              <a:t>A oes gennych unrhyw syniadau </a:t>
            </a:r>
            <a:r>
              <a:rPr lang="cy-GB" dirty="0"/>
              <a:t>ar sut i wella’r posteri yma</a:t>
            </a:r>
            <a:r>
              <a:rPr lang="cy-GB" noProof="0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3132E-734D-4FBC-ACCA-FFF76C71A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511108" cy="3880773"/>
          </a:xfr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Look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at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example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makes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effective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got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any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ideas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ho</a:t>
            </a:r>
            <a:r>
              <a:rPr lang="cy-GB" sz="2000" dirty="0">
                <a:solidFill>
                  <a:prstClr val="black"/>
                </a:solidFill>
                <a:latin typeface="Georgia"/>
              </a:rPr>
              <a:t>w to </a:t>
            </a:r>
            <a:r>
              <a:rPr lang="cy-GB" sz="2000" dirty="0" err="1">
                <a:solidFill>
                  <a:prstClr val="black"/>
                </a:solidFill>
                <a:latin typeface="Georgia"/>
              </a:rPr>
              <a:t>improve</a:t>
            </a:r>
            <a:r>
              <a:rPr lang="cy-GB" sz="20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y-GB" sz="2000" dirty="0" err="1">
                <a:solidFill>
                  <a:prstClr val="black"/>
                </a:solidFill>
                <a:latin typeface="Georgia"/>
              </a:rPr>
              <a:t>these</a:t>
            </a:r>
            <a:r>
              <a:rPr lang="cy-GB" sz="2000" dirty="0">
                <a:solidFill>
                  <a:prstClr val="black"/>
                </a:solidFill>
                <a:latin typeface="Georgia"/>
              </a:rPr>
              <a:t>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Ymchwil			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Defnyddiwch lyfrau academaidd, ac </a:t>
            </a:r>
            <a:r>
              <a:rPr lang="cy-GB" dirty="0"/>
              <a:t>erthyglau academaidd yn amlaf i </a:t>
            </a:r>
            <a:r>
              <a:rPr lang="cy-GB" noProof="0" dirty="0"/>
              <a:t> gefnogi eich </a:t>
            </a:r>
            <a:r>
              <a:rPr lang="cy-GB" dirty="0"/>
              <a:t>pwyntiau</a:t>
            </a:r>
            <a:r>
              <a:rPr lang="cy-GB" noProof="0" dirty="0"/>
              <a:t>. Bydd hyn yn rhoi cefnogaeth cadarn i’ch cyflwyniad a’ch sleidiau/poster.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79543-93B8-4C52-B384-A45C12C16A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academic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books</a:t>
            </a:r>
            <a:r>
              <a:rPr lang="cy-GB" sz="25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y-GB" sz="2500" dirty="0" err="1">
                <a:solidFill>
                  <a:prstClr val="black"/>
                </a:solidFill>
                <a:latin typeface="Georgia"/>
              </a:rPr>
              <a:t>and</a:t>
            </a:r>
            <a:r>
              <a:rPr lang="cy-GB" sz="2500" dirty="0">
                <a:solidFill>
                  <a:prstClr val="black"/>
                </a:solidFill>
                <a:latin typeface="Georgia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journal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articles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support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critique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article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list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is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starting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point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626696" cy="1320800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Cyflwyno                </a:t>
            </a:r>
            <a:r>
              <a:rPr lang="cy-GB" noProof="0" dirty="0" err="1">
                <a:solidFill>
                  <a:schemeClr val="tx1"/>
                </a:solidFill>
              </a:rPr>
              <a:t>Presenting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30400"/>
            <a:ext cx="3088109" cy="3880772"/>
          </a:xfrm>
        </p:spPr>
        <p:txBody>
          <a:bodyPr>
            <a:normAutofit fontScale="55000" lnSpcReduction="20000"/>
          </a:bodyPr>
          <a:lstStyle/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Ar ôl gorffen eich sleidiau/poster, mae angen i chi benderfynu sut yr ydych yn mynd i’w gyflwyno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Gwnewch yn siŵr eich bod yn: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Amrywio eich goslef a’ch mynegiant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Deall yr hyn rydych chi’n ei gyflwyno ac ymarfer unrhyw eiriau hir/lletchwith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Ymarfer fel eich bod yn teimlo’n hyderus wrth gyflwyno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Sicrhau bod eich cyflwyniad yn para tua 15 munud (+/-10%)</a:t>
            </a:r>
            <a:endParaRPr lang="cy-GB" sz="2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C23DA-C42A-4623-9C31-1F16EBE1D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8" y="2060848"/>
            <a:ext cx="3088110" cy="3880773"/>
          </a:xfrm>
        </p:spPr>
        <p:txBody>
          <a:bodyPr>
            <a:normAutofit fontScale="5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slides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/poster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decide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Vary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tone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expression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delivering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practise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awkward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None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Rehearse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around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 </a:t>
            </a:r>
            <a:r>
              <a:rPr lang="cy-GB" sz="23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(+/-10%)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6FF9-8B1F-21EC-3A90-EE24EE8D0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822794"/>
            <a:ext cx="6347714" cy="1320800"/>
          </a:xfrm>
        </p:spPr>
        <p:txBody>
          <a:bodyPr>
            <a:noAutofit/>
          </a:bodyPr>
          <a:lstStyle/>
          <a:p>
            <a:r>
              <a:rPr lang="en-GB" sz="2400" dirty="0" err="1"/>
              <a:t>Gadewch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poster </a:t>
            </a:r>
            <a:r>
              <a:rPr lang="en-GB" sz="2400" dirty="0" err="1"/>
              <a:t>effeithiol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Let’s plan an effective academic poster.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3D70E-90C7-7B73-707C-FB5BB8DF0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631" y="2780928"/>
            <a:ext cx="3209289" cy="3880772"/>
          </a:xfrm>
        </p:spPr>
        <p:txBody>
          <a:bodyPr/>
          <a:lstStyle/>
          <a:p>
            <a:r>
              <a:rPr lang="en-GB" b="1" dirty="0"/>
              <a:t>Beth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chi </a:t>
            </a:r>
            <a:r>
              <a:rPr lang="en-GB" b="1" dirty="0" err="1"/>
              <a:t>feddwl</a:t>
            </a:r>
            <a:r>
              <a:rPr lang="en-GB" b="1" dirty="0"/>
              <a:t> am wrth </a:t>
            </a:r>
            <a:r>
              <a:rPr lang="en-GB" b="1" dirty="0" err="1"/>
              <a:t>gynllunio</a:t>
            </a:r>
            <a:r>
              <a:rPr lang="en-GB" b="1" dirty="0"/>
              <a:t>? </a:t>
            </a:r>
            <a:r>
              <a:rPr lang="en-GB" b="1" dirty="0" err="1"/>
              <a:t>Creuwch</a:t>
            </a:r>
            <a:r>
              <a:rPr lang="en-GB" b="1" dirty="0"/>
              <a:t> </a:t>
            </a:r>
            <a:r>
              <a:rPr lang="en-GB" b="1" dirty="0" err="1"/>
              <a:t>rhestr</a:t>
            </a:r>
            <a:r>
              <a:rPr lang="en-GB" b="1" dirty="0"/>
              <a:t>.</a:t>
            </a:r>
          </a:p>
          <a:p>
            <a:r>
              <a:rPr lang="en-GB" b="1" dirty="0"/>
              <a:t>Pan i </a:t>
            </a:r>
            <a:r>
              <a:rPr lang="en-GB" b="1" dirty="0" err="1"/>
              <a:t>chi’n</a:t>
            </a:r>
            <a:r>
              <a:rPr lang="en-GB" b="1" dirty="0"/>
              <a:t> </a:t>
            </a:r>
            <a:r>
              <a:rPr lang="en-GB" b="1" dirty="0" err="1"/>
              <a:t>barod</a:t>
            </a:r>
            <a:r>
              <a:rPr lang="en-GB" b="1" dirty="0"/>
              <a:t> </a:t>
            </a:r>
            <a:r>
              <a:rPr lang="en-GB" b="1" dirty="0" err="1"/>
              <a:t>deuchreuwch</a:t>
            </a:r>
            <a:r>
              <a:rPr lang="en-GB" b="1" dirty="0"/>
              <a:t>!</a:t>
            </a:r>
          </a:p>
          <a:p>
            <a:r>
              <a:rPr lang="en-GB" b="1" dirty="0" err="1"/>
              <a:t>Byddwch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barod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ddangos</a:t>
            </a:r>
            <a:r>
              <a:rPr lang="en-GB" b="1" dirty="0"/>
              <a:t> eich poster ac </a:t>
            </a:r>
            <a:r>
              <a:rPr lang="en-GB" b="1" dirty="0" err="1"/>
              <a:t>egluro</a:t>
            </a:r>
            <a:r>
              <a:rPr lang="en-GB" b="1" dirty="0"/>
              <a:t> eich </a:t>
            </a:r>
            <a:r>
              <a:rPr lang="en-GB" b="1" dirty="0" err="1"/>
              <a:t>dewisiadau</a:t>
            </a:r>
            <a:r>
              <a:rPr lang="en-GB" b="1" dirty="0"/>
              <a:t> </a:t>
            </a:r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eraill.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53C55-01EE-2475-75E3-58632D133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2987214"/>
            <a:ext cx="3088110" cy="3880773"/>
          </a:xfrm>
        </p:spPr>
        <p:txBody>
          <a:bodyPr/>
          <a:lstStyle/>
          <a:p>
            <a:r>
              <a:rPr lang="en-GB" dirty="0"/>
              <a:t>What do you need to consider when planning? Create a list.</a:t>
            </a:r>
          </a:p>
          <a:p>
            <a:r>
              <a:rPr lang="en-GB" dirty="0"/>
              <a:t>When you are ready get going!</a:t>
            </a:r>
          </a:p>
          <a:p>
            <a:r>
              <a:rPr lang="en-GB" dirty="0"/>
              <a:t>Be prepared to show your finished poster and explain your design choices to others.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45DD2B-8059-1329-CBCA-9C1B80DA5A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6216" y="724340"/>
            <a:ext cx="1663339" cy="1896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359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340</TotalTime>
  <Words>1225</Words>
  <Application>Microsoft Office PowerPoint</Application>
  <PresentationFormat>On-screen Show (4:3)</PresentationFormat>
  <Paragraphs>130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Aptos</vt:lpstr>
      <vt:lpstr>Arial</vt:lpstr>
      <vt:lpstr>Calibri</vt:lpstr>
      <vt:lpstr>Georgia</vt:lpstr>
      <vt:lpstr>Trebuchet MS</vt:lpstr>
      <vt:lpstr>Wingdings</vt:lpstr>
      <vt:lpstr>Wingdings 2</vt:lpstr>
      <vt:lpstr>Wingdings 3</vt:lpstr>
      <vt:lpstr>Facet</vt:lpstr>
      <vt:lpstr>ECES5020C  Ymchwil Addysgol Education Research</vt:lpstr>
      <vt:lpstr>Nodau'r Modiwl / Module Aims</vt:lpstr>
      <vt:lpstr>Deilliannau Dysgu  Learning Outcomes</vt:lpstr>
      <vt:lpstr>Deilliannau Dysgu          Learning Outcomes </vt:lpstr>
      <vt:lpstr>Asesiad / Assessment </vt:lpstr>
      <vt:lpstr>Amcanion Dysgu / Learning objectives</vt:lpstr>
      <vt:lpstr>   What makes an effective  academic poster? </vt:lpstr>
      <vt:lpstr>Adborth a thrafodaeth Feedback and discussion</vt:lpstr>
      <vt:lpstr>Cynllunio        Planning</vt:lpstr>
      <vt:lpstr>Materion Dylunio                              Design Issues</vt:lpstr>
      <vt:lpstr>Gosodiad        Layout</vt:lpstr>
      <vt:lpstr>Mae braslun yn ddefnyddiol...
A sketch is useful...</vt:lpstr>
      <vt:lpstr>Defnydd o liw/graffeg       Use of colour/graphics</vt:lpstr>
      <vt:lpstr>Defnyddio testun / Use of text</vt:lpstr>
      <vt:lpstr>Enghreifftiau   Examples</vt:lpstr>
      <vt:lpstr>Ymchwil   Research</vt:lpstr>
      <vt:lpstr>Cyflwyno                Presenting</vt:lpstr>
      <vt:lpstr>Gadewch i ni gynllunio poster effeithiol.  Let’s plan an effective academic poster.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good poster?</dc:title>
  <dc:creator>LCSS-IS</dc:creator>
  <cp:lastModifiedBy>Helen A Griffiths</cp:lastModifiedBy>
  <cp:revision>62</cp:revision>
  <dcterms:created xsi:type="dcterms:W3CDTF">2015-09-01T12:49:36Z</dcterms:created>
  <dcterms:modified xsi:type="dcterms:W3CDTF">2026-05-06T11:13:17Z</dcterms:modified>
</cp:coreProperties>
</file>