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4" r:id="rId1"/>
  </p:sldMasterIdLst>
  <p:notesMasterIdLst>
    <p:notesMasterId r:id="rId30"/>
  </p:notesMasterIdLst>
  <p:sldIdLst>
    <p:sldId id="256" r:id="rId2"/>
    <p:sldId id="257" r:id="rId3"/>
    <p:sldId id="277" r:id="rId4"/>
    <p:sldId id="278" r:id="rId5"/>
    <p:sldId id="279" r:id="rId6"/>
    <p:sldId id="264" r:id="rId7"/>
    <p:sldId id="265" r:id="rId8"/>
    <p:sldId id="268" r:id="rId9"/>
    <p:sldId id="267" r:id="rId10"/>
    <p:sldId id="289" r:id="rId11"/>
    <p:sldId id="290" r:id="rId12"/>
    <p:sldId id="293" r:id="rId13"/>
    <p:sldId id="291" r:id="rId14"/>
    <p:sldId id="275" r:id="rId15"/>
    <p:sldId id="274" r:id="rId16"/>
    <p:sldId id="276" r:id="rId17"/>
    <p:sldId id="271" r:id="rId18"/>
    <p:sldId id="280" r:id="rId19"/>
    <p:sldId id="282" r:id="rId20"/>
    <p:sldId id="281" r:id="rId21"/>
    <p:sldId id="283" r:id="rId22"/>
    <p:sldId id="288" r:id="rId23"/>
    <p:sldId id="286" r:id="rId24"/>
    <p:sldId id="287" r:id="rId25"/>
    <p:sldId id="285" r:id="rId26"/>
    <p:sldId id="292" r:id="rId27"/>
    <p:sldId id="272" r:id="rId28"/>
    <p:sldId id="273"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CCB9"/>
    <a:srgbClr val="C4B2D1"/>
    <a:srgbClr val="D5E5DC"/>
    <a:srgbClr val="81B397"/>
    <a:srgbClr val="8BB8B9"/>
    <a:srgbClr val="E1D8E8"/>
    <a:srgbClr val="C6A3E1"/>
    <a:srgbClr val="D1E4E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slide" Target="slides/slide25.xml" /><Relationship Id="rId3" Type="http://schemas.openxmlformats.org/officeDocument/2006/relationships/slide" Target="slides/slide2.xml" /><Relationship Id="rId21" Type="http://schemas.openxmlformats.org/officeDocument/2006/relationships/slide" Target="slides/slide20.xml" /><Relationship Id="rId34"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slide" Target="slides/slide24.xml" /><Relationship Id="rId33"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slide" Target="slides/slide28.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slide" Target="slides/slide23.xml" /><Relationship Id="rId32" Type="http://schemas.openxmlformats.org/officeDocument/2006/relationships/viewProps" Target="viewProp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slide" Target="slides/slide27.xml" /><Relationship Id="rId10" Type="http://schemas.openxmlformats.org/officeDocument/2006/relationships/slide" Target="slides/slide9.xml" /><Relationship Id="rId19" Type="http://schemas.openxmlformats.org/officeDocument/2006/relationships/slide" Target="slides/slide18.xml" /><Relationship Id="rId31"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slide" Target="slides/slide26.xml" /><Relationship Id="rId30"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D53F96-19DB-D248-B70B-91F92A9F992E}" type="datetimeFigureOut">
              <a:rPr lang="en-US" smtClean="0"/>
              <a:t>7/12/2021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7A23A4-4261-DE49-BB2E-45EF475F60D4}" type="slidenum">
              <a:rPr lang="en-US" smtClean="0"/>
              <a:t>‹#›</a:t>
            </a:fld>
            <a:endParaRPr lang="en-US"/>
          </a:p>
        </p:txBody>
      </p:sp>
    </p:spTree>
    <p:extLst>
      <p:ext uri="{BB962C8B-B14F-4D97-AF65-F5344CB8AC3E}">
        <p14:creationId xmlns:p14="http://schemas.microsoft.com/office/powerpoint/2010/main" val="1555813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08B9EBBA-996F-894A-B54A-D6246ED52CEA}" type="datetimeFigureOut">
              <a:rPr lang="en-US" dirty="0"/>
              <a:pPr/>
              <a:t>7/12/2021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295774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B3A1323-8D79-1946-B0D7-40001CF92E9D}" type="datetimeFigureOut">
              <a:rPr lang="en-US" dirty="0"/>
              <a:pPr/>
              <a:t>7/12/2021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54926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7/12/2021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488294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7302355-E14B-8545-A8F8-0FE83CC9D524}" type="datetimeFigureOut">
              <a:rPr lang="en-US" dirty="0"/>
              <a:pPr/>
              <a:t>7/12/2021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885746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2640F58-564D-2B4F-AE67-E407BA4FCF45}" type="datetimeFigureOut">
              <a:rPr lang="en-US" dirty="0"/>
              <a:pPr/>
              <a:t>7/12/2021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810115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13A34C8-038E-2045-AF43-DF7DBB8E0E9E}" type="datetimeFigureOut">
              <a:rPr lang="en-US" dirty="0"/>
              <a:pPr/>
              <a:t>7/12/2021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004538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7/12/2021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259379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7/12/2021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546493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endParaRPr lang="en-US"/>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7/12/2021</a:t>
            </a:fld>
            <a:endParaRPr lang="en-US"/>
          </a:p>
        </p:txBody>
      </p:sp>
      <p:sp>
        <p:nvSpPr>
          <p:cNvPr id="6" name="Footer Placeholder 5"/>
          <p:cNvSpPr>
            <a:spLocks noGrp="1"/>
          </p:cNvSpPr>
          <p:nvPr>
            <p:ph type="ftr" sz="quarter" idx="11"/>
          </p:nvPr>
        </p:nvSpPr>
        <p:spPr>
          <a:xfrm>
            <a:off x="590396" y="6041362"/>
            <a:ext cx="3295413" cy="365125"/>
          </a:xfrm>
        </p:spPr>
        <p:txBody>
          <a:bodyPr/>
          <a:lstStyle/>
          <a:p>
            <a:endParaRPr lang="en-US"/>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540712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endParaRPr lang="en-US"/>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7/12/2021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499111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7/12/2021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526195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7/12/2021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715566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6C52C72-DE31-F449-A4ED-4C594FD91407}" type="datetimeFigureOut">
              <a:rPr lang="en-US" dirty="0"/>
              <a:pPr/>
              <a:t>7/12/2021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712641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D62726E-379B-B349-9EED-81ED093FA806}" type="datetimeFigureOut">
              <a:rPr lang="en-US" dirty="0"/>
              <a:pPr/>
              <a:t>7/12/2021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836171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theme" Target="../theme/theme1.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7/12/2021</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133918794"/>
      </p:ext>
    </p:extLst>
  </p:cSld>
  <p:clrMap bg1="dk1" tx1="lt1" bg2="dk2" tx2="lt2" accent1="accent1" accent2="accent2" accent3="accent3" accent4="accent4" accent5="accent5" accent6="accent6" hlink="hlink" folHlink="folHlink"/>
  <p:sldLayoutIdLst>
    <p:sldLayoutId id="2147483795" r:id="rId1"/>
    <p:sldLayoutId id="2147483796" r:id="rId2"/>
    <p:sldLayoutId id="2147483797" r:id="rId3"/>
    <p:sldLayoutId id="2147483798" r:id="rId4"/>
    <p:sldLayoutId id="2147483799" r:id="rId5"/>
    <p:sldLayoutId id="2147483800" r:id="rId6"/>
    <p:sldLayoutId id="2147483801" r:id="rId7"/>
    <p:sldLayoutId id="2147483802" r:id="rId8"/>
    <p:sldLayoutId id="2147483803" r:id="rId9"/>
    <p:sldLayoutId id="2147483804" r:id="rId10"/>
    <p:sldLayoutId id="2147483805" r:id="rId11"/>
    <p:sldLayoutId id="2147483806" r:id="rId12"/>
    <p:sldLayoutId id="2147483807" r:id="rId13"/>
    <p:sldLayoutId id="2147483808"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 /></Relationships>
</file>

<file path=ppt/slides/_rels/slide3.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hyperlink" Target="http://creative-commons-images.com/clipboard/rent.html" TargetMode="External" /><Relationship Id="rId2" Type="http://schemas.openxmlformats.org/officeDocument/2006/relationships/image" Target="../media/image5.jpeg" /><Relationship Id="rId1" Type="http://schemas.openxmlformats.org/officeDocument/2006/relationships/slideLayout" Target="../slideLayouts/slideLayout2.xml" /><Relationship Id="rId6" Type="http://schemas.openxmlformats.org/officeDocument/2006/relationships/hyperlink" Target="https://creativecommons.org/licenses/by-sa/3.0/" TargetMode="External" /><Relationship Id="rId5" Type="http://schemas.openxmlformats.org/officeDocument/2006/relationships/hyperlink" Target="https://psychlopaedia.org/family-and-relationships/family-violence-affects-childs-world/" TargetMode="External" /><Relationship Id="rId4" Type="http://schemas.openxmlformats.org/officeDocument/2006/relationships/image" Target="../media/image6.jpeg" /></Relationships>
</file>

<file path=ppt/slides/_rels/slide7.xml.rels><?xml version="1.0" encoding="UTF-8" standalone="yes"?>
<Relationships xmlns="http://schemas.openxmlformats.org/package/2006/relationships"><Relationship Id="rId3" Type="http://schemas.openxmlformats.org/officeDocument/2006/relationships/hyperlink" Target="http://iloveandneedmydaughter.blogspot.com/2013/04/can-parental-alienation-cause-trauma.html?spref=pi" TargetMode="External" /><Relationship Id="rId2" Type="http://schemas.openxmlformats.org/officeDocument/2006/relationships/image" Target="../media/image7.jpeg" /><Relationship Id="rId1" Type="http://schemas.openxmlformats.org/officeDocument/2006/relationships/slideLayout" Target="../slideLayouts/slideLayout2.xml" /><Relationship Id="rId4" Type="http://schemas.openxmlformats.org/officeDocument/2006/relationships/image" Target="../media/image8.png" /></Relationships>
</file>

<file path=ppt/slides/_rels/slide8.xml.rels><?xml version="1.0" encoding="UTF-8" standalone="yes"?>
<Relationships xmlns="http://schemas.openxmlformats.org/package/2006/relationships"><Relationship Id="rId3" Type="http://schemas.openxmlformats.org/officeDocument/2006/relationships/image" Target="../media/image10.jpeg" /><Relationship Id="rId2" Type="http://schemas.openxmlformats.org/officeDocument/2006/relationships/image" Target="../media/image9.png" /><Relationship Id="rId1" Type="http://schemas.openxmlformats.org/officeDocument/2006/relationships/slideLayout" Target="../slideLayouts/slideLayout2.xml" /><Relationship Id="rId4" Type="http://schemas.openxmlformats.org/officeDocument/2006/relationships/hyperlink" Target="https://anunlimitedamountofmoney.com/follow-these-9-tips-to-take-out-yourself-from-alcoholism/elizabeth-manning/" TargetMode="Externa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1.xml.rels><?xml version="1.0" encoding="UTF-8" standalone="yes"?>
<Relationships xmlns="http://schemas.openxmlformats.org/package/2006/relationships"><Relationship Id="rId3" Type="http://schemas.openxmlformats.org/officeDocument/2006/relationships/hyperlink" Target="https://www.gov.uk/government/publications/wellbeing-and-health-policy" TargetMode="External" /><Relationship Id="rId2" Type="http://schemas.openxmlformats.org/officeDocument/2006/relationships/hyperlink" Target="https://www.gov.uk/government/publications/2010-to-2015-government-policy-drug-misuse-and-dependency/2010-to-2015-government-policy-drug-misuse-and-dependency" TargetMode="External" /><Relationship Id="rId1" Type="http://schemas.openxmlformats.org/officeDocument/2006/relationships/slideLayout" Target="../slideLayouts/slideLayout2.xml" /><Relationship Id="rId4" Type="http://schemas.openxmlformats.org/officeDocument/2006/relationships/hyperlink" Target="https://nationalbereavementalliance.org.uk/wp-content/uploads/2017/07/A-Guide-to-Commissioning-Bereavement-Services-in-England-WEB.pdf" TargetMode="External" /></Relationships>
</file>

<file path=ppt/slides/_rels/slide22.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774743/Preventing_drug_and_alcohol_misuse__international_evidence_and_implementation_examples.pdf" TargetMode="External" /><Relationship Id="rId2" Type="http://schemas.openxmlformats.org/officeDocument/2006/relationships/hyperlink" Target="https://www.bcpft.nhs.uk/documents/policies/e/822-end-of-life-care-for-adults/file" TargetMode="External" /><Relationship Id="rId1" Type="http://schemas.openxmlformats.org/officeDocument/2006/relationships/slideLayout" Target="../slideLayouts/slideLayout2.xml" /><Relationship Id="rId4" Type="http://schemas.openxmlformats.org/officeDocument/2006/relationships/hyperlink" Target="https://gov.wales/sites/default/files/publications/2019-02/substance-misuse-treatment-framework-service-user-involvement.pdf" TargetMode="External" /></Relationships>
</file>

<file path=ppt/slides/_rels/slide23.xml.rels><?xml version="1.0" encoding="UTF-8" standalone="yes"?>
<Relationships xmlns="http://schemas.openxmlformats.org/package/2006/relationships"><Relationship Id="rId3" Type="http://schemas.openxmlformats.org/officeDocument/2006/relationships/hyperlink" Target="http://www.legislation.gov.uk/ukpga/2002/32/section/175" TargetMode="External" /><Relationship Id="rId2" Type="http://schemas.openxmlformats.org/officeDocument/2006/relationships/hyperlink" Target="http://www.legislation.gov.uk/ukpga/2004/31/contents" TargetMode="External" /><Relationship Id="rId1" Type="http://schemas.openxmlformats.org/officeDocument/2006/relationships/slideLayout" Target="../slideLayouts/slideLayout4.xml" /><Relationship Id="rId5" Type="http://schemas.openxmlformats.org/officeDocument/2006/relationships/hyperlink" Target="http://www.legislation.gov.uk/ukpga/1996/56/section/444" TargetMode="External" /><Relationship Id="rId4" Type="http://schemas.openxmlformats.org/officeDocument/2006/relationships/hyperlink" Target="http://www.legislation.gov.uk/ukpga/1984/60/contents" TargetMode="External" /></Relationships>
</file>

<file path=ppt/slides/_rels/slide24.xml.rels><?xml version="1.0" encoding="UTF-8" standalone="yes"?>
<Relationships xmlns="http://schemas.openxmlformats.org/package/2006/relationships"><Relationship Id="rId2" Type="http://schemas.openxmlformats.org/officeDocument/2006/relationships/hyperlink" Target="http://www.legislation.gov.uk/ukpga/2004/31/contents" TargetMode="External" /><Relationship Id="rId1" Type="http://schemas.openxmlformats.org/officeDocument/2006/relationships/slideLayout" Target="../slideLayouts/slideLayout2.xml" /></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0560C73-1FA9-D449-862E-729B52B12242}"/>
              </a:ext>
            </a:extLst>
          </p:cNvPr>
          <p:cNvSpPr>
            <a:spLocks noGrp="1"/>
          </p:cNvSpPr>
          <p:nvPr>
            <p:ph idx="4294967295"/>
          </p:nvPr>
        </p:nvSpPr>
        <p:spPr>
          <a:xfrm>
            <a:off x="6459764" y="531812"/>
            <a:ext cx="5345112" cy="5788025"/>
          </a:xfrm>
          <a:solidFill>
            <a:srgbClr val="D1E4E2"/>
          </a:solidFill>
        </p:spPr>
        <p:txBody>
          <a:bodyPr vert="horz" lIns="91440" tIns="45720" rIns="91440" bIns="45720" rtlCol="0" anchor="ctr">
            <a:noAutofit/>
          </a:bodyPr>
          <a:lstStyle/>
          <a:p>
            <a:pPr marL="0" indent="0">
              <a:buNone/>
            </a:pPr>
            <a:r>
              <a:rPr lang="en-GB" sz="2400" b="1">
                <a:solidFill>
                  <a:schemeClr val="bg1"/>
                </a:solidFill>
              </a:rPr>
              <a:t>Group Presentation (Group E) BMHP_5004BIRM</a:t>
            </a:r>
          </a:p>
          <a:p>
            <a:pPr marL="0" indent="0">
              <a:buNone/>
            </a:pPr>
            <a:endParaRPr lang="en-GB" sz="2400" b="1">
              <a:solidFill>
                <a:schemeClr val="bg1"/>
              </a:solidFill>
            </a:endParaRPr>
          </a:p>
          <a:p>
            <a:pPr marL="0" indent="0">
              <a:buNone/>
            </a:pPr>
            <a:r>
              <a:rPr lang="en-GB" sz="2400">
                <a:solidFill>
                  <a:schemeClr val="bg1"/>
                </a:solidFill>
              </a:rPr>
              <a:t>Samina Sultana 1912524 </a:t>
            </a:r>
          </a:p>
          <a:p>
            <a:pPr marL="0" indent="0">
              <a:buNone/>
            </a:pPr>
            <a:r>
              <a:rPr lang="en-GB" sz="2400">
                <a:solidFill>
                  <a:schemeClr val="bg1"/>
                </a:solidFill>
              </a:rPr>
              <a:t>Tamanna Sultana 1912525</a:t>
            </a:r>
          </a:p>
          <a:p>
            <a:pPr marL="0" indent="0">
              <a:buNone/>
            </a:pPr>
            <a:r>
              <a:rPr lang="en-GB" sz="2400">
                <a:solidFill>
                  <a:schemeClr val="bg1"/>
                </a:solidFill>
              </a:rPr>
              <a:t>Kerris Adina Smith 1915100</a:t>
            </a:r>
          </a:p>
          <a:p>
            <a:pPr marL="0" indent="0">
              <a:buNone/>
            </a:pPr>
            <a:r>
              <a:rPr lang="en-GB" sz="2400">
                <a:solidFill>
                  <a:schemeClr val="bg1"/>
                </a:solidFill>
              </a:rPr>
              <a:t>Fatima Zahra 1912185</a:t>
            </a:r>
          </a:p>
          <a:p>
            <a:pPr marL="0" indent="0">
              <a:buNone/>
            </a:pPr>
            <a:r>
              <a:rPr lang="en-GB" sz="2400">
                <a:solidFill>
                  <a:schemeClr val="bg1"/>
                </a:solidFill>
              </a:rPr>
              <a:t>Madiha Yousuf 1911360</a:t>
            </a:r>
          </a:p>
          <a:p>
            <a:pPr marL="0" indent="0">
              <a:buNone/>
            </a:pPr>
            <a:r>
              <a:rPr lang="en-GB" sz="2400">
                <a:solidFill>
                  <a:schemeClr val="bg1"/>
                </a:solidFill>
              </a:rPr>
              <a:t>Ioana Rata Costache 1912307</a:t>
            </a:r>
          </a:p>
          <a:p>
            <a:pPr marL="0" indent="0">
              <a:buNone/>
            </a:pPr>
            <a:endParaRPr lang="en-GB" sz="2400">
              <a:solidFill>
                <a:schemeClr val="bg1"/>
              </a:solidFill>
            </a:endParaRPr>
          </a:p>
          <a:p>
            <a:pPr marL="0" indent="0">
              <a:buNone/>
            </a:pPr>
            <a:r>
              <a:rPr lang="en-GB" sz="2400" b="1">
                <a:solidFill>
                  <a:schemeClr val="bg1"/>
                </a:solidFill>
              </a:rPr>
              <a:t>Lecturer: </a:t>
            </a:r>
            <a:r>
              <a:rPr lang="en-GB" sz="2400" err="1">
                <a:solidFill>
                  <a:schemeClr val="bg1"/>
                </a:solidFill>
              </a:rPr>
              <a:t>Crisford</a:t>
            </a:r>
            <a:r>
              <a:rPr lang="en-GB" sz="2400">
                <a:solidFill>
                  <a:schemeClr val="bg1"/>
                </a:solidFill>
              </a:rPr>
              <a:t> </a:t>
            </a:r>
            <a:r>
              <a:rPr lang="en-GB" sz="2400" err="1">
                <a:solidFill>
                  <a:schemeClr val="bg1"/>
                </a:solidFill>
              </a:rPr>
              <a:t>Chogugudza</a:t>
            </a:r>
            <a:endParaRPr lang="en-GB" sz="2400">
              <a:solidFill>
                <a:schemeClr val="bg1"/>
              </a:solidFill>
            </a:endParaRPr>
          </a:p>
        </p:txBody>
      </p:sp>
      <p:sp>
        <p:nvSpPr>
          <p:cNvPr id="5" name="Subtitle 2">
            <a:extLst>
              <a:ext uri="{FF2B5EF4-FFF2-40B4-BE49-F238E27FC236}">
                <a16:creationId xmlns:a16="http://schemas.microsoft.com/office/drawing/2014/main" id="{264DB6FE-F48E-BC45-BA59-3BD1729BC6BD}"/>
              </a:ext>
            </a:extLst>
          </p:cNvPr>
          <p:cNvSpPr>
            <a:spLocks noGrp="1"/>
          </p:cNvSpPr>
          <p:nvPr>
            <p:ph type="subTitle" idx="4294967295"/>
          </p:nvPr>
        </p:nvSpPr>
        <p:spPr>
          <a:xfrm>
            <a:off x="537896" y="531812"/>
            <a:ext cx="5734050" cy="2016125"/>
          </a:xfrm>
          <a:solidFill>
            <a:schemeClr val="accent1">
              <a:lumMod val="50000"/>
            </a:schemeClr>
          </a:solidFill>
        </p:spPr>
        <p:txBody>
          <a:bodyPr vert="horz" lIns="91440" tIns="45720" rIns="91440" bIns="45720" rtlCol="0" anchor="ctr">
            <a:noAutofit/>
          </a:bodyPr>
          <a:lstStyle/>
          <a:p>
            <a:pPr marL="0" indent="0" algn="ctr">
              <a:buNone/>
            </a:pPr>
            <a:r>
              <a:rPr lang="en-GB" sz="4000" b="1"/>
              <a:t>Children, Young People and Families </a:t>
            </a:r>
          </a:p>
        </p:txBody>
      </p:sp>
      <p:pic>
        <p:nvPicPr>
          <p:cNvPr id="9" name="Picture 9">
            <a:extLst>
              <a:ext uri="{FF2B5EF4-FFF2-40B4-BE49-F238E27FC236}">
                <a16:creationId xmlns:a16="http://schemas.microsoft.com/office/drawing/2014/main" id="{60076263-AA62-8943-95E4-24100385130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4424" y="2794000"/>
            <a:ext cx="5987522" cy="3808034"/>
          </a:xfrm>
          <a:prstGeom prst="rect">
            <a:avLst/>
          </a:prstGeom>
        </p:spPr>
      </p:pic>
    </p:spTree>
    <p:extLst>
      <p:ext uri="{BB962C8B-B14F-4D97-AF65-F5344CB8AC3E}">
        <p14:creationId xmlns:p14="http://schemas.microsoft.com/office/powerpoint/2010/main" val="29767205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8EE457FF-670E-4EC1-ACD4-1173DA9A7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9" name="Rectangle 12">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14">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4C07EFA-AE5D-ED4E-9B80-08E4A799F7AF}"/>
              </a:ext>
            </a:extLst>
          </p:cNvPr>
          <p:cNvSpPr>
            <a:spLocks noGrp="1"/>
          </p:cNvSpPr>
          <p:nvPr>
            <p:ph type="title"/>
          </p:nvPr>
        </p:nvSpPr>
        <p:spPr>
          <a:xfrm>
            <a:off x="451515" y="1734857"/>
            <a:ext cx="3765483" cy="3388287"/>
          </a:xfrm>
        </p:spPr>
        <p:txBody>
          <a:bodyPr vert="horz" lIns="91440" tIns="45720" rIns="91440" bIns="45720" rtlCol="0" anchor="ctr">
            <a:noAutofit/>
          </a:bodyPr>
          <a:lstStyle/>
          <a:p>
            <a:pPr algn="ctr"/>
            <a:r>
              <a:rPr lang="en-US" sz="4000" u="sng"/>
              <a:t>Case Study E </a:t>
            </a:r>
            <a:br>
              <a:rPr lang="en-US" sz="4000" u="sng"/>
            </a:br>
            <a:r>
              <a:rPr lang="en-US" sz="4000"/>
              <a:t>Intro</a:t>
            </a:r>
            <a:endParaRPr lang="en-US" sz="4000" u="sng"/>
          </a:p>
        </p:txBody>
      </p:sp>
      <p:sp>
        <p:nvSpPr>
          <p:cNvPr id="3" name="Content Placeholder 2">
            <a:extLst>
              <a:ext uri="{FF2B5EF4-FFF2-40B4-BE49-F238E27FC236}">
                <a16:creationId xmlns:a16="http://schemas.microsoft.com/office/drawing/2014/main" id="{C0730F36-335B-1147-9386-2D52896CF26A}"/>
              </a:ext>
            </a:extLst>
          </p:cNvPr>
          <p:cNvSpPr>
            <a:spLocks noGrp="1"/>
          </p:cNvSpPr>
          <p:nvPr>
            <p:ph idx="1"/>
          </p:nvPr>
        </p:nvSpPr>
        <p:spPr>
          <a:xfrm>
            <a:off x="5586735" y="2136083"/>
            <a:ext cx="6352552" cy="2877188"/>
          </a:xfrm>
          <a:solidFill>
            <a:schemeClr val="accent6">
              <a:lumMod val="40000"/>
              <a:lumOff val="60000"/>
            </a:schemeClr>
          </a:solidFill>
          <a:effectLst/>
        </p:spPr>
        <p:txBody>
          <a:bodyPr vert="horz" lIns="91440" tIns="45720" rIns="91440" bIns="45720" rtlCol="0" anchor="ctr">
            <a:noAutofit/>
          </a:bodyPr>
          <a:lstStyle/>
          <a:p>
            <a:pPr marL="0" indent="0"/>
            <a:endParaRPr lang="en-US" sz="2400">
              <a:latin typeface="Leelawadee" panose="020B0502040204020203" pitchFamily="34" charset="-34"/>
              <a:cs typeface="Leelawadee" panose="020B0502040204020203" pitchFamily="34" charset="-34"/>
            </a:endParaRPr>
          </a:p>
          <a:p>
            <a:pPr marL="0" indent="0">
              <a:buNone/>
            </a:pPr>
            <a:r>
              <a:rPr lang="en-GB" sz="2400">
                <a:latin typeface="Leelawadee" panose="020B0502040204020203" pitchFamily="34" charset="-34"/>
                <a:cs typeface="Leelawadee" panose="020B0502040204020203" pitchFamily="34" charset="-34"/>
              </a:rPr>
              <a:t>T</a:t>
            </a:r>
            <a:r>
              <a:rPr lang="en-US" sz="2400">
                <a:latin typeface="Leelawadee" panose="020B0502040204020203" pitchFamily="34" charset="-34"/>
                <a:cs typeface="Leelawadee" panose="020B0502040204020203" pitchFamily="34" charset="-34"/>
              </a:rPr>
              <a:t>he family comprises of a mother living with her new partner and her two young sons, one of primary school age and the other of secondary school age. The two boys were living with their mother, before the courts made a decision to place them in the care of their father who is living out of the borough. </a:t>
            </a:r>
          </a:p>
          <a:p>
            <a:pPr marL="0" indent="0"/>
            <a:endParaRPr lang="en-US" sz="2400">
              <a:latin typeface="Leelawadee" panose="020B0502040204020203" pitchFamily="34" charset="-34"/>
              <a:cs typeface="Leelawadee" panose="020B0502040204020203" pitchFamily="34" charset="-34"/>
            </a:endParaRPr>
          </a:p>
        </p:txBody>
      </p:sp>
      <p:sp>
        <p:nvSpPr>
          <p:cNvPr id="5" name="TextBox 4">
            <a:extLst>
              <a:ext uri="{FF2B5EF4-FFF2-40B4-BE49-F238E27FC236}">
                <a16:creationId xmlns:a16="http://schemas.microsoft.com/office/drawing/2014/main" id="{7C72BFC3-14BD-924D-BC59-4DB6AAF7C1CD}"/>
              </a:ext>
            </a:extLst>
          </p:cNvPr>
          <p:cNvSpPr txBox="1"/>
          <p:nvPr/>
        </p:nvSpPr>
        <p:spPr>
          <a:xfrm>
            <a:off x="257992" y="5390455"/>
            <a:ext cx="11651112" cy="1192476"/>
          </a:xfrm>
          <a:prstGeom prst="rect">
            <a:avLst/>
          </a:prstGeom>
          <a:solidFill>
            <a:schemeClr val="accent6">
              <a:lumMod val="60000"/>
              <a:lumOff val="40000"/>
            </a:schemeClr>
          </a:solidFill>
        </p:spPr>
        <p:txBody>
          <a:bodyPr wrap="square" rtlCol="0">
            <a:spAutoFit/>
          </a:bodyPr>
          <a:lstStyle/>
          <a:p>
            <a:pPr algn="l">
              <a:spcAft>
                <a:spcPts val="600"/>
              </a:spcAft>
            </a:pPr>
            <a:r>
              <a:rPr lang="en-GB" sz="2400" b="1">
                <a:latin typeface="Leelawadee" panose="020B0502040204020203" pitchFamily="34" charset="-34"/>
                <a:ea typeface="Tahoma" panose="020B0604030504040204" pitchFamily="34" charset="0"/>
                <a:cs typeface="Leelawadee" panose="020B0502040204020203" pitchFamily="34" charset="-34"/>
              </a:rPr>
              <a:t>The family face issues with a history of domestic violence, verbal and emotional abuse of the children from their father, non-attendance at school, possible alcoholism from the mother and anti-social behaviour of the boys. </a:t>
            </a:r>
            <a:endParaRPr lang="en-US" sz="2400" b="1">
              <a:latin typeface="Leelawadee" panose="020B0502040204020203" pitchFamily="34" charset="-34"/>
              <a:ea typeface="Tahoma" panose="020B0604030504040204" pitchFamily="34" charset="0"/>
              <a:cs typeface="Leelawadee" panose="020B0502040204020203" pitchFamily="34" charset="-34"/>
            </a:endParaRPr>
          </a:p>
        </p:txBody>
      </p:sp>
      <p:sp>
        <p:nvSpPr>
          <p:cNvPr id="6" name="TextBox 5">
            <a:extLst>
              <a:ext uri="{FF2B5EF4-FFF2-40B4-BE49-F238E27FC236}">
                <a16:creationId xmlns:a16="http://schemas.microsoft.com/office/drawing/2014/main" id="{A110D49F-F829-1243-A1B7-E22A6CC67B31}"/>
              </a:ext>
            </a:extLst>
          </p:cNvPr>
          <p:cNvSpPr txBox="1"/>
          <p:nvPr/>
        </p:nvSpPr>
        <p:spPr>
          <a:xfrm>
            <a:off x="5556552" y="275070"/>
            <a:ext cx="6382735" cy="1569660"/>
          </a:xfrm>
          <a:prstGeom prst="rect">
            <a:avLst/>
          </a:prstGeom>
          <a:solidFill>
            <a:schemeClr val="accent6">
              <a:lumMod val="20000"/>
              <a:lumOff val="80000"/>
            </a:schemeClr>
          </a:solidFill>
        </p:spPr>
        <p:txBody>
          <a:bodyPr wrap="square" rtlCol="0">
            <a:spAutoFit/>
          </a:bodyPr>
          <a:lstStyle/>
          <a:p>
            <a:pPr algn="l">
              <a:spcAft>
                <a:spcPts val="600"/>
              </a:spcAft>
            </a:pPr>
            <a:r>
              <a:rPr lang="en-GB" sz="2400">
                <a:latin typeface="Leelawadee" panose="020B0502040204020203" pitchFamily="34" charset="-34"/>
                <a:cs typeface="Leelawadee" panose="020B0502040204020203" pitchFamily="34" charset="-34"/>
              </a:rPr>
              <a:t>Our case study involves working with a family of complex needs and how these needs were attempted to be tackled through a multi agency approach.</a:t>
            </a:r>
            <a:endParaRPr lang="en-US" sz="2400">
              <a:latin typeface="Leelawadee" panose="020B0502040204020203" pitchFamily="34" charset="-34"/>
              <a:cs typeface="Leelawadee" panose="020B0502040204020203" pitchFamily="34" charset="-34"/>
            </a:endParaRPr>
          </a:p>
        </p:txBody>
      </p:sp>
    </p:spTree>
    <p:extLst>
      <p:ext uri="{BB962C8B-B14F-4D97-AF65-F5344CB8AC3E}">
        <p14:creationId xmlns:p14="http://schemas.microsoft.com/office/powerpoint/2010/main" val="3213436550"/>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940F547-7206-4401-94FB-F8421915D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Calendar&#10;&#10;Description automatically generated">
            <a:extLst>
              <a:ext uri="{FF2B5EF4-FFF2-40B4-BE49-F238E27FC236}">
                <a16:creationId xmlns:a16="http://schemas.microsoft.com/office/drawing/2014/main" id="{7049F762-E7FB-4248-A018-EA1B81B5D3ED}"/>
              </a:ext>
            </a:extLst>
          </p:cNvPr>
          <p:cNvPicPr>
            <a:picLocks noChangeAspect="1"/>
          </p:cNvPicPr>
          <p:nvPr/>
        </p:nvPicPr>
        <p:blipFill rotWithShape="1">
          <a:blip r:embed="rId2">
            <a:alphaModFix amt="40000"/>
          </a:blip>
          <a:srcRect t="12339" b="24459"/>
          <a:stretch/>
        </p:blipFill>
        <p:spPr>
          <a:xfrm>
            <a:off x="20" y="10"/>
            <a:ext cx="12191980" cy="6857990"/>
          </a:xfrm>
          <a:prstGeom prst="rect">
            <a:avLst/>
          </a:prstGeom>
        </p:spPr>
      </p:pic>
      <p:sp>
        <p:nvSpPr>
          <p:cNvPr id="2" name="Title 1">
            <a:extLst>
              <a:ext uri="{FF2B5EF4-FFF2-40B4-BE49-F238E27FC236}">
                <a16:creationId xmlns:a16="http://schemas.microsoft.com/office/drawing/2014/main" id="{9769B3E8-B87D-4968-AE5D-32A4340D542D}"/>
              </a:ext>
            </a:extLst>
          </p:cNvPr>
          <p:cNvSpPr>
            <a:spLocks noGrp="1"/>
          </p:cNvSpPr>
          <p:nvPr>
            <p:ph type="title"/>
          </p:nvPr>
        </p:nvSpPr>
        <p:spPr>
          <a:xfrm>
            <a:off x="810000" y="447188"/>
            <a:ext cx="10571998" cy="970450"/>
          </a:xfrm>
        </p:spPr>
        <p:txBody>
          <a:bodyPr>
            <a:normAutofit/>
          </a:bodyPr>
          <a:lstStyle/>
          <a:p>
            <a:pPr algn="ctr"/>
            <a:r>
              <a:rPr lang="en-GB">
                <a:solidFill>
                  <a:srgbClr val="FF0000"/>
                </a:solidFill>
                <a:latin typeface="Gill Sans Ultra Bold"/>
              </a:rPr>
              <a:t>Risk Factors</a:t>
            </a:r>
            <a:endParaRPr lang="en-US">
              <a:solidFill>
                <a:srgbClr val="FF0000"/>
              </a:solidFill>
              <a:latin typeface="Gill Sans Ultra Bold"/>
            </a:endParaRPr>
          </a:p>
        </p:txBody>
      </p:sp>
      <p:sp>
        <p:nvSpPr>
          <p:cNvPr id="3" name="Content Placeholder 2">
            <a:extLst>
              <a:ext uri="{FF2B5EF4-FFF2-40B4-BE49-F238E27FC236}">
                <a16:creationId xmlns:a16="http://schemas.microsoft.com/office/drawing/2014/main" id="{380CD79F-7A11-432A-8F58-6CA6BE0717C6}"/>
              </a:ext>
            </a:extLst>
          </p:cNvPr>
          <p:cNvSpPr>
            <a:spLocks noGrp="1"/>
          </p:cNvSpPr>
          <p:nvPr>
            <p:ph idx="1"/>
          </p:nvPr>
        </p:nvSpPr>
        <p:spPr>
          <a:xfrm>
            <a:off x="807827" y="2222287"/>
            <a:ext cx="10576344" cy="4420282"/>
          </a:xfrm>
        </p:spPr>
        <p:txBody>
          <a:bodyPr>
            <a:normAutofit/>
          </a:bodyPr>
          <a:lstStyle/>
          <a:p>
            <a:pPr marL="0" indent="0" algn="ctr">
              <a:lnSpc>
                <a:spcPct val="150000"/>
              </a:lnSpc>
              <a:buNone/>
            </a:pPr>
            <a:r>
              <a:rPr lang="en-GB" sz="2800">
                <a:solidFill>
                  <a:schemeClr val="accent1">
                    <a:lumMod val="60000"/>
                    <a:lumOff val="40000"/>
                  </a:schemeClr>
                </a:solidFill>
                <a:latin typeface="Broadway"/>
                <a:ea typeface="+mn-lt"/>
                <a:cs typeface="+mn-lt"/>
              </a:rPr>
              <a:t>What are the risk factors and why it is is important?</a:t>
            </a:r>
            <a:endParaRPr lang="en-GB" sz="2800">
              <a:solidFill>
                <a:schemeClr val="accent1">
                  <a:lumMod val="60000"/>
                  <a:lumOff val="40000"/>
                </a:schemeClr>
              </a:solidFill>
              <a:latin typeface="Broadway"/>
              <a:cs typeface="Arial"/>
            </a:endParaRPr>
          </a:p>
          <a:p>
            <a:pPr marL="0" indent="0" algn="ctr">
              <a:lnSpc>
                <a:spcPct val="150000"/>
              </a:lnSpc>
              <a:buNone/>
            </a:pPr>
            <a:endParaRPr lang="en-GB" sz="2800">
              <a:latin typeface="Arial"/>
              <a:ea typeface="+mn-lt"/>
              <a:cs typeface="+mn-lt"/>
            </a:endParaRPr>
          </a:p>
          <a:p>
            <a:pPr marL="0" indent="0" algn="ctr">
              <a:lnSpc>
                <a:spcPct val="150000"/>
              </a:lnSpc>
              <a:buNone/>
            </a:pPr>
            <a:r>
              <a:rPr lang="en-GB" sz="2000">
                <a:latin typeface="Arial"/>
                <a:ea typeface="+mn-lt"/>
                <a:cs typeface="+mn-lt"/>
              </a:rPr>
              <a:t>Risk identification allows the involved organisations to create a wide-ranging understanding that can influence others and genrate better project decisions (Fraser, 1999).  It is like a prediction for the danger and harm a service user can have. This case study risk factor shows that the possibilities and the danger for the 'Family E'. The risk factors will allow us to manage the risks on time and avoid further threats. </a:t>
            </a:r>
            <a:endParaRPr lang="en-GB" sz="2000">
              <a:latin typeface="Arial"/>
              <a:cs typeface="Arial"/>
            </a:endParaRPr>
          </a:p>
        </p:txBody>
      </p:sp>
    </p:spTree>
    <p:extLst>
      <p:ext uri="{BB962C8B-B14F-4D97-AF65-F5344CB8AC3E}">
        <p14:creationId xmlns:p14="http://schemas.microsoft.com/office/powerpoint/2010/main" val="19921663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 name="Picture 3" descr="A picture containing person, person, sofa&#10;&#10;Description automatically generated">
            <a:extLst>
              <a:ext uri="{FF2B5EF4-FFF2-40B4-BE49-F238E27FC236}">
                <a16:creationId xmlns:a16="http://schemas.microsoft.com/office/drawing/2014/main" id="{D697BFC2-843A-462A-8FD1-0A7E996F27EA}"/>
              </a:ext>
            </a:extLst>
          </p:cNvPr>
          <p:cNvPicPr>
            <a:picLocks noChangeAspect="1"/>
          </p:cNvPicPr>
          <p:nvPr/>
        </p:nvPicPr>
        <p:blipFill rotWithShape="1">
          <a:blip r:embed="rId2"/>
          <a:srcRect t="8861" r="9091" b="14531"/>
          <a:stretch/>
        </p:blipFill>
        <p:spPr>
          <a:xfrm>
            <a:off x="20" y="10"/>
            <a:ext cx="12191980" cy="6857989"/>
          </a:xfrm>
          <a:prstGeom prst="rect">
            <a:avLst/>
          </a:prstGeom>
        </p:spPr>
      </p:pic>
      <p:sp>
        <p:nvSpPr>
          <p:cNvPr id="11" name="Freeform 9">
            <a:extLst>
              <a:ext uri="{FF2B5EF4-FFF2-40B4-BE49-F238E27FC236}">
                <a16:creationId xmlns:a16="http://schemas.microsoft.com/office/drawing/2014/main" id="{72319FFA-0E4F-4E0B-BEBA-A9DD4B41A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alpha val="9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8532982-BC7B-42F3-8C34-F67DDB502542}"/>
              </a:ext>
            </a:extLst>
          </p:cNvPr>
          <p:cNvSpPr>
            <a:spLocks noGrp="1"/>
          </p:cNvSpPr>
          <p:nvPr>
            <p:ph idx="1"/>
          </p:nvPr>
        </p:nvSpPr>
        <p:spPr>
          <a:xfrm>
            <a:off x="151964" y="1889126"/>
            <a:ext cx="5897997" cy="4156074"/>
          </a:xfrm>
        </p:spPr>
        <p:txBody>
          <a:bodyPr>
            <a:normAutofit fontScale="92500" lnSpcReduction="20000"/>
          </a:bodyPr>
          <a:lstStyle/>
          <a:p>
            <a:pPr marL="0" indent="0" algn="just">
              <a:lnSpc>
                <a:spcPct val="90000"/>
              </a:lnSpc>
              <a:buNone/>
            </a:pPr>
            <a:r>
              <a:rPr lang="en-GB">
                <a:latin typeface="Gill Sans Ultra Bold"/>
                <a:ea typeface="+mn-lt"/>
                <a:cs typeface="+mn-lt"/>
              </a:rPr>
              <a:t>Domestic violence </a:t>
            </a:r>
            <a:endParaRPr lang="en-GB">
              <a:latin typeface="Gill Sans Ultra Bold"/>
            </a:endParaRPr>
          </a:p>
          <a:p>
            <a:pPr marL="0" indent="0" algn="just">
              <a:lnSpc>
                <a:spcPct val="90000"/>
              </a:lnSpc>
              <a:buNone/>
            </a:pPr>
            <a:endParaRPr lang="en-GB">
              <a:latin typeface="Gill Sans Ultra Bold"/>
              <a:ea typeface="+mn-lt"/>
              <a:cs typeface="+mn-lt"/>
            </a:endParaRPr>
          </a:p>
          <a:p>
            <a:pPr marL="0" indent="0" algn="just">
              <a:lnSpc>
                <a:spcPct val="150000"/>
              </a:lnSpc>
              <a:buNone/>
            </a:pPr>
            <a:r>
              <a:rPr lang="en-GB">
                <a:latin typeface="Arial"/>
                <a:ea typeface="+mn-lt"/>
                <a:cs typeface="+mn-lt"/>
              </a:rPr>
              <a:t>The threat is that it will negatively influence Children's cognitive, behavioural, physical and emotional </a:t>
            </a:r>
            <a:r>
              <a:rPr lang="en-GB" b="1">
                <a:latin typeface="Arial"/>
                <a:ea typeface="+mn-lt"/>
                <a:cs typeface="+mn-lt"/>
              </a:rPr>
              <a:t>development</a:t>
            </a:r>
            <a:r>
              <a:rPr lang="en-GB">
                <a:latin typeface="Arial"/>
                <a:ea typeface="+mn-lt"/>
                <a:cs typeface="+mn-lt"/>
              </a:rPr>
              <a:t> due to witnessing </a:t>
            </a:r>
            <a:r>
              <a:rPr lang="en-GB" b="1">
                <a:latin typeface="Arial"/>
                <a:ea typeface="+mn-lt"/>
                <a:cs typeface="+mn-lt"/>
              </a:rPr>
              <a:t>domestic</a:t>
            </a:r>
            <a:r>
              <a:rPr lang="en-GB">
                <a:latin typeface="Arial"/>
                <a:ea typeface="+mn-lt"/>
                <a:cs typeface="+mn-lt"/>
              </a:rPr>
              <a:t> abuse(Cooper, 2008). </a:t>
            </a:r>
          </a:p>
          <a:p>
            <a:pPr marL="0" indent="0" algn="just">
              <a:lnSpc>
                <a:spcPct val="90000"/>
              </a:lnSpc>
              <a:buNone/>
            </a:pPr>
            <a:endParaRPr lang="en-GB" dirty="0">
              <a:latin typeface="Arial"/>
              <a:ea typeface="+mn-lt"/>
              <a:cs typeface="+mn-lt"/>
            </a:endParaRPr>
          </a:p>
          <a:p>
            <a:pPr marL="0" indent="0" algn="just">
              <a:lnSpc>
                <a:spcPct val="90000"/>
              </a:lnSpc>
              <a:buNone/>
            </a:pPr>
            <a:r>
              <a:rPr lang="en-GB">
                <a:latin typeface="Gill Sans Ultra Bold"/>
                <a:ea typeface="+mn-lt"/>
                <a:cs typeface="+mn-lt"/>
              </a:rPr>
              <a:t>Parents alcoholism </a:t>
            </a:r>
            <a:endParaRPr lang="en-GB">
              <a:latin typeface="Gill Sans Ultra Bold"/>
            </a:endParaRPr>
          </a:p>
          <a:p>
            <a:pPr marL="0" indent="0" algn="just">
              <a:lnSpc>
                <a:spcPct val="150000"/>
              </a:lnSpc>
              <a:buNone/>
            </a:pPr>
            <a:r>
              <a:rPr lang="en-GB">
                <a:latin typeface="Arial"/>
                <a:ea typeface="+mn-lt"/>
                <a:cs typeface="+mn-lt"/>
              </a:rPr>
              <a:t>According to research, young children who raised in families with alcohol abuse experienced more child and sexual abuse (Black, 1986).</a:t>
            </a:r>
            <a:r>
              <a:rPr lang="en-GB" dirty="0">
                <a:latin typeface="Arial"/>
                <a:ea typeface="+mn-lt"/>
                <a:cs typeface="+mn-lt"/>
              </a:rPr>
              <a:t> </a:t>
            </a:r>
            <a:endParaRPr lang="en-GB" dirty="0">
              <a:latin typeface="Arial"/>
              <a:cs typeface="Arial"/>
            </a:endParaRPr>
          </a:p>
          <a:p>
            <a:pPr marL="0" indent="0">
              <a:lnSpc>
                <a:spcPct val="90000"/>
              </a:lnSpc>
              <a:buNone/>
            </a:pPr>
            <a:endParaRPr lang="en-GB">
              <a:latin typeface="Gill Sans Ultra Bold"/>
            </a:endParaRPr>
          </a:p>
          <a:p>
            <a:pPr marL="0" indent="0">
              <a:lnSpc>
                <a:spcPct val="90000"/>
              </a:lnSpc>
              <a:buNone/>
            </a:pPr>
            <a:endParaRPr lang="en-GB">
              <a:latin typeface="Gill Sans Ultra Bold"/>
            </a:endParaRPr>
          </a:p>
          <a:p>
            <a:pPr marL="0" indent="0">
              <a:lnSpc>
                <a:spcPct val="90000"/>
              </a:lnSpc>
              <a:buNone/>
            </a:pPr>
            <a:endParaRPr lang="en-GB">
              <a:latin typeface="Gill Sans Ultra Bold"/>
            </a:endParaRPr>
          </a:p>
          <a:p>
            <a:pPr marL="0" indent="0">
              <a:lnSpc>
                <a:spcPct val="90000"/>
              </a:lnSpc>
              <a:buNone/>
            </a:pPr>
            <a:endParaRPr lang="en-GB">
              <a:latin typeface="Gill Sans Ultra Bold"/>
            </a:endParaRPr>
          </a:p>
          <a:p>
            <a:pPr marL="0" indent="0">
              <a:lnSpc>
                <a:spcPct val="90000"/>
              </a:lnSpc>
              <a:buNone/>
            </a:pPr>
            <a:endParaRPr lang="en-GB">
              <a:latin typeface="Gill Sans Ultra Bold"/>
            </a:endParaRPr>
          </a:p>
          <a:p>
            <a:pPr marL="0" indent="0">
              <a:lnSpc>
                <a:spcPct val="90000"/>
              </a:lnSpc>
              <a:buNone/>
            </a:pPr>
            <a:endParaRPr lang="en-GB">
              <a:latin typeface="Broadway"/>
            </a:endParaRPr>
          </a:p>
          <a:p>
            <a:pPr marL="0" indent="0">
              <a:lnSpc>
                <a:spcPct val="90000"/>
              </a:lnSpc>
              <a:buNone/>
            </a:pPr>
            <a:endParaRPr lang="en-GB"/>
          </a:p>
        </p:txBody>
      </p:sp>
    </p:spTree>
    <p:extLst>
      <p:ext uri="{BB962C8B-B14F-4D97-AF65-F5344CB8AC3E}">
        <p14:creationId xmlns:p14="http://schemas.microsoft.com/office/powerpoint/2010/main" val="27423591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70743-726A-4E34-8F7A-0202E2E2A0EB}"/>
              </a:ext>
            </a:extLst>
          </p:cNvPr>
          <p:cNvSpPr>
            <a:spLocks noGrp="1"/>
          </p:cNvSpPr>
          <p:nvPr>
            <p:ph type="title"/>
          </p:nvPr>
        </p:nvSpPr>
        <p:spPr/>
        <p:txBody>
          <a:bodyPr/>
          <a:lstStyle/>
          <a:p>
            <a:r>
              <a:rPr lang="en-GB">
                <a:ea typeface="+mj-lt"/>
                <a:cs typeface="+mj-lt"/>
              </a:rPr>
              <a:t>Madiha</a:t>
            </a:r>
            <a:br>
              <a:rPr lang="en-GB">
                <a:ea typeface="+mj-lt"/>
                <a:cs typeface="+mj-lt"/>
              </a:rPr>
            </a:br>
            <a:endParaRPr lang="en-US"/>
          </a:p>
        </p:txBody>
      </p:sp>
      <p:sp>
        <p:nvSpPr>
          <p:cNvPr id="3" name="Content Placeholder 2">
            <a:extLst>
              <a:ext uri="{FF2B5EF4-FFF2-40B4-BE49-F238E27FC236}">
                <a16:creationId xmlns:a16="http://schemas.microsoft.com/office/drawing/2014/main" id="{FA63BF92-E11F-4F8B-B9E7-AB8700C36605}"/>
              </a:ext>
            </a:extLst>
          </p:cNvPr>
          <p:cNvSpPr>
            <a:spLocks noGrp="1"/>
          </p:cNvSpPr>
          <p:nvPr>
            <p:ph idx="1"/>
          </p:nvPr>
        </p:nvSpPr>
        <p:spPr/>
        <p:txBody>
          <a:bodyPr>
            <a:normAutofit/>
          </a:bodyPr>
          <a:lstStyle/>
          <a:p>
            <a:pPr marL="0" indent="0" algn="ctr">
              <a:buNone/>
            </a:pPr>
            <a:endParaRPr lang="en-GB">
              <a:latin typeface="Gill Sans Ultra Bold"/>
            </a:endParaRPr>
          </a:p>
          <a:p>
            <a:pPr algn="ctr"/>
            <a:r>
              <a:rPr lang="en-GB">
                <a:latin typeface="Gill Sans Ultra Bold"/>
              </a:rPr>
              <a:t>Fail relationships of parents</a:t>
            </a:r>
          </a:p>
          <a:p>
            <a:pPr algn="ctr"/>
            <a:r>
              <a:rPr lang="en-GB">
                <a:latin typeface="Gill Sans Ultra Bold"/>
              </a:rPr>
              <a:t>Family general poor health</a:t>
            </a:r>
          </a:p>
        </p:txBody>
      </p:sp>
    </p:spTree>
    <p:extLst>
      <p:ext uri="{BB962C8B-B14F-4D97-AF65-F5344CB8AC3E}">
        <p14:creationId xmlns:p14="http://schemas.microsoft.com/office/powerpoint/2010/main" val="42597876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6" descr="A picture containing graphical user interface&#10;&#10;Description automatically generated">
            <a:extLst>
              <a:ext uri="{FF2B5EF4-FFF2-40B4-BE49-F238E27FC236}">
                <a16:creationId xmlns:a16="http://schemas.microsoft.com/office/drawing/2014/main" id="{5E05C0AB-756F-4830-BB7D-4AA9AFD0CA9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426" r="3" b="3"/>
          <a:stretch/>
        </p:blipFill>
        <p:spPr>
          <a:xfrm>
            <a:off x="5985393" y="-1"/>
            <a:ext cx="6206607" cy="4125251"/>
          </a:xfrm>
          <a:prstGeom prst="rect">
            <a:avLst/>
          </a:prstGeom>
        </p:spPr>
      </p:pic>
      <p:sp>
        <p:nvSpPr>
          <p:cNvPr id="2" name="Title 1">
            <a:extLst>
              <a:ext uri="{FF2B5EF4-FFF2-40B4-BE49-F238E27FC236}">
                <a16:creationId xmlns:a16="http://schemas.microsoft.com/office/drawing/2014/main" id="{FBA37D05-2936-4054-AEAA-6E5663D9EA78}"/>
              </a:ext>
            </a:extLst>
          </p:cNvPr>
          <p:cNvSpPr>
            <a:spLocks noGrp="1"/>
          </p:cNvSpPr>
          <p:nvPr>
            <p:ph type="title"/>
          </p:nvPr>
        </p:nvSpPr>
        <p:spPr>
          <a:xfrm>
            <a:off x="810000" y="447188"/>
            <a:ext cx="4930400" cy="1559412"/>
          </a:xfrm>
          <a:effectLst/>
        </p:spPr>
        <p:txBody>
          <a:bodyPr>
            <a:normAutofit/>
          </a:bodyPr>
          <a:lstStyle/>
          <a:p>
            <a:r>
              <a:rPr lang="en-US">
                <a:solidFill>
                  <a:schemeClr val="tx1"/>
                </a:solidFill>
                <a:ea typeface="+mj-lt"/>
                <a:cs typeface="+mj-lt"/>
              </a:rPr>
              <a:t>The Impacts</a:t>
            </a:r>
            <a:r>
              <a:rPr lang="en-US" b="0">
                <a:solidFill>
                  <a:schemeClr val="tx1"/>
                </a:solidFill>
                <a:ea typeface="+mj-lt"/>
                <a:cs typeface="+mj-lt"/>
              </a:rPr>
              <a:t> </a:t>
            </a:r>
            <a:br>
              <a:rPr lang="en-US" b="0">
                <a:solidFill>
                  <a:schemeClr val="tx1"/>
                </a:solidFill>
                <a:ea typeface="+mj-lt"/>
                <a:cs typeface="+mj-lt"/>
              </a:rPr>
            </a:br>
            <a:r>
              <a:rPr lang="en-US">
                <a:solidFill>
                  <a:schemeClr val="tx1"/>
                </a:solidFill>
                <a:ea typeface="+mj-lt"/>
                <a:cs typeface="+mj-lt"/>
              </a:rPr>
              <a:t>By Kerris Smith</a:t>
            </a:r>
            <a:endParaRPr lang="en-GB">
              <a:solidFill>
                <a:schemeClr val="tx1"/>
              </a:solidFill>
              <a:ea typeface="+mj-lt"/>
              <a:cs typeface="+mj-lt"/>
            </a:endParaRPr>
          </a:p>
          <a:p>
            <a:endParaRPr lang="en-GB">
              <a:solidFill>
                <a:schemeClr val="tx1"/>
              </a:solidFill>
            </a:endParaRPr>
          </a:p>
        </p:txBody>
      </p:sp>
      <p:sp>
        <p:nvSpPr>
          <p:cNvPr id="3" name="Content Placeholder 2">
            <a:extLst>
              <a:ext uri="{FF2B5EF4-FFF2-40B4-BE49-F238E27FC236}">
                <a16:creationId xmlns:a16="http://schemas.microsoft.com/office/drawing/2014/main" id="{7187DA0E-E5BF-47E7-8A8A-3788D61B471E}"/>
              </a:ext>
            </a:extLst>
          </p:cNvPr>
          <p:cNvSpPr>
            <a:spLocks noGrp="1"/>
          </p:cNvSpPr>
          <p:nvPr>
            <p:ph idx="1"/>
          </p:nvPr>
        </p:nvSpPr>
        <p:spPr>
          <a:xfrm>
            <a:off x="268" y="1495778"/>
            <a:ext cx="6389242" cy="5269088"/>
          </a:xfrm>
          <a:effectLst/>
        </p:spPr>
        <p:txBody>
          <a:bodyPr vert="horz" lIns="91440" tIns="45720" rIns="91440" bIns="45720" rtlCol="0" anchor="ctr">
            <a:noAutofit/>
          </a:bodyPr>
          <a:lstStyle/>
          <a:p>
            <a:pPr>
              <a:lnSpc>
                <a:spcPct val="90000"/>
              </a:lnSpc>
              <a:spcBef>
                <a:spcPts val="0"/>
              </a:spcBef>
              <a:spcAft>
                <a:spcPts val="0"/>
              </a:spcAft>
            </a:pPr>
            <a:r>
              <a:rPr lang="en-GB" sz="2400" b="1">
                <a:solidFill>
                  <a:schemeClr val="accent1">
                    <a:lumMod val="60000"/>
                    <a:lumOff val="40000"/>
                  </a:schemeClr>
                </a:solidFill>
                <a:ea typeface="+mn-lt"/>
                <a:cs typeface="+mn-lt"/>
              </a:rPr>
              <a:t>Rent arrears:</a:t>
            </a:r>
            <a:r>
              <a:rPr lang="en-GB" sz="2400" b="1">
                <a:solidFill>
                  <a:schemeClr val="accent1">
                    <a:lumMod val="60000"/>
                    <a:lumOff val="40000"/>
                  </a:schemeClr>
                </a:solidFill>
              </a:rPr>
              <a:t> Parents that have be a victim domestic violence together with rent arrears impact their children’s safety, stress levels, mood and behaviour (</a:t>
            </a:r>
            <a:r>
              <a:rPr lang="en-GB" sz="2400" b="1" err="1">
                <a:solidFill>
                  <a:schemeClr val="accent1">
                    <a:lumMod val="60000"/>
                    <a:lumOff val="40000"/>
                  </a:schemeClr>
                </a:solidFill>
              </a:rPr>
              <a:t>Bomsta</a:t>
            </a:r>
            <a:r>
              <a:rPr lang="en-GB" sz="2400" b="1">
                <a:solidFill>
                  <a:schemeClr val="accent1">
                    <a:lumMod val="60000"/>
                    <a:lumOff val="40000"/>
                  </a:schemeClr>
                </a:solidFill>
              </a:rPr>
              <a:t> and Sullivan, 2018).</a:t>
            </a:r>
            <a:endParaRPr lang="en-US" sz="2400" b="1">
              <a:solidFill>
                <a:schemeClr val="accent1">
                  <a:lumMod val="60000"/>
                  <a:lumOff val="40000"/>
                </a:schemeClr>
              </a:solidFill>
              <a:ea typeface="+mn-lt"/>
              <a:cs typeface="+mn-lt"/>
            </a:endParaRPr>
          </a:p>
          <a:p>
            <a:pPr>
              <a:lnSpc>
                <a:spcPct val="90000"/>
              </a:lnSpc>
              <a:spcBef>
                <a:spcPts val="0"/>
              </a:spcBef>
              <a:spcAft>
                <a:spcPts val="0"/>
              </a:spcAft>
            </a:pPr>
            <a:endParaRPr lang="en-GB" sz="2400" b="1">
              <a:solidFill>
                <a:schemeClr val="accent1">
                  <a:lumMod val="60000"/>
                  <a:lumOff val="40000"/>
                </a:schemeClr>
              </a:solidFill>
              <a:ea typeface="+mn-lt"/>
              <a:cs typeface="+mn-lt"/>
            </a:endParaRPr>
          </a:p>
          <a:p>
            <a:pPr>
              <a:lnSpc>
                <a:spcPct val="90000"/>
              </a:lnSpc>
              <a:spcBef>
                <a:spcPts val="0"/>
              </a:spcBef>
              <a:spcAft>
                <a:spcPts val="0"/>
              </a:spcAft>
            </a:pPr>
            <a:r>
              <a:rPr lang="en-GB" sz="2400" b="1">
                <a:solidFill>
                  <a:schemeClr val="accent1">
                    <a:lumMod val="60000"/>
                    <a:lumOff val="40000"/>
                  </a:schemeClr>
                </a:solidFill>
                <a:ea typeface="+mn-lt"/>
                <a:cs typeface="+mn-lt"/>
              </a:rPr>
              <a:t>Domestic Violence: Research has suggested that domestic violence has a negative impact on mothers ability on having authority over the child. Witnessing domestic abuse can cause children to be at risk of anti social behaviour and also aggression as the child gets old </a:t>
            </a:r>
            <a:r>
              <a:rPr lang="en-GB" sz="2400" b="1">
                <a:solidFill>
                  <a:schemeClr val="accent1">
                    <a:lumMod val="60000"/>
                    <a:lumOff val="40000"/>
                  </a:schemeClr>
                </a:solidFill>
              </a:rPr>
              <a:t>(Holt, Buckley and Whelan, 2008).</a:t>
            </a:r>
            <a:endParaRPr lang="en-US" sz="2400" b="1">
              <a:solidFill>
                <a:schemeClr val="accent1">
                  <a:lumMod val="60000"/>
                  <a:lumOff val="40000"/>
                </a:schemeClr>
              </a:solidFill>
              <a:ea typeface="+mn-lt"/>
              <a:cs typeface="+mn-lt"/>
            </a:endParaRPr>
          </a:p>
          <a:p>
            <a:pPr>
              <a:lnSpc>
                <a:spcPct val="90000"/>
              </a:lnSpc>
              <a:spcBef>
                <a:spcPts val="0"/>
              </a:spcBef>
              <a:spcAft>
                <a:spcPts val="0"/>
              </a:spcAft>
            </a:pPr>
            <a:endParaRPr lang="en-GB" sz="1600">
              <a:ea typeface="+mn-lt"/>
              <a:cs typeface="+mn-lt"/>
            </a:endParaRPr>
          </a:p>
          <a:p>
            <a:pPr>
              <a:lnSpc>
                <a:spcPct val="90000"/>
              </a:lnSpc>
            </a:pPr>
            <a:endParaRPr lang="en-GB" sz="1700"/>
          </a:p>
        </p:txBody>
      </p:sp>
      <p:pic>
        <p:nvPicPr>
          <p:cNvPr id="11" name="Picture 11" descr="A picture containing person, indoor, young&#10;&#10;Description automatically generated">
            <a:extLst>
              <a:ext uri="{FF2B5EF4-FFF2-40B4-BE49-F238E27FC236}">
                <a16:creationId xmlns:a16="http://schemas.microsoft.com/office/drawing/2014/main" id="{4DCE3BEA-BEF0-40A0-8A45-622BD209CC87}"/>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9923" r="1" b="1"/>
          <a:stretch/>
        </p:blipFill>
        <p:spPr>
          <a:xfrm>
            <a:off x="6485467" y="4213075"/>
            <a:ext cx="5706532" cy="2644924"/>
          </a:xfrm>
          <a:prstGeom prst="rect">
            <a:avLst/>
          </a:prstGeom>
        </p:spPr>
      </p:pic>
      <p:sp>
        <p:nvSpPr>
          <p:cNvPr id="7" name="TextBox 6">
            <a:extLst>
              <a:ext uri="{FF2B5EF4-FFF2-40B4-BE49-F238E27FC236}">
                <a16:creationId xmlns:a16="http://schemas.microsoft.com/office/drawing/2014/main" id="{F7611566-7461-4FDF-B680-642CDFE61C20}"/>
              </a:ext>
            </a:extLst>
          </p:cNvPr>
          <p:cNvSpPr txBox="1"/>
          <p:nvPr/>
        </p:nvSpPr>
        <p:spPr>
          <a:xfrm>
            <a:off x="9490619" y="3925195"/>
            <a:ext cx="2701381"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54010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4BC1E5A5-0F44-4CC3-8F6D-EE4602D061D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2599" r="24210"/>
          <a:stretch/>
        </p:blipFill>
        <p:spPr>
          <a:xfrm>
            <a:off x="5759616" y="-1"/>
            <a:ext cx="6432384" cy="3560806"/>
          </a:xfrm>
          <a:prstGeom prst="rect">
            <a:avLst/>
          </a:prstGeom>
        </p:spPr>
      </p:pic>
      <p:sp>
        <p:nvSpPr>
          <p:cNvPr id="2" name="Title 1">
            <a:extLst>
              <a:ext uri="{FF2B5EF4-FFF2-40B4-BE49-F238E27FC236}">
                <a16:creationId xmlns:a16="http://schemas.microsoft.com/office/drawing/2014/main" id="{CAAEA48B-546F-4C41-BA8D-0CEE86E60C8C}"/>
              </a:ext>
            </a:extLst>
          </p:cNvPr>
          <p:cNvSpPr>
            <a:spLocks noGrp="1"/>
          </p:cNvSpPr>
          <p:nvPr>
            <p:ph type="title"/>
          </p:nvPr>
        </p:nvSpPr>
        <p:spPr>
          <a:xfrm>
            <a:off x="1093029" y="-184183"/>
            <a:ext cx="4930400" cy="1559412"/>
          </a:xfrm>
          <a:effectLst/>
        </p:spPr>
        <p:txBody>
          <a:bodyPr>
            <a:normAutofit/>
          </a:bodyPr>
          <a:lstStyle/>
          <a:p>
            <a:pPr algn="ctr"/>
            <a:r>
              <a:rPr lang="en-US">
                <a:solidFill>
                  <a:schemeClr val="tx1"/>
                </a:solidFill>
              </a:rPr>
              <a:t>The Impacts</a:t>
            </a:r>
            <a:br>
              <a:rPr lang="en-US"/>
            </a:br>
            <a:r>
              <a:rPr lang="en-US">
                <a:solidFill>
                  <a:schemeClr val="tx1"/>
                </a:solidFill>
              </a:rPr>
              <a:t>By Kerris Smith</a:t>
            </a:r>
          </a:p>
        </p:txBody>
      </p:sp>
      <p:sp>
        <p:nvSpPr>
          <p:cNvPr id="3" name="Content Placeholder 2">
            <a:extLst>
              <a:ext uri="{FF2B5EF4-FFF2-40B4-BE49-F238E27FC236}">
                <a16:creationId xmlns:a16="http://schemas.microsoft.com/office/drawing/2014/main" id="{FB5F569C-92B8-4658-9E77-893561697A75}"/>
              </a:ext>
            </a:extLst>
          </p:cNvPr>
          <p:cNvSpPr>
            <a:spLocks noGrp="1"/>
          </p:cNvSpPr>
          <p:nvPr>
            <p:ph idx="1"/>
          </p:nvPr>
        </p:nvSpPr>
        <p:spPr>
          <a:xfrm>
            <a:off x="127268" y="1465943"/>
            <a:ext cx="6375130" cy="5232399"/>
          </a:xfrm>
          <a:effectLst/>
        </p:spPr>
        <p:txBody>
          <a:bodyPr vert="horz" lIns="91440" tIns="45720" rIns="91440" bIns="45720" rtlCol="0" anchor="ctr">
            <a:noAutofit/>
          </a:bodyPr>
          <a:lstStyle/>
          <a:p>
            <a:pPr>
              <a:spcBef>
                <a:spcPts val="0"/>
              </a:spcBef>
              <a:spcAft>
                <a:spcPts val="0"/>
              </a:spcAft>
            </a:pPr>
            <a:r>
              <a:rPr lang="en-GB" sz="2800" b="1">
                <a:solidFill>
                  <a:schemeClr val="accent1">
                    <a:lumMod val="60000"/>
                    <a:lumOff val="40000"/>
                  </a:schemeClr>
                </a:solidFill>
                <a:ea typeface="+mn-lt"/>
                <a:cs typeface="+mn-lt"/>
              </a:rPr>
              <a:t>Verbal and emotional abuse: The children's future academic skills will be affected and also causes behaviour issues and emotional </a:t>
            </a:r>
            <a:r>
              <a:rPr lang="en-GB" sz="2800" b="1">
                <a:solidFill>
                  <a:schemeClr val="accent1">
                    <a:lumMod val="60000"/>
                    <a:lumOff val="40000"/>
                  </a:schemeClr>
                </a:solidFill>
              </a:rPr>
              <a:t>problems (</a:t>
            </a:r>
            <a:r>
              <a:rPr lang="en-GB" sz="2800" b="1" err="1">
                <a:solidFill>
                  <a:schemeClr val="accent1">
                    <a:lumMod val="60000"/>
                    <a:lumOff val="40000"/>
                  </a:schemeClr>
                </a:solidFill>
              </a:rPr>
              <a:t>Brendgen,et</a:t>
            </a:r>
            <a:r>
              <a:rPr lang="en-GB" sz="2800" b="1">
                <a:solidFill>
                  <a:schemeClr val="accent1">
                    <a:lumMod val="60000"/>
                    <a:lumOff val="40000"/>
                  </a:schemeClr>
                </a:solidFill>
              </a:rPr>
              <a:t> al, 2007).</a:t>
            </a:r>
            <a:endParaRPr lang="en-US" sz="2800" b="1">
              <a:solidFill>
                <a:schemeClr val="accent1">
                  <a:lumMod val="60000"/>
                  <a:lumOff val="40000"/>
                </a:schemeClr>
              </a:solidFill>
              <a:ea typeface="+mn-lt"/>
              <a:cs typeface="+mn-lt"/>
            </a:endParaRPr>
          </a:p>
          <a:p>
            <a:pPr>
              <a:spcBef>
                <a:spcPts val="0"/>
              </a:spcBef>
              <a:spcAft>
                <a:spcPts val="0"/>
              </a:spcAft>
            </a:pPr>
            <a:endParaRPr lang="en-GB" sz="2800" b="1">
              <a:solidFill>
                <a:schemeClr val="accent1">
                  <a:lumMod val="60000"/>
                  <a:lumOff val="40000"/>
                </a:schemeClr>
              </a:solidFill>
              <a:ea typeface="+mn-lt"/>
              <a:cs typeface="+mn-lt"/>
            </a:endParaRPr>
          </a:p>
          <a:p>
            <a:pPr>
              <a:spcBef>
                <a:spcPts val="0"/>
              </a:spcBef>
              <a:spcAft>
                <a:spcPts val="0"/>
              </a:spcAft>
            </a:pPr>
            <a:r>
              <a:rPr lang="en-GB" sz="2800" b="1">
                <a:solidFill>
                  <a:schemeClr val="accent1">
                    <a:lumMod val="60000"/>
                    <a:lumOff val="40000"/>
                  </a:schemeClr>
                </a:solidFill>
                <a:ea typeface="+mn-lt"/>
                <a:cs typeface="+mn-lt"/>
              </a:rPr>
              <a:t>Not attending school: </a:t>
            </a:r>
          </a:p>
          <a:p>
            <a:endParaRPr lang="en-GB"/>
          </a:p>
        </p:txBody>
      </p:sp>
      <p:pic>
        <p:nvPicPr>
          <p:cNvPr id="9" name="Picture 10" descr="A picture containing text&#10;&#10;Description automatically generated">
            <a:extLst>
              <a:ext uri="{FF2B5EF4-FFF2-40B4-BE49-F238E27FC236}">
                <a16:creationId xmlns:a16="http://schemas.microsoft.com/office/drawing/2014/main" id="{697C805E-A5A5-4F2A-9FC7-E783AD3D8CF7}"/>
              </a:ext>
            </a:extLst>
          </p:cNvPr>
          <p:cNvPicPr>
            <a:picLocks noChangeAspect="1"/>
          </p:cNvPicPr>
          <p:nvPr/>
        </p:nvPicPr>
        <p:blipFill>
          <a:blip r:embed="rId4"/>
          <a:stretch>
            <a:fillRect/>
          </a:stretch>
        </p:blipFill>
        <p:spPr>
          <a:xfrm>
            <a:off x="6511925" y="3571523"/>
            <a:ext cx="5659261" cy="3285065"/>
          </a:xfrm>
          <a:prstGeom prst="rect">
            <a:avLst/>
          </a:prstGeom>
        </p:spPr>
      </p:pic>
    </p:spTree>
    <p:extLst>
      <p:ext uri="{BB962C8B-B14F-4D97-AF65-F5344CB8AC3E}">
        <p14:creationId xmlns:p14="http://schemas.microsoft.com/office/powerpoint/2010/main" val="6785785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7" name="Picture 8" descr="A picture containing grass, outdoor, person, tree&#10;&#10;Description automatically generated">
            <a:extLst>
              <a:ext uri="{FF2B5EF4-FFF2-40B4-BE49-F238E27FC236}">
                <a16:creationId xmlns:a16="http://schemas.microsoft.com/office/drawing/2014/main" id="{91C0C5D4-9036-495B-A90F-761DB13B60F9}"/>
              </a:ext>
            </a:extLst>
          </p:cNvPr>
          <p:cNvPicPr>
            <a:picLocks noChangeAspect="1"/>
          </p:cNvPicPr>
          <p:nvPr/>
        </p:nvPicPr>
        <p:blipFill rotWithShape="1">
          <a:blip r:embed="rId2"/>
          <a:srcRect t="2615" r="3" b="3"/>
          <a:stretch/>
        </p:blipFill>
        <p:spPr>
          <a:xfrm>
            <a:off x="5985393" y="-1"/>
            <a:ext cx="6206607" cy="4125251"/>
          </a:xfrm>
          <a:prstGeom prst="rect">
            <a:avLst/>
          </a:prstGeom>
        </p:spPr>
      </p:pic>
      <p:sp>
        <p:nvSpPr>
          <p:cNvPr id="2" name="Title 1">
            <a:extLst>
              <a:ext uri="{FF2B5EF4-FFF2-40B4-BE49-F238E27FC236}">
                <a16:creationId xmlns:a16="http://schemas.microsoft.com/office/drawing/2014/main" id="{56D1AA45-2AB6-4B02-9F5C-D764926DEB93}"/>
              </a:ext>
            </a:extLst>
          </p:cNvPr>
          <p:cNvSpPr>
            <a:spLocks noGrp="1"/>
          </p:cNvSpPr>
          <p:nvPr>
            <p:ph type="title"/>
          </p:nvPr>
        </p:nvSpPr>
        <p:spPr>
          <a:xfrm>
            <a:off x="766458" y="-140641"/>
            <a:ext cx="5213428" cy="1559412"/>
          </a:xfrm>
          <a:effectLst/>
        </p:spPr>
        <p:txBody>
          <a:bodyPr>
            <a:normAutofit/>
          </a:bodyPr>
          <a:lstStyle/>
          <a:p>
            <a:pPr algn="ctr"/>
            <a:r>
              <a:rPr lang="en-US">
                <a:solidFill>
                  <a:schemeClr val="tx1"/>
                </a:solidFill>
                <a:ea typeface="+mj-lt"/>
                <a:cs typeface="+mj-lt"/>
              </a:rPr>
              <a:t>The Impacts</a:t>
            </a:r>
            <a:br>
              <a:rPr lang="en-US">
                <a:solidFill>
                  <a:schemeClr val="tx1"/>
                </a:solidFill>
                <a:ea typeface="+mj-lt"/>
                <a:cs typeface="+mj-lt"/>
              </a:rPr>
            </a:br>
            <a:r>
              <a:rPr lang="en-US">
                <a:solidFill>
                  <a:schemeClr val="tx1"/>
                </a:solidFill>
                <a:ea typeface="+mj-lt"/>
                <a:cs typeface="+mj-lt"/>
              </a:rPr>
              <a:t>By Kerris Smith</a:t>
            </a:r>
            <a:endParaRPr lang="en-US">
              <a:solidFill>
                <a:schemeClr val="tx1"/>
              </a:solidFill>
            </a:endParaRPr>
          </a:p>
        </p:txBody>
      </p:sp>
      <p:sp>
        <p:nvSpPr>
          <p:cNvPr id="3" name="Content Placeholder 2">
            <a:extLst>
              <a:ext uri="{FF2B5EF4-FFF2-40B4-BE49-F238E27FC236}">
                <a16:creationId xmlns:a16="http://schemas.microsoft.com/office/drawing/2014/main" id="{28E1C6E3-5BF1-4E1A-861A-3A33BD52537F}"/>
              </a:ext>
            </a:extLst>
          </p:cNvPr>
          <p:cNvSpPr>
            <a:spLocks noGrp="1"/>
          </p:cNvSpPr>
          <p:nvPr>
            <p:ph idx="1"/>
          </p:nvPr>
        </p:nvSpPr>
        <p:spPr>
          <a:xfrm>
            <a:off x="775170" y="1625197"/>
            <a:ext cx="5487340" cy="4420003"/>
          </a:xfrm>
          <a:effectLst/>
        </p:spPr>
        <p:txBody>
          <a:bodyPr vert="horz" lIns="91440" tIns="45720" rIns="91440" bIns="45720" rtlCol="0" anchor="ctr">
            <a:noAutofit/>
          </a:bodyPr>
          <a:lstStyle/>
          <a:p>
            <a:endParaRPr lang="en-GB" sz="2400" b="1">
              <a:solidFill>
                <a:schemeClr val="accent1">
                  <a:lumMod val="60000"/>
                  <a:lumOff val="40000"/>
                </a:schemeClr>
              </a:solidFill>
            </a:endParaRPr>
          </a:p>
          <a:p>
            <a:endParaRPr lang="en-GB" sz="2400" b="1">
              <a:solidFill>
                <a:schemeClr val="accent1">
                  <a:lumMod val="60000"/>
                  <a:lumOff val="40000"/>
                </a:schemeClr>
              </a:solidFill>
            </a:endParaRPr>
          </a:p>
          <a:p>
            <a:endParaRPr lang="en-GB" sz="2400" b="1">
              <a:solidFill>
                <a:schemeClr val="accent1">
                  <a:lumMod val="60000"/>
                  <a:lumOff val="40000"/>
                </a:schemeClr>
              </a:solidFill>
            </a:endParaRPr>
          </a:p>
          <a:p>
            <a:endParaRPr lang="en-GB" sz="2400" b="1">
              <a:solidFill>
                <a:schemeClr val="accent1">
                  <a:lumMod val="60000"/>
                  <a:lumOff val="40000"/>
                </a:schemeClr>
              </a:solidFill>
              <a:ea typeface="+mn-lt"/>
              <a:cs typeface="+mn-lt"/>
            </a:endParaRPr>
          </a:p>
          <a:p>
            <a:r>
              <a:rPr lang="en-GB" sz="2400" b="1">
                <a:solidFill>
                  <a:schemeClr val="accent1">
                    <a:lumMod val="60000"/>
                    <a:lumOff val="40000"/>
                  </a:schemeClr>
                </a:solidFill>
                <a:ea typeface="+mn-lt"/>
                <a:cs typeface="+mn-lt"/>
              </a:rPr>
              <a:t>Anti Social behaviour of the two boys:</a:t>
            </a:r>
            <a:r>
              <a:rPr lang="en-GB" sz="2400" b="1">
                <a:ea typeface="+mn-lt"/>
                <a:cs typeface="+mn-lt"/>
              </a:rPr>
              <a:t> </a:t>
            </a:r>
            <a:endParaRPr lang="en-GB" sz="2400" b="1">
              <a:solidFill>
                <a:schemeClr val="accent1">
                  <a:lumMod val="60000"/>
                  <a:lumOff val="40000"/>
                </a:schemeClr>
              </a:solidFill>
            </a:endParaRPr>
          </a:p>
          <a:p>
            <a:endParaRPr lang="en-GB" sz="2400" b="1">
              <a:solidFill>
                <a:schemeClr val="accent1">
                  <a:lumMod val="60000"/>
                  <a:lumOff val="40000"/>
                </a:schemeClr>
              </a:solidFill>
            </a:endParaRPr>
          </a:p>
          <a:p>
            <a:endParaRPr lang="en-GB" sz="2400" b="1">
              <a:solidFill>
                <a:schemeClr val="accent1">
                  <a:lumMod val="60000"/>
                  <a:lumOff val="40000"/>
                </a:schemeClr>
              </a:solidFill>
            </a:endParaRPr>
          </a:p>
          <a:p>
            <a:endParaRPr lang="en-GB" sz="2400" b="1">
              <a:solidFill>
                <a:schemeClr val="accent1">
                  <a:lumMod val="60000"/>
                  <a:lumOff val="40000"/>
                </a:schemeClr>
              </a:solidFill>
            </a:endParaRPr>
          </a:p>
          <a:p>
            <a:endParaRPr lang="en-GB" sz="2400" b="1">
              <a:solidFill>
                <a:schemeClr val="accent1">
                  <a:lumMod val="60000"/>
                  <a:lumOff val="40000"/>
                </a:schemeClr>
              </a:solidFill>
            </a:endParaRPr>
          </a:p>
          <a:p>
            <a:r>
              <a:rPr lang="en-GB" sz="2400" b="1">
                <a:solidFill>
                  <a:schemeClr val="accent1">
                    <a:lumMod val="60000"/>
                    <a:lumOff val="40000"/>
                  </a:schemeClr>
                </a:solidFill>
              </a:rPr>
              <a:t>Mothers Alcoholism:</a:t>
            </a:r>
            <a:endParaRPr lang="en-GB">
              <a:solidFill>
                <a:schemeClr val="accent1">
                  <a:lumMod val="60000"/>
                  <a:lumOff val="40000"/>
                </a:schemeClr>
              </a:solidFill>
            </a:endParaRPr>
          </a:p>
          <a:p>
            <a:endParaRPr lang="en-GB" sz="2400" b="1">
              <a:solidFill>
                <a:schemeClr val="accent1">
                  <a:lumMod val="60000"/>
                  <a:lumOff val="40000"/>
                </a:schemeClr>
              </a:solidFill>
            </a:endParaRPr>
          </a:p>
          <a:p>
            <a:endParaRPr lang="en-GB" sz="2400" b="1">
              <a:solidFill>
                <a:schemeClr val="accent1">
                  <a:lumMod val="60000"/>
                  <a:lumOff val="40000"/>
                </a:schemeClr>
              </a:solidFill>
            </a:endParaRPr>
          </a:p>
          <a:p>
            <a:endParaRPr lang="en-GB" sz="2400" b="1">
              <a:solidFill>
                <a:schemeClr val="accent1">
                  <a:lumMod val="60000"/>
                  <a:lumOff val="40000"/>
                </a:schemeClr>
              </a:solidFill>
            </a:endParaRPr>
          </a:p>
          <a:p>
            <a:endParaRPr lang="en-GB" sz="2400" b="1">
              <a:solidFill>
                <a:schemeClr val="accent1">
                  <a:lumMod val="60000"/>
                  <a:lumOff val="40000"/>
                </a:schemeClr>
              </a:solidFill>
            </a:endParaRPr>
          </a:p>
          <a:p>
            <a:endParaRPr lang="en-GB" sz="2400" b="1">
              <a:solidFill>
                <a:schemeClr val="accent1">
                  <a:lumMod val="60000"/>
                  <a:lumOff val="40000"/>
                </a:schemeClr>
              </a:solidFill>
            </a:endParaRPr>
          </a:p>
          <a:p>
            <a:endParaRPr lang="en-GB" sz="1400" b="1"/>
          </a:p>
        </p:txBody>
      </p:sp>
      <p:pic>
        <p:nvPicPr>
          <p:cNvPr id="4" name="Picture 4">
            <a:extLst>
              <a:ext uri="{FF2B5EF4-FFF2-40B4-BE49-F238E27FC236}">
                <a16:creationId xmlns:a16="http://schemas.microsoft.com/office/drawing/2014/main" id="{8F873BB6-519B-414F-A352-17703C054A88}"/>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17529" r="-2" b="13032"/>
          <a:stretch/>
        </p:blipFill>
        <p:spPr>
          <a:xfrm>
            <a:off x="6485467" y="4213075"/>
            <a:ext cx="5706532" cy="2644924"/>
          </a:xfrm>
          <a:prstGeom prst="rect">
            <a:avLst/>
          </a:prstGeom>
        </p:spPr>
      </p:pic>
    </p:spTree>
    <p:extLst>
      <p:ext uri="{BB962C8B-B14F-4D97-AF65-F5344CB8AC3E}">
        <p14:creationId xmlns:p14="http://schemas.microsoft.com/office/powerpoint/2010/main" val="14977551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A02A7-F06A-43C6-9D0B-B288C53FF649}"/>
              </a:ext>
            </a:extLst>
          </p:cNvPr>
          <p:cNvSpPr>
            <a:spLocks noGrp="1"/>
          </p:cNvSpPr>
          <p:nvPr>
            <p:ph type="title"/>
          </p:nvPr>
        </p:nvSpPr>
        <p:spPr>
          <a:xfrm>
            <a:off x="451515" y="1720746"/>
            <a:ext cx="4710927" cy="3402398"/>
          </a:xfrm>
        </p:spPr>
        <p:txBody>
          <a:bodyPr anchor="ctr">
            <a:normAutofit/>
          </a:bodyPr>
          <a:lstStyle/>
          <a:p>
            <a:r>
              <a:rPr lang="en-GB">
                <a:solidFill>
                  <a:schemeClr val="tx1"/>
                </a:solidFill>
              </a:rPr>
              <a:t>References</a:t>
            </a:r>
            <a:br>
              <a:rPr lang="en-GB">
                <a:solidFill>
                  <a:schemeClr val="tx1"/>
                </a:solidFill>
              </a:rPr>
            </a:br>
            <a:r>
              <a:rPr lang="en-GB">
                <a:solidFill>
                  <a:schemeClr val="tx1"/>
                </a:solidFill>
              </a:rPr>
              <a:t>By Kerris Smith </a:t>
            </a:r>
          </a:p>
        </p:txBody>
      </p:sp>
      <p:sp>
        <p:nvSpPr>
          <p:cNvPr id="3" name="Content Placeholder 2">
            <a:extLst>
              <a:ext uri="{FF2B5EF4-FFF2-40B4-BE49-F238E27FC236}">
                <a16:creationId xmlns:a16="http://schemas.microsoft.com/office/drawing/2014/main" id="{69001301-B127-475A-B323-008D539213A6}"/>
              </a:ext>
            </a:extLst>
          </p:cNvPr>
          <p:cNvSpPr>
            <a:spLocks noGrp="1"/>
          </p:cNvSpPr>
          <p:nvPr>
            <p:ph idx="1"/>
          </p:nvPr>
        </p:nvSpPr>
        <p:spPr>
          <a:xfrm>
            <a:off x="5322268" y="216993"/>
            <a:ext cx="6051018" cy="6315156"/>
          </a:xfrm>
          <a:effectLst/>
        </p:spPr>
        <p:txBody>
          <a:bodyPr vert="horz" lIns="91440" tIns="45720" rIns="91440" bIns="45720" rtlCol="0" anchor="t">
            <a:normAutofit fontScale="85000" lnSpcReduction="10000"/>
          </a:bodyPr>
          <a:lstStyle/>
          <a:p>
            <a:pPr>
              <a:spcBef>
                <a:spcPts val="0"/>
              </a:spcBef>
              <a:spcAft>
                <a:spcPts val="0"/>
              </a:spcAft>
            </a:pPr>
            <a:r>
              <a:rPr lang="en-GB" sz="2000" b="1" err="1"/>
              <a:t>Bomsta</a:t>
            </a:r>
            <a:r>
              <a:rPr lang="en-GB" sz="2000" b="1"/>
              <a:t>, H. and Sullivan, C. (2018). IPV Survivors’ Perceptions of How a Flexible Funding Housing Intervention Impacted Their Children. </a:t>
            </a:r>
            <a:r>
              <a:rPr lang="en-GB" sz="2000" b="1" i="1"/>
              <a:t>Journal of Family Violence</a:t>
            </a:r>
            <a:r>
              <a:rPr lang="en-GB" sz="2000" b="1"/>
              <a:t>, 33(6), pp.371-380. Available at: &lt;https://link.springer.com/article/10.1007/s10896-018-9972-5&gt; (Accessed 4 July 2021).</a:t>
            </a:r>
            <a:endParaRPr lang="en-US" sz="2000">
              <a:ea typeface="+mn-lt"/>
              <a:cs typeface="+mn-lt"/>
            </a:endParaRPr>
          </a:p>
          <a:p>
            <a:pPr>
              <a:spcBef>
                <a:spcPts val="0"/>
              </a:spcBef>
              <a:spcAft>
                <a:spcPts val="0"/>
              </a:spcAft>
            </a:pPr>
            <a:endParaRPr lang="en-GB" sz="2000">
              <a:ea typeface="+mn-lt"/>
              <a:cs typeface="+mn-lt"/>
            </a:endParaRPr>
          </a:p>
          <a:p>
            <a:pPr>
              <a:spcBef>
                <a:spcPts val="0"/>
              </a:spcBef>
              <a:spcAft>
                <a:spcPts val="0"/>
              </a:spcAft>
            </a:pPr>
            <a:r>
              <a:rPr lang="en-GB" sz="2000" b="1"/>
              <a:t>Holt, S., Buckley, H. and Whelan, S., (2008). The impact of exposure to domestic violence on children and young people: A review of the literature. </a:t>
            </a:r>
            <a:r>
              <a:rPr lang="en-GB" sz="2000" b="1" i="1"/>
              <a:t>Child Abuse &amp; Neglect</a:t>
            </a:r>
            <a:r>
              <a:rPr lang="en-GB" sz="2000" b="1"/>
              <a:t>, 32(8), pp.797-810. Available at: &lt;https://reader.elsevier.com/reader/sd/pii/S0145213408001348?token=E4C972644AD01A52D22895D1E6083C74C184DF02658D184AAAEDE004903E03AFF5067E5535EE0B5EAC75F76F215AAC2D&amp;originRegion=eu-west-1&amp;originCreation=20210704131545&gt;(Accessed 4 July 2021).</a:t>
            </a:r>
            <a:endParaRPr lang="en-US" sz="2000">
              <a:ea typeface="+mn-lt"/>
              <a:cs typeface="+mn-lt"/>
            </a:endParaRPr>
          </a:p>
          <a:p>
            <a:pPr>
              <a:spcBef>
                <a:spcPts val="0"/>
              </a:spcBef>
              <a:spcAft>
                <a:spcPts val="0"/>
              </a:spcAft>
            </a:pPr>
            <a:endParaRPr lang="en-GB" sz="2000">
              <a:ea typeface="+mn-lt"/>
              <a:cs typeface="+mn-lt"/>
            </a:endParaRPr>
          </a:p>
          <a:p>
            <a:pPr>
              <a:spcBef>
                <a:spcPts val="0"/>
              </a:spcBef>
              <a:spcAft>
                <a:spcPts val="0"/>
              </a:spcAft>
            </a:pPr>
            <a:r>
              <a:rPr lang="en-GB" sz="2000" b="1"/>
              <a:t>Brendgen, M., Bukowski, W.M., </a:t>
            </a:r>
            <a:r>
              <a:rPr lang="en-GB" sz="2000" b="1" err="1"/>
              <a:t>Wanner</a:t>
            </a:r>
            <a:r>
              <a:rPr lang="en-GB" sz="2000" b="1"/>
              <a:t>, B., Vitaro, F. &amp; Tremblay, R.E. (2007). Verbal abuse by the teacher during childhood and academic, </a:t>
            </a:r>
            <a:r>
              <a:rPr lang="en-GB" sz="2000" b="1" err="1"/>
              <a:t>behavioral</a:t>
            </a:r>
            <a:r>
              <a:rPr lang="en-GB" sz="2000" b="1"/>
              <a:t>, and emotional adjustment in young adulthood. Journal of Educational Psychology, 99(1), 26-38.</a:t>
            </a:r>
            <a:endParaRPr lang="en-GB" sz="2000">
              <a:ea typeface="+mn-lt"/>
              <a:cs typeface="+mn-lt"/>
            </a:endParaRPr>
          </a:p>
          <a:p>
            <a:endParaRPr lang="en-GB" sz="2000"/>
          </a:p>
        </p:txBody>
      </p:sp>
    </p:spTree>
    <p:extLst>
      <p:ext uri="{BB962C8B-B14F-4D97-AF65-F5344CB8AC3E}">
        <p14:creationId xmlns:p14="http://schemas.microsoft.com/office/powerpoint/2010/main" val="4291814089"/>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84885-D0B1-4549-97E0-6C3F4362C17E}"/>
              </a:ext>
            </a:extLst>
          </p:cNvPr>
          <p:cNvSpPr>
            <a:spLocks noGrp="1"/>
          </p:cNvSpPr>
          <p:nvPr>
            <p:ph type="title"/>
          </p:nvPr>
        </p:nvSpPr>
        <p:spPr>
          <a:xfrm>
            <a:off x="0" y="624250"/>
            <a:ext cx="10571998" cy="970450"/>
          </a:xfrm>
        </p:spPr>
        <p:txBody>
          <a:bodyPr/>
          <a:lstStyle/>
          <a:p>
            <a:r>
              <a:rPr lang="en-GB"/>
              <a:t>Policies in place to prevent a similar incident occurring today (Tamanna)</a:t>
            </a:r>
            <a:endParaRPr lang="en-US"/>
          </a:p>
        </p:txBody>
      </p:sp>
      <p:sp>
        <p:nvSpPr>
          <p:cNvPr id="3" name="Content Placeholder 2">
            <a:extLst>
              <a:ext uri="{FF2B5EF4-FFF2-40B4-BE49-F238E27FC236}">
                <a16:creationId xmlns:a16="http://schemas.microsoft.com/office/drawing/2014/main" id="{96A99B59-5E6B-AC44-A9AA-050027A503C3}"/>
              </a:ext>
            </a:extLst>
          </p:cNvPr>
          <p:cNvSpPr>
            <a:spLocks noGrp="1"/>
          </p:cNvSpPr>
          <p:nvPr>
            <p:ph idx="1"/>
          </p:nvPr>
        </p:nvSpPr>
        <p:spPr>
          <a:xfrm>
            <a:off x="663931" y="2597239"/>
            <a:ext cx="10554574" cy="3636511"/>
          </a:xfrm>
        </p:spPr>
        <p:txBody>
          <a:bodyPr/>
          <a:lstStyle/>
          <a:p>
            <a:r>
              <a:rPr lang="en-US"/>
              <a:t>Responsibilities for safeguarding adults are set in legislation by the </a:t>
            </a:r>
          </a:p>
          <a:p>
            <a:pPr marL="0" indent="0">
              <a:buNone/>
            </a:pPr>
            <a:r>
              <a:rPr lang="en-US"/>
              <a:t>Care Act 2014 and through regulations</a:t>
            </a:r>
            <a:r>
              <a:rPr lang="en-GB"/>
              <a:t>, which includes promoting individual well being, and preventing needs for Care and support. </a:t>
            </a:r>
          </a:p>
          <a:p>
            <a:r>
              <a:rPr lang="en-GB" b="1" i="0">
                <a:effectLst/>
                <a:latin typeface="museo_sans"/>
              </a:rPr>
              <a:t>A new law was passed by parliament in 2017. The Homelessness Reduction Act means that:</a:t>
            </a:r>
          </a:p>
          <a:p>
            <a:pPr marL="0" indent="0">
              <a:buNone/>
            </a:pPr>
            <a:r>
              <a:rPr lang="en-GB" b="1" i="0">
                <a:effectLst/>
                <a:latin typeface="museo_sans"/>
              </a:rPr>
              <a:t>all homeless people will be able to get help from their council.</a:t>
            </a:r>
          </a:p>
          <a:p>
            <a:pPr marL="0" indent="0">
              <a:buNone/>
            </a:pPr>
            <a:endParaRPr lang="en-US"/>
          </a:p>
        </p:txBody>
      </p:sp>
    </p:spTree>
    <p:extLst>
      <p:ext uri="{BB962C8B-B14F-4D97-AF65-F5344CB8AC3E}">
        <p14:creationId xmlns:p14="http://schemas.microsoft.com/office/powerpoint/2010/main" val="40022537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5CEF1-C83C-0245-B8B8-8F52AA216BB7}"/>
              </a:ext>
            </a:extLst>
          </p:cNvPr>
          <p:cNvSpPr>
            <a:spLocks noGrp="1"/>
          </p:cNvSpPr>
          <p:nvPr>
            <p:ph type="title"/>
          </p:nvPr>
        </p:nvSpPr>
        <p:spPr>
          <a:xfrm>
            <a:off x="0" y="957603"/>
            <a:ext cx="10571998" cy="970450"/>
          </a:xfrm>
        </p:spPr>
        <p:txBody>
          <a:bodyPr/>
          <a:lstStyle/>
          <a:p>
            <a:r>
              <a:rPr lang="en-GB"/>
              <a:t>Professional interventions in place to prevent a similar incident occurring today</a:t>
            </a:r>
            <a:br>
              <a:rPr lang="en-GB"/>
            </a:br>
            <a:r>
              <a:rPr lang="en-GB"/>
              <a:t>(Tamanna) </a:t>
            </a:r>
            <a:endParaRPr lang="en-US"/>
          </a:p>
        </p:txBody>
      </p:sp>
      <p:sp>
        <p:nvSpPr>
          <p:cNvPr id="3" name="Content Placeholder 2">
            <a:extLst>
              <a:ext uri="{FF2B5EF4-FFF2-40B4-BE49-F238E27FC236}">
                <a16:creationId xmlns:a16="http://schemas.microsoft.com/office/drawing/2014/main" id="{D26C6484-459E-8945-A523-2C1B5749888F}"/>
              </a:ext>
            </a:extLst>
          </p:cNvPr>
          <p:cNvSpPr>
            <a:spLocks noGrp="1"/>
          </p:cNvSpPr>
          <p:nvPr>
            <p:ph idx="1"/>
          </p:nvPr>
        </p:nvSpPr>
        <p:spPr>
          <a:xfrm>
            <a:off x="0" y="2263886"/>
            <a:ext cx="11711955" cy="3636511"/>
          </a:xfrm>
        </p:spPr>
        <p:txBody>
          <a:bodyPr>
            <a:normAutofit fontScale="92500" lnSpcReduction="10000"/>
          </a:bodyPr>
          <a:lstStyle/>
          <a:p>
            <a:pPr lvl="0"/>
            <a:r>
              <a:rPr lang="en-IN" sz="2800" b="1"/>
              <a:t>Personal development training through the parents’ group training sessions to the mother</a:t>
            </a:r>
          </a:p>
          <a:p>
            <a:pPr lvl="0"/>
            <a:r>
              <a:rPr lang="en-IN" sz="2800" b="1"/>
              <a:t>Parenting skill training through 10 two-hour weekly sessions</a:t>
            </a:r>
            <a:endParaRPr lang="en-GB" sz="2800" b="1"/>
          </a:p>
          <a:p>
            <a:pPr lvl="0"/>
            <a:r>
              <a:rPr lang="en-GB" sz="2800" b="1"/>
              <a:t>Police interventions and support in domestic violence cases </a:t>
            </a:r>
          </a:p>
          <a:p>
            <a:pPr lvl="0"/>
            <a:r>
              <a:rPr lang="en-GB" sz="2800" b="1"/>
              <a:t>Housing associations offering emergency accommodation for families who are struggling with rent </a:t>
            </a:r>
          </a:p>
          <a:p>
            <a:pPr lvl="0"/>
            <a:r>
              <a:rPr lang="en-GB" sz="2800" b="1"/>
              <a:t>Children services keeping close eyes on families with records and histories of abuse</a:t>
            </a:r>
            <a:endParaRPr lang="en-US" sz="2800" b="1"/>
          </a:p>
        </p:txBody>
      </p:sp>
    </p:spTree>
    <p:extLst>
      <p:ext uri="{BB962C8B-B14F-4D97-AF65-F5344CB8AC3E}">
        <p14:creationId xmlns:p14="http://schemas.microsoft.com/office/powerpoint/2010/main" val="38923783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C78BA-8358-0B4E-A38E-9FBE45875D81}"/>
              </a:ext>
            </a:extLst>
          </p:cNvPr>
          <p:cNvSpPr>
            <a:spLocks noGrp="1"/>
          </p:cNvSpPr>
          <p:nvPr>
            <p:ph type="title"/>
          </p:nvPr>
        </p:nvSpPr>
        <p:spPr>
          <a:xfrm>
            <a:off x="714750" y="999202"/>
            <a:ext cx="10571998" cy="970450"/>
          </a:xfrm>
        </p:spPr>
        <p:txBody>
          <a:bodyPr/>
          <a:lstStyle/>
          <a:p>
            <a:r>
              <a:rPr lang="en-GB"/>
              <a:t>Policies and professional interventions in place to Prevent a similar incident happening today. </a:t>
            </a:r>
            <a:endParaRPr lang="en-US"/>
          </a:p>
        </p:txBody>
      </p:sp>
      <p:sp>
        <p:nvSpPr>
          <p:cNvPr id="5" name="Content Placeholder 4">
            <a:extLst>
              <a:ext uri="{FF2B5EF4-FFF2-40B4-BE49-F238E27FC236}">
                <a16:creationId xmlns:a16="http://schemas.microsoft.com/office/drawing/2014/main" id="{FF4DEE61-678B-8945-BD5B-84953E1EC6F0}"/>
              </a:ext>
            </a:extLst>
          </p:cNvPr>
          <p:cNvSpPr>
            <a:spLocks noGrp="1"/>
          </p:cNvSpPr>
          <p:nvPr>
            <p:ph idx="1"/>
          </p:nvPr>
        </p:nvSpPr>
        <p:spPr>
          <a:xfrm>
            <a:off x="818712" y="2222287"/>
            <a:ext cx="10554574" cy="4766682"/>
          </a:xfrm>
        </p:spPr>
        <p:txBody>
          <a:bodyPr/>
          <a:lstStyle/>
          <a:p>
            <a:endParaRPr lang="en-US"/>
          </a:p>
        </p:txBody>
      </p:sp>
    </p:spTree>
    <p:extLst>
      <p:ext uri="{BB962C8B-B14F-4D97-AF65-F5344CB8AC3E}">
        <p14:creationId xmlns:p14="http://schemas.microsoft.com/office/powerpoint/2010/main" val="12388002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D0E3C-7937-2F4E-BD9C-4022B99886B1}"/>
              </a:ext>
            </a:extLst>
          </p:cNvPr>
          <p:cNvSpPr>
            <a:spLocks noGrp="1"/>
          </p:cNvSpPr>
          <p:nvPr>
            <p:ph type="title"/>
          </p:nvPr>
        </p:nvSpPr>
        <p:spPr/>
        <p:txBody>
          <a:bodyPr/>
          <a:lstStyle/>
          <a:p>
            <a:r>
              <a:rPr lang="en-GB"/>
              <a:t>Tamanna (References)</a:t>
            </a:r>
            <a:endParaRPr lang="en-US"/>
          </a:p>
        </p:txBody>
      </p:sp>
      <p:sp>
        <p:nvSpPr>
          <p:cNvPr id="3" name="Content Placeholder 2">
            <a:extLst>
              <a:ext uri="{FF2B5EF4-FFF2-40B4-BE49-F238E27FC236}">
                <a16:creationId xmlns:a16="http://schemas.microsoft.com/office/drawing/2014/main" id="{B27DB6E6-971E-B346-9030-210067B39450}"/>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1730017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12D88-DCD6-47B1-996D-D4E24B411460}"/>
              </a:ext>
            </a:extLst>
          </p:cNvPr>
          <p:cNvSpPr>
            <a:spLocks noGrp="1"/>
          </p:cNvSpPr>
          <p:nvPr>
            <p:ph type="title"/>
          </p:nvPr>
        </p:nvSpPr>
        <p:spPr/>
        <p:txBody>
          <a:bodyPr/>
          <a:lstStyle/>
          <a:p>
            <a:r>
              <a:rPr lang="en-GB"/>
              <a:t>Ioana</a:t>
            </a:r>
          </a:p>
        </p:txBody>
      </p:sp>
      <p:sp>
        <p:nvSpPr>
          <p:cNvPr id="3" name="Content Placeholder 2">
            <a:extLst>
              <a:ext uri="{FF2B5EF4-FFF2-40B4-BE49-F238E27FC236}">
                <a16:creationId xmlns:a16="http://schemas.microsoft.com/office/drawing/2014/main" id="{B13E6321-D22D-4F9D-88E2-ECCA093F49F4}"/>
              </a:ext>
            </a:extLst>
          </p:cNvPr>
          <p:cNvSpPr>
            <a:spLocks noGrp="1"/>
          </p:cNvSpPr>
          <p:nvPr>
            <p:ph idx="1"/>
          </p:nvPr>
        </p:nvSpPr>
        <p:spPr/>
        <p:txBody>
          <a:bodyPr/>
          <a:lstStyle/>
          <a:p>
            <a:r>
              <a:rPr lang="en-GB"/>
              <a:t>This case study examines how domestic violence impacts the lives and education  children and young people and how they can be supported within the education system. Schools are often the service in closest and longest contact with a child living with domestic violence; teachers  play a vital role in supp families access welfare services.</a:t>
            </a:r>
          </a:p>
        </p:txBody>
      </p:sp>
    </p:spTree>
    <p:extLst>
      <p:ext uri="{BB962C8B-B14F-4D97-AF65-F5344CB8AC3E}">
        <p14:creationId xmlns:p14="http://schemas.microsoft.com/office/powerpoint/2010/main" val="23916583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8FC7A-5A1F-4A56-BB25-05A186F89C96}"/>
              </a:ext>
            </a:extLst>
          </p:cNvPr>
          <p:cNvSpPr>
            <a:spLocks noGrp="1"/>
          </p:cNvSpPr>
          <p:nvPr>
            <p:ph type="title"/>
          </p:nvPr>
        </p:nvSpPr>
        <p:spPr/>
        <p:txBody>
          <a:bodyPr/>
          <a:lstStyle/>
          <a:p>
            <a:r>
              <a:rPr lang="en-GB"/>
              <a:t>Ioana</a:t>
            </a:r>
          </a:p>
        </p:txBody>
      </p:sp>
      <p:sp>
        <p:nvSpPr>
          <p:cNvPr id="3" name="Content Placeholder 2">
            <a:extLst>
              <a:ext uri="{FF2B5EF4-FFF2-40B4-BE49-F238E27FC236}">
                <a16:creationId xmlns:a16="http://schemas.microsoft.com/office/drawing/2014/main" id="{69DE7E24-5724-4EF5-A429-A589DD017BC2}"/>
              </a:ext>
            </a:extLst>
          </p:cNvPr>
          <p:cNvSpPr>
            <a:spLocks noGrp="1"/>
          </p:cNvSpPr>
          <p:nvPr>
            <p:ph idx="1"/>
          </p:nvPr>
        </p:nvSpPr>
        <p:spPr/>
        <p:txBody>
          <a:bodyPr/>
          <a:lstStyle/>
          <a:p>
            <a:r>
              <a:rPr lang="en-GB"/>
              <a:t>In the wake of high cases of child abuse and neglect, concerns have been raised about the effectiveness of multi-agency responses to children living with abuse.</a:t>
            </a:r>
          </a:p>
          <a:p>
            <a:endParaRPr lang="en-GB"/>
          </a:p>
          <a:p>
            <a:r>
              <a:rPr lang="en-GB"/>
              <a:t>The functioning of an impaired child's family  environment, as well as early intervention initiatives, are described in this case study.</a:t>
            </a:r>
          </a:p>
        </p:txBody>
      </p:sp>
    </p:spTree>
    <p:extLst>
      <p:ext uri="{BB962C8B-B14F-4D97-AF65-F5344CB8AC3E}">
        <p14:creationId xmlns:p14="http://schemas.microsoft.com/office/powerpoint/2010/main" val="21878113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F05CF-68B7-4ED5-9427-5C8521A9AB94}"/>
              </a:ext>
            </a:extLst>
          </p:cNvPr>
          <p:cNvSpPr>
            <a:spLocks noGrp="1"/>
          </p:cNvSpPr>
          <p:nvPr>
            <p:ph type="title"/>
          </p:nvPr>
        </p:nvSpPr>
        <p:spPr/>
        <p:txBody>
          <a:bodyPr/>
          <a:lstStyle/>
          <a:p>
            <a:r>
              <a:rPr lang="en-GB"/>
              <a:t>Ioana </a:t>
            </a:r>
          </a:p>
        </p:txBody>
      </p:sp>
      <p:sp>
        <p:nvSpPr>
          <p:cNvPr id="3" name="Content Placeholder 2">
            <a:extLst>
              <a:ext uri="{FF2B5EF4-FFF2-40B4-BE49-F238E27FC236}">
                <a16:creationId xmlns:a16="http://schemas.microsoft.com/office/drawing/2014/main" id="{754B6A97-1AD1-4D0A-A6EA-AF0A18026EF7}"/>
              </a:ext>
            </a:extLst>
          </p:cNvPr>
          <p:cNvSpPr>
            <a:spLocks noGrp="1"/>
          </p:cNvSpPr>
          <p:nvPr>
            <p:ph idx="1"/>
          </p:nvPr>
        </p:nvSpPr>
        <p:spPr/>
        <p:txBody>
          <a:bodyPr/>
          <a:lstStyle/>
          <a:p>
            <a:r>
              <a:rPr lang="en-GB"/>
              <a:t>Despite the fact that this overview of social service approaches to reducing family violence identifies specific </a:t>
            </a:r>
            <a:r>
              <a:rPr lang="en-GB" err="1"/>
              <a:t>intervetions</a:t>
            </a:r>
            <a:r>
              <a:rPr lang="en-GB"/>
              <a:t>, Professional policies, these are not separate strategies.</a:t>
            </a:r>
          </a:p>
          <a:p>
            <a:endParaRPr lang="en-GB"/>
          </a:p>
          <a:p>
            <a:r>
              <a:rPr lang="en-GB"/>
              <a:t>The precise services given by each intervention overlap significantly, raising the important cross-cutting question of which parts in this group of treatments are most beneficial in preventing and treating family violence.</a:t>
            </a:r>
          </a:p>
        </p:txBody>
      </p:sp>
    </p:spTree>
    <p:extLst>
      <p:ext uri="{BB962C8B-B14F-4D97-AF65-F5344CB8AC3E}">
        <p14:creationId xmlns:p14="http://schemas.microsoft.com/office/powerpoint/2010/main" val="16452336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DCB18-A49D-284A-87CE-421A2AB7C067}"/>
              </a:ext>
            </a:extLst>
          </p:cNvPr>
          <p:cNvSpPr>
            <a:spLocks noGrp="1"/>
          </p:cNvSpPr>
          <p:nvPr>
            <p:ph type="title"/>
          </p:nvPr>
        </p:nvSpPr>
        <p:spPr>
          <a:xfrm>
            <a:off x="172529" y="328533"/>
            <a:ext cx="12084288" cy="1605687"/>
          </a:xfrm>
        </p:spPr>
        <p:txBody>
          <a:bodyPr vert="horz" lIns="91440" tIns="45720" rIns="91440" bIns="45720" rtlCol="0" anchor="ctr">
            <a:noAutofit/>
          </a:bodyPr>
          <a:lstStyle/>
          <a:p>
            <a:r>
              <a:rPr lang="en-GB">
                <a:solidFill>
                  <a:schemeClr val="tx1"/>
                </a:solidFill>
              </a:rPr>
              <a:t>Policies used by Multidisciplinary Services </a:t>
            </a:r>
            <a:br>
              <a:rPr lang="en-GB"/>
            </a:br>
            <a:r>
              <a:rPr lang="en-GB"/>
              <a:t>For the Parents </a:t>
            </a:r>
            <a:br>
              <a:rPr lang="en-GB" sz="3600"/>
            </a:br>
            <a:r>
              <a:rPr lang="en-GB" sz="2400"/>
              <a:t>by Fatima Zahra</a:t>
            </a:r>
            <a:br>
              <a:rPr lang="en-GB" sz="3600"/>
            </a:br>
            <a:endParaRPr lang="en-GB" sz="3600"/>
          </a:p>
        </p:txBody>
      </p:sp>
      <p:sp>
        <p:nvSpPr>
          <p:cNvPr id="12" name="Content Placeholder 11">
            <a:extLst>
              <a:ext uri="{FF2B5EF4-FFF2-40B4-BE49-F238E27FC236}">
                <a16:creationId xmlns:a16="http://schemas.microsoft.com/office/drawing/2014/main" id="{17D643A9-325F-3C47-A705-986D609C213E}"/>
              </a:ext>
            </a:extLst>
          </p:cNvPr>
          <p:cNvSpPr>
            <a:spLocks noGrp="1"/>
          </p:cNvSpPr>
          <p:nvPr>
            <p:ph idx="1"/>
          </p:nvPr>
        </p:nvSpPr>
        <p:spPr>
          <a:xfrm>
            <a:off x="170861" y="2546127"/>
            <a:ext cx="12093820" cy="4051748"/>
          </a:xfrm>
          <a:effectLst/>
        </p:spPr>
        <p:txBody>
          <a:bodyPr vert="horz" lIns="91440" tIns="45720" rIns="91440" bIns="45720" rtlCol="0" anchor="ctr">
            <a:noAutofit/>
          </a:bodyPr>
          <a:lstStyle/>
          <a:p>
            <a:endParaRPr lang="en-US" sz="2200"/>
          </a:p>
          <a:p>
            <a:pPr marL="0" indent="0">
              <a:buNone/>
            </a:pPr>
            <a:endParaRPr lang="en-US" sz="2200" b="1">
              <a:ea typeface="+mn-lt"/>
              <a:cs typeface="+mn-lt"/>
            </a:endParaRPr>
          </a:p>
          <a:p>
            <a:pPr marL="0" indent="0">
              <a:buNone/>
            </a:pPr>
            <a:r>
              <a:rPr lang="en-US" sz="2200" b="1">
                <a:ea typeface="+mn-lt"/>
                <a:cs typeface="+mn-lt"/>
              </a:rPr>
              <a:t>Domestic violence policy</a:t>
            </a:r>
            <a:endParaRPr lang="en-US" sz="2200"/>
          </a:p>
          <a:p>
            <a:r>
              <a:rPr lang="en-US" sz="2200">
                <a:ea typeface="+mn-lt"/>
                <a:cs typeface="+mn-lt"/>
              </a:rPr>
              <a:t>Local authorities have duty to support the victims.</a:t>
            </a:r>
          </a:p>
          <a:p>
            <a:r>
              <a:rPr lang="en-US" sz="2200">
                <a:ea typeface="+mn-lt"/>
                <a:cs typeface="+mn-lt"/>
              </a:rPr>
              <a:t> Place them in safe accommodation.</a:t>
            </a:r>
            <a:endParaRPr lang="en-US" sz="2200"/>
          </a:p>
          <a:p>
            <a:r>
              <a:rPr lang="en-US" sz="2200">
                <a:ea typeface="+mn-lt"/>
                <a:cs typeface="+mn-lt"/>
              </a:rPr>
              <a:t>Supportvictimes and perpetrators through rehabilitation programs (Ministry of Justice, 2020).</a:t>
            </a:r>
          </a:p>
          <a:p>
            <a:pPr marL="0" indent="0">
              <a:buNone/>
            </a:pPr>
            <a:r>
              <a:rPr lang="en-US" sz="2200" b="1">
                <a:ea typeface="+mn-lt"/>
                <a:cs typeface="+mn-lt"/>
              </a:rPr>
              <a:t>Substance misuse policy</a:t>
            </a:r>
            <a:endParaRPr lang="en-US" sz="2200"/>
          </a:p>
          <a:p>
            <a:r>
              <a:rPr lang="en-US" sz="2200">
                <a:ea typeface="+mn-lt"/>
                <a:cs typeface="+mn-lt"/>
              </a:rPr>
              <a:t>Local services should work in coordination with health experts to provide support to person who misuses drugs such as alcohol  (Department of Health and Social care, 2015).</a:t>
            </a:r>
            <a:endParaRPr lang="en-US" sz="2200"/>
          </a:p>
          <a:p>
            <a:r>
              <a:rPr lang="en-US" sz="2200">
                <a:ea typeface="+mn-lt"/>
                <a:cs typeface="+mn-lt"/>
              </a:rPr>
              <a:t>The timing and location should be flexible to motivate them to attend the sessions (Public Health England, 2015).</a:t>
            </a:r>
            <a:endParaRPr lang="en-US" sz="2200"/>
          </a:p>
          <a:p>
            <a:endParaRPr lang="en-US" sz="2200"/>
          </a:p>
          <a:p>
            <a:endParaRPr lang="en-US" sz="2200" b="1"/>
          </a:p>
          <a:p>
            <a:endParaRPr lang="en-US" sz="2200"/>
          </a:p>
        </p:txBody>
      </p:sp>
    </p:spTree>
    <p:extLst>
      <p:ext uri="{BB962C8B-B14F-4D97-AF65-F5344CB8AC3E}">
        <p14:creationId xmlns:p14="http://schemas.microsoft.com/office/powerpoint/2010/main" val="2833061569"/>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DCB18-A49D-284A-87CE-421A2AB7C067}"/>
              </a:ext>
            </a:extLst>
          </p:cNvPr>
          <p:cNvSpPr>
            <a:spLocks noGrp="1"/>
          </p:cNvSpPr>
          <p:nvPr>
            <p:ph type="title"/>
          </p:nvPr>
        </p:nvSpPr>
        <p:spPr>
          <a:xfrm>
            <a:off x="1" y="127251"/>
            <a:ext cx="12113043" cy="1691950"/>
          </a:xfrm>
        </p:spPr>
        <p:txBody>
          <a:bodyPr vert="horz" lIns="91440" tIns="45720" rIns="91440" bIns="45720" rtlCol="0" anchor="ctr">
            <a:noAutofit/>
          </a:bodyPr>
          <a:lstStyle/>
          <a:p>
            <a:r>
              <a:rPr lang="en-GB">
                <a:solidFill>
                  <a:schemeClr val="tx1"/>
                </a:solidFill>
              </a:rPr>
              <a:t>Policies by Multidisciplinary Services </a:t>
            </a:r>
            <a:r>
              <a:rPr lang="en-GB"/>
              <a:t>For the Parent</a:t>
            </a:r>
            <a:br>
              <a:rPr lang="en-GB" sz="3600"/>
            </a:br>
            <a:r>
              <a:rPr lang="en-GB" sz="2400"/>
              <a:t>by Fatima Zahra </a:t>
            </a:r>
            <a:endParaRPr lang="en-US" sz="3600"/>
          </a:p>
        </p:txBody>
      </p:sp>
      <p:sp>
        <p:nvSpPr>
          <p:cNvPr id="4" name="TextBox 3">
            <a:extLst>
              <a:ext uri="{FF2B5EF4-FFF2-40B4-BE49-F238E27FC236}">
                <a16:creationId xmlns:a16="http://schemas.microsoft.com/office/drawing/2014/main" id="{2911E296-38C5-4E1B-864F-8B7E5C45C6DC}"/>
              </a:ext>
            </a:extLst>
          </p:cNvPr>
          <p:cNvSpPr txBox="1"/>
          <p:nvPr/>
        </p:nvSpPr>
        <p:spPr>
          <a:xfrm>
            <a:off x="109268" y="1963947"/>
            <a:ext cx="12376028" cy="51675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spcBef>
                <a:spcPct val="20000"/>
              </a:spcBef>
              <a:spcAft>
                <a:spcPts val="600"/>
              </a:spcAft>
              <a:buFont typeface="Arial"/>
              <a:buChar char="•"/>
            </a:pPr>
            <a:r>
              <a:rPr lang="en-US" sz="2100"/>
              <a:t>The support should be provided on 1 to 1 basis.</a:t>
            </a:r>
          </a:p>
          <a:p>
            <a:pPr marL="342900" indent="-342900">
              <a:spcBef>
                <a:spcPct val="20000"/>
              </a:spcBef>
              <a:spcAft>
                <a:spcPts val="600"/>
              </a:spcAft>
              <a:buFont typeface="Arial"/>
              <a:buChar char="•"/>
            </a:pPr>
            <a:r>
              <a:rPr lang="en-US" sz="2100"/>
              <a:t>Peer monitoring schemes.</a:t>
            </a:r>
            <a:endParaRPr lang="en-US" sz="2100">
              <a:ea typeface="+mn-lt"/>
              <a:cs typeface="+mn-lt"/>
            </a:endParaRPr>
          </a:p>
          <a:p>
            <a:pPr marL="342900" indent="-342900">
              <a:spcBef>
                <a:spcPct val="20000"/>
              </a:spcBef>
              <a:spcAft>
                <a:spcPts val="600"/>
              </a:spcAft>
              <a:buFont typeface="Arial"/>
              <a:buChar char="•"/>
            </a:pPr>
            <a:r>
              <a:rPr lang="en-US" sz="2100">
                <a:ea typeface="+mn-lt"/>
                <a:cs typeface="+mn-lt"/>
              </a:rPr>
              <a:t>Supporting them with housing and health issues. (Department of Health and Social care, 2015).</a:t>
            </a:r>
            <a:endParaRPr lang="en-US" sz="2100"/>
          </a:p>
          <a:p>
            <a:pPr marL="285750" indent="-285750">
              <a:spcBef>
                <a:spcPct val="20000"/>
              </a:spcBef>
              <a:spcAft>
                <a:spcPts val="600"/>
              </a:spcAft>
              <a:buFont typeface="Arial"/>
              <a:buChar char="•"/>
            </a:pPr>
            <a:r>
              <a:rPr lang="en-US" sz="2100"/>
              <a:t>The support should be provided for both the induvial and their family </a:t>
            </a:r>
            <a:r>
              <a:rPr lang="en-US" sz="2100">
                <a:ea typeface="+mn-lt"/>
                <a:cs typeface="+mn-lt"/>
              </a:rPr>
              <a:t>(Welsh Government, 2014).</a:t>
            </a:r>
          </a:p>
          <a:p>
            <a:pPr>
              <a:spcBef>
                <a:spcPct val="20000"/>
              </a:spcBef>
              <a:spcAft>
                <a:spcPts val="600"/>
              </a:spcAft>
            </a:pPr>
            <a:r>
              <a:rPr lang="en-US" sz="2100" b="1"/>
              <a:t>End of Life Care Policy</a:t>
            </a:r>
            <a:endParaRPr lang="en-US" sz="2100">
              <a:ea typeface="+mn-lt"/>
              <a:cs typeface="+mn-lt"/>
            </a:endParaRPr>
          </a:p>
          <a:p>
            <a:pPr marL="285750" indent="-285750">
              <a:spcBef>
                <a:spcPct val="20000"/>
              </a:spcBef>
              <a:spcAft>
                <a:spcPts val="600"/>
              </a:spcAft>
              <a:buFont typeface="Arial"/>
              <a:buChar char="•"/>
            </a:pPr>
            <a:r>
              <a:rPr lang="en-US" sz="2100"/>
              <a:t>According to the policy family or the carer should be provided bereavement support </a:t>
            </a:r>
            <a:r>
              <a:rPr lang="en-US" sz="2100">
                <a:ea typeface="+mn-lt"/>
                <a:cs typeface="+mn-lt"/>
              </a:rPr>
              <a:t>(National Health Service, 2018).</a:t>
            </a:r>
          </a:p>
          <a:p>
            <a:pPr marL="285750" indent="-285750">
              <a:spcBef>
                <a:spcPct val="20000"/>
              </a:spcBef>
              <a:spcAft>
                <a:spcPts val="600"/>
              </a:spcAft>
              <a:buFont typeface="Arial"/>
              <a:buChar char="•"/>
            </a:pPr>
            <a:r>
              <a:rPr lang="en-US" sz="2100"/>
              <a:t>It can be short-term or long-term basis.</a:t>
            </a:r>
            <a:endParaRPr lang="en-US" sz="2100">
              <a:ea typeface="+mn-lt"/>
              <a:cs typeface="+mn-lt"/>
            </a:endParaRPr>
          </a:p>
          <a:p>
            <a:pPr marL="285750" indent="-285750">
              <a:spcBef>
                <a:spcPct val="20000"/>
              </a:spcBef>
              <a:spcAft>
                <a:spcPts val="600"/>
              </a:spcAft>
              <a:buFont typeface="Arial"/>
              <a:buChar char="•"/>
            </a:pPr>
            <a:r>
              <a:rPr lang="en-US" sz="2100"/>
              <a:t>Referrals should be made to specialist bereavement counsellors</a:t>
            </a:r>
            <a:r>
              <a:rPr lang="en-US" sz="2100">
                <a:ea typeface="+mn-lt"/>
                <a:cs typeface="+mn-lt"/>
              </a:rPr>
              <a:t> (National Bereavement Alliance, 2017).</a:t>
            </a:r>
            <a:r>
              <a:rPr lang="en-US" sz="2200">
                <a:ea typeface="+mn-lt"/>
                <a:cs typeface="+mn-lt"/>
              </a:rPr>
              <a:t> </a:t>
            </a:r>
          </a:p>
        </p:txBody>
      </p:sp>
    </p:spTree>
    <p:extLst>
      <p:ext uri="{BB962C8B-B14F-4D97-AF65-F5344CB8AC3E}">
        <p14:creationId xmlns:p14="http://schemas.microsoft.com/office/powerpoint/2010/main" val="1634778190"/>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Content Placeholder 11">
            <a:extLst>
              <a:ext uri="{FF2B5EF4-FFF2-40B4-BE49-F238E27FC236}">
                <a16:creationId xmlns:a16="http://schemas.microsoft.com/office/drawing/2014/main" id="{17D643A9-325F-3C47-A705-986D609C213E}"/>
              </a:ext>
            </a:extLst>
          </p:cNvPr>
          <p:cNvSpPr>
            <a:spLocks noGrp="1"/>
          </p:cNvSpPr>
          <p:nvPr>
            <p:ph idx="1"/>
          </p:nvPr>
        </p:nvSpPr>
        <p:spPr>
          <a:xfrm>
            <a:off x="112043" y="2064443"/>
            <a:ext cx="11974805" cy="4462484"/>
          </a:xfrm>
          <a:effectLst/>
        </p:spPr>
        <p:txBody>
          <a:bodyPr>
            <a:normAutofit/>
          </a:bodyPr>
          <a:lstStyle/>
          <a:p>
            <a:pPr marL="0" indent="0">
              <a:spcBef>
                <a:spcPts val="0"/>
              </a:spcBef>
              <a:spcAft>
                <a:spcPts val="0"/>
              </a:spcAft>
              <a:buNone/>
            </a:pPr>
            <a:r>
              <a:rPr lang="en-US" sz="3600" b="1"/>
              <a:t>Well-being and Health policy</a:t>
            </a:r>
            <a:endParaRPr lang="en-US" sz="3600">
              <a:ea typeface="+mn-lt"/>
              <a:cs typeface="+mn-lt"/>
            </a:endParaRPr>
          </a:p>
          <a:p>
            <a:pPr>
              <a:spcBef>
                <a:spcPts val="0"/>
              </a:spcBef>
              <a:spcAft>
                <a:spcPts val="0"/>
              </a:spcAft>
              <a:buFont typeface="Arial,Sans-Serif" charset="2"/>
              <a:buChar char="•"/>
            </a:pPr>
            <a:r>
              <a:rPr lang="en-US" sz="2800"/>
              <a:t>People who have good relationship with their partners have good health and well-being</a:t>
            </a:r>
            <a:r>
              <a:rPr lang="en-US" sz="2800">
                <a:ea typeface="+mn-lt"/>
                <a:cs typeface="+mn-lt"/>
              </a:rPr>
              <a:t> (Department of health and Social Care, 2014).</a:t>
            </a:r>
          </a:p>
          <a:p>
            <a:pPr>
              <a:spcBef>
                <a:spcPts val="0"/>
              </a:spcBef>
              <a:spcAft>
                <a:spcPts val="0"/>
              </a:spcAft>
              <a:buFont typeface="Arial,Sans-Serif" charset="2"/>
              <a:buChar char="•"/>
            </a:pPr>
            <a:r>
              <a:rPr lang="en-US" sz="2800"/>
              <a:t>Intensive family support programs are found to be effective with parents who misuse drugs or alcohol.</a:t>
            </a:r>
            <a:endParaRPr lang="en-US" sz="2800">
              <a:ea typeface="+mn-lt"/>
              <a:cs typeface="+mn-lt"/>
            </a:endParaRPr>
          </a:p>
        </p:txBody>
      </p:sp>
      <p:sp>
        <p:nvSpPr>
          <p:cNvPr id="6" name="Title 1">
            <a:extLst>
              <a:ext uri="{FF2B5EF4-FFF2-40B4-BE49-F238E27FC236}">
                <a16:creationId xmlns:a16="http://schemas.microsoft.com/office/drawing/2014/main" id="{C17F02F7-6DE2-42D9-AAB7-E181B12F9223}"/>
              </a:ext>
            </a:extLst>
          </p:cNvPr>
          <p:cNvSpPr txBox="1">
            <a:spLocks/>
          </p:cNvSpPr>
          <p:nvPr/>
        </p:nvSpPr>
        <p:spPr>
          <a:xfrm>
            <a:off x="1" y="817364"/>
            <a:ext cx="12084288" cy="1030592"/>
          </a:xfrm>
          <a:prstGeom prst="rect">
            <a:avLst/>
          </a:prstGeom>
          <a:effectLst>
            <a:outerShdw blurRad="50800" dir="14400000">
              <a:srgbClr val="000000">
                <a:alpha val="60000"/>
              </a:srgbClr>
            </a:outerShdw>
          </a:effectLst>
        </p:spPr>
        <p:txBody>
          <a:bodyPr vert="horz" lIns="91440" tIns="45720" rIns="91440" bIns="45720" rtlCol="0" anchor="ctr">
            <a:noAutofit/>
          </a:bodyPr>
          <a:lst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a:solidFill>
                  <a:schemeClr val="tx1"/>
                </a:solidFill>
              </a:rPr>
              <a:t>Policies used by Multidisciplinary Services </a:t>
            </a:r>
            <a:r>
              <a:rPr lang="en-GB"/>
              <a:t>For the Parents</a:t>
            </a:r>
            <a:r>
              <a:rPr lang="en-GB" sz="4400"/>
              <a:t> </a:t>
            </a:r>
          </a:p>
          <a:p>
            <a:r>
              <a:rPr lang="en-GB" sz="2400"/>
              <a:t>By Fatima Zahra</a:t>
            </a:r>
          </a:p>
          <a:p>
            <a:endParaRPr lang="en-GB"/>
          </a:p>
        </p:txBody>
      </p:sp>
    </p:spTree>
    <p:extLst>
      <p:ext uri="{BB962C8B-B14F-4D97-AF65-F5344CB8AC3E}">
        <p14:creationId xmlns:p14="http://schemas.microsoft.com/office/powerpoint/2010/main" val="2284697357"/>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DCB18-A49D-284A-87CE-421A2AB7C067}"/>
              </a:ext>
            </a:extLst>
          </p:cNvPr>
          <p:cNvSpPr>
            <a:spLocks noGrp="1"/>
          </p:cNvSpPr>
          <p:nvPr>
            <p:ph type="title"/>
          </p:nvPr>
        </p:nvSpPr>
        <p:spPr>
          <a:xfrm>
            <a:off x="143771" y="675734"/>
            <a:ext cx="11731738" cy="1261292"/>
          </a:xfrm>
        </p:spPr>
        <p:txBody>
          <a:bodyPr vert="horz" lIns="91440" tIns="45720" rIns="91440" bIns="45720" rtlCol="0" anchor="ctr">
            <a:noAutofit/>
          </a:bodyPr>
          <a:lstStyle/>
          <a:p>
            <a:r>
              <a:rPr lang="en-GB">
                <a:solidFill>
                  <a:schemeClr val="tx1"/>
                </a:solidFill>
              </a:rPr>
              <a:t>Case management initiatives used by multidisciplinary services </a:t>
            </a:r>
            <a:r>
              <a:rPr lang="en-GB"/>
              <a:t>For the Parents</a:t>
            </a:r>
            <a:br>
              <a:rPr lang="en-GB"/>
            </a:br>
            <a:r>
              <a:rPr lang="en-GB" sz="2800"/>
              <a:t>by Fatima Zahra</a:t>
            </a:r>
            <a:br>
              <a:rPr lang="en-GB"/>
            </a:br>
            <a:endParaRPr lang="en-GB"/>
          </a:p>
        </p:txBody>
      </p:sp>
      <p:sp>
        <p:nvSpPr>
          <p:cNvPr id="12" name="Content Placeholder 11">
            <a:extLst>
              <a:ext uri="{FF2B5EF4-FFF2-40B4-BE49-F238E27FC236}">
                <a16:creationId xmlns:a16="http://schemas.microsoft.com/office/drawing/2014/main" id="{17D643A9-325F-3C47-A705-986D609C213E}"/>
              </a:ext>
            </a:extLst>
          </p:cNvPr>
          <p:cNvSpPr>
            <a:spLocks noGrp="1"/>
          </p:cNvSpPr>
          <p:nvPr>
            <p:ph idx="1"/>
          </p:nvPr>
        </p:nvSpPr>
        <p:spPr>
          <a:xfrm>
            <a:off x="140798" y="2265724"/>
            <a:ext cx="11831032" cy="4275580"/>
          </a:xfrm>
          <a:effectLst/>
        </p:spPr>
        <p:txBody>
          <a:bodyPr>
            <a:normAutofit fontScale="92500" lnSpcReduction="20000"/>
          </a:bodyPr>
          <a:lstStyle/>
          <a:p>
            <a:pPr marL="0" indent="0">
              <a:buNone/>
            </a:pPr>
            <a:endParaRPr lang="en-US" sz="2800"/>
          </a:p>
          <a:p>
            <a:r>
              <a:rPr lang="en-US" sz="2800"/>
              <a:t>Mother was referred to bereavement counselling.</a:t>
            </a:r>
          </a:p>
          <a:p>
            <a:r>
              <a:rPr lang="en-US" sz="2800"/>
              <a:t>Anger management to tackle domestic violence issue.</a:t>
            </a:r>
          </a:p>
          <a:p>
            <a:r>
              <a:rPr lang="en-US" sz="2800"/>
              <a:t>Neighborhood services were also involved to help them maintain their rent arrears.</a:t>
            </a:r>
          </a:p>
          <a:p>
            <a:r>
              <a:rPr lang="en-US" sz="2800"/>
              <a:t>Youth offending team</a:t>
            </a:r>
          </a:p>
          <a:p>
            <a:r>
              <a:rPr lang="en-US" sz="2800"/>
              <a:t>Parenting skill training. </a:t>
            </a:r>
          </a:p>
          <a:p>
            <a:r>
              <a:rPr lang="en-US" sz="2800"/>
              <a:t>Substance misuse and health services were also involved with the family.</a:t>
            </a:r>
          </a:p>
          <a:p>
            <a:endParaRPr lang="en-US" sz="2800"/>
          </a:p>
          <a:p>
            <a:endParaRPr lang="en-US" sz="2800"/>
          </a:p>
        </p:txBody>
      </p:sp>
    </p:spTree>
    <p:extLst>
      <p:ext uri="{BB962C8B-B14F-4D97-AF65-F5344CB8AC3E}">
        <p14:creationId xmlns:p14="http://schemas.microsoft.com/office/powerpoint/2010/main" val="1691208813"/>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12D88-DCD6-47B1-996D-D4E24B411460}"/>
              </a:ext>
            </a:extLst>
          </p:cNvPr>
          <p:cNvSpPr>
            <a:spLocks noGrp="1"/>
          </p:cNvSpPr>
          <p:nvPr>
            <p:ph type="title"/>
          </p:nvPr>
        </p:nvSpPr>
        <p:spPr/>
        <p:txBody>
          <a:bodyPr/>
          <a:lstStyle/>
          <a:p>
            <a:r>
              <a:rPr lang="en-GB"/>
              <a:t>References by Fatima Zahra</a:t>
            </a:r>
          </a:p>
        </p:txBody>
      </p:sp>
      <p:sp>
        <p:nvSpPr>
          <p:cNvPr id="3" name="Content Placeholder 2">
            <a:extLst>
              <a:ext uri="{FF2B5EF4-FFF2-40B4-BE49-F238E27FC236}">
                <a16:creationId xmlns:a16="http://schemas.microsoft.com/office/drawing/2014/main" id="{B13E6321-D22D-4F9D-88E2-ECCA093F49F4}"/>
              </a:ext>
            </a:extLst>
          </p:cNvPr>
          <p:cNvSpPr>
            <a:spLocks noGrp="1"/>
          </p:cNvSpPr>
          <p:nvPr>
            <p:ph idx="1"/>
          </p:nvPr>
        </p:nvSpPr>
        <p:spPr>
          <a:xfrm>
            <a:off x="-797" y="1949119"/>
            <a:ext cx="12251100" cy="5275527"/>
          </a:xfrm>
        </p:spPr>
        <p:txBody>
          <a:bodyPr vert="horz" lIns="91440" tIns="45720" rIns="91440" bIns="45720" rtlCol="0" anchor="ctr">
            <a:noAutofit/>
          </a:bodyPr>
          <a:lstStyle/>
          <a:p>
            <a:r>
              <a:rPr lang="en-GB">
                <a:ea typeface="+mn-lt"/>
                <a:cs typeface="+mn-lt"/>
              </a:rPr>
              <a:t>Department of health and Social Care (2015) </a:t>
            </a:r>
            <a:r>
              <a:rPr lang="en-GB" i="1">
                <a:ea typeface="+mn-lt"/>
                <a:cs typeface="+mn-lt"/>
              </a:rPr>
              <a:t>2010 to 2015 government policy: drug misuse and dependency. </a:t>
            </a:r>
            <a:r>
              <a:rPr lang="en-GB">
                <a:ea typeface="+mn-lt"/>
                <a:cs typeface="+mn-lt"/>
              </a:rPr>
              <a:t>Available at: </a:t>
            </a:r>
            <a:r>
              <a:rPr lang="en-GB">
                <a:ea typeface="+mn-lt"/>
                <a:cs typeface="+mn-lt"/>
                <a:hlinkClick r:id="rId2"/>
              </a:rPr>
              <a:t>https://www.gov.uk/government/publications/2010-to-2015-government-policy-drug-misuse-and-dependency/2010-to-2015-government-policy-drug-misuse-and-dependency</a:t>
            </a:r>
            <a:r>
              <a:rPr lang="en-GB">
                <a:ea typeface="+mn-lt"/>
                <a:cs typeface="+mn-lt"/>
              </a:rPr>
              <a:t> (Accessed 9th July 2021).</a:t>
            </a:r>
            <a:endParaRPr lang="en-GB"/>
          </a:p>
          <a:p>
            <a:r>
              <a:rPr lang="en-GB">
                <a:ea typeface="+mn-lt"/>
                <a:cs typeface="+mn-lt"/>
              </a:rPr>
              <a:t>Department of health and Social Care (2014) </a:t>
            </a:r>
            <a:r>
              <a:rPr lang="en-GB" i="1">
                <a:ea typeface="+mn-lt"/>
                <a:cs typeface="+mn-lt"/>
              </a:rPr>
              <a:t>Well-being and Health Policy. </a:t>
            </a:r>
            <a:r>
              <a:rPr lang="en-GB">
                <a:ea typeface="+mn-lt"/>
                <a:cs typeface="+mn-lt"/>
              </a:rPr>
              <a:t>Available at: </a:t>
            </a:r>
            <a:r>
              <a:rPr lang="en-GB">
                <a:ea typeface="+mn-lt"/>
                <a:cs typeface="+mn-lt"/>
                <a:hlinkClick r:id="rId3"/>
              </a:rPr>
              <a:t>https://www.gov.uk/government/publications/wellbeing-and-health-policy</a:t>
            </a:r>
            <a:r>
              <a:rPr lang="en-GB">
                <a:ea typeface="+mn-lt"/>
                <a:cs typeface="+mn-lt"/>
              </a:rPr>
              <a:t> (Accessed 06 July 2021).</a:t>
            </a:r>
            <a:endParaRPr lang="en-GB"/>
          </a:p>
          <a:p>
            <a:r>
              <a:rPr lang="en-GB">
                <a:ea typeface="+mn-lt"/>
                <a:cs typeface="+mn-lt"/>
              </a:rPr>
              <a:t>Ministry of Justice (2020) </a:t>
            </a:r>
            <a:r>
              <a:rPr lang="en-GB" i="1">
                <a:ea typeface="+mn-lt"/>
                <a:cs typeface="+mn-lt"/>
              </a:rPr>
              <a:t>Domestic Abuse Policy Framework.</a:t>
            </a:r>
            <a:r>
              <a:rPr lang="en-GB">
                <a:ea typeface="+mn-lt"/>
                <a:cs typeface="+mn-lt"/>
              </a:rPr>
              <a:t> Available at: https://assets.publishing.service.gov.uk/government/uploads/system/uploads/attachment_data/file/877643/domestic-abuse-pf.pdf (Accessed 04 July 2021).</a:t>
            </a:r>
          </a:p>
          <a:p>
            <a:r>
              <a:rPr lang="en-GB">
                <a:ea typeface="+mn-lt"/>
                <a:cs typeface="+mn-lt"/>
              </a:rPr>
              <a:t>National Bereavement Alliance (2017) </a:t>
            </a:r>
            <a:r>
              <a:rPr lang="en-GB" i="1">
                <a:ea typeface="+mn-lt"/>
                <a:cs typeface="+mn-lt"/>
              </a:rPr>
              <a:t>A Guide to Commissioning Bereavement Services in England. </a:t>
            </a:r>
            <a:r>
              <a:rPr lang="en-GB">
                <a:ea typeface="+mn-lt"/>
                <a:cs typeface="+mn-lt"/>
              </a:rPr>
              <a:t>Available at: </a:t>
            </a:r>
            <a:r>
              <a:rPr lang="en-GB">
                <a:ea typeface="+mn-lt"/>
                <a:cs typeface="+mn-lt"/>
                <a:hlinkClick r:id="rId4"/>
              </a:rPr>
              <a:t>https://nationalbereavementalliance.org.uk/wp-content/uploads/2017/07/A-Guide-to-Commissioning-Bereavement-Services-in-England-WEB.pdf</a:t>
            </a:r>
            <a:r>
              <a:rPr lang="en-GB">
                <a:ea typeface="+mn-lt"/>
                <a:cs typeface="+mn-lt"/>
              </a:rPr>
              <a:t> (Accessed 8th July 2021).</a:t>
            </a:r>
            <a:endParaRPr lang="en-GB"/>
          </a:p>
        </p:txBody>
      </p:sp>
    </p:spTree>
    <p:extLst>
      <p:ext uri="{BB962C8B-B14F-4D97-AF65-F5344CB8AC3E}">
        <p14:creationId xmlns:p14="http://schemas.microsoft.com/office/powerpoint/2010/main" val="20189787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F05CF-68B7-4ED5-9427-5C8521A9AB94}"/>
              </a:ext>
            </a:extLst>
          </p:cNvPr>
          <p:cNvSpPr>
            <a:spLocks noGrp="1"/>
          </p:cNvSpPr>
          <p:nvPr>
            <p:ph type="title"/>
          </p:nvPr>
        </p:nvSpPr>
        <p:spPr>
          <a:xfrm>
            <a:off x="464943" y="432811"/>
            <a:ext cx="10571998" cy="970450"/>
          </a:xfrm>
        </p:spPr>
        <p:txBody>
          <a:bodyPr/>
          <a:lstStyle/>
          <a:p>
            <a:r>
              <a:rPr lang="en-GB">
                <a:ea typeface="+mj-lt"/>
                <a:cs typeface="+mj-lt"/>
              </a:rPr>
              <a:t>References by Fatima Zahra</a:t>
            </a:r>
            <a:endParaRPr lang="en-GB" b="0">
              <a:ea typeface="+mj-lt"/>
              <a:cs typeface="+mj-lt"/>
            </a:endParaRPr>
          </a:p>
        </p:txBody>
      </p:sp>
      <p:sp>
        <p:nvSpPr>
          <p:cNvPr id="3" name="Content Placeholder 2">
            <a:extLst>
              <a:ext uri="{FF2B5EF4-FFF2-40B4-BE49-F238E27FC236}">
                <a16:creationId xmlns:a16="http://schemas.microsoft.com/office/drawing/2014/main" id="{754B6A97-1AD1-4D0A-A6EA-AF0A18026EF7}"/>
              </a:ext>
            </a:extLst>
          </p:cNvPr>
          <p:cNvSpPr>
            <a:spLocks noGrp="1"/>
          </p:cNvSpPr>
          <p:nvPr>
            <p:ph idx="1"/>
          </p:nvPr>
        </p:nvSpPr>
        <p:spPr>
          <a:xfrm>
            <a:off x="171731" y="2049759"/>
            <a:ext cx="11848535" cy="4815454"/>
          </a:xfrm>
        </p:spPr>
        <p:txBody>
          <a:bodyPr vert="horz" lIns="91440" tIns="45720" rIns="91440" bIns="45720" rtlCol="0" anchor="ctr">
            <a:noAutofit/>
          </a:bodyPr>
          <a:lstStyle/>
          <a:p>
            <a:r>
              <a:rPr lang="en-GB" sz="2000"/>
              <a:t>National Health Service, (2018) </a:t>
            </a:r>
            <a:r>
              <a:rPr lang="en-GB" sz="2000" i="1"/>
              <a:t>End of Life Care for Adults Policy . </a:t>
            </a:r>
            <a:r>
              <a:rPr lang="en-GB" sz="2000"/>
              <a:t>Available at: </a:t>
            </a:r>
            <a:r>
              <a:rPr lang="en-GB" sz="2000">
                <a:hlinkClick r:id="rId2"/>
              </a:rPr>
              <a:t>https://www.bcpft.nhs.uk/documents/policies/e/822-end-of-life-care-for-adults/file</a:t>
            </a:r>
            <a:r>
              <a:rPr lang="en-GB" sz="2000"/>
              <a:t> (Accessed 02 July 2021). </a:t>
            </a:r>
            <a:endParaRPr lang="en-GB" sz="2000">
              <a:ea typeface="+mn-lt"/>
              <a:cs typeface="+mn-lt"/>
            </a:endParaRPr>
          </a:p>
          <a:p>
            <a:r>
              <a:rPr lang="en-GB" sz="2000"/>
              <a:t>Public Health England (2015) </a:t>
            </a:r>
            <a:r>
              <a:rPr lang="en-GB" sz="2000" i="1"/>
              <a:t>The international evidence on the prevention of drug and alcohol use Summary and examples of implementation in England. </a:t>
            </a:r>
            <a:r>
              <a:rPr lang="en-GB" sz="2000"/>
              <a:t>Available at: </a:t>
            </a:r>
            <a:r>
              <a:rPr lang="en-GB" sz="2000">
                <a:hlinkClick r:id="rId3"/>
              </a:rPr>
              <a:t>https://assets.publishing.service.gov.uk/government/uploads/system/uploads/attachment_data/file/774743/Preventing_drug_and_alcohol_misuse__international_evidence_and_implementation_examples.pdf</a:t>
            </a:r>
            <a:r>
              <a:rPr lang="en-GB" sz="2000"/>
              <a:t> (Accessed 05 July 2021).</a:t>
            </a:r>
            <a:endParaRPr lang="en-GB" sz="2000">
              <a:ea typeface="+mn-lt"/>
              <a:cs typeface="+mn-lt"/>
            </a:endParaRPr>
          </a:p>
          <a:p>
            <a:r>
              <a:rPr lang="en-GB" sz="2000"/>
              <a:t>Welsh Government (2014) </a:t>
            </a:r>
            <a:r>
              <a:rPr lang="en-GB" sz="2000" i="1"/>
              <a:t>Substance Misuse Treatment Framework (SMTF) Service User Involvement. </a:t>
            </a:r>
            <a:r>
              <a:rPr lang="en-GB" sz="2000"/>
              <a:t>Available at: </a:t>
            </a:r>
            <a:r>
              <a:rPr lang="en-GB" sz="2000">
                <a:hlinkClick r:id="rId4"/>
              </a:rPr>
              <a:t>https://gov.wales/sites/default/files/publications/2019-02/substance-misuse-treatment-framework-service-user-involvement.pdf</a:t>
            </a:r>
            <a:r>
              <a:rPr lang="en-GB" sz="2000"/>
              <a:t> (Accessed 07 July 2021).</a:t>
            </a:r>
            <a:endParaRPr lang="en-GB" sz="2000">
              <a:ea typeface="+mn-lt"/>
              <a:cs typeface="+mn-lt"/>
            </a:endParaRPr>
          </a:p>
          <a:p>
            <a:endParaRPr lang="en-GB" sz="2000"/>
          </a:p>
        </p:txBody>
      </p:sp>
    </p:spTree>
    <p:extLst>
      <p:ext uri="{BB962C8B-B14F-4D97-AF65-F5344CB8AC3E}">
        <p14:creationId xmlns:p14="http://schemas.microsoft.com/office/powerpoint/2010/main" val="30371669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DCB18-A49D-284A-87CE-421A2AB7C067}"/>
              </a:ext>
            </a:extLst>
          </p:cNvPr>
          <p:cNvSpPr>
            <a:spLocks noGrp="1"/>
          </p:cNvSpPr>
          <p:nvPr>
            <p:ph type="title"/>
          </p:nvPr>
        </p:nvSpPr>
        <p:spPr/>
        <p:txBody>
          <a:bodyPr vert="horz" lIns="91440" tIns="45720" rIns="91440" bIns="45720" rtlCol="0" anchor="ctr">
            <a:noAutofit/>
          </a:bodyPr>
          <a:lstStyle/>
          <a:p>
            <a:r>
              <a:rPr lang="en-GB">
                <a:solidFill>
                  <a:schemeClr val="tx1"/>
                </a:solidFill>
                <a:cs typeface="Leelawadee" panose="020B0502040204020203" pitchFamily="34" charset="-34"/>
              </a:rPr>
              <a:t>Current policy used by multidisciplinary services </a:t>
            </a:r>
            <a:br>
              <a:rPr lang="en-GB">
                <a:cs typeface="Leelawadee" panose="020B0502040204020203" pitchFamily="34" charset="-34"/>
              </a:rPr>
            </a:br>
            <a:r>
              <a:rPr lang="en-GB">
                <a:cs typeface="Leelawadee" panose="020B0502040204020203" pitchFamily="34" charset="-34"/>
              </a:rPr>
              <a:t>For the children </a:t>
            </a:r>
            <a:endParaRPr lang="en-US">
              <a:cs typeface="Leelawadee" panose="020B0502040204020203" pitchFamily="34" charset="-34"/>
            </a:endParaRPr>
          </a:p>
        </p:txBody>
      </p:sp>
      <p:sp>
        <p:nvSpPr>
          <p:cNvPr id="12" name="Content Placeholder 11">
            <a:extLst>
              <a:ext uri="{FF2B5EF4-FFF2-40B4-BE49-F238E27FC236}">
                <a16:creationId xmlns:a16="http://schemas.microsoft.com/office/drawing/2014/main" id="{17D643A9-325F-3C47-A705-986D609C213E}"/>
              </a:ext>
            </a:extLst>
          </p:cNvPr>
          <p:cNvSpPr>
            <a:spLocks noGrp="1"/>
          </p:cNvSpPr>
          <p:nvPr>
            <p:ph sz="half" idx="1"/>
          </p:nvPr>
        </p:nvSpPr>
        <p:spPr>
          <a:effectLst/>
        </p:spPr>
        <p:txBody>
          <a:bodyPr>
            <a:normAutofit/>
          </a:bodyPr>
          <a:lstStyle/>
          <a:p>
            <a:pPr marL="0" indent="0">
              <a:buNone/>
            </a:pPr>
            <a:r>
              <a:rPr lang="en-GB" sz="2000" b="1"/>
              <a:t>Samina</a:t>
            </a:r>
            <a:endParaRPr lang="en-US" sz="2000" b="1"/>
          </a:p>
        </p:txBody>
      </p:sp>
      <p:sp>
        <p:nvSpPr>
          <p:cNvPr id="6" name="Content Placeholder 5">
            <a:extLst>
              <a:ext uri="{FF2B5EF4-FFF2-40B4-BE49-F238E27FC236}">
                <a16:creationId xmlns:a16="http://schemas.microsoft.com/office/drawing/2014/main" id="{BCBF8C6B-5821-B943-97F0-B554767D5722}"/>
              </a:ext>
            </a:extLst>
          </p:cNvPr>
          <p:cNvSpPr>
            <a:spLocks noGrp="1"/>
          </p:cNvSpPr>
          <p:nvPr>
            <p:ph sz="half" idx="2"/>
          </p:nvPr>
        </p:nvSpPr>
        <p:spPr/>
        <p:txBody>
          <a:bodyPr/>
          <a:lstStyle/>
          <a:p>
            <a:endParaRPr lang="en-US"/>
          </a:p>
        </p:txBody>
      </p:sp>
      <p:sp>
        <p:nvSpPr>
          <p:cNvPr id="3" name="TextBox 2">
            <a:extLst>
              <a:ext uri="{FF2B5EF4-FFF2-40B4-BE49-F238E27FC236}">
                <a16:creationId xmlns:a16="http://schemas.microsoft.com/office/drawing/2014/main" id="{F1CD4D97-4C05-9E44-8154-B68B74BB619E}"/>
              </a:ext>
            </a:extLst>
          </p:cNvPr>
          <p:cNvSpPr txBox="1"/>
          <p:nvPr/>
        </p:nvSpPr>
        <p:spPr>
          <a:xfrm>
            <a:off x="0" y="1871969"/>
            <a:ext cx="4860074" cy="6247864"/>
          </a:xfrm>
          <a:prstGeom prst="rect">
            <a:avLst/>
          </a:prstGeom>
          <a:solidFill>
            <a:srgbClr val="C4B2D1"/>
          </a:solidFill>
        </p:spPr>
        <p:txBody>
          <a:bodyPr wrap="square" rtlCol="0">
            <a:spAutoFit/>
          </a:bodyPr>
          <a:lstStyle/>
          <a:p>
            <a:pPr algn="l"/>
            <a:r>
              <a:rPr lang="en-GB" sz="2000" b="1">
                <a:latin typeface="Leelawadee" panose="020B0502040204020203" pitchFamily="34" charset="-34"/>
                <a:cs typeface="Leelawadee" panose="020B0502040204020203" pitchFamily="34" charset="-34"/>
              </a:rPr>
              <a:t>Issue 1:</a:t>
            </a:r>
            <a:r>
              <a:rPr lang="en-GB" sz="2000">
                <a:latin typeface="Leelawadee" panose="020B0502040204020203" pitchFamily="34" charset="-34"/>
                <a:cs typeface="Leelawadee" panose="020B0502040204020203" pitchFamily="34" charset="-34"/>
              </a:rPr>
              <a:t> Abuse of the  children from the father</a:t>
            </a:r>
          </a:p>
          <a:p>
            <a:r>
              <a:rPr lang="en-GB" sz="2000" b="1">
                <a:latin typeface="Leelawadee" panose="020B0502040204020203" pitchFamily="34" charset="-34"/>
                <a:cs typeface="Leelawadee" panose="020B0502040204020203" pitchFamily="34" charset="-34"/>
              </a:rPr>
              <a:t>Policy: </a:t>
            </a:r>
            <a:r>
              <a:rPr lang="en-GB" sz="2000" b="0" i="0">
                <a:effectLst/>
                <a:latin typeface="Leelawadee" panose="020B0502040204020203" pitchFamily="34" charset="-34"/>
                <a:cs typeface="Leelawadee" panose="020B0502040204020203" pitchFamily="34" charset="-34"/>
              </a:rPr>
              <a:t>Department for Education (2018) states everyone who</a:t>
            </a:r>
          </a:p>
          <a:p>
            <a:r>
              <a:rPr lang="en-GB" sz="2000" b="0" i="0">
                <a:effectLst/>
                <a:latin typeface="Leelawadee" panose="020B0502040204020203" pitchFamily="34" charset="-34"/>
                <a:cs typeface="Leelawadee" panose="020B0502040204020203" pitchFamily="34" charset="-34"/>
              </a:rPr>
              <a:t>everyone who comes into contact with children and families has a role to play in sharing information and identifying concerns.</a:t>
            </a:r>
          </a:p>
          <a:p>
            <a:r>
              <a:rPr lang="en-GB" sz="2000" b="0" i="0">
                <a:effectLst/>
                <a:latin typeface="Leelawadee" panose="020B0502040204020203" pitchFamily="34" charset="-34"/>
                <a:cs typeface="Leelawadee" panose="020B0502040204020203" pitchFamily="34" charset="-34"/>
              </a:rPr>
              <a:t>Section 11 of the </a:t>
            </a:r>
            <a:r>
              <a:rPr lang="en-GB" sz="2000" b="0" i="0" u="none" strike="noStrike">
                <a:effectLst/>
                <a:latin typeface="Leelawadee" panose="020B0502040204020203" pitchFamily="34" charset="-34"/>
                <a:cs typeface="Leelawadee" panose="020B0502040204020203" pitchFamily="34" charset="-34"/>
                <a:hlinkClick r:id="rId2" tooltip="Children Act 2004">
                  <a:extLst>
                    <a:ext uri="{A12FA001-AC4F-418D-AE19-62706E023703}">
                      <ahyp:hlinkClr xmlns:ahyp="http://schemas.microsoft.com/office/drawing/2018/hyperlinkcolor" val="tx"/>
                    </a:ext>
                  </a:extLst>
                </a:hlinkClick>
              </a:rPr>
              <a:t>Children Act 2004</a:t>
            </a:r>
            <a:r>
              <a:rPr lang="en-GB" sz="2000" b="0" i="0">
                <a:effectLst/>
                <a:latin typeface="Leelawadee" panose="020B0502040204020203" pitchFamily="34" charset="-34"/>
                <a:cs typeface="Leelawadee" panose="020B0502040204020203" pitchFamily="34" charset="-34"/>
              </a:rPr>
              <a:t> places a statutory duty on certain agencies to co-operate to safeguard the welfare of children. This includes local authorities, NHS services and trusts, police, probation services and young offenders institutions.</a:t>
            </a:r>
          </a:p>
          <a:p>
            <a:r>
              <a:rPr lang="en-GB" sz="2000" b="0" i="0">
                <a:effectLst/>
                <a:latin typeface="Leelawadee" panose="020B0502040204020203" pitchFamily="34" charset="-34"/>
                <a:cs typeface="Leelawadee" panose="020B0502040204020203" pitchFamily="34" charset="-34"/>
              </a:rPr>
              <a:t>People who work in these agencies and who do not report suspected cases of abuse or neglect may be subject to disciplinary proceedings.</a:t>
            </a:r>
          </a:p>
          <a:p>
            <a:pPr algn="l"/>
            <a:endParaRPr lang="en-US" sz="2000" b="1">
              <a:latin typeface="Leelawadee" panose="020B0502040204020203" pitchFamily="34" charset="-34"/>
              <a:cs typeface="Leelawadee" panose="020B0502040204020203" pitchFamily="34" charset="-34"/>
            </a:endParaRPr>
          </a:p>
        </p:txBody>
      </p:sp>
      <p:sp>
        <p:nvSpPr>
          <p:cNvPr id="4" name="TextBox 3">
            <a:extLst>
              <a:ext uri="{FF2B5EF4-FFF2-40B4-BE49-F238E27FC236}">
                <a16:creationId xmlns:a16="http://schemas.microsoft.com/office/drawing/2014/main" id="{D79C3042-7300-6445-A70C-A93B5537D394}"/>
              </a:ext>
            </a:extLst>
          </p:cNvPr>
          <p:cNvSpPr txBox="1"/>
          <p:nvPr/>
        </p:nvSpPr>
        <p:spPr>
          <a:xfrm>
            <a:off x="4631963" y="1871969"/>
            <a:ext cx="6048846" cy="12557284"/>
          </a:xfrm>
          <a:prstGeom prst="rect">
            <a:avLst/>
          </a:prstGeom>
          <a:solidFill>
            <a:schemeClr val="accent6">
              <a:lumMod val="40000"/>
              <a:lumOff val="60000"/>
            </a:schemeClr>
          </a:solidFill>
        </p:spPr>
        <p:txBody>
          <a:bodyPr wrap="square" rtlCol="0">
            <a:spAutoFit/>
          </a:bodyPr>
          <a:lstStyle/>
          <a:p>
            <a:pPr algn="l"/>
            <a:r>
              <a:rPr lang="en-GB" b="1"/>
              <a:t>Issue 2: </a:t>
            </a:r>
            <a:r>
              <a:rPr lang="en-GB"/>
              <a:t>Non-attendance at school </a:t>
            </a:r>
          </a:p>
          <a:p>
            <a:r>
              <a:rPr lang="en-GB" b="1"/>
              <a:t>Policy: </a:t>
            </a:r>
            <a:r>
              <a:rPr lang="en-GB" b="0" i="0">
                <a:solidFill>
                  <a:srgbClr val="222222"/>
                </a:solidFill>
                <a:effectLst/>
                <a:latin typeface="Helvetica Neue"/>
              </a:rPr>
              <a:t>Schools also have a safeguarding duty, under </a:t>
            </a:r>
            <a:r>
              <a:rPr lang="en-GB" b="1" i="0" u="none" strike="noStrike">
                <a:solidFill>
                  <a:srgbClr val="30729A"/>
                </a:solidFill>
                <a:effectLst/>
                <a:latin typeface="Signika"/>
                <a:hlinkClick r:id="rId3"/>
              </a:rPr>
              <a:t>section 175 Education Act 2002</a:t>
            </a:r>
            <a:r>
              <a:rPr lang="en-GB" b="0" i="0">
                <a:solidFill>
                  <a:srgbClr val="222222"/>
                </a:solidFill>
                <a:effectLst/>
                <a:latin typeface="Helvetica Neue"/>
              </a:rPr>
              <a:t>, to investigate any unexplained absences. Parents can be issued a </a:t>
            </a:r>
            <a:r>
              <a:rPr lang="en-GB" b="1" i="0">
                <a:solidFill>
                  <a:srgbClr val="000000"/>
                </a:solidFill>
                <a:effectLst/>
                <a:latin typeface="Signika"/>
              </a:rPr>
              <a:t>Fixed Penalty Notice</a:t>
            </a:r>
            <a:r>
              <a:rPr lang="en-GB" b="0" i="0">
                <a:solidFill>
                  <a:srgbClr val="222222"/>
                </a:solidFill>
                <a:effectLst/>
                <a:latin typeface="Helvetica Neue"/>
              </a:rPr>
              <a:t> by the Local Authority for their child’s non-attendance. The penalty is £60 and this rises to £120 if paid after 21 days but within 28 days. Each Local Authority should publish a ‘Code of Conduct’ for Fixed Penalty Notices. The School’s headteacher decides if they wish to fine unauthorised absences from school by issuing a Fixed Penalty Notice. The headteacher then requests by a referral to the Local Authority to issue a fixed Penalty Notice on his or her behalf.</a:t>
            </a:r>
          </a:p>
          <a:p>
            <a:r>
              <a:rPr lang="en-GB" b="0" i="0">
                <a:solidFill>
                  <a:srgbClr val="222222"/>
                </a:solidFill>
                <a:effectLst/>
                <a:latin typeface="Helvetica Neue"/>
              </a:rPr>
              <a:t>There is no right of appeal against a Fixed Penalty Notice. If this is not paid, the Local Authority can proceed to prosecution or withdraw the notice. The Local Authority can also prosecute parents for non-attendance without issuing a Fixed Penalty Notice. Only the Local Authority can prosecute parents and they must fund all associated costs. Local authorities must conduct its investigations in line with the </a:t>
            </a:r>
            <a:r>
              <a:rPr lang="en-GB" b="1" i="0" u="none" strike="noStrike">
                <a:solidFill>
                  <a:srgbClr val="30729A"/>
                </a:solidFill>
                <a:effectLst/>
                <a:latin typeface="Signika"/>
                <a:hlinkClick r:id="rId4"/>
              </a:rPr>
              <a:t>Police and Criminal Evidence Act 1984 (PACE)</a:t>
            </a:r>
            <a:r>
              <a:rPr lang="en-GB" b="0" i="0">
                <a:solidFill>
                  <a:srgbClr val="222222"/>
                </a:solidFill>
                <a:effectLst/>
                <a:latin typeface="Helvetica Neue"/>
              </a:rPr>
              <a:t>.</a:t>
            </a:r>
          </a:p>
          <a:p>
            <a:r>
              <a:rPr lang="en-GB" b="0" i="0">
                <a:solidFill>
                  <a:srgbClr val="222222"/>
                </a:solidFill>
                <a:effectLst/>
                <a:latin typeface="Helvetica Neue"/>
              </a:rPr>
              <a:t>If a registered pupil of compulsory school age fails to attend school regularly, the parent could be guilty of an offence under </a:t>
            </a:r>
            <a:r>
              <a:rPr lang="en-GB" b="1" i="0" u="none" strike="noStrike">
                <a:solidFill>
                  <a:srgbClr val="30729A"/>
                </a:solidFill>
                <a:effectLst/>
                <a:latin typeface="Signika"/>
                <a:hlinkClick r:id="rId5"/>
              </a:rPr>
              <a:t>section 444 Education Act 1996</a:t>
            </a:r>
            <a:r>
              <a:rPr lang="en-GB" b="0" i="0">
                <a:solidFill>
                  <a:srgbClr val="222222"/>
                </a:solidFill>
                <a:effectLst/>
                <a:latin typeface="Helvetica Neue"/>
              </a:rPr>
              <a:t>. In April 2017, the Supreme Court held that attending school “</a:t>
            </a:r>
            <a:r>
              <a:rPr lang="en-GB" b="0" i="1">
                <a:solidFill>
                  <a:srgbClr val="222222"/>
                </a:solidFill>
                <a:effectLst/>
                <a:latin typeface="Helvetica Neue"/>
              </a:rPr>
              <a:t>regularly</a:t>
            </a:r>
            <a:r>
              <a:rPr lang="en-GB" b="0" i="0">
                <a:solidFill>
                  <a:srgbClr val="222222"/>
                </a:solidFill>
                <a:effectLst/>
                <a:latin typeface="Helvetica Neue"/>
              </a:rPr>
              <a:t>” means attendance in accordance with the rules prescribed by the school and not “</a:t>
            </a:r>
            <a:r>
              <a:rPr lang="en-GB" b="0" i="1">
                <a:solidFill>
                  <a:srgbClr val="222222"/>
                </a:solidFill>
                <a:effectLst/>
                <a:latin typeface="Helvetica Neue"/>
              </a:rPr>
              <a:t>sufficiently frequent attendance</a:t>
            </a:r>
            <a:r>
              <a:rPr lang="en-GB" b="0" i="0">
                <a:solidFill>
                  <a:srgbClr val="222222"/>
                </a:solidFill>
                <a:effectLst/>
                <a:latin typeface="Helvetica Neue"/>
              </a:rPr>
              <a:t>“. This means that a child must attend school on every day that the school requires him or her to do so and failure to do this may lead to the commission of an offence.</a:t>
            </a:r>
          </a:p>
          <a:p>
            <a:r>
              <a:rPr lang="en-GB" b="0" i="0">
                <a:solidFill>
                  <a:srgbClr val="222222"/>
                </a:solidFill>
                <a:effectLst/>
                <a:latin typeface="Helvetica Neue"/>
              </a:rPr>
              <a:t>There are 2 offences:</a:t>
            </a:r>
          </a:p>
          <a:p>
            <a:r>
              <a:rPr lang="en-GB" b="0" i="0">
                <a:solidFill>
                  <a:srgbClr val="222222"/>
                </a:solidFill>
                <a:effectLst/>
                <a:latin typeface="Helvetica Neue"/>
              </a:rPr>
              <a:t>1. </a:t>
            </a:r>
            <a:r>
              <a:rPr lang="en-GB" b="1" i="0" u="none" strike="noStrike">
                <a:solidFill>
                  <a:srgbClr val="30729A"/>
                </a:solidFill>
                <a:effectLst/>
                <a:latin typeface="Signika"/>
                <a:hlinkClick r:id="rId5"/>
              </a:rPr>
              <a:t>Section 444(1) Education Act 1996</a:t>
            </a:r>
            <a:r>
              <a:rPr lang="en-GB" b="0" i="0">
                <a:solidFill>
                  <a:srgbClr val="222222"/>
                </a:solidFill>
                <a:effectLst/>
                <a:latin typeface="Helvetica Neue"/>
              </a:rPr>
              <a:t> – If the child is absent without authorisation then the parent is guilty of an offence. This is a strict liability offence i.e. all that needs to be shown is a lack of regular attendance. Sanctions can include a fine of up to £1,000.</a:t>
            </a:r>
          </a:p>
          <a:p>
            <a:r>
              <a:rPr lang="en-GB" b="0" i="0">
                <a:solidFill>
                  <a:srgbClr val="222222"/>
                </a:solidFill>
                <a:effectLst/>
                <a:latin typeface="Helvetica Neue"/>
              </a:rPr>
              <a:t>2. </a:t>
            </a:r>
            <a:r>
              <a:rPr lang="en-GB" b="1" i="0" u="none" strike="noStrike">
                <a:solidFill>
                  <a:srgbClr val="30729A"/>
                </a:solidFill>
                <a:effectLst/>
                <a:latin typeface="Signika"/>
                <a:hlinkClick r:id="rId5"/>
              </a:rPr>
              <a:t>Section 444(1A) Education Act 1996</a:t>
            </a:r>
            <a:r>
              <a:rPr lang="en-GB" b="0" i="0">
                <a:solidFill>
                  <a:srgbClr val="222222"/>
                </a:solidFill>
                <a:effectLst/>
                <a:latin typeface="Helvetica Neue"/>
              </a:rPr>
              <a:t> – an aggravated offence. If the child is absent without authorisation and the parent knew about the child’s absence and failed to act then the parent is guilty of an offence. Sanctions can include a fine of up to £2,500 and a prison sentence of up to 3 months.</a:t>
            </a:r>
          </a:p>
          <a:p>
            <a:pPr algn="l"/>
            <a:endParaRPr lang="en-US" b="1"/>
          </a:p>
        </p:txBody>
      </p:sp>
      <p:sp>
        <p:nvSpPr>
          <p:cNvPr id="5" name="TextBox 4">
            <a:extLst>
              <a:ext uri="{FF2B5EF4-FFF2-40B4-BE49-F238E27FC236}">
                <a16:creationId xmlns:a16="http://schemas.microsoft.com/office/drawing/2014/main" id="{A640AA4A-C230-3C45-8200-0298FB3780CC}"/>
              </a:ext>
            </a:extLst>
          </p:cNvPr>
          <p:cNvSpPr txBox="1"/>
          <p:nvPr/>
        </p:nvSpPr>
        <p:spPr>
          <a:xfrm>
            <a:off x="2780555" y="-11193506"/>
            <a:ext cx="10751644" cy="11449288"/>
          </a:xfrm>
          <a:prstGeom prst="rect">
            <a:avLst/>
          </a:prstGeom>
          <a:solidFill>
            <a:srgbClr val="ABCCB9"/>
          </a:solidFill>
        </p:spPr>
        <p:txBody>
          <a:bodyPr wrap="square" rtlCol="0">
            <a:spAutoFit/>
          </a:bodyPr>
          <a:lstStyle/>
          <a:p>
            <a:pPr algn="l"/>
            <a:r>
              <a:rPr lang="en-GB" b="1"/>
              <a:t>Issue 3: </a:t>
            </a:r>
            <a:r>
              <a:rPr lang="en-GB"/>
              <a:t>Anti-social behaviour of the boys </a:t>
            </a:r>
          </a:p>
          <a:p>
            <a:pPr algn="l"/>
            <a:r>
              <a:rPr lang="en-GB" b="1"/>
              <a:t>Policy: About this Guidance </a:t>
            </a:r>
          </a:p>
          <a:p>
            <a:pPr algn="l"/>
            <a:r>
              <a:rPr lang="en-GB" b="1"/>
              <a:t>The Home Office first published this statutory guidance in July 2014; its aim was to enable the </a:t>
            </a:r>
          </a:p>
          <a:p>
            <a:pPr algn="l"/>
            <a:r>
              <a:rPr lang="en-GB" b="1"/>
              <a:t>effective use of new powers to tackle anti-social behaviour that were introduced through the </a:t>
            </a:r>
          </a:p>
          <a:p>
            <a:pPr algn="l"/>
            <a:r>
              <a:rPr lang="en-GB" b="1"/>
              <a:t>Anti-social Behaviour, Crime and Policing Act 2014 (‘the 2014 Act’). These powers are </a:t>
            </a:r>
          </a:p>
          <a:p>
            <a:pPr algn="l"/>
            <a:r>
              <a:rPr lang="en-GB" b="1"/>
              <a:t>deliberately local in nature, as those who work within, and for, local communities will be best </a:t>
            </a:r>
          </a:p>
          <a:p>
            <a:pPr algn="l"/>
            <a:r>
              <a:rPr lang="en-GB" b="1"/>
              <a:t>placed to understand what is driving the behaviour in question, the impact that it is having, and </a:t>
            </a:r>
          </a:p>
          <a:p>
            <a:pPr algn="l"/>
            <a:r>
              <a:rPr lang="en-GB" b="1"/>
              <a:t>to determine the most appropriate response. This guidance is intended to assist the police, local </a:t>
            </a:r>
          </a:p>
          <a:p>
            <a:pPr algn="l"/>
            <a:r>
              <a:rPr lang="en-GB" b="1"/>
              <a:t>authorities and other local agencies who exercise functions under the 2014 Act to respond to </a:t>
            </a:r>
          </a:p>
          <a:p>
            <a:pPr algn="l"/>
            <a:r>
              <a:rPr lang="en-GB" b="1"/>
              <a:t>instances of anti-social behaviour in their local areas. </a:t>
            </a:r>
          </a:p>
          <a:p>
            <a:pPr algn="l"/>
            <a:r>
              <a:rPr lang="en-GB" b="1"/>
              <a:t>The Guidance was first revised in December 2017 to reflect experiences since the 2014 Act </a:t>
            </a:r>
          </a:p>
          <a:p>
            <a:pPr algn="l"/>
            <a:r>
              <a:rPr lang="en-GB" b="1"/>
              <a:t>came into force, to ensure that there was a greater focus on the impact of anti-social behaviour </a:t>
            </a:r>
          </a:p>
          <a:p>
            <a:pPr algn="l"/>
            <a:r>
              <a:rPr lang="en-GB" b="1"/>
              <a:t>on victims and on their needs, and to emphasise the need to ensure that relevant legal tests are </a:t>
            </a:r>
          </a:p>
          <a:p>
            <a:pPr algn="l"/>
            <a:r>
              <a:rPr lang="en-GB" b="1"/>
              <a:t>met to trigger the use of the powers. The Guidance is now being further revised to reflect the </a:t>
            </a:r>
          </a:p>
          <a:p>
            <a:pPr algn="l"/>
            <a:r>
              <a:rPr lang="en-GB" b="1"/>
              <a:t>Sentencing Code, which is a product of the Sentencing Act 2020, to update references to </a:t>
            </a:r>
          </a:p>
          <a:p>
            <a:pPr algn="l"/>
            <a:r>
              <a:rPr lang="en-GB" b="1"/>
              <a:t>legislation, including to the 2014 Act, and to clarify the availability of the powers in the 2014 Act </a:t>
            </a:r>
          </a:p>
          <a:p>
            <a:pPr algn="l"/>
            <a:r>
              <a:rPr lang="en-GB" b="1"/>
              <a:t>in certain circumstances. </a:t>
            </a:r>
          </a:p>
          <a:p>
            <a:pPr algn="l"/>
            <a:r>
              <a:rPr lang="en-GB" b="1"/>
              <a:t>This revised guidance is issued by the Secretary of State as statutory guidance under Parts 1-4 </a:t>
            </a:r>
          </a:p>
          <a:p>
            <a:pPr algn="l"/>
            <a:r>
              <a:rPr lang="en-GB" b="1"/>
              <a:t>of the 2014 Act.</a:t>
            </a:r>
          </a:p>
          <a:p>
            <a:pPr algn="l"/>
            <a:r>
              <a:rPr lang="en-GB" b="1"/>
              <a:t>Summary</a:t>
            </a:r>
          </a:p>
          <a:p>
            <a:pPr algn="l"/>
            <a:r>
              <a:rPr lang="en-GB" b="1"/>
              <a:t>The first part of this guidance focuses specifically on putting victims at the heart of the response </a:t>
            </a:r>
          </a:p>
          <a:p>
            <a:pPr algn="l"/>
            <a:r>
              <a:rPr lang="en-GB" b="1"/>
              <a:t>to anti-social behaviour. We know that, where left unchecked, anti-social behaviour can have an </a:t>
            </a:r>
          </a:p>
          <a:p>
            <a:pPr algn="l"/>
            <a:r>
              <a:rPr lang="en-GB" b="1"/>
              <a:t>overwhelming impact on its victims and in some cases, on the wider community. Therefore, the </a:t>
            </a:r>
          </a:p>
          <a:p>
            <a:pPr algn="l"/>
            <a:r>
              <a:rPr lang="en-GB" b="1"/>
              <a:t>formal Anti-social Behaviour Case Review, commonly known as the Community Trigger, is an </a:t>
            </a:r>
          </a:p>
          <a:p>
            <a:pPr algn="l"/>
            <a:r>
              <a:rPr lang="en-GB" b="1"/>
              <a:t>important safety net in ensuring that victims’ voices are heard. </a:t>
            </a:r>
          </a:p>
          <a:p>
            <a:pPr algn="l"/>
            <a:r>
              <a:rPr lang="en-GB" b="1"/>
              <a:t>It is important that victims can easily access information about how to apply for a formal review </a:t>
            </a:r>
          </a:p>
          <a:p>
            <a:pPr algn="l"/>
            <a:r>
              <a:rPr lang="en-GB" b="1"/>
              <a:t>and in what circumstances they can do so. We have made changes to the Guidance to </a:t>
            </a:r>
          </a:p>
          <a:p>
            <a:pPr algn="l"/>
            <a:r>
              <a:rPr lang="en-GB" b="1"/>
              <a:t>emphasise the importance of victim representation at the case review and for independent </a:t>
            </a:r>
          </a:p>
          <a:p>
            <a:pPr algn="l"/>
            <a:r>
              <a:rPr lang="en-GB" b="1"/>
              <a:t>perspectives to be involved in the review. The Community Remedy also gives victims a say in </a:t>
            </a:r>
          </a:p>
          <a:p>
            <a:pPr algn="l"/>
            <a:r>
              <a:rPr lang="en-GB" b="1"/>
              <a:t>out-of-court punishments where the perpetrator of the anti-social behaviour is dealt with through </a:t>
            </a:r>
          </a:p>
          <a:p>
            <a:pPr algn="l"/>
            <a:r>
              <a:rPr lang="en-GB" b="1"/>
              <a:t>a community resolution disposal.</a:t>
            </a:r>
          </a:p>
          <a:p>
            <a:pPr algn="l"/>
            <a:r>
              <a:rPr lang="en-GB" b="1"/>
              <a:t>The second part of the guidance focuses on the use of powers provided by the 2014 Act. These </a:t>
            </a:r>
          </a:p>
          <a:p>
            <a:pPr algn="l"/>
            <a:r>
              <a:rPr lang="en-GB" b="1"/>
              <a:t>are designed to be flexible to ensure that local agencies have the tools they need to respond to </a:t>
            </a:r>
          </a:p>
          <a:p>
            <a:pPr algn="l"/>
            <a:r>
              <a:rPr lang="en-GB" b="1"/>
              <a:t>different forms of anti-social behaviour. The guidance sets out the legal tests that must be met </a:t>
            </a:r>
          </a:p>
          <a:p>
            <a:pPr algn="l"/>
            <a:r>
              <a:rPr lang="en-GB" b="1"/>
              <a:t>before each of the powers can be used. The guidance emphasises the importance of ensuring </a:t>
            </a:r>
          </a:p>
          <a:p>
            <a:pPr algn="l"/>
            <a:r>
              <a:rPr lang="en-GB" b="1"/>
              <a:t>that the powers are used appropriately to provide a proportionate response to the specific </a:t>
            </a:r>
          </a:p>
          <a:p>
            <a:pPr algn="l"/>
            <a:r>
              <a:rPr lang="en-GB" b="1"/>
              <a:t>behaviour that is causing harm or nuisance without impacting adversely on behaviour that is </a:t>
            </a:r>
          </a:p>
          <a:p>
            <a:pPr algn="l"/>
            <a:r>
              <a:rPr lang="en-GB" b="1"/>
              <a:t>neither unlawful nor anti-social.</a:t>
            </a:r>
            <a:endParaRPr lang="en-US" b="1"/>
          </a:p>
        </p:txBody>
      </p:sp>
    </p:spTree>
    <p:extLst>
      <p:ext uri="{BB962C8B-B14F-4D97-AF65-F5344CB8AC3E}">
        <p14:creationId xmlns:p14="http://schemas.microsoft.com/office/powerpoint/2010/main" val="2692190668"/>
      </p:ext>
    </p:extLst>
  </p:cSld>
  <p:clrMapOvr>
    <a:overrideClrMapping bg1="lt1" tx1="dk1" bg2="lt2" tx2="dk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C2DCB18-A49D-284A-87CE-421A2AB7C067}"/>
              </a:ext>
            </a:extLst>
          </p:cNvPr>
          <p:cNvSpPr>
            <a:spLocks noGrp="1"/>
          </p:cNvSpPr>
          <p:nvPr>
            <p:ph type="title"/>
          </p:nvPr>
        </p:nvSpPr>
        <p:spPr>
          <a:xfrm>
            <a:off x="-2" y="233948"/>
            <a:ext cx="4557436" cy="3388287"/>
          </a:xfrm>
        </p:spPr>
        <p:txBody>
          <a:bodyPr vert="horz" lIns="91440" tIns="45720" rIns="91440" bIns="45720" rtlCol="0" anchor="ctr">
            <a:noAutofit/>
          </a:bodyPr>
          <a:lstStyle/>
          <a:p>
            <a:r>
              <a:rPr lang="en-GB">
                <a:solidFill>
                  <a:schemeClr val="tx1"/>
                </a:solidFill>
              </a:rPr>
              <a:t>Case management initiatives used by multidisciplinary services </a:t>
            </a:r>
            <a:br>
              <a:rPr lang="en-GB"/>
            </a:br>
            <a:r>
              <a:rPr lang="en-GB"/>
              <a:t>For the children </a:t>
            </a:r>
            <a:endParaRPr lang="en-US"/>
          </a:p>
        </p:txBody>
      </p:sp>
      <p:sp>
        <p:nvSpPr>
          <p:cNvPr id="12" name="Content Placeholder 11">
            <a:extLst>
              <a:ext uri="{FF2B5EF4-FFF2-40B4-BE49-F238E27FC236}">
                <a16:creationId xmlns:a16="http://schemas.microsoft.com/office/drawing/2014/main" id="{17D643A9-325F-3C47-A705-986D609C213E}"/>
              </a:ext>
            </a:extLst>
          </p:cNvPr>
          <p:cNvSpPr>
            <a:spLocks noGrp="1"/>
          </p:cNvSpPr>
          <p:nvPr>
            <p:ph idx="1"/>
          </p:nvPr>
        </p:nvSpPr>
        <p:spPr>
          <a:xfrm>
            <a:off x="75481" y="6433255"/>
            <a:ext cx="1523121" cy="381594"/>
          </a:xfrm>
          <a:effectLst/>
        </p:spPr>
        <p:txBody>
          <a:bodyPr>
            <a:normAutofit lnSpcReduction="10000"/>
          </a:bodyPr>
          <a:lstStyle/>
          <a:p>
            <a:pPr marL="0" indent="0">
              <a:buNone/>
            </a:pPr>
            <a:r>
              <a:rPr lang="en-GB" sz="2000" b="1"/>
              <a:t>Samina</a:t>
            </a:r>
            <a:endParaRPr lang="en-US" sz="2000" b="1"/>
          </a:p>
        </p:txBody>
      </p:sp>
      <p:sp>
        <p:nvSpPr>
          <p:cNvPr id="3" name="TextBox 2">
            <a:extLst>
              <a:ext uri="{FF2B5EF4-FFF2-40B4-BE49-F238E27FC236}">
                <a16:creationId xmlns:a16="http://schemas.microsoft.com/office/drawing/2014/main" id="{0DF5B62B-E57A-3345-8715-DF5A97BCF589}"/>
              </a:ext>
            </a:extLst>
          </p:cNvPr>
          <p:cNvSpPr txBox="1"/>
          <p:nvPr/>
        </p:nvSpPr>
        <p:spPr>
          <a:xfrm>
            <a:off x="5788976" y="2496759"/>
            <a:ext cx="6170600" cy="3785652"/>
          </a:xfrm>
          <a:prstGeom prst="rect">
            <a:avLst/>
          </a:prstGeom>
          <a:solidFill>
            <a:srgbClr val="E1D8E8"/>
          </a:solidFill>
        </p:spPr>
        <p:txBody>
          <a:bodyPr wrap="square" rtlCol="0">
            <a:spAutoFit/>
          </a:bodyPr>
          <a:lstStyle/>
          <a:p>
            <a:pPr algn="l"/>
            <a:r>
              <a:rPr lang="en-GB" sz="2400" b="1"/>
              <a:t>Initiatives: </a:t>
            </a:r>
            <a:endParaRPr lang="en-GB" sz="2400"/>
          </a:p>
          <a:p>
            <a:pPr marL="342900" indent="-342900" algn="l">
              <a:buFont typeface="+mj-lt"/>
              <a:buAutoNum type="arabicPeriod"/>
            </a:pPr>
            <a:r>
              <a:rPr lang="en-GB" sz="2400"/>
              <a:t>For the sake of the children, the father was offered parenting classes as well as anger management counselling </a:t>
            </a:r>
          </a:p>
          <a:p>
            <a:pPr marL="342900" indent="-342900" algn="l">
              <a:buFont typeface="+mj-lt"/>
              <a:buAutoNum type="arabicPeriod"/>
            </a:pPr>
            <a:r>
              <a:rPr lang="en-GB" sz="2400"/>
              <a:t>Telephone conversation between the family and core team to discuss improvements </a:t>
            </a:r>
          </a:p>
          <a:p>
            <a:pPr marL="342900" indent="-342900" algn="l">
              <a:buFont typeface="+mj-lt"/>
              <a:buAutoNum type="arabicPeriod"/>
            </a:pPr>
            <a:r>
              <a:rPr lang="en-GB" sz="2400"/>
              <a:t>Close liaison with family social worker</a:t>
            </a:r>
          </a:p>
          <a:p>
            <a:pPr marL="342900" indent="-342900" algn="l">
              <a:buFont typeface="+mj-lt"/>
              <a:buAutoNum type="arabicPeriod"/>
            </a:pPr>
            <a:r>
              <a:rPr lang="en-GB" sz="2400"/>
              <a:t>Counselling sessions for the two boys</a:t>
            </a:r>
          </a:p>
          <a:p>
            <a:pPr algn="l"/>
            <a:endParaRPr lang="en-US" sz="2400" b="1"/>
          </a:p>
        </p:txBody>
      </p:sp>
      <p:sp>
        <p:nvSpPr>
          <p:cNvPr id="4" name="TextBox 3">
            <a:extLst>
              <a:ext uri="{FF2B5EF4-FFF2-40B4-BE49-F238E27FC236}">
                <a16:creationId xmlns:a16="http://schemas.microsoft.com/office/drawing/2014/main" id="{3E3D19A8-95DF-BE40-B85B-1C2E441B6C01}"/>
              </a:ext>
            </a:extLst>
          </p:cNvPr>
          <p:cNvSpPr txBox="1"/>
          <p:nvPr/>
        </p:nvSpPr>
        <p:spPr>
          <a:xfrm>
            <a:off x="5788976" y="1442609"/>
            <a:ext cx="6170600" cy="830997"/>
          </a:xfrm>
          <a:prstGeom prst="rect">
            <a:avLst/>
          </a:prstGeom>
          <a:solidFill>
            <a:srgbClr val="C4B2D1"/>
          </a:solidFill>
        </p:spPr>
        <p:txBody>
          <a:bodyPr wrap="square" rtlCol="0">
            <a:spAutoFit/>
          </a:bodyPr>
          <a:lstStyle/>
          <a:p>
            <a:pPr algn="l"/>
            <a:r>
              <a:rPr lang="en-GB" sz="2400" b="1"/>
              <a:t>Services used: </a:t>
            </a:r>
            <a:r>
              <a:rPr lang="en-GB" sz="2400"/>
              <a:t>Children’s services, Health services</a:t>
            </a:r>
            <a:endParaRPr lang="en-US" sz="2400"/>
          </a:p>
        </p:txBody>
      </p:sp>
      <p:sp>
        <p:nvSpPr>
          <p:cNvPr id="5" name="TextBox 4">
            <a:extLst>
              <a:ext uri="{FF2B5EF4-FFF2-40B4-BE49-F238E27FC236}">
                <a16:creationId xmlns:a16="http://schemas.microsoft.com/office/drawing/2014/main" id="{354091ED-F11B-C34D-B462-044BE4D56FCA}"/>
              </a:ext>
            </a:extLst>
          </p:cNvPr>
          <p:cNvSpPr txBox="1"/>
          <p:nvPr/>
        </p:nvSpPr>
        <p:spPr>
          <a:xfrm>
            <a:off x="5788976" y="388459"/>
            <a:ext cx="6170600" cy="830997"/>
          </a:xfrm>
          <a:prstGeom prst="rect">
            <a:avLst/>
          </a:prstGeom>
          <a:solidFill>
            <a:srgbClr val="C6A3E1"/>
          </a:solidFill>
        </p:spPr>
        <p:txBody>
          <a:bodyPr wrap="square" rtlCol="0">
            <a:spAutoFit/>
          </a:bodyPr>
          <a:lstStyle/>
          <a:p>
            <a:pPr algn="l"/>
            <a:r>
              <a:rPr lang="en-GB" sz="2400" b="1"/>
              <a:t>Issue 1: </a:t>
            </a:r>
            <a:r>
              <a:rPr lang="en-GB" sz="2400"/>
              <a:t>Abuse of the children from their father</a:t>
            </a:r>
            <a:endParaRPr lang="en-US" sz="2400"/>
          </a:p>
        </p:txBody>
      </p:sp>
      <p:sp>
        <p:nvSpPr>
          <p:cNvPr id="7" name="TextBox 6">
            <a:extLst>
              <a:ext uri="{FF2B5EF4-FFF2-40B4-BE49-F238E27FC236}">
                <a16:creationId xmlns:a16="http://schemas.microsoft.com/office/drawing/2014/main" id="{35A71346-2A40-3B4D-944E-06CC8CF31DA2}"/>
              </a:ext>
            </a:extLst>
          </p:cNvPr>
          <p:cNvSpPr txBox="1"/>
          <p:nvPr/>
        </p:nvSpPr>
        <p:spPr>
          <a:xfrm>
            <a:off x="75481" y="5667741"/>
            <a:ext cx="11884095" cy="3170099"/>
          </a:xfrm>
          <a:prstGeom prst="rect">
            <a:avLst/>
          </a:prstGeom>
          <a:solidFill>
            <a:srgbClr val="C4B2D1"/>
          </a:solidFill>
        </p:spPr>
        <p:txBody>
          <a:bodyPr wrap="square" rtlCol="0">
            <a:spAutoFit/>
          </a:bodyPr>
          <a:lstStyle/>
          <a:p>
            <a:pPr algn="l"/>
            <a:r>
              <a:rPr lang="en-GB" sz="2000" b="1">
                <a:latin typeface="Leelawadee" panose="020B0502040204020203" pitchFamily="34" charset="-34"/>
                <a:cs typeface="Leelawadee" panose="020B0502040204020203" pitchFamily="34" charset="-34"/>
              </a:rPr>
              <a:t>Issue 1:</a:t>
            </a:r>
            <a:r>
              <a:rPr lang="en-GB" sz="2000">
                <a:latin typeface="Leelawadee" panose="020B0502040204020203" pitchFamily="34" charset="-34"/>
                <a:cs typeface="Leelawadee" panose="020B0502040204020203" pitchFamily="34" charset="-34"/>
              </a:rPr>
              <a:t> Abuse of the  children from the father</a:t>
            </a:r>
          </a:p>
          <a:p>
            <a:r>
              <a:rPr lang="en-GB" sz="2000" b="1">
                <a:latin typeface="Leelawadee" panose="020B0502040204020203" pitchFamily="34" charset="-34"/>
                <a:cs typeface="Leelawadee" panose="020B0502040204020203" pitchFamily="34" charset="-34"/>
              </a:rPr>
              <a:t>Policy: </a:t>
            </a:r>
            <a:r>
              <a:rPr lang="en-GB" sz="2000" b="0" i="0">
                <a:effectLst/>
                <a:latin typeface="Leelawadee" panose="020B0502040204020203" pitchFamily="34" charset="-34"/>
                <a:cs typeface="Leelawadee" panose="020B0502040204020203" pitchFamily="34" charset="-34"/>
              </a:rPr>
              <a:t>Department for Education (2018) states everyone who</a:t>
            </a:r>
          </a:p>
          <a:p>
            <a:r>
              <a:rPr lang="en-GB" sz="2000" b="0" i="0">
                <a:effectLst/>
                <a:latin typeface="Leelawadee" panose="020B0502040204020203" pitchFamily="34" charset="-34"/>
                <a:cs typeface="Leelawadee" panose="020B0502040204020203" pitchFamily="34" charset="-34"/>
              </a:rPr>
              <a:t>everyone who comes into contact with children and families has a role to play in sharing information and identifying concerns.</a:t>
            </a:r>
          </a:p>
          <a:p>
            <a:r>
              <a:rPr lang="en-GB" sz="2000" b="0" i="0">
                <a:effectLst/>
                <a:latin typeface="Leelawadee" panose="020B0502040204020203" pitchFamily="34" charset="-34"/>
                <a:cs typeface="Leelawadee" panose="020B0502040204020203" pitchFamily="34" charset="-34"/>
              </a:rPr>
              <a:t>Section 11 of the </a:t>
            </a:r>
            <a:r>
              <a:rPr lang="en-GB" sz="2000" b="0" i="0" u="none" strike="noStrike">
                <a:effectLst/>
                <a:latin typeface="Leelawadee" panose="020B0502040204020203" pitchFamily="34" charset="-34"/>
                <a:cs typeface="Leelawadee" panose="020B0502040204020203" pitchFamily="34" charset="-34"/>
                <a:hlinkClick r:id="rId2" tooltip="Children Act 2004">
                  <a:extLst>
                    <a:ext uri="{A12FA001-AC4F-418D-AE19-62706E023703}">
                      <ahyp:hlinkClr xmlns:ahyp="http://schemas.microsoft.com/office/drawing/2018/hyperlinkcolor" val="tx"/>
                    </a:ext>
                  </a:extLst>
                </a:hlinkClick>
              </a:rPr>
              <a:t>Children Act 2004</a:t>
            </a:r>
            <a:r>
              <a:rPr lang="en-GB" sz="2000" b="0" i="0">
                <a:effectLst/>
                <a:latin typeface="Leelawadee" panose="020B0502040204020203" pitchFamily="34" charset="-34"/>
                <a:cs typeface="Leelawadee" panose="020B0502040204020203" pitchFamily="34" charset="-34"/>
              </a:rPr>
              <a:t> places a statutory duty on certain agencies to co-operate to safeguard the welfare of children. This includes local authorities, NHS services and trusts, police, probation services and young offenders institutions.</a:t>
            </a:r>
          </a:p>
          <a:p>
            <a:r>
              <a:rPr lang="en-GB" sz="2000" b="0" i="0">
                <a:effectLst/>
                <a:latin typeface="Leelawadee" panose="020B0502040204020203" pitchFamily="34" charset="-34"/>
                <a:cs typeface="Leelawadee" panose="020B0502040204020203" pitchFamily="34" charset="-34"/>
              </a:rPr>
              <a:t>People who work in these agencies and who do not report suspected cases of abuse or neglect may be subject to disciplinary proceedings.</a:t>
            </a:r>
          </a:p>
          <a:p>
            <a:pPr algn="l"/>
            <a:endParaRPr lang="en-US" sz="2000" b="1">
              <a:latin typeface="Leelawadee" panose="020B0502040204020203" pitchFamily="34" charset="-34"/>
              <a:cs typeface="Leelawadee" panose="020B0502040204020203" pitchFamily="34" charset="-34"/>
            </a:endParaRPr>
          </a:p>
        </p:txBody>
      </p:sp>
    </p:spTree>
    <p:extLst>
      <p:ext uri="{BB962C8B-B14F-4D97-AF65-F5344CB8AC3E}">
        <p14:creationId xmlns:p14="http://schemas.microsoft.com/office/powerpoint/2010/main" val="3939569432"/>
      </p:ext>
    </p:extLst>
  </p:cSld>
  <p:clrMapOvr>
    <a:overrideClrMapping bg1="lt1" tx1="dk1" bg2="lt2" tx2="dk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C2DCB18-A49D-284A-87CE-421A2AB7C067}"/>
              </a:ext>
            </a:extLst>
          </p:cNvPr>
          <p:cNvSpPr>
            <a:spLocks noGrp="1"/>
          </p:cNvSpPr>
          <p:nvPr>
            <p:ph type="title"/>
          </p:nvPr>
        </p:nvSpPr>
        <p:spPr>
          <a:xfrm>
            <a:off x="-2" y="189542"/>
            <a:ext cx="4948205" cy="3388287"/>
          </a:xfrm>
        </p:spPr>
        <p:txBody>
          <a:bodyPr vert="horz" lIns="91440" tIns="45720" rIns="91440" bIns="45720" rtlCol="0" anchor="ctr">
            <a:noAutofit/>
          </a:bodyPr>
          <a:lstStyle/>
          <a:p>
            <a:r>
              <a:rPr lang="en-GB">
                <a:solidFill>
                  <a:schemeClr val="tx1"/>
                </a:solidFill>
              </a:rPr>
              <a:t>Case management initiatives used by multidisciplinary services </a:t>
            </a:r>
            <a:br>
              <a:rPr lang="en-GB"/>
            </a:br>
            <a:r>
              <a:rPr lang="en-GB"/>
              <a:t>For the children </a:t>
            </a:r>
            <a:endParaRPr lang="en-US"/>
          </a:p>
        </p:txBody>
      </p:sp>
      <p:sp>
        <p:nvSpPr>
          <p:cNvPr id="12" name="Content Placeholder 11">
            <a:extLst>
              <a:ext uri="{FF2B5EF4-FFF2-40B4-BE49-F238E27FC236}">
                <a16:creationId xmlns:a16="http://schemas.microsoft.com/office/drawing/2014/main" id="{17D643A9-325F-3C47-A705-986D609C213E}"/>
              </a:ext>
            </a:extLst>
          </p:cNvPr>
          <p:cNvSpPr>
            <a:spLocks noGrp="1"/>
          </p:cNvSpPr>
          <p:nvPr>
            <p:ph idx="1"/>
          </p:nvPr>
        </p:nvSpPr>
        <p:spPr>
          <a:xfrm>
            <a:off x="0" y="6384262"/>
            <a:ext cx="1141233" cy="284196"/>
          </a:xfrm>
          <a:effectLst/>
        </p:spPr>
        <p:txBody>
          <a:bodyPr>
            <a:normAutofit fontScale="70000" lnSpcReduction="20000"/>
          </a:bodyPr>
          <a:lstStyle/>
          <a:p>
            <a:pPr marL="0" indent="0">
              <a:buNone/>
            </a:pPr>
            <a:r>
              <a:rPr lang="en-GB" sz="2000" b="1"/>
              <a:t>Samina</a:t>
            </a:r>
            <a:endParaRPr lang="en-US" sz="2000" b="1"/>
          </a:p>
        </p:txBody>
      </p:sp>
      <p:sp>
        <p:nvSpPr>
          <p:cNvPr id="3" name="TextBox 2">
            <a:extLst>
              <a:ext uri="{FF2B5EF4-FFF2-40B4-BE49-F238E27FC236}">
                <a16:creationId xmlns:a16="http://schemas.microsoft.com/office/drawing/2014/main" id="{7F3AE68C-622A-654B-94F8-FD5511B44E1B}"/>
              </a:ext>
            </a:extLst>
          </p:cNvPr>
          <p:cNvSpPr txBox="1"/>
          <p:nvPr/>
        </p:nvSpPr>
        <p:spPr>
          <a:xfrm>
            <a:off x="5767636" y="564226"/>
            <a:ext cx="6165722" cy="830997"/>
          </a:xfrm>
          <a:prstGeom prst="rect">
            <a:avLst/>
          </a:prstGeom>
          <a:solidFill>
            <a:schemeClr val="accent6">
              <a:lumMod val="60000"/>
              <a:lumOff val="40000"/>
            </a:schemeClr>
          </a:solidFill>
        </p:spPr>
        <p:txBody>
          <a:bodyPr wrap="square" rtlCol="0">
            <a:spAutoFit/>
          </a:bodyPr>
          <a:lstStyle/>
          <a:p>
            <a:pPr algn="l"/>
            <a:r>
              <a:rPr lang="en-GB" sz="2400" b="1"/>
              <a:t>Issue 2: </a:t>
            </a:r>
            <a:r>
              <a:rPr lang="en-GB" sz="2400"/>
              <a:t>Non-attendance of the boys at school</a:t>
            </a:r>
            <a:endParaRPr lang="en-US" sz="2400" b="1"/>
          </a:p>
        </p:txBody>
      </p:sp>
      <p:sp>
        <p:nvSpPr>
          <p:cNvPr id="4" name="TextBox 3">
            <a:extLst>
              <a:ext uri="{FF2B5EF4-FFF2-40B4-BE49-F238E27FC236}">
                <a16:creationId xmlns:a16="http://schemas.microsoft.com/office/drawing/2014/main" id="{181629CA-6AE1-5C4B-BAE6-A9B772C8844C}"/>
              </a:ext>
            </a:extLst>
          </p:cNvPr>
          <p:cNvSpPr txBox="1"/>
          <p:nvPr/>
        </p:nvSpPr>
        <p:spPr>
          <a:xfrm>
            <a:off x="5767636" y="1624726"/>
            <a:ext cx="6118165" cy="842835"/>
          </a:xfrm>
          <a:prstGeom prst="rect">
            <a:avLst/>
          </a:prstGeom>
          <a:solidFill>
            <a:schemeClr val="accent6">
              <a:lumMod val="40000"/>
              <a:lumOff val="60000"/>
            </a:schemeClr>
          </a:solidFill>
        </p:spPr>
        <p:txBody>
          <a:bodyPr wrap="square" rtlCol="0">
            <a:spAutoFit/>
          </a:bodyPr>
          <a:lstStyle/>
          <a:p>
            <a:pPr algn="l"/>
            <a:r>
              <a:rPr lang="en-GB" sz="2400" b="1"/>
              <a:t>Services used: </a:t>
            </a:r>
            <a:r>
              <a:rPr lang="en-GB" sz="2400"/>
              <a:t>Local school, Children services</a:t>
            </a:r>
            <a:endParaRPr lang="en-US" sz="2400" b="1"/>
          </a:p>
        </p:txBody>
      </p:sp>
      <p:sp>
        <p:nvSpPr>
          <p:cNvPr id="5" name="TextBox 4">
            <a:extLst>
              <a:ext uri="{FF2B5EF4-FFF2-40B4-BE49-F238E27FC236}">
                <a16:creationId xmlns:a16="http://schemas.microsoft.com/office/drawing/2014/main" id="{9488EE51-BE68-E443-94AB-6436A9D10FCE}"/>
              </a:ext>
            </a:extLst>
          </p:cNvPr>
          <p:cNvSpPr txBox="1"/>
          <p:nvPr/>
        </p:nvSpPr>
        <p:spPr>
          <a:xfrm>
            <a:off x="5767636" y="2682280"/>
            <a:ext cx="6165722" cy="3416320"/>
          </a:xfrm>
          <a:prstGeom prst="rect">
            <a:avLst/>
          </a:prstGeom>
          <a:solidFill>
            <a:schemeClr val="accent6">
              <a:lumMod val="20000"/>
              <a:lumOff val="80000"/>
            </a:schemeClr>
          </a:solidFill>
        </p:spPr>
        <p:txBody>
          <a:bodyPr wrap="square" rtlCol="0">
            <a:spAutoFit/>
          </a:bodyPr>
          <a:lstStyle/>
          <a:p>
            <a:pPr algn="l"/>
            <a:r>
              <a:rPr lang="en-GB" sz="2400" b="1"/>
              <a:t>Initiatives: </a:t>
            </a:r>
          </a:p>
          <a:p>
            <a:pPr marL="342900" indent="-342900" algn="l">
              <a:buFont typeface="+mj-lt"/>
              <a:buAutoNum type="arabicPeriod"/>
            </a:pPr>
            <a:r>
              <a:rPr lang="en-GB" sz="2400"/>
              <a:t>Meetings with the school where children’s attendance and behaviour were monitored and documented </a:t>
            </a:r>
          </a:p>
          <a:p>
            <a:pPr marL="342900" indent="-342900" algn="l">
              <a:buFont typeface="+mj-lt"/>
              <a:buAutoNum type="arabicPeriod"/>
            </a:pPr>
            <a:r>
              <a:rPr lang="en-GB" sz="2400"/>
              <a:t>The multi agency approach helped retain a place at school for one of the boys following an impending exclusion</a:t>
            </a:r>
          </a:p>
          <a:p>
            <a:pPr algn="l"/>
            <a:r>
              <a:rPr lang="en-GB" sz="2400"/>
              <a:t> </a:t>
            </a:r>
          </a:p>
        </p:txBody>
      </p:sp>
    </p:spTree>
    <p:extLst>
      <p:ext uri="{BB962C8B-B14F-4D97-AF65-F5344CB8AC3E}">
        <p14:creationId xmlns:p14="http://schemas.microsoft.com/office/powerpoint/2010/main" val="3142198946"/>
      </p:ext>
    </p:extLst>
  </p:cSld>
  <p:clrMapOvr>
    <a:overrideClrMapping bg1="lt1" tx1="dk1" bg2="lt2" tx2="dk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C2DCB18-A49D-284A-87CE-421A2AB7C067}"/>
              </a:ext>
            </a:extLst>
          </p:cNvPr>
          <p:cNvSpPr>
            <a:spLocks noGrp="1"/>
          </p:cNvSpPr>
          <p:nvPr>
            <p:ph type="title"/>
          </p:nvPr>
        </p:nvSpPr>
        <p:spPr>
          <a:xfrm>
            <a:off x="0" y="180661"/>
            <a:ext cx="4646247" cy="3388287"/>
          </a:xfrm>
        </p:spPr>
        <p:txBody>
          <a:bodyPr vert="horz" lIns="91440" tIns="45720" rIns="91440" bIns="45720" rtlCol="0" anchor="ctr">
            <a:noAutofit/>
          </a:bodyPr>
          <a:lstStyle/>
          <a:p>
            <a:r>
              <a:rPr lang="en-GB">
                <a:solidFill>
                  <a:schemeClr val="tx1"/>
                </a:solidFill>
              </a:rPr>
              <a:t>Case management initiatives used by multidisciplinary services </a:t>
            </a:r>
            <a:br>
              <a:rPr lang="en-GB"/>
            </a:br>
            <a:r>
              <a:rPr lang="en-GB"/>
              <a:t>For the children </a:t>
            </a:r>
            <a:endParaRPr lang="en-US"/>
          </a:p>
        </p:txBody>
      </p:sp>
      <p:sp>
        <p:nvSpPr>
          <p:cNvPr id="12" name="Content Placeholder 11">
            <a:extLst>
              <a:ext uri="{FF2B5EF4-FFF2-40B4-BE49-F238E27FC236}">
                <a16:creationId xmlns:a16="http://schemas.microsoft.com/office/drawing/2014/main" id="{17D643A9-325F-3C47-A705-986D609C213E}"/>
              </a:ext>
            </a:extLst>
          </p:cNvPr>
          <p:cNvSpPr>
            <a:spLocks noGrp="1"/>
          </p:cNvSpPr>
          <p:nvPr>
            <p:ph idx="1"/>
          </p:nvPr>
        </p:nvSpPr>
        <p:spPr>
          <a:xfrm>
            <a:off x="-2" y="5941468"/>
            <a:ext cx="1407435" cy="1278587"/>
          </a:xfrm>
          <a:effectLst/>
        </p:spPr>
        <p:txBody>
          <a:bodyPr>
            <a:normAutofit/>
          </a:bodyPr>
          <a:lstStyle/>
          <a:p>
            <a:pPr marL="0" indent="0">
              <a:buNone/>
            </a:pPr>
            <a:r>
              <a:rPr lang="en-GB" sz="2000" b="1"/>
              <a:t>Samina</a:t>
            </a:r>
            <a:endParaRPr lang="en-US" sz="2000" b="1"/>
          </a:p>
        </p:txBody>
      </p:sp>
      <p:sp>
        <p:nvSpPr>
          <p:cNvPr id="3" name="TextBox 2">
            <a:extLst>
              <a:ext uri="{FF2B5EF4-FFF2-40B4-BE49-F238E27FC236}">
                <a16:creationId xmlns:a16="http://schemas.microsoft.com/office/drawing/2014/main" id="{7A1DB346-9052-3949-8284-47D93D7EE4B8}"/>
              </a:ext>
            </a:extLst>
          </p:cNvPr>
          <p:cNvSpPr txBox="1"/>
          <p:nvPr/>
        </p:nvSpPr>
        <p:spPr>
          <a:xfrm>
            <a:off x="5632845" y="440480"/>
            <a:ext cx="6145380" cy="830997"/>
          </a:xfrm>
          <a:prstGeom prst="rect">
            <a:avLst/>
          </a:prstGeom>
          <a:solidFill>
            <a:srgbClr val="81B397"/>
          </a:solidFill>
        </p:spPr>
        <p:txBody>
          <a:bodyPr wrap="square" rtlCol="0">
            <a:spAutoFit/>
          </a:bodyPr>
          <a:lstStyle/>
          <a:p>
            <a:pPr algn="l"/>
            <a:r>
              <a:rPr lang="en-GB" sz="2400" b="1"/>
              <a:t>Issue 3: </a:t>
            </a:r>
            <a:r>
              <a:rPr lang="en-GB" sz="2400"/>
              <a:t>Anti-social behaviour of the boys </a:t>
            </a:r>
            <a:endParaRPr lang="en-US" sz="2400"/>
          </a:p>
        </p:txBody>
      </p:sp>
      <p:sp>
        <p:nvSpPr>
          <p:cNvPr id="4" name="TextBox 3">
            <a:extLst>
              <a:ext uri="{FF2B5EF4-FFF2-40B4-BE49-F238E27FC236}">
                <a16:creationId xmlns:a16="http://schemas.microsoft.com/office/drawing/2014/main" id="{FADF4407-D07C-0645-891E-7C2AB835A140}"/>
              </a:ext>
            </a:extLst>
          </p:cNvPr>
          <p:cNvSpPr txBox="1"/>
          <p:nvPr/>
        </p:nvSpPr>
        <p:spPr>
          <a:xfrm>
            <a:off x="5632845" y="1471658"/>
            <a:ext cx="6145380" cy="1569660"/>
          </a:xfrm>
          <a:prstGeom prst="rect">
            <a:avLst/>
          </a:prstGeom>
          <a:solidFill>
            <a:srgbClr val="ABCCB9"/>
          </a:solidFill>
        </p:spPr>
        <p:txBody>
          <a:bodyPr wrap="square" rtlCol="0">
            <a:spAutoFit/>
          </a:bodyPr>
          <a:lstStyle/>
          <a:p>
            <a:pPr algn="l"/>
            <a:r>
              <a:rPr lang="en-GB" sz="2400" b="1"/>
              <a:t>Services used: </a:t>
            </a:r>
            <a:r>
              <a:rPr lang="en-GB" sz="2400"/>
              <a:t>Youth offending team, Children services, The Youth Inclusion and Support Channel, Anti-social Behaviour Team</a:t>
            </a:r>
            <a:endParaRPr lang="en-US" sz="2400" b="1"/>
          </a:p>
        </p:txBody>
      </p:sp>
      <p:sp>
        <p:nvSpPr>
          <p:cNvPr id="5" name="TextBox 4">
            <a:extLst>
              <a:ext uri="{FF2B5EF4-FFF2-40B4-BE49-F238E27FC236}">
                <a16:creationId xmlns:a16="http://schemas.microsoft.com/office/drawing/2014/main" id="{40084DAC-37AF-804E-84E7-467A4D854945}"/>
              </a:ext>
            </a:extLst>
          </p:cNvPr>
          <p:cNvSpPr txBox="1"/>
          <p:nvPr/>
        </p:nvSpPr>
        <p:spPr>
          <a:xfrm>
            <a:off x="5632845" y="3241499"/>
            <a:ext cx="6145380" cy="3416320"/>
          </a:xfrm>
          <a:prstGeom prst="rect">
            <a:avLst/>
          </a:prstGeom>
          <a:solidFill>
            <a:srgbClr val="D5E5DC"/>
          </a:solidFill>
        </p:spPr>
        <p:txBody>
          <a:bodyPr wrap="square" rtlCol="0">
            <a:spAutoFit/>
          </a:bodyPr>
          <a:lstStyle/>
          <a:p>
            <a:pPr algn="l"/>
            <a:r>
              <a:rPr lang="en-GB" sz="2400" b="1"/>
              <a:t>Initiatives:</a:t>
            </a:r>
          </a:p>
          <a:p>
            <a:pPr marL="342900" indent="-342900" algn="l">
              <a:buFont typeface="+mj-lt"/>
              <a:buAutoNum type="arabicPeriod"/>
            </a:pPr>
            <a:r>
              <a:rPr lang="en-GB" sz="2400"/>
              <a:t>School monitoring of behaviour</a:t>
            </a:r>
          </a:p>
          <a:p>
            <a:pPr marL="342900" indent="-342900" algn="l">
              <a:buFont typeface="+mj-lt"/>
              <a:buAutoNum type="arabicPeriod"/>
            </a:pPr>
            <a:r>
              <a:rPr lang="en-GB" sz="2400"/>
              <a:t>Involving the  children in extracurricular  activities, like clubs.</a:t>
            </a:r>
          </a:p>
          <a:p>
            <a:pPr marL="342900" indent="-342900" algn="l">
              <a:buFont typeface="+mj-lt"/>
              <a:buAutoNum type="arabicPeriod"/>
            </a:pPr>
            <a:r>
              <a:rPr lang="en-GB" sz="2400"/>
              <a:t>Close liaison with social worker</a:t>
            </a:r>
          </a:p>
          <a:p>
            <a:pPr marL="342900" indent="-342900" algn="l">
              <a:buFont typeface="+mj-lt"/>
              <a:buAutoNum type="arabicPeriod"/>
            </a:pPr>
            <a:r>
              <a:rPr lang="en-GB" sz="2400"/>
              <a:t>Youth and player ice intervention for boys </a:t>
            </a:r>
          </a:p>
          <a:p>
            <a:pPr marL="342900" indent="-342900" algn="l">
              <a:buFont typeface="+mj-lt"/>
              <a:buAutoNum type="arabicPeriod"/>
            </a:pPr>
            <a:r>
              <a:rPr lang="en-GB" sz="2400"/>
              <a:t>Decorated home </a:t>
            </a:r>
          </a:p>
          <a:p>
            <a:pPr marL="342900" indent="-342900" algn="l">
              <a:buFont typeface="+mj-lt"/>
              <a:buAutoNum type="arabicPeriod"/>
            </a:pPr>
            <a:r>
              <a:rPr lang="en-GB" sz="2400"/>
              <a:t>Work experience for elder boy</a:t>
            </a:r>
            <a:endParaRPr lang="en-US" sz="2400"/>
          </a:p>
        </p:txBody>
      </p:sp>
    </p:spTree>
    <p:extLst>
      <p:ext uri="{BB962C8B-B14F-4D97-AF65-F5344CB8AC3E}">
        <p14:creationId xmlns:p14="http://schemas.microsoft.com/office/powerpoint/2010/main" val="1937833982"/>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59CA1689-BE00-EE49-9E81-600B389A9D41}"/>
              </a:ext>
            </a:extLst>
          </p:cNvPr>
          <p:cNvSpPr txBox="1"/>
          <p:nvPr/>
        </p:nvSpPr>
        <p:spPr>
          <a:xfrm>
            <a:off x="3853694" y="5730815"/>
            <a:ext cx="4484611" cy="1015663"/>
          </a:xfrm>
          <a:prstGeom prst="rect">
            <a:avLst/>
          </a:prstGeom>
          <a:noFill/>
        </p:spPr>
        <p:txBody>
          <a:bodyPr wrap="square" rtlCol="0">
            <a:spAutoFit/>
          </a:bodyPr>
          <a:lstStyle/>
          <a:p>
            <a:pPr algn="l"/>
            <a:r>
              <a:rPr lang="en-GB" sz="6000" b="1">
                <a:solidFill>
                  <a:schemeClr val="bg1"/>
                </a:solidFill>
              </a:rPr>
              <a:t>Conclusion</a:t>
            </a:r>
            <a:endParaRPr lang="en-US" sz="6000" b="1">
              <a:solidFill>
                <a:schemeClr val="bg1"/>
              </a:solidFill>
            </a:endParaRPr>
          </a:p>
        </p:txBody>
      </p:sp>
      <p:sp>
        <p:nvSpPr>
          <p:cNvPr id="11" name="TextBox 10">
            <a:extLst>
              <a:ext uri="{FF2B5EF4-FFF2-40B4-BE49-F238E27FC236}">
                <a16:creationId xmlns:a16="http://schemas.microsoft.com/office/drawing/2014/main" id="{CBD9E2B9-9303-D643-B2D9-E2C6F3684CFF}"/>
              </a:ext>
            </a:extLst>
          </p:cNvPr>
          <p:cNvSpPr txBox="1"/>
          <p:nvPr/>
        </p:nvSpPr>
        <p:spPr>
          <a:xfrm>
            <a:off x="0" y="6334780"/>
            <a:ext cx="1828800" cy="523220"/>
          </a:xfrm>
          <a:prstGeom prst="rect">
            <a:avLst/>
          </a:prstGeom>
          <a:noFill/>
        </p:spPr>
        <p:txBody>
          <a:bodyPr wrap="square" rtlCol="0">
            <a:spAutoFit/>
          </a:bodyPr>
          <a:lstStyle/>
          <a:p>
            <a:pPr algn="l"/>
            <a:r>
              <a:rPr lang="en-GB" sz="2800" b="1"/>
              <a:t>Samina </a:t>
            </a:r>
            <a:endParaRPr lang="en-US" sz="2800" b="1"/>
          </a:p>
        </p:txBody>
      </p:sp>
      <p:sp>
        <p:nvSpPr>
          <p:cNvPr id="2" name="TextBox 1">
            <a:extLst>
              <a:ext uri="{FF2B5EF4-FFF2-40B4-BE49-F238E27FC236}">
                <a16:creationId xmlns:a16="http://schemas.microsoft.com/office/drawing/2014/main" id="{E97B1E3F-76CE-8B40-AAD4-4991AF74B35F}"/>
              </a:ext>
            </a:extLst>
          </p:cNvPr>
          <p:cNvSpPr txBox="1"/>
          <p:nvPr/>
        </p:nvSpPr>
        <p:spPr>
          <a:xfrm>
            <a:off x="2726504" y="306907"/>
            <a:ext cx="6562790" cy="1200329"/>
          </a:xfrm>
          <a:prstGeom prst="rect">
            <a:avLst/>
          </a:prstGeom>
          <a:noFill/>
        </p:spPr>
        <p:txBody>
          <a:bodyPr wrap="square" rtlCol="0">
            <a:spAutoFit/>
          </a:bodyPr>
          <a:lstStyle/>
          <a:p>
            <a:pPr algn="ctr"/>
            <a:r>
              <a:rPr lang="en-GB" sz="7200" b="1">
                <a:solidFill>
                  <a:schemeClr val="bg1"/>
                </a:solidFill>
                <a:latin typeface="Leelawadee" panose="020B0502040204020203" pitchFamily="34" charset="-34"/>
                <a:cs typeface="Leelawadee" panose="020B0502040204020203" pitchFamily="34" charset="-34"/>
              </a:rPr>
              <a:t>Conclusion</a:t>
            </a:r>
            <a:endParaRPr lang="en-US" sz="7200" b="1">
              <a:solidFill>
                <a:schemeClr val="bg1"/>
              </a:solidFill>
              <a:latin typeface="Leelawadee" panose="020B0502040204020203" pitchFamily="34" charset="-34"/>
              <a:cs typeface="Leelawadee" panose="020B0502040204020203" pitchFamily="34" charset="-34"/>
            </a:endParaRPr>
          </a:p>
        </p:txBody>
      </p:sp>
    </p:spTree>
    <p:extLst>
      <p:ext uri="{BB962C8B-B14F-4D97-AF65-F5344CB8AC3E}">
        <p14:creationId xmlns:p14="http://schemas.microsoft.com/office/powerpoint/2010/main" val="4008641228"/>
      </p:ext>
    </p:extLst>
  </p:cSld>
  <p:clrMapOvr>
    <a:overrideClrMapping bg1="lt1" tx1="dk1" bg2="lt2" tx2="dk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8775F366-526C-4C42-8931-696FFE8AA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13" name="Rectangle 12">
            <a:extLst>
              <a:ext uri="{FF2B5EF4-FFF2-40B4-BE49-F238E27FC236}">
                <a16:creationId xmlns:a16="http://schemas.microsoft.com/office/drawing/2014/main" id="{2FE8DED1-24FF-4A79-873B-ECE3ABE73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0AA6A048-501A-4387-906B-B8A8543E7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643467"/>
            <a:ext cx="10917814" cy="5571066"/>
          </a:xfrm>
          <a:custGeom>
            <a:avLst/>
            <a:gdLst>
              <a:gd name="connsiteX0" fmla="*/ 195712 w 10917814"/>
              <a:gd name="connsiteY0" fmla="*/ 0 h 5571066"/>
              <a:gd name="connsiteX1" fmla="*/ 5062165 w 10917814"/>
              <a:gd name="connsiteY1" fmla="*/ 0 h 5571066"/>
              <a:gd name="connsiteX2" fmla="*/ 5419638 w 10917814"/>
              <a:gd name="connsiteY2" fmla="*/ 268105 h 5571066"/>
              <a:gd name="connsiteX3" fmla="*/ 5428105 w 10917814"/>
              <a:gd name="connsiteY3" fmla="*/ 271280 h 5571066"/>
              <a:gd name="connsiteX4" fmla="*/ 5440804 w 10917814"/>
              <a:gd name="connsiteY4" fmla="*/ 276043 h 5571066"/>
              <a:gd name="connsiteX5" fmla="*/ 5453505 w 10917814"/>
              <a:gd name="connsiteY5" fmla="*/ 280805 h 5571066"/>
              <a:gd name="connsiteX6" fmla="*/ 5464088 w 10917814"/>
              <a:gd name="connsiteY6" fmla="*/ 280805 h 5571066"/>
              <a:gd name="connsiteX7" fmla="*/ 5476788 w 10917814"/>
              <a:gd name="connsiteY7" fmla="*/ 280805 h 5571066"/>
              <a:gd name="connsiteX8" fmla="*/ 5487371 w 10917814"/>
              <a:gd name="connsiteY8" fmla="*/ 276043 h 5571066"/>
              <a:gd name="connsiteX9" fmla="*/ 5500071 w 10917814"/>
              <a:gd name="connsiteY9" fmla="*/ 271280 h 5571066"/>
              <a:gd name="connsiteX10" fmla="*/ 5508538 w 10917814"/>
              <a:gd name="connsiteY10" fmla="*/ 268105 h 5571066"/>
              <a:gd name="connsiteX11" fmla="*/ 5866011 w 10917814"/>
              <a:gd name="connsiteY11" fmla="*/ 0 h 5571066"/>
              <a:gd name="connsiteX12" fmla="*/ 10722102 w 10917814"/>
              <a:gd name="connsiteY12" fmla="*/ 0 h 5571066"/>
              <a:gd name="connsiteX13" fmla="*/ 10917814 w 10917814"/>
              <a:gd name="connsiteY13" fmla="*/ 195712 h 5571066"/>
              <a:gd name="connsiteX14" fmla="*/ 10917814 w 10917814"/>
              <a:gd name="connsiteY14" fmla="*/ 5375354 h 5571066"/>
              <a:gd name="connsiteX15" fmla="*/ 10722102 w 10917814"/>
              <a:gd name="connsiteY15" fmla="*/ 5571066 h 5571066"/>
              <a:gd name="connsiteX16" fmla="*/ 195712 w 10917814"/>
              <a:gd name="connsiteY16" fmla="*/ 5571066 h 5571066"/>
              <a:gd name="connsiteX17" fmla="*/ 0 w 10917814"/>
              <a:gd name="connsiteY17" fmla="*/ 5375354 h 5571066"/>
              <a:gd name="connsiteX18" fmla="*/ 0 w 10917814"/>
              <a:gd name="connsiteY18" fmla="*/ 195712 h 5571066"/>
              <a:gd name="connsiteX19" fmla="*/ 195712 w 10917814"/>
              <a:gd name="connsiteY19" fmla="*/ 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917814" h="5571066">
                <a:moveTo>
                  <a:pt x="195712" y="0"/>
                </a:moveTo>
                <a:lnTo>
                  <a:pt x="5062165" y="0"/>
                </a:lnTo>
                <a:lnTo>
                  <a:pt x="5419638" y="268105"/>
                </a:lnTo>
                <a:lnTo>
                  <a:pt x="5428105" y="271280"/>
                </a:lnTo>
                <a:lnTo>
                  <a:pt x="5440804" y="276043"/>
                </a:lnTo>
                <a:lnTo>
                  <a:pt x="5453505" y="280805"/>
                </a:lnTo>
                <a:lnTo>
                  <a:pt x="5464088" y="280805"/>
                </a:lnTo>
                <a:lnTo>
                  <a:pt x="5476788" y="280805"/>
                </a:lnTo>
                <a:lnTo>
                  <a:pt x="5487371" y="276043"/>
                </a:lnTo>
                <a:lnTo>
                  <a:pt x="5500071" y="271280"/>
                </a:lnTo>
                <a:lnTo>
                  <a:pt x="5508538" y="268105"/>
                </a:lnTo>
                <a:lnTo>
                  <a:pt x="5866011" y="0"/>
                </a:lnTo>
                <a:lnTo>
                  <a:pt x="10722102" y="0"/>
                </a:lnTo>
                <a:cubicBezTo>
                  <a:pt x="10830191" y="0"/>
                  <a:pt x="10917814" y="87623"/>
                  <a:pt x="10917814" y="195712"/>
                </a:cubicBezTo>
                <a:lnTo>
                  <a:pt x="10917814" y="5375354"/>
                </a:lnTo>
                <a:cubicBezTo>
                  <a:pt x="10917814" y="5483443"/>
                  <a:pt x="10830191" y="5571066"/>
                  <a:pt x="10722102" y="5571066"/>
                </a:cubicBezTo>
                <a:lnTo>
                  <a:pt x="195712" y="5571066"/>
                </a:lnTo>
                <a:cubicBezTo>
                  <a:pt x="87623" y="5571066"/>
                  <a:pt x="0" y="5483443"/>
                  <a:pt x="0" y="5375354"/>
                </a:cubicBezTo>
                <a:lnTo>
                  <a:pt x="0" y="195712"/>
                </a:lnTo>
                <a:cubicBezTo>
                  <a:pt x="0" y="87623"/>
                  <a:pt x="87623" y="0"/>
                  <a:pt x="195712" y="0"/>
                </a:cubicBezTo>
                <a:close/>
              </a:path>
            </a:pathLst>
          </a:custGeom>
          <a:solidFill>
            <a:schemeClr val="bg1"/>
          </a:solidFill>
          <a:ln w="3810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8AF5427-894C-664A-92CB-758D4290D82E}"/>
              </a:ext>
            </a:extLst>
          </p:cNvPr>
          <p:cNvSpPr>
            <a:spLocks noGrp="1"/>
          </p:cNvSpPr>
          <p:nvPr>
            <p:ph type="title"/>
          </p:nvPr>
        </p:nvSpPr>
        <p:spPr>
          <a:xfrm>
            <a:off x="2186434" y="757143"/>
            <a:ext cx="8240000" cy="900207"/>
          </a:xfrm>
          <a:effectLst/>
        </p:spPr>
        <p:txBody>
          <a:bodyPr vert="horz" lIns="91440" tIns="45720" rIns="91440" bIns="45720" rtlCol="0" anchor="b">
            <a:noAutofit/>
          </a:bodyPr>
          <a:lstStyle/>
          <a:p>
            <a:pPr algn="ctr"/>
            <a:r>
              <a:rPr lang="en-US" sz="4400">
                <a:solidFill>
                  <a:schemeClr val="tx1"/>
                </a:solidFill>
              </a:rPr>
              <a:t>References (Samina)</a:t>
            </a:r>
          </a:p>
        </p:txBody>
      </p:sp>
    </p:spTree>
    <p:extLst>
      <p:ext uri="{BB962C8B-B14F-4D97-AF65-F5344CB8AC3E}">
        <p14:creationId xmlns:p14="http://schemas.microsoft.com/office/powerpoint/2010/main" val="262002917"/>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28</Slides>
  <Notes>0</Notes>
  <HiddenSlides>0</HiddenSlide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Quotable</vt:lpstr>
      <vt:lpstr>PowerPoint Presentation</vt:lpstr>
      <vt:lpstr>Case Study E  Intro</vt:lpstr>
      <vt:lpstr>Risk Factors</vt:lpstr>
      <vt:lpstr>PowerPoint Presentation</vt:lpstr>
      <vt:lpstr>Madiha </vt:lpstr>
      <vt:lpstr>The Impacts  By Kerris Smith </vt:lpstr>
      <vt:lpstr>The Impacts By Kerris Smith</vt:lpstr>
      <vt:lpstr>The Impacts By Kerris Smith</vt:lpstr>
      <vt:lpstr>References By Kerris Smith </vt:lpstr>
      <vt:lpstr>Policies in place to prevent a similar incident occurring today (Tamanna)</vt:lpstr>
      <vt:lpstr>Professional interventions in place to prevent a similar incident occurring today (Tamanna) </vt:lpstr>
      <vt:lpstr>Policies and professional interventions in place to Prevent a similar incident happening today. </vt:lpstr>
      <vt:lpstr>Tamanna (References)</vt:lpstr>
      <vt:lpstr>Ioana</vt:lpstr>
      <vt:lpstr>Ioana</vt:lpstr>
      <vt:lpstr>Ioana </vt:lpstr>
      <vt:lpstr>Policies used by Multidisciplinary Services  For the Parents  by Fatima Zahra </vt:lpstr>
      <vt:lpstr>Policies by Multidisciplinary Services For the Parent by Fatima Zahra </vt:lpstr>
      <vt:lpstr>PowerPoint Presentation</vt:lpstr>
      <vt:lpstr>Case management initiatives used by multidisciplinary services For the Parents by Fatima Zahra </vt:lpstr>
      <vt:lpstr>References by Fatima Zahra</vt:lpstr>
      <vt:lpstr>References by Fatima Zahra</vt:lpstr>
      <vt:lpstr>Current policy used by multidisciplinary services  For the children </vt:lpstr>
      <vt:lpstr>Case management initiatives used by multidisciplinary services  For the children </vt:lpstr>
      <vt:lpstr>Case management initiatives used by multidisciplinary services  For the children </vt:lpstr>
      <vt:lpstr>Case management initiatives used by multidisciplinary services  For the children </vt:lpstr>
      <vt:lpstr>PowerPoint Presentation</vt:lpstr>
      <vt:lpstr>References (Samina)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Teamworking &amp; Effective Communication</dc:title>
  <dc:creator>Samina Sultana</dc:creator>
  <cp:lastModifiedBy>tamanna sultana</cp:lastModifiedBy>
  <cp:revision>16</cp:revision>
  <dcterms:created xsi:type="dcterms:W3CDTF">2020-06-25T11:32:00Z</dcterms:created>
  <dcterms:modified xsi:type="dcterms:W3CDTF">2021-07-12T09:19:15Z</dcterms:modified>
</cp:coreProperties>
</file>