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288" r:id="rId3"/>
    <p:sldId id="286" r:id="rId4"/>
    <p:sldId id="315" r:id="rId5"/>
    <p:sldId id="316" r:id="rId6"/>
    <p:sldId id="294" r:id="rId7"/>
    <p:sldId id="259" r:id="rId8"/>
    <p:sldId id="260" r:id="rId9"/>
    <p:sldId id="262" r:id="rId10"/>
    <p:sldId id="289" r:id="rId11"/>
    <p:sldId id="299" r:id="rId12"/>
    <p:sldId id="310" r:id="rId13"/>
    <p:sldId id="297" r:id="rId14"/>
    <p:sldId id="278" r:id="rId15"/>
    <p:sldId id="280" r:id="rId16"/>
    <p:sldId id="281" r:id="rId17"/>
    <p:sldId id="304" r:id="rId18"/>
    <p:sldId id="306" r:id="rId19"/>
    <p:sldId id="296" r:id="rId20"/>
    <p:sldId id="303" r:id="rId21"/>
    <p:sldId id="292" r:id="rId22"/>
    <p:sldId id="293" r:id="rId23"/>
    <p:sldId id="290" r:id="rId24"/>
    <p:sldId id="291" r:id="rId25"/>
    <p:sldId id="301" r:id="rId26"/>
    <p:sldId id="302" r:id="rId27"/>
    <p:sldId id="300" r:id="rId28"/>
    <p:sldId id="298" r:id="rId29"/>
    <p:sldId id="307" r:id="rId30"/>
    <p:sldId id="287" r:id="rId31"/>
    <p:sldId id="279" r:id="rId32"/>
    <p:sldId id="282" r:id="rId33"/>
    <p:sldId id="283" r:id="rId34"/>
    <p:sldId id="311" r:id="rId35"/>
    <p:sldId id="312" r:id="rId36"/>
    <p:sldId id="313" r:id="rId37"/>
    <p:sldId id="267" r:id="rId38"/>
    <p:sldId id="285" r:id="rId39"/>
    <p:sldId id="284" r:id="rId40"/>
    <p:sldId id="276"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63400" autoAdjust="0"/>
  </p:normalViewPr>
  <p:slideViewPr>
    <p:cSldViewPr>
      <p:cViewPr varScale="1">
        <p:scale>
          <a:sx n="58" d="100"/>
          <a:sy n="58" d="100"/>
        </p:scale>
        <p:origin x="132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CBFF258-1501-448C-B702-AD1F57F21C03}" type="datetimeFigureOut">
              <a:rPr lang="en-GB" smtClean="0"/>
              <a:pPr/>
              <a:t>15/03/2016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EB946CF-CE6C-4665-B0D8-043E8CFC1AAE}" type="slidenum">
              <a:rPr lang="en-GB" smtClean="0"/>
              <a:pPr/>
              <a:t>‹#›</a:t>
            </a:fld>
            <a:endParaRPr lang="en-GB"/>
          </a:p>
        </p:txBody>
      </p:sp>
    </p:spTree>
    <p:extLst>
      <p:ext uri="{BB962C8B-B14F-4D97-AF65-F5344CB8AC3E}">
        <p14:creationId xmlns:p14="http://schemas.microsoft.com/office/powerpoint/2010/main" val="20148826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275A65B-F021-45A4-B05F-D10C0277661A}" type="datetimeFigureOut">
              <a:rPr lang="en-GB" smtClean="0"/>
              <a:pPr/>
              <a:t>15/03/2016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AFAABC-E513-4DF9-A1BE-960695663777}" type="slidenum">
              <a:rPr lang="en-GB" smtClean="0"/>
              <a:pPr/>
              <a:t>‹#›</a:t>
            </a:fld>
            <a:endParaRPr lang="en-GB"/>
          </a:p>
        </p:txBody>
      </p:sp>
    </p:spTree>
    <p:extLst>
      <p:ext uri="{BB962C8B-B14F-4D97-AF65-F5344CB8AC3E}">
        <p14:creationId xmlns:p14="http://schemas.microsoft.com/office/powerpoint/2010/main" val="2584055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1</a:t>
            </a:fld>
            <a:endParaRPr lang="en-GB"/>
          </a:p>
        </p:txBody>
      </p:sp>
    </p:spTree>
    <p:extLst>
      <p:ext uri="{BB962C8B-B14F-4D97-AF65-F5344CB8AC3E}">
        <p14:creationId xmlns:p14="http://schemas.microsoft.com/office/powerpoint/2010/main" val="820102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8</a:t>
            </a:fld>
            <a:endParaRPr lang="en-GB"/>
          </a:p>
        </p:txBody>
      </p:sp>
    </p:spTree>
    <p:extLst>
      <p:ext uri="{BB962C8B-B14F-4D97-AF65-F5344CB8AC3E}">
        <p14:creationId xmlns:p14="http://schemas.microsoft.com/office/powerpoint/2010/main" val="1311353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G/H’s:</a:t>
            </a:r>
          </a:p>
          <a:p>
            <a:r>
              <a:rPr lang="en-US" dirty="0" smtClean="0"/>
              <a:t>Food harvested as</a:t>
            </a:r>
            <a:r>
              <a:rPr lang="en-US" baseline="0" dirty="0" smtClean="0"/>
              <a:t> it grows; no construction </a:t>
            </a:r>
          </a:p>
          <a:p>
            <a:r>
              <a:rPr lang="en-US" baseline="0" dirty="0" smtClean="0"/>
              <a:t>Relies on knowledge of where ecological components best thrive and movement towards those locations</a:t>
            </a:r>
          </a:p>
          <a:p>
            <a:r>
              <a:rPr lang="en-US" baseline="0" dirty="0" smtClean="0"/>
              <a:t>Consequently bands are very mobile.</a:t>
            </a:r>
          </a:p>
          <a:p>
            <a:r>
              <a:rPr lang="en-US" baseline="0" dirty="0" smtClean="0"/>
              <a:t>To be mobile, on needs portable structures and little property or baggage</a:t>
            </a:r>
          </a:p>
          <a:p>
            <a:r>
              <a:rPr lang="en-US" baseline="0" dirty="0" smtClean="0"/>
              <a:t>60/70% of food is gathered in only about 15 hours per week (original affluent society – </a:t>
            </a:r>
            <a:r>
              <a:rPr lang="en-US" baseline="0" dirty="0" err="1" smtClean="0"/>
              <a:t>Sahlins</a:t>
            </a:r>
            <a:r>
              <a:rPr lang="en-US" baseline="0" dirty="0" smtClean="0"/>
              <a:t>)</a:t>
            </a:r>
          </a:p>
          <a:p>
            <a:r>
              <a:rPr lang="en-US" baseline="0" dirty="0" smtClean="0"/>
              <a:t>All food (and things) are shared</a:t>
            </a:r>
          </a:p>
          <a:p>
            <a:r>
              <a:rPr lang="en-US" baseline="0" dirty="0" smtClean="0"/>
              <a:t>The band is one thing; a body – psychologically, benefit cannot be singularly understood. Sharing is not seen as sacrifice or difficult. To not share might be understood as trying to exclude one part of your body – a sort of nonsense. </a:t>
            </a:r>
          </a:p>
          <a:p>
            <a:r>
              <a:rPr lang="en-US" baseline="0" dirty="0" smtClean="0"/>
              <a:t>Minimal gender roles, egalitarian, no chiefs but elders are listen to. Discussion used to deal with conflict, ruled by consensus and ostracism (the power of disapproval).</a:t>
            </a:r>
          </a:p>
          <a:p>
            <a:r>
              <a:rPr lang="en-US" baseline="0" dirty="0" smtClean="0"/>
              <a:t>Examples: San !Kung, Aust. aborigines</a:t>
            </a:r>
            <a:endParaRPr lang="en-US" dirty="0"/>
          </a:p>
        </p:txBody>
      </p:sp>
      <p:sp>
        <p:nvSpPr>
          <p:cNvPr id="4" name="Slide Number Placeholder 3"/>
          <p:cNvSpPr>
            <a:spLocks noGrp="1"/>
          </p:cNvSpPr>
          <p:nvPr>
            <p:ph type="sldNum" sz="quarter" idx="10"/>
          </p:nvPr>
        </p:nvSpPr>
        <p:spPr/>
        <p:txBody>
          <a:bodyPr/>
          <a:lstStyle/>
          <a:p>
            <a:fld id="{FEAA4371-68E9-5241-9125-9B7041D41E34}" type="slidenum">
              <a:rPr lang="en-US" smtClean="0"/>
              <a:pPr/>
              <a:t>9</a:t>
            </a:fld>
            <a:endParaRPr lang="en-US"/>
          </a:p>
        </p:txBody>
      </p:sp>
    </p:spTree>
    <p:extLst>
      <p:ext uri="{BB962C8B-B14F-4D97-AF65-F5344CB8AC3E}">
        <p14:creationId xmlns:p14="http://schemas.microsoft.com/office/powerpoint/2010/main" val="3359994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12</a:t>
            </a:fld>
            <a:endParaRPr lang="en-GB"/>
          </a:p>
        </p:txBody>
      </p:sp>
    </p:spTree>
    <p:extLst>
      <p:ext uri="{BB962C8B-B14F-4D97-AF65-F5344CB8AC3E}">
        <p14:creationId xmlns:p14="http://schemas.microsoft.com/office/powerpoint/2010/main" val="1263196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13</a:t>
            </a:fld>
            <a:endParaRPr lang="en-GB"/>
          </a:p>
        </p:txBody>
      </p:sp>
    </p:spTree>
    <p:extLst>
      <p:ext uri="{BB962C8B-B14F-4D97-AF65-F5344CB8AC3E}">
        <p14:creationId xmlns:p14="http://schemas.microsoft.com/office/powerpoint/2010/main" val="2409278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24</a:t>
            </a:fld>
            <a:endParaRPr lang="en-GB"/>
          </a:p>
        </p:txBody>
      </p:sp>
    </p:spTree>
    <p:extLst>
      <p:ext uri="{BB962C8B-B14F-4D97-AF65-F5344CB8AC3E}">
        <p14:creationId xmlns:p14="http://schemas.microsoft.com/office/powerpoint/2010/main" val="1523392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27</a:t>
            </a:fld>
            <a:endParaRPr lang="en-GB"/>
          </a:p>
        </p:txBody>
      </p:sp>
    </p:spTree>
    <p:extLst>
      <p:ext uri="{BB962C8B-B14F-4D97-AF65-F5344CB8AC3E}">
        <p14:creationId xmlns:p14="http://schemas.microsoft.com/office/powerpoint/2010/main" val="1537866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41D350-65D7-413B-B407-FB82A7C417F5}" type="datetimeFigureOut">
              <a:rPr lang="en-GB" smtClean="0"/>
              <a:pPr/>
              <a:t>15/03/2016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41D350-65D7-413B-B407-FB82A7C417F5}" type="datetimeFigureOut">
              <a:rPr lang="en-GB" smtClean="0"/>
              <a:pPr/>
              <a:t>15/03/2016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F3A548-75E1-4ED5-BC0C-2A312FD9E33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 Id="rId4" Type="http://schemas.microsoft.com/office/2007/relationships/hdphoto" Target="../media/hdphoto1.wdp"/></Relationships>
</file>

<file path=ppt/slides/_rels/slide3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908720"/>
            <a:ext cx="7772400" cy="1470025"/>
          </a:xfrm>
        </p:spPr>
        <p:txBody>
          <a:bodyPr/>
          <a:lstStyle/>
          <a:p>
            <a:r>
              <a:rPr lang="en-GB" dirty="0" smtClean="0"/>
              <a:t>Subsistence </a:t>
            </a:r>
            <a:endParaRPr lang="en-GB" dirty="0"/>
          </a:p>
        </p:txBody>
      </p:sp>
      <p:pic>
        <p:nvPicPr>
          <p:cNvPr id="43010" name="Picture 2" descr="http://farm7.staticflickr.com/6114/6323306421_af433a67e4_z.jpg"/>
          <p:cNvPicPr>
            <a:picLocks noChangeAspect="1" noChangeArrowheads="1"/>
          </p:cNvPicPr>
          <p:nvPr/>
        </p:nvPicPr>
        <p:blipFill>
          <a:blip r:embed="rId3" cstate="screen"/>
          <a:srcRect/>
          <a:stretch>
            <a:fillRect/>
          </a:stretch>
        </p:blipFill>
        <p:spPr bwMode="auto">
          <a:xfrm>
            <a:off x="1619672" y="2132856"/>
            <a:ext cx="6096000" cy="405765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412776"/>
            <a:ext cx="7772400" cy="1470025"/>
          </a:xfrm>
        </p:spPr>
        <p:txBody>
          <a:bodyPr>
            <a:normAutofit fontScale="90000"/>
          </a:bodyPr>
          <a:lstStyle/>
          <a:p>
            <a:r>
              <a:rPr lang="en-GB" dirty="0" smtClean="0"/>
              <a:t>Q: is it useful to analyse people using subsistence as the framework </a:t>
            </a:r>
            <a:endParaRPr lang="en-GB" dirty="0"/>
          </a:p>
        </p:txBody>
      </p:sp>
      <p:sp>
        <p:nvSpPr>
          <p:cNvPr id="4" name="Subtitle 3"/>
          <p:cNvSpPr>
            <a:spLocks noGrp="1"/>
          </p:cNvSpPr>
          <p:nvPr>
            <p:ph type="subTitle" idx="1"/>
          </p:nvPr>
        </p:nvSpPr>
        <p:spPr>
          <a:xfrm>
            <a:off x="1043608" y="2852936"/>
            <a:ext cx="6400800" cy="1752600"/>
          </a:xfrm>
        </p:spPr>
        <p:txBody>
          <a:bodyPr/>
          <a:lstStyle/>
          <a:p>
            <a:pPr algn="l"/>
            <a:r>
              <a:rPr lang="en-GB" dirty="0" smtClean="0"/>
              <a:t>A: ?</a:t>
            </a:r>
            <a:endParaRPr lang="en-GB" dirty="0"/>
          </a:p>
        </p:txBody>
      </p:sp>
      <p:pic>
        <p:nvPicPr>
          <p:cNvPr id="40962" name="Picture 2" descr="http://victoriafalls24.com/wp-content/uploads/2011/07/1.1311548951.san-bushmen.jpg"/>
          <p:cNvPicPr>
            <a:picLocks noChangeAspect="1" noChangeArrowheads="1"/>
          </p:cNvPicPr>
          <p:nvPr/>
        </p:nvPicPr>
        <p:blipFill>
          <a:blip r:embed="rId2" cstate="screen"/>
          <a:srcRect/>
          <a:stretch>
            <a:fillRect/>
          </a:stretch>
        </p:blipFill>
        <p:spPr bwMode="auto">
          <a:xfrm>
            <a:off x="3707707" y="3140968"/>
            <a:ext cx="5022923" cy="3351659"/>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Synopsis of discussion...so far </a:t>
            </a:r>
            <a:endParaRPr lang="en-GB" dirty="0"/>
          </a:p>
        </p:txBody>
      </p:sp>
      <p:sp>
        <p:nvSpPr>
          <p:cNvPr id="3" name="Content Placeholder 2"/>
          <p:cNvSpPr>
            <a:spLocks noGrp="1"/>
          </p:cNvSpPr>
          <p:nvPr>
            <p:ph sz="half" idx="1"/>
          </p:nvPr>
        </p:nvSpPr>
        <p:spPr/>
        <p:txBody>
          <a:bodyPr>
            <a:normAutofit/>
          </a:bodyPr>
          <a:lstStyle/>
          <a:p>
            <a:r>
              <a:rPr lang="en-GB" dirty="0" smtClean="0"/>
              <a:t>Preoccupation  with evolutionary explanations ALONE needs addressing.</a:t>
            </a:r>
          </a:p>
          <a:p>
            <a:r>
              <a:rPr lang="en-GB" dirty="0" smtClean="0"/>
              <a:t>Using modern humans to populate the past relies on grand laws about development. </a:t>
            </a:r>
          </a:p>
          <a:p>
            <a:pPr>
              <a:buNone/>
            </a:pPr>
            <a:endParaRPr lang="en-GB" dirty="0" smtClean="0"/>
          </a:p>
        </p:txBody>
      </p:sp>
      <p:pic>
        <p:nvPicPr>
          <p:cNvPr id="45058" name="Picture 2" descr="http://stevefrank.org/foundations/foundations.jpg"/>
          <p:cNvPicPr>
            <a:picLocks noChangeAspect="1" noChangeArrowheads="1"/>
          </p:cNvPicPr>
          <p:nvPr/>
        </p:nvPicPr>
        <p:blipFill>
          <a:blip r:embed="rId2" cstate="print"/>
          <a:srcRect/>
          <a:stretch>
            <a:fillRect/>
          </a:stretch>
        </p:blipFill>
        <p:spPr bwMode="auto">
          <a:xfrm>
            <a:off x="5004048" y="1268760"/>
            <a:ext cx="3333750" cy="501015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Culture: group mind/shared meanings</a:t>
            </a:r>
            <a:endParaRPr lang="en-GB" dirty="0"/>
          </a:p>
        </p:txBody>
      </p:sp>
      <p:sp>
        <p:nvSpPr>
          <p:cNvPr id="3" name="Content Placeholder 2"/>
          <p:cNvSpPr>
            <a:spLocks noGrp="1"/>
          </p:cNvSpPr>
          <p:nvPr>
            <p:ph sz="half" idx="1"/>
          </p:nvPr>
        </p:nvSpPr>
        <p:spPr/>
        <p:txBody>
          <a:bodyPr/>
          <a:lstStyle/>
          <a:p>
            <a:r>
              <a:rPr lang="en-GB" dirty="0" smtClean="0"/>
              <a:t>Recognition of the complexity of culture reminds scholars to attend to other social practices – like religion and art (see Lewis Williams).</a:t>
            </a:r>
          </a:p>
          <a:p>
            <a:r>
              <a:rPr lang="en-GB" dirty="0" smtClean="0"/>
              <a:t>Remember </a:t>
            </a:r>
            <a:r>
              <a:rPr lang="en-GB" dirty="0" err="1" smtClean="0"/>
              <a:t>Gosden’s</a:t>
            </a:r>
            <a:r>
              <a:rPr lang="en-GB" dirty="0" smtClean="0"/>
              <a:t> quote about kinship structures?</a:t>
            </a:r>
          </a:p>
          <a:p>
            <a:endParaRPr lang="en-GB" dirty="0"/>
          </a:p>
        </p:txBody>
      </p:sp>
      <p:pic>
        <p:nvPicPr>
          <p:cNvPr id="1026" name="Picture 2" descr="http://www.uvm.edu/%7Esfpgj/realbaby.JPG"/>
          <p:cNvPicPr>
            <a:picLocks noChangeAspect="1" noChangeArrowheads="1"/>
          </p:cNvPicPr>
          <p:nvPr/>
        </p:nvPicPr>
        <p:blipFill>
          <a:blip r:embed="rId2" cstate="print"/>
          <a:srcRect/>
          <a:stretch>
            <a:fillRect/>
          </a:stretch>
        </p:blipFill>
        <p:spPr bwMode="auto">
          <a:xfrm>
            <a:off x="4716016" y="1844824"/>
            <a:ext cx="4017663" cy="417646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Materialist perspective</a:t>
            </a:r>
            <a:endParaRPr lang="en-GB" dirty="0"/>
          </a:p>
        </p:txBody>
      </p:sp>
      <p:sp>
        <p:nvSpPr>
          <p:cNvPr id="3" name="Content Placeholder 2"/>
          <p:cNvSpPr>
            <a:spLocks noGrp="1"/>
          </p:cNvSpPr>
          <p:nvPr>
            <p:ph sz="half" idx="1"/>
          </p:nvPr>
        </p:nvSpPr>
        <p:spPr/>
        <p:txBody>
          <a:bodyPr/>
          <a:lstStyle/>
          <a:p>
            <a:r>
              <a:rPr lang="en-GB" dirty="0" smtClean="0"/>
              <a:t>Using  matter (things) scholars construct and represent others</a:t>
            </a:r>
          </a:p>
          <a:p>
            <a:r>
              <a:rPr lang="en-GB" dirty="0" smtClean="0"/>
              <a:t>Arch record relies on non-perishable items to reveal what has perished</a:t>
            </a:r>
          </a:p>
          <a:p>
            <a:r>
              <a:rPr lang="en-GB" dirty="0" smtClean="0"/>
              <a:t>Subsistence is a major source of information</a:t>
            </a:r>
            <a:endParaRPr lang="en-GB" dirty="0"/>
          </a:p>
        </p:txBody>
      </p:sp>
      <p:pic>
        <p:nvPicPr>
          <p:cNvPr id="62466" name="Picture 2" descr="http://www.chilternarchaeology.com/palaeo1.jpg"/>
          <p:cNvPicPr>
            <a:picLocks noChangeAspect="1" noChangeArrowheads="1"/>
          </p:cNvPicPr>
          <p:nvPr/>
        </p:nvPicPr>
        <p:blipFill>
          <a:blip r:embed="rId2" cstate="print"/>
          <a:srcRect/>
          <a:stretch>
            <a:fillRect/>
          </a:stretch>
        </p:blipFill>
        <p:spPr bwMode="auto">
          <a:xfrm>
            <a:off x="5148064" y="1556792"/>
            <a:ext cx="3485210" cy="484724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827584" y="404664"/>
            <a:ext cx="7772400" cy="1872208"/>
          </a:xfrm>
        </p:spPr>
        <p:txBody>
          <a:bodyPr>
            <a:normAutofit fontScale="90000"/>
          </a:bodyPr>
          <a:lstStyle/>
          <a:p>
            <a:r>
              <a:rPr lang="en-GB" dirty="0" smtClean="0"/>
              <a:t>Subsistence – </a:t>
            </a:r>
            <a:br>
              <a:rPr lang="en-GB" dirty="0" smtClean="0"/>
            </a:br>
            <a:r>
              <a:rPr lang="en-GB" dirty="0" smtClean="0"/>
              <a:t>what do we mean in this case? </a:t>
            </a:r>
            <a:br>
              <a:rPr lang="en-GB" dirty="0" smtClean="0"/>
            </a:br>
            <a:r>
              <a:rPr lang="en-GB" dirty="0" smtClean="0"/>
              <a:t>How has subsistence been understood?</a:t>
            </a:r>
            <a:endParaRPr lang="en-GB" dirty="0"/>
          </a:p>
        </p:txBody>
      </p:sp>
      <p:pic>
        <p:nvPicPr>
          <p:cNvPr id="6" name="Picture 5" descr="hunter gather dinner.jpg"/>
          <p:cNvPicPr>
            <a:picLocks noChangeAspect="1"/>
          </p:cNvPicPr>
          <p:nvPr/>
        </p:nvPicPr>
        <p:blipFill>
          <a:blip r:embed="rId2" cstate="screen"/>
          <a:stretch>
            <a:fillRect/>
          </a:stretch>
        </p:blipFill>
        <p:spPr>
          <a:xfrm>
            <a:off x="1619672" y="2636912"/>
            <a:ext cx="6008216" cy="360493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Engels (1875):</a:t>
            </a:r>
            <a:br>
              <a:rPr lang="en-US" dirty="0" smtClean="0"/>
            </a:br>
            <a:r>
              <a:rPr lang="en-US" dirty="0" smtClean="0"/>
              <a:t> 2 main subsistence types</a:t>
            </a:r>
            <a:endParaRPr lang="en-US" dirty="0"/>
          </a:p>
        </p:txBody>
      </p:sp>
      <p:sp>
        <p:nvSpPr>
          <p:cNvPr id="9" name="Text Placeholder 8"/>
          <p:cNvSpPr>
            <a:spLocks noGrp="1"/>
          </p:cNvSpPr>
          <p:nvPr>
            <p:ph type="body" idx="1"/>
          </p:nvPr>
        </p:nvSpPr>
        <p:spPr/>
        <p:txBody>
          <a:bodyPr/>
          <a:lstStyle/>
          <a:p>
            <a:r>
              <a:rPr lang="en-US" dirty="0" smtClean="0"/>
              <a:t>Collectors </a:t>
            </a:r>
            <a:endParaRPr lang="en-US" dirty="0"/>
          </a:p>
        </p:txBody>
      </p:sp>
      <p:pic>
        <p:nvPicPr>
          <p:cNvPr id="12" name="Content Placeholder 11"/>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10" name="Text Placeholder 9"/>
          <p:cNvSpPr>
            <a:spLocks noGrp="1"/>
          </p:cNvSpPr>
          <p:nvPr>
            <p:ph type="body" sz="quarter" idx="3"/>
          </p:nvPr>
        </p:nvSpPr>
        <p:spPr/>
        <p:txBody>
          <a:bodyPr/>
          <a:lstStyle/>
          <a:p>
            <a:r>
              <a:rPr lang="en-US" dirty="0" smtClean="0"/>
              <a:t>Producers </a:t>
            </a:r>
            <a:endParaRPr lang="en-US" dirty="0"/>
          </a:p>
        </p:txBody>
      </p:sp>
      <p:pic>
        <p:nvPicPr>
          <p:cNvPr id="13" name="Content Placeholder 12"/>
          <p:cNvPicPr>
            <a:picLocks noGrp="1" noChangeAspect="1"/>
          </p:cNvPicPr>
          <p:nvPr>
            <p:ph sz="quarter" idx="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8080167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4 main methods of getting dinner</a:t>
            </a:r>
            <a:endParaRPr lang="en-GB" dirty="0"/>
          </a:p>
        </p:txBody>
      </p:sp>
      <p:sp>
        <p:nvSpPr>
          <p:cNvPr id="8" name="Content Placeholder 7"/>
          <p:cNvSpPr>
            <a:spLocks noGrp="1"/>
          </p:cNvSpPr>
          <p:nvPr>
            <p:ph sz="half" idx="1"/>
          </p:nvPr>
        </p:nvSpPr>
        <p:spPr/>
        <p:txBody>
          <a:bodyPr/>
          <a:lstStyle/>
          <a:p>
            <a:r>
              <a:rPr lang="en-GB" dirty="0" smtClean="0"/>
              <a:t>Gathering and hunting</a:t>
            </a:r>
          </a:p>
          <a:p>
            <a:r>
              <a:rPr lang="en-GB" dirty="0" err="1" smtClean="0"/>
              <a:t>Pastoralism</a:t>
            </a:r>
            <a:r>
              <a:rPr lang="en-GB" dirty="0" smtClean="0"/>
              <a:t> </a:t>
            </a:r>
          </a:p>
          <a:p>
            <a:r>
              <a:rPr lang="en-GB" dirty="0" smtClean="0"/>
              <a:t>Horticulture</a:t>
            </a:r>
          </a:p>
          <a:p>
            <a:r>
              <a:rPr lang="en-GB" dirty="0" smtClean="0"/>
              <a:t>Industrial (agriculture)</a:t>
            </a:r>
            <a:endParaRPr lang="en-GB" dirty="0"/>
          </a:p>
        </p:txBody>
      </p:sp>
      <p:pic>
        <p:nvPicPr>
          <p:cNvPr id="19458" name="Picture 2" descr="http://www.alaska-in-pictures.com/data/media/17/subsistence-crab-fishing_3180.jpg"/>
          <p:cNvPicPr>
            <a:picLocks noChangeAspect="1" noChangeArrowheads="1"/>
          </p:cNvPicPr>
          <p:nvPr/>
        </p:nvPicPr>
        <p:blipFill>
          <a:blip r:embed="rId3" cstate="screen"/>
          <a:srcRect/>
          <a:stretch>
            <a:fillRect/>
          </a:stretch>
        </p:blipFill>
        <p:spPr bwMode="auto">
          <a:xfrm>
            <a:off x="4427984" y="2204864"/>
            <a:ext cx="4392488" cy="3852000"/>
          </a:xfrm>
          <a:prstGeom prst="rect">
            <a:avLst/>
          </a:prstGeom>
          <a:noFill/>
        </p:spPr>
      </p:pic>
      <p:sp>
        <p:nvSpPr>
          <p:cNvPr id="2" name="TextBox 1"/>
          <p:cNvSpPr txBox="1"/>
          <p:nvPr/>
        </p:nvSpPr>
        <p:spPr>
          <a:xfrm>
            <a:off x="5292080" y="6056864"/>
            <a:ext cx="3090398" cy="646331"/>
          </a:xfrm>
          <a:prstGeom prst="rect">
            <a:avLst/>
          </a:prstGeom>
          <a:noFill/>
        </p:spPr>
        <p:txBody>
          <a:bodyPr wrap="none" rtlCol="0">
            <a:spAutoFit/>
          </a:bodyPr>
          <a:lstStyle/>
          <a:p>
            <a:r>
              <a:rPr lang="en-GB" dirty="0" smtClean="0"/>
              <a:t>Fishing – hunting or gathering?</a:t>
            </a:r>
          </a:p>
          <a:p>
            <a:r>
              <a:rPr lang="en-GB" dirty="0" smtClean="0"/>
              <a:t>Or farming?</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Foraging theory – Woodburn ‘80s</a:t>
            </a:r>
            <a:endParaRPr lang="en-US" dirty="0"/>
          </a:p>
        </p:txBody>
      </p:sp>
      <p:sp>
        <p:nvSpPr>
          <p:cNvPr id="3" name="Content Placeholder 2"/>
          <p:cNvSpPr>
            <a:spLocks noGrp="1"/>
          </p:cNvSpPr>
          <p:nvPr>
            <p:ph sz="half" idx="1"/>
          </p:nvPr>
        </p:nvSpPr>
        <p:spPr/>
        <p:txBody>
          <a:bodyPr/>
          <a:lstStyle/>
          <a:p>
            <a:pPr>
              <a:buNone/>
            </a:pPr>
            <a:r>
              <a:rPr lang="en-US" dirty="0" smtClean="0"/>
              <a:t>2 types (Woodburn):</a:t>
            </a:r>
          </a:p>
          <a:p>
            <a:pPr lvl="1"/>
            <a:r>
              <a:rPr lang="en-US" dirty="0" smtClean="0"/>
              <a:t>Immediate return</a:t>
            </a:r>
          </a:p>
          <a:p>
            <a:pPr lvl="2"/>
            <a:r>
              <a:rPr lang="en-US" dirty="0" smtClean="0"/>
              <a:t>No storage</a:t>
            </a:r>
          </a:p>
          <a:p>
            <a:pPr lvl="2"/>
            <a:r>
              <a:rPr lang="en-US" dirty="0" smtClean="0"/>
              <a:t>No  surplus</a:t>
            </a:r>
          </a:p>
          <a:p>
            <a:pPr lvl="2"/>
            <a:r>
              <a:rPr lang="en-US" dirty="0" smtClean="0"/>
              <a:t>Property = songs, spells</a:t>
            </a:r>
          </a:p>
          <a:p>
            <a:pPr lvl="1"/>
            <a:r>
              <a:rPr lang="en-US" dirty="0" smtClean="0"/>
              <a:t>Delayed return</a:t>
            </a:r>
          </a:p>
          <a:p>
            <a:pPr lvl="2"/>
            <a:r>
              <a:rPr lang="en-US" dirty="0" smtClean="0"/>
              <a:t>Some storage (Inuit)</a:t>
            </a:r>
          </a:p>
          <a:p>
            <a:pPr lvl="2"/>
            <a:endParaRPr lang="en-US" dirty="0" smtClean="0"/>
          </a:p>
          <a:p>
            <a:pPr lvl="2"/>
            <a:endParaRPr lang="en-US" dirty="0"/>
          </a:p>
        </p:txBody>
      </p:sp>
      <p:sp>
        <p:nvSpPr>
          <p:cNvPr id="6" name="Content Placeholder 5"/>
          <p:cNvSpPr>
            <a:spLocks noGrp="1"/>
          </p:cNvSpPr>
          <p:nvPr>
            <p:ph sz="half" idx="2"/>
          </p:nvPr>
        </p:nvSpPr>
        <p:spPr/>
        <p:txBody>
          <a:bodyPr/>
          <a:lstStyle/>
          <a:p>
            <a:endParaRPr lang="en-GB"/>
          </a:p>
        </p:txBody>
      </p:sp>
      <p:pic>
        <p:nvPicPr>
          <p:cNvPr id="13318" name="Picture 6" descr="http://www.futurity.org/wp-content/uploads/2012/08/hadza-Digging-Tubers.jpg"/>
          <p:cNvPicPr>
            <a:picLocks noChangeAspect="1" noChangeArrowheads="1"/>
          </p:cNvPicPr>
          <p:nvPr/>
        </p:nvPicPr>
        <p:blipFill>
          <a:blip r:embed="rId3" cstate="screen"/>
          <a:srcRect/>
          <a:stretch>
            <a:fillRect/>
          </a:stretch>
        </p:blipFill>
        <p:spPr bwMode="auto">
          <a:xfrm>
            <a:off x="4644008" y="1484784"/>
            <a:ext cx="3930274" cy="4896544"/>
          </a:xfrm>
          <a:prstGeom prst="rect">
            <a:avLst/>
          </a:prstGeom>
          <a:noFill/>
        </p:spPr>
      </p:pic>
    </p:spTree>
    <p:extLst>
      <p:ext uri="{BB962C8B-B14F-4D97-AF65-F5344CB8AC3E}">
        <p14:creationId xmlns:p14="http://schemas.microsoft.com/office/powerpoint/2010/main" val="22937663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Optimal foraging theory</a:t>
            </a:r>
            <a:endParaRPr lang="en-GB" dirty="0"/>
          </a:p>
        </p:txBody>
      </p:sp>
      <p:sp>
        <p:nvSpPr>
          <p:cNvPr id="3" name="Content Placeholder 2"/>
          <p:cNvSpPr>
            <a:spLocks noGrp="1"/>
          </p:cNvSpPr>
          <p:nvPr>
            <p:ph sz="half" idx="1"/>
          </p:nvPr>
        </p:nvSpPr>
        <p:spPr/>
        <p:txBody>
          <a:bodyPr/>
          <a:lstStyle/>
          <a:p>
            <a:r>
              <a:rPr lang="en-GB" dirty="0" smtClean="0"/>
              <a:t>Equation that works out energy expenditure against calorific intake to see if subsistence activities are ‘worth’ doing</a:t>
            </a:r>
          </a:p>
          <a:p>
            <a:r>
              <a:rPr lang="en-GB" dirty="0" smtClean="0"/>
              <a:t>Supposes dinner and economics are linked</a:t>
            </a:r>
            <a:endParaRPr lang="en-GB" dirty="0"/>
          </a:p>
        </p:txBody>
      </p:sp>
      <p:pic>
        <p:nvPicPr>
          <p:cNvPr id="5" name="Picture 4" descr="namibia-country-lodges-activity-san-bushmen-pic-11.jpg"/>
          <p:cNvPicPr>
            <a:picLocks noChangeAspect="1"/>
          </p:cNvPicPr>
          <p:nvPr/>
        </p:nvPicPr>
        <p:blipFill>
          <a:blip r:embed="rId2" cstate="screen"/>
          <a:stretch>
            <a:fillRect/>
          </a:stretch>
        </p:blipFill>
        <p:spPr>
          <a:xfrm>
            <a:off x="5076056" y="1484784"/>
            <a:ext cx="3384376" cy="5089288"/>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Some other thoughts to note</a:t>
            </a:r>
            <a:endParaRPr lang="en-US" dirty="0"/>
          </a:p>
        </p:txBody>
      </p:sp>
      <p:sp>
        <p:nvSpPr>
          <p:cNvPr id="3" name="Content Placeholder 2"/>
          <p:cNvSpPr>
            <a:spLocks noGrp="1"/>
          </p:cNvSpPr>
          <p:nvPr>
            <p:ph sz="half" idx="1"/>
          </p:nvPr>
        </p:nvSpPr>
        <p:spPr/>
        <p:txBody>
          <a:bodyPr>
            <a:normAutofit/>
          </a:bodyPr>
          <a:lstStyle/>
          <a:p>
            <a:r>
              <a:rPr lang="en-US" dirty="0" smtClean="0"/>
              <a:t>Notion of ‘pure gleaner’ simplistic, says Forde (1934:372) – all existing h/</a:t>
            </a:r>
            <a:r>
              <a:rPr lang="en-US" dirty="0" err="1" smtClean="0"/>
              <a:t>gs</a:t>
            </a:r>
            <a:r>
              <a:rPr lang="en-US" dirty="0" smtClean="0"/>
              <a:t> use tools</a:t>
            </a:r>
          </a:p>
          <a:p>
            <a:r>
              <a:rPr lang="en-US" dirty="0" smtClean="0"/>
              <a:t>Plus notion of homeless wanderers needs rejecting because individuals don’t just roam hopefully</a:t>
            </a:r>
          </a:p>
        </p:txBody>
      </p:sp>
      <p:pic>
        <p:nvPicPr>
          <p:cNvPr id="3074" name="Picture 2" descr="http://www.aportraitofcanada.ca/wp-content/uploads/Prints/_inuit_house__baker_lake__1974_.jpg"/>
          <p:cNvPicPr>
            <a:picLocks noChangeAspect="1" noChangeArrowheads="1"/>
          </p:cNvPicPr>
          <p:nvPr/>
        </p:nvPicPr>
        <p:blipFill>
          <a:blip r:embed="rId2" cstate="screen"/>
          <a:srcRect/>
          <a:stretch>
            <a:fillRect/>
          </a:stretch>
        </p:blipFill>
        <p:spPr bwMode="auto">
          <a:xfrm>
            <a:off x="4572000" y="2204864"/>
            <a:ext cx="4357566" cy="3384376"/>
          </a:xfrm>
          <a:prstGeom prst="rect">
            <a:avLst/>
          </a:prstGeom>
          <a:noFill/>
        </p:spPr>
      </p:pic>
    </p:spTree>
    <p:extLst>
      <p:ext uri="{BB962C8B-B14F-4D97-AF65-F5344CB8AC3E}">
        <p14:creationId xmlns:p14="http://schemas.microsoft.com/office/powerpoint/2010/main" val="21411919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and numbers…</a:t>
            </a:r>
            <a:endParaRPr lang="en-GB" dirty="0"/>
          </a:p>
        </p:txBody>
      </p:sp>
      <p:sp>
        <p:nvSpPr>
          <p:cNvPr id="3" name="Content Placeholder 2"/>
          <p:cNvSpPr>
            <a:spLocks noGrp="1"/>
          </p:cNvSpPr>
          <p:nvPr>
            <p:ph sz="half" idx="1"/>
          </p:nvPr>
        </p:nvSpPr>
        <p:spPr/>
        <p:txBody>
          <a:bodyPr/>
          <a:lstStyle/>
          <a:p>
            <a:r>
              <a:rPr lang="en-GB" dirty="0" smtClean="0"/>
              <a:t>60-80% of world food is produced by women (</a:t>
            </a:r>
            <a:r>
              <a:rPr lang="en-GB" dirty="0" err="1" smtClean="0"/>
              <a:t>Boserup</a:t>
            </a:r>
            <a:r>
              <a:rPr lang="en-GB" dirty="0" smtClean="0"/>
              <a:t>, 1973)</a:t>
            </a:r>
          </a:p>
          <a:p>
            <a:r>
              <a:rPr lang="en-GB" dirty="0" smtClean="0"/>
              <a:t>According to Marlowe (2001)</a:t>
            </a:r>
          </a:p>
          <a:p>
            <a:pPr lvl="1"/>
            <a:r>
              <a:rPr lang="en-GB" dirty="0"/>
              <a:t>w</a:t>
            </a:r>
            <a:r>
              <a:rPr lang="en-GB" dirty="0" smtClean="0"/>
              <a:t>omen collect 75% of foods in tropical areas</a:t>
            </a:r>
          </a:p>
          <a:p>
            <a:r>
              <a:rPr lang="en-GB" dirty="0" smtClean="0"/>
              <a:t>BUT</a:t>
            </a:r>
          </a:p>
          <a:p>
            <a:pPr lvl="1"/>
            <a:r>
              <a:rPr lang="en-GB" dirty="0"/>
              <a:t>m</a:t>
            </a:r>
            <a:r>
              <a:rPr lang="en-GB" dirty="0" smtClean="0"/>
              <a:t>en in Arctic areas can do 100% of getting foods</a:t>
            </a:r>
            <a:endParaRPr lang="en-GB" dirty="0"/>
          </a:p>
        </p:txBody>
      </p:sp>
      <p:pic>
        <p:nvPicPr>
          <p:cNvPr id="1026" name="Picture 2" descr="C:\Users\sa025\AppData\Local\Microsoft\Windows\Temporary Internet Files\Content.IE5\W3J28XF3\MC900020563[1].wmf"/>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2060848"/>
            <a:ext cx="3361114" cy="248744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357593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h/g lives difficult and insecure?</a:t>
            </a:r>
            <a:endParaRPr lang="en-GB" dirty="0"/>
          </a:p>
        </p:txBody>
      </p:sp>
      <p:sp>
        <p:nvSpPr>
          <p:cNvPr id="3" name="Content Placeholder 2"/>
          <p:cNvSpPr>
            <a:spLocks noGrp="1"/>
          </p:cNvSpPr>
          <p:nvPr>
            <p:ph sz="half" idx="1"/>
          </p:nvPr>
        </p:nvSpPr>
        <p:spPr/>
        <p:txBody>
          <a:bodyPr/>
          <a:lstStyle/>
          <a:p>
            <a:r>
              <a:rPr lang="en-GB" dirty="0" smtClean="0"/>
              <a:t>Scholars assumed that the life of an h/g was fraught with problems and uncertainty</a:t>
            </a:r>
          </a:p>
          <a:p>
            <a:r>
              <a:rPr lang="en-GB" dirty="0" err="1" smtClean="0"/>
              <a:t>Hobbesian</a:t>
            </a:r>
            <a:r>
              <a:rPr lang="en-GB" dirty="0" smtClean="0"/>
              <a:t> – Short, brutish and miserable</a:t>
            </a:r>
          </a:p>
          <a:p>
            <a:r>
              <a:rPr lang="en-GB" dirty="0" smtClean="0"/>
              <a:t>Ethnographic info contradicts this radically</a:t>
            </a:r>
            <a:endParaRPr lang="en-GB" dirty="0"/>
          </a:p>
        </p:txBody>
      </p:sp>
      <p:pic>
        <p:nvPicPr>
          <p:cNvPr id="28674" name="Picture 2" descr="http://www.viajeenmoto.com/files/intro_inuit_iglu_g.jpg"/>
          <p:cNvPicPr>
            <a:picLocks noChangeAspect="1" noChangeArrowheads="1"/>
          </p:cNvPicPr>
          <p:nvPr/>
        </p:nvPicPr>
        <p:blipFill>
          <a:blip r:embed="rId3" cstate="screen"/>
          <a:srcRect/>
          <a:stretch>
            <a:fillRect/>
          </a:stretch>
        </p:blipFill>
        <p:spPr bwMode="auto">
          <a:xfrm>
            <a:off x="4678238" y="2420888"/>
            <a:ext cx="4286250" cy="28575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Sahlin’s</a:t>
            </a:r>
            <a:r>
              <a:rPr lang="en-GB" dirty="0" smtClean="0"/>
              <a:t> ideas </a:t>
            </a:r>
            <a:r>
              <a:rPr lang="en-GB" smtClean="0"/>
              <a:t>of affluence</a:t>
            </a:r>
            <a:endParaRPr lang="en-GB"/>
          </a:p>
        </p:txBody>
      </p:sp>
      <p:sp>
        <p:nvSpPr>
          <p:cNvPr id="3" name="Content Placeholder 2"/>
          <p:cNvSpPr>
            <a:spLocks noGrp="1"/>
          </p:cNvSpPr>
          <p:nvPr>
            <p:ph sz="half" idx="1"/>
          </p:nvPr>
        </p:nvSpPr>
        <p:spPr/>
        <p:txBody>
          <a:bodyPr>
            <a:normAutofit lnSpcReduction="10000"/>
          </a:bodyPr>
          <a:lstStyle/>
          <a:p>
            <a:r>
              <a:rPr lang="en-GB" dirty="0" smtClean="0"/>
              <a:t>First presented at </a:t>
            </a:r>
            <a:r>
              <a:rPr lang="en-GB" i="1" dirty="0" smtClean="0"/>
              <a:t>Man the Hunter </a:t>
            </a:r>
            <a:r>
              <a:rPr lang="en-GB" dirty="0" smtClean="0"/>
              <a:t>‘66 conference became </a:t>
            </a:r>
            <a:r>
              <a:rPr lang="en-GB" i="1" dirty="0" smtClean="0"/>
              <a:t>Stone Age Economics</a:t>
            </a:r>
            <a:r>
              <a:rPr lang="en-GB" dirty="0" smtClean="0"/>
              <a:t>, 1972</a:t>
            </a:r>
          </a:p>
          <a:p>
            <a:r>
              <a:rPr lang="en-GB" dirty="0" smtClean="0"/>
              <a:t>Thesis:</a:t>
            </a:r>
          </a:p>
          <a:p>
            <a:pPr lvl="1"/>
            <a:r>
              <a:rPr lang="en-GB" dirty="0" smtClean="0"/>
              <a:t>Work - 3/5 hours per day</a:t>
            </a:r>
          </a:p>
          <a:p>
            <a:pPr lvl="1"/>
            <a:r>
              <a:rPr lang="en-GB" dirty="0" smtClean="0"/>
              <a:t>More leisure = more affluent (original)</a:t>
            </a:r>
          </a:p>
          <a:p>
            <a:pPr lvl="1"/>
            <a:r>
              <a:rPr lang="en-GB" dirty="0" smtClean="0"/>
              <a:t>Established notion of ‘limited wants’</a:t>
            </a:r>
            <a:endParaRPr lang="en-GB" dirty="0"/>
          </a:p>
        </p:txBody>
      </p:sp>
      <p:pic>
        <p:nvPicPr>
          <p:cNvPr id="21506" name="Picture 2" descr="http://images.indiebound.com/991/010/9780202010991.jpg"/>
          <p:cNvPicPr>
            <a:picLocks noChangeAspect="1" noChangeArrowheads="1"/>
          </p:cNvPicPr>
          <p:nvPr/>
        </p:nvPicPr>
        <p:blipFill>
          <a:blip r:embed="rId2" cstate="screen"/>
          <a:srcRect/>
          <a:stretch>
            <a:fillRect/>
          </a:stretch>
        </p:blipFill>
        <p:spPr bwMode="auto">
          <a:xfrm>
            <a:off x="5148064" y="1324058"/>
            <a:ext cx="3240360" cy="4872722"/>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‘Peculiar’ economics </a:t>
            </a:r>
            <a:br>
              <a:rPr lang="en-GB" dirty="0" smtClean="0"/>
            </a:br>
            <a:r>
              <a:rPr lang="en-GB" dirty="0" smtClean="0"/>
              <a:t>‘want not, lack not’</a:t>
            </a:r>
            <a:endParaRPr lang="en-GB" dirty="0"/>
          </a:p>
        </p:txBody>
      </p:sp>
      <p:sp>
        <p:nvSpPr>
          <p:cNvPr id="3" name="Content Placeholder 2"/>
          <p:cNvSpPr>
            <a:spLocks noGrp="1"/>
          </p:cNvSpPr>
          <p:nvPr>
            <p:ph sz="half" idx="1"/>
          </p:nvPr>
        </p:nvSpPr>
        <p:spPr>
          <a:xfrm>
            <a:off x="457200" y="1600200"/>
            <a:ext cx="4038600" cy="4853136"/>
          </a:xfrm>
        </p:spPr>
        <p:txBody>
          <a:bodyPr>
            <a:normAutofit fontScale="92500" lnSpcReduction="10000"/>
          </a:bodyPr>
          <a:lstStyle/>
          <a:p>
            <a:r>
              <a:rPr lang="en-GB" dirty="0" smtClean="0"/>
              <a:t>In association with formalist and </a:t>
            </a:r>
            <a:r>
              <a:rPr lang="en-GB" dirty="0" err="1" smtClean="0"/>
              <a:t>substantivist</a:t>
            </a:r>
            <a:r>
              <a:rPr lang="en-GB" dirty="0" smtClean="0"/>
              <a:t> debates h/</a:t>
            </a:r>
            <a:r>
              <a:rPr lang="en-GB" dirty="0" err="1" smtClean="0"/>
              <a:t>gs</a:t>
            </a:r>
            <a:r>
              <a:rPr lang="en-GB" dirty="0" smtClean="0"/>
              <a:t> looked odd</a:t>
            </a:r>
          </a:p>
          <a:p>
            <a:r>
              <a:rPr lang="en-GB" dirty="0" smtClean="0"/>
              <a:t>Non-rational against Smith’s ideas = peculiar but reasonable</a:t>
            </a:r>
          </a:p>
          <a:p>
            <a:r>
              <a:rPr lang="en-GB" dirty="0" smtClean="0"/>
              <a:t>Explanation - ‘thesis of confidence in the yield of the morrow’ (Helm, 1968: 89) creates confidence makes behaviour sensible</a:t>
            </a:r>
            <a:endParaRPr lang="en-GB" dirty="0"/>
          </a:p>
        </p:txBody>
      </p:sp>
      <p:pic>
        <p:nvPicPr>
          <p:cNvPr id="4098" name="Picture 2" descr="http://shokculture.files.wordpress.com/2010/07/hobbes-leviathan1.jpg"/>
          <p:cNvPicPr>
            <a:picLocks noChangeAspect="1" noChangeArrowheads="1"/>
          </p:cNvPicPr>
          <p:nvPr/>
        </p:nvPicPr>
        <p:blipFill>
          <a:blip r:embed="rId2" cstate="screen"/>
          <a:srcRect/>
          <a:stretch>
            <a:fillRect/>
          </a:stretch>
        </p:blipFill>
        <p:spPr bwMode="auto">
          <a:xfrm>
            <a:off x="5220072" y="1556792"/>
            <a:ext cx="3068588" cy="4810801"/>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Sahlin’s</a:t>
            </a:r>
            <a:r>
              <a:rPr lang="en-GB" dirty="0" smtClean="0"/>
              <a:t> conclusions</a:t>
            </a:r>
            <a:endParaRPr lang="en-GB" dirty="0"/>
          </a:p>
        </p:txBody>
      </p:sp>
      <p:sp>
        <p:nvSpPr>
          <p:cNvPr id="3" name="Content Placeholder 2"/>
          <p:cNvSpPr>
            <a:spLocks noGrp="1"/>
          </p:cNvSpPr>
          <p:nvPr>
            <p:ph sz="half" idx="1"/>
          </p:nvPr>
        </p:nvSpPr>
        <p:spPr/>
        <p:txBody>
          <a:bodyPr/>
          <a:lstStyle/>
          <a:p>
            <a:r>
              <a:rPr lang="en-GB" dirty="0" smtClean="0"/>
              <a:t>Abundance comes with a cost</a:t>
            </a:r>
          </a:p>
          <a:p>
            <a:r>
              <a:rPr lang="en-GB" dirty="0" smtClean="0"/>
              <a:t>h/</a:t>
            </a:r>
            <a:r>
              <a:rPr lang="en-GB" dirty="0" err="1" smtClean="0"/>
              <a:t>gs</a:t>
            </a:r>
            <a:r>
              <a:rPr lang="en-GB" dirty="0" smtClean="0"/>
              <a:t> have affluence without abundance</a:t>
            </a:r>
          </a:p>
          <a:p>
            <a:r>
              <a:rPr lang="en-GB" dirty="0" smtClean="0"/>
              <a:t>Pre 1968 ideas of h/</a:t>
            </a:r>
            <a:r>
              <a:rPr lang="en-GB" dirty="0" err="1" smtClean="0"/>
              <a:t>gs</a:t>
            </a:r>
            <a:r>
              <a:rPr lang="en-GB" dirty="0" smtClean="0"/>
              <a:t> unrelenting search for food abandoned</a:t>
            </a:r>
          </a:p>
          <a:p>
            <a:endParaRPr lang="en-GB" dirty="0"/>
          </a:p>
        </p:txBody>
      </p:sp>
      <p:pic>
        <p:nvPicPr>
          <p:cNvPr id="3074" name="Picture 2" descr="http://images.dpchallenge.com/images_challenge/0-999/364/800/Copyrighted_Image_Reuse_Prohibited_212905.jpg"/>
          <p:cNvPicPr>
            <a:picLocks noChangeAspect="1" noChangeArrowheads="1"/>
          </p:cNvPicPr>
          <p:nvPr/>
        </p:nvPicPr>
        <p:blipFill>
          <a:blip r:embed="rId2" cstate="screen"/>
          <a:srcRect/>
          <a:stretch>
            <a:fillRect/>
          </a:stretch>
        </p:blipFill>
        <p:spPr bwMode="auto">
          <a:xfrm>
            <a:off x="4644008" y="1700808"/>
            <a:ext cx="4032448" cy="4229101"/>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So, what are the issues here?</a:t>
            </a:r>
            <a:endParaRPr lang="en-GB" dirty="0"/>
          </a:p>
        </p:txBody>
      </p:sp>
      <p:sp>
        <p:nvSpPr>
          <p:cNvPr id="6" name="Subtitle 5"/>
          <p:cNvSpPr>
            <a:spLocks noGrp="1"/>
          </p:cNvSpPr>
          <p:nvPr>
            <p:ph type="subTitle" idx="1"/>
          </p:nvPr>
        </p:nvSpPr>
        <p:spPr/>
        <p:txBody>
          <a:bodyPr/>
          <a:lstStyle/>
          <a:p>
            <a:r>
              <a:rPr lang="en-GB" dirty="0" smtClean="0"/>
              <a:t>It all looks fine…</a:t>
            </a:r>
            <a:endParaRPr lang="en-GB" dirty="0"/>
          </a:p>
        </p:txBody>
      </p:sp>
    </p:spTree>
    <p:extLst>
      <p:ext uri="{BB962C8B-B14F-4D97-AF65-F5344CB8AC3E}">
        <p14:creationId xmlns:p14="http://schemas.microsoft.com/office/powerpoint/2010/main" val="1395995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Firstly, culture is more than getting dinner</a:t>
            </a:r>
            <a:endParaRPr lang="en-GB" dirty="0"/>
          </a:p>
        </p:txBody>
      </p:sp>
      <p:sp>
        <p:nvSpPr>
          <p:cNvPr id="5" name="Subtitle 4"/>
          <p:cNvSpPr>
            <a:spLocks noGrp="1"/>
          </p:cNvSpPr>
          <p:nvPr>
            <p:ph type="subTitle" idx="1"/>
          </p:nvPr>
        </p:nvSpPr>
        <p:spPr/>
        <p:txBody>
          <a:bodyPr/>
          <a:lstStyle/>
          <a:p>
            <a:r>
              <a:rPr lang="en-GB" dirty="0" smtClean="0"/>
              <a:t>Secondly, this category seems to serve the category makers</a:t>
            </a:r>
            <a:endParaRPr lang="en-GB" dirty="0"/>
          </a:p>
          <a:p>
            <a:endParaRPr lang="en-GB" dirty="0"/>
          </a:p>
        </p:txBody>
      </p:sp>
    </p:spTree>
    <p:extLst>
      <p:ext uri="{BB962C8B-B14F-4D97-AF65-F5344CB8AC3E}">
        <p14:creationId xmlns:p14="http://schemas.microsoft.com/office/powerpoint/2010/main" val="1339359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Lee and Daly, 1999:3</a:t>
            </a:r>
            <a:endParaRPr lang="en-US" dirty="0"/>
          </a:p>
        </p:txBody>
      </p:sp>
      <p:sp>
        <p:nvSpPr>
          <p:cNvPr id="3" name="Content Placeholder 2"/>
          <p:cNvSpPr>
            <a:spLocks noGrp="1"/>
          </p:cNvSpPr>
          <p:nvPr>
            <p:ph sz="half" idx="1"/>
          </p:nvPr>
        </p:nvSpPr>
        <p:spPr/>
        <p:txBody>
          <a:bodyPr>
            <a:normAutofit fontScale="85000" lnSpcReduction="10000"/>
          </a:bodyPr>
          <a:lstStyle/>
          <a:p>
            <a:r>
              <a:rPr lang="en-GB" b="1" dirty="0" smtClean="0"/>
              <a:t>‘Subsistence </a:t>
            </a:r>
            <a:r>
              <a:rPr lang="en-GB" b="1" dirty="0"/>
              <a:t>is one part of a multi-faceted definition of hunter-gatherers: </a:t>
            </a:r>
            <a:endParaRPr lang="en-GB" b="1" dirty="0" smtClean="0"/>
          </a:p>
          <a:p>
            <a:pPr lvl="1"/>
            <a:r>
              <a:rPr lang="en-GB" b="1" dirty="0" smtClean="0"/>
              <a:t>social organisation forms a second major area of convergence, </a:t>
            </a:r>
          </a:p>
          <a:p>
            <a:pPr lvl="1"/>
            <a:r>
              <a:rPr lang="en-GB" b="1" dirty="0" smtClean="0"/>
              <a:t>and cosmology and world-view a third.</a:t>
            </a:r>
          </a:p>
          <a:p>
            <a:pPr lvl="1"/>
            <a:endParaRPr lang="en-GB" b="1" dirty="0" smtClean="0"/>
          </a:p>
          <a:p>
            <a:pPr lvl="1"/>
            <a:r>
              <a:rPr lang="en-GB" b="1" dirty="0" smtClean="0"/>
              <a:t>All </a:t>
            </a:r>
            <a:r>
              <a:rPr lang="en-GB" b="1" dirty="0"/>
              <a:t>three sets of criteria have to be taken into account in </a:t>
            </a:r>
            <a:r>
              <a:rPr lang="en-GB" b="1" dirty="0" smtClean="0"/>
              <a:t>understanding </a:t>
            </a:r>
            <a:r>
              <a:rPr lang="en-GB" b="1" dirty="0"/>
              <a:t>hunting and gathering peoples today’</a:t>
            </a:r>
            <a:r>
              <a:rPr lang="en-GB" dirty="0"/>
              <a:t> </a:t>
            </a:r>
            <a:endParaRPr lang="en-US"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563928"/>
            <a:ext cx="4038600" cy="2598506"/>
          </a:xfrm>
        </p:spPr>
      </p:pic>
    </p:spTree>
    <p:extLst>
      <p:ext uri="{BB962C8B-B14F-4D97-AF65-F5344CB8AC3E}">
        <p14:creationId xmlns:p14="http://schemas.microsoft.com/office/powerpoint/2010/main" val="2299416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fontScale="90000"/>
          </a:bodyPr>
          <a:lstStyle/>
          <a:p>
            <a:r>
              <a:rPr lang="en-GB" dirty="0" smtClean="0"/>
              <a:t>The following is a series of quotes that illustrate issues associated with framing cultural behaviour as predicated on subsistence methods</a:t>
            </a:r>
            <a:endParaRPr lang="en-GB" dirty="0"/>
          </a:p>
        </p:txBody>
      </p:sp>
    </p:spTree>
    <p:extLst>
      <p:ext uri="{BB962C8B-B14F-4D97-AF65-F5344CB8AC3E}">
        <p14:creationId xmlns:p14="http://schemas.microsoft.com/office/powerpoint/2010/main" val="3367840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a:t>
            </a:r>
            <a:r>
              <a:rPr lang="en-GB" i="1" dirty="0" smtClean="0"/>
              <a:t> </a:t>
            </a:r>
            <a:r>
              <a:rPr lang="en-GB" sz="3600" i="1" dirty="0" smtClean="0"/>
              <a:t>Structured worlds: the arch of h/g thought and action </a:t>
            </a:r>
            <a:r>
              <a:rPr lang="en-GB" i="1" dirty="0" smtClean="0"/>
              <a:t>– </a:t>
            </a:r>
            <a:r>
              <a:rPr lang="en-GB" sz="3600" dirty="0" smtClean="0"/>
              <a:t>2011, edited volume</a:t>
            </a:r>
            <a:endParaRPr lang="en-GB" sz="3600" dirty="0"/>
          </a:p>
        </p:txBody>
      </p:sp>
      <p:sp>
        <p:nvSpPr>
          <p:cNvPr id="3" name="Content Placeholder 2"/>
          <p:cNvSpPr>
            <a:spLocks noGrp="1"/>
          </p:cNvSpPr>
          <p:nvPr>
            <p:ph sz="half" idx="1"/>
          </p:nvPr>
        </p:nvSpPr>
        <p:spPr/>
        <p:txBody>
          <a:bodyPr>
            <a:normAutofit fontScale="77500" lnSpcReduction="20000"/>
          </a:bodyPr>
          <a:lstStyle/>
          <a:p>
            <a:r>
              <a:rPr lang="en-GB" dirty="0" smtClean="0"/>
              <a:t>Cannon queries the top down approach in analysis</a:t>
            </a:r>
          </a:p>
          <a:p>
            <a:r>
              <a:rPr lang="en-GB" dirty="0" smtClean="0"/>
              <a:t>‘archaeologists commonly attribute to people in the past thoughts consistent…with optimizing strategies…the problem is not in attributing thoughts to people…it is in attributing them no more thought than might be attributed to any sexually reproductive organism that must derive a living from an environment’ (Cannon, 2011  - p2)</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932040" y="1988840"/>
            <a:ext cx="3742149" cy="3456384"/>
          </a:xfr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McFayden</a:t>
            </a:r>
            <a:r>
              <a:rPr lang="en-GB" dirty="0" smtClean="0"/>
              <a:t>, 2011 quotes Finlay, 2004: 1</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Separating cultural elements causes distortion of realities</a:t>
            </a:r>
          </a:p>
        </p:txBody>
      </p:sp>
      <p:sp>
        <p:nvSpPr>
          <p:cNvPr id="4" name="Content Placeholder 3"/>
          <p:cNvSpPr>
            <a:spLocks noGrp="1"/>
          </p:cNvSpPr>
          <p:nvPr>
            <p:ph sz="half" idx="2"/>
          </p:nvPr>
        </p:nvSpPr>
        <p:spPr/>
        <p:txBody>
          <a:bodyPr>
            <a:normAutofit fontScale="77500" lnSpcReduction="20000"/>
          </a:bodyPr>
          <a:lstStyle/>
          <a:p>
            <a:r>
              <a:rPr lang="en-GB" dirty="0" smtClean="0"/>
              <a:t>‘traditional research foci identify mobility, seasonality, settlement patterns and subsistence practices and site function as salient themes…there is an increasing realisation that these basic research tenets have tended to have a rather detrimental effect on the creation of alternative types of Mesolithic narratives and in particular social interpretations of the evidence’</a:t>
            </a:r>
          </a:p>
          <a:p>
            <a:endParaRPr lang="en-GB" dirty="0"/>
          </a:p>
        </p:txBody>
      </p:sp>
      <p:pic>
        <p:nvPicPr>
          <p:cNvPr id="9" name="Picture 8" descr="san_bushman_bow.jpg"/>
          <p:cNvPicPr>
            <a:picLocks noChangeAspect="1"/>
          </p:cNvPicPr>
          <p:nvPr/>
        </p:nvPicPr>
        <p:blipFill>
          <a:blip r:embed="rId2" cstate="screen"/>
          <a:stretch>
            <a:fillRect/>
          </a:stretch>
        </p:blipFill>
        <p:spPr>
          <a:xfrm>
            <a:off x="539552" y="2636912"/>
            <a:ext cx="4175730" cy="3314303"/>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Jordan, 2011: 29</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Materialist preoccupations are restraining. He thinks arch needs ‘to move on from its long-standing focus on the spatial organisation of economic activities and their direct material correlates, towards the development of insights into how ideology, worldview and belief are incorporated into h/g experience’. </a:t>
            </a:r>
            <a:endParaRPr lang="en-GB" dirty="0"/>
          </a:p>
        </p:txBody>
      </p:sp>
      <p:pic>
        <p:nvPicPr>
          <p:cNvPr id="24578" name="Picture 2" descr="http://www.cbantlerart.com/images/articles/large/95-inukshuk.jpg"/>
          <p:cNvPicPr>
            <a:picLocks noChangeAspect="1" noChangeArrowheads="1"/>
          </p:cNvPicPr>
          <p:nvPr/>
        </p:nvPicPr>
        <p:blipFill>
          <a:blip r:embed="rId2" cstate="screen"/>
          <a:srcRect/>
          <a:stretch>
            <a:fillRect/>
          </a:stretch>
        </p:blipFill>
        <p:spPr bwMode="auto">
          <a:xfrm>
            <a:off x="4716016" y="1916832"/>
            <a:ext cx="4176464" cy="428625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Cannon, 2011: 65</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‘materialist explanations of h/</a:t>
            </a:r>
            <a:r>
              <a:rPr lang="en-GB" dirty="0" err="1" smtClean="0"/>
              <a:t>gs</a:t>
            </a:r>
            <a:r>
              <a:rPr lang="en-GB" dirty="0" smtClean="0"/>
              <a:t> production and reproduction are simpler than the alternative…it is only their failure to account adequately for accumulated observations that calls them into question.’</a:t>
            </a:r>
          </a:p>
        </p:txBody>
      </p:sp>
      <p:pic>
        <p:nvPicPr>
          <p:cNvPr id="5" name="Content Placeholder 6" descr="hadza-615.jpg"/>
          <p:cNvPicPr>
            <a:picLocks noChangeAspect="1"/>
          </p:cNvPicPr>
          <p:nvPr/>
        </p:nvPicPr>
        <p:blipFill>
          <a:blip r:embed="rId3" cstate="screen"/>
          <a:stretch>
            <a:fillRect/>
          </a:stretch>
        </p:blipFill>
        <p:spPr>
          <a:xfrm>
            <a:off x="4648200" y="2418479"/>
            <a:ext cx="4038600" cy="2889405"/>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Henrich</a:t>
            </a:r>
            <a:r>
              <a:rPr lang="en-GB" dirty="0" smtClean="0"/>
              <a:t> et al., 2010. </a:t>
            </a:r>
            <a:br>
              <a:rPr lang="en-GB" dirty="0" smtClean="0"/>
            </a:br>
            <a:r>
              <a:rPr lang="en-GB" i="1" dirty="0" smtClean="0"/>
              <a:t>The weirdest people in the world</a:t>
            </a:r>
            <a:endParaRPr lang="en-GB" i="1" dirty="0"/>
          </a:p>
        </p:txBody>
      </p:sp>
      <p:sp>
        <p:nvSpPr>
          <p:cNvPr id="3" name="Content Placeholder 2"/>
          <p:cNvSpPr>
            <a:spLocks noGrp="1"/>
          </p:cNvSpPr>
          <p:nvPr>
            <p:ph sz="half" idx="1"/>
          </p:nvPr>
        </p:nvSpPr>
        <p:spPr/>
        <p:txBody>
          <a:bodyPr/>
          <a:lstStyle/>
          <a:p>
            <a:r>
              <a:rPr lang="en-GB" dirty="0" smtClean="0"/>
              <a:t>WEIRD = Western, Educated, Industrialised, Rich Democratic societies</a:t>
            </a:r>
          </a:p>
          <a:p>
            <a:r>
              <a:rPr lang="en-GB" dirty="0" smtClean="0"/>
              <a:t>Weird as outliers and thin slice</a:t>
            </a:r>
          </a:p>
          <a:p>
            <a:r>
              <a:rPr lang="en-GB" dirty="0" smtClean="0"/>
              <a:t>Broad claims  and categories deny the personality/individuality </a:t>
            </a:r>
            <a:endParaRPr lang="en-GB" dirty="0"/>
          </a:p>
        </p:txBody>
      </p:sp>
      <p:sp>
        <p:nvSpPr>
          <p:cNvPr id="4" name="Content Placeholder 3"/>
          <p:cNvSpPr>
            <a:spLocks noGrp="1"/>
          </p:cNvSpPr>
          <p:nvPr>
            <p:ph sz="half" idx="2"/>
          </p:nvPr>
        </p:nvSpPr>
        <p:spPr/>
        <p:txBody>
          <a:bodyPr/>
          <a:lstStyle/>
          <a:p>
            <a:r>
              <a:rPr lang="en-GB" dirty="0" smtClean="0"/>
              <a:t>Muller-</a:t>
            </a:r>
            <a:r>
              <a:rPr lang="en-GB" dirty="0" err="1" smtClean="0"/>
              <a:t>Lyer</a:t>
            </a:r>
            <a:r>
              <a:rPr lang="en-GB" dirty="0" smtClean="0"/>
              <a:t> Illusion</a:t>
            </a:r>
          </a:p>
          <a:p>
            <a:r>
              <a:rPr lang="en-GB" dirty="0" smtClean="0"/>
              <a:t>Environment affects perception?</a:t>
            </a:r>
          </a:p>
          <a:p>
            <a:pPr lvl="1"/>
            <a:r>
              <a:rPr lang="en-GB" dirty="0" smtClean="0"/>
              <a:t>San and ‘</a:t>
            </a:r>
            <a:r>
              <a:rPr lang="en-GB" dirty="0" err="1" smtClean="0"/>
              <a:t>carpented</a:t>
            </a:r>
            <a:r>
              <a:rPr lang="en-GB" dirty="0" smtClean="0"/>
              <a:t>’ corners </a:t>
            </a:r>
            <a:endParaRPr lang="en-GB" dirty="0"/>
          </a:p>
        </p:txBody>
      </p:sp>
      <p:pic>
        <p:nvPicPr>
          <p:cNvPr id="1026" name="Picture 2" descr="http://www.yorku.ca/eye/m-lillus.gif"/>
          <p:cNvPicPr>
            <a:picLocks noChangeAspect="1" noChangeArrowheads="1"/>
          </p:cNvPicPr>
          <p:nvPr/>
        </p:nvPicPr>
        <p:blipFill>
          <a:blip r:embed="rId2" cstate="screen"/>
          <a:srcRect/>
          <a:stretch>
            <a:fillRect/>
          </a:stretch>
        </p:blipFill>
        <p:spPr bwMode="auto">
          <a:xfrm>
            <a:off x="4788024" y="4149080"/>
            <a:ext cx="3829050" cy="1552576"/>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responses to </a:t>
            </a:r>
            <a:r>
              <a:rPr lang="en-GB" dirty="0" err="1" smtClean="0"/>
              <a:t>Henrich</a:t>
            </a:r>
            <a:r>
              <a:rPr lang="en-GB" dirty="0" smtClean="0"/>
              <a:t> et al.</a:t>
            </a:r>
            <a:endParaRPr lang="en-GB" dirty="0"/>
          </a:p>
        </p:txBody>
      </p:sp>
      <p:sp>
        <p:nvSpPr>
          <p:cNvPr id="3" name="Content Placeholder 2"/>
          <p:cNvSpPr>
            <a:spLocks noGrp="1"/>
          </p:cNvSpPr>
          <p:nvPr>
            <p:ph sz="half" idx="1"/>
          </p:nvPr>
        </p:nvSpPr>
        <p:spPr>
          <a:xfrm>
            <a:off x="457200" y="1600200"/>
            <a:ext cx="4038600" cy="4853136"/>
          </a:xfrm>
        </p:spPr>
        <p:txBody>
          <a:bodyPr>
            <a:normAutofit fontScale="92500" lnSpcReduction="20000"/>
          </a:bodyPr>
          <a:lstStyle/>
          <a:p>
            <a:r>
              <a:rPr lang="en-GB" dirty="0" err="1" smtClean="0"/>
              <a:t>Ceci</a:t>
            </a:r>
            <a:r>
              <a:rPr lang="en-GB" dirty="0" smtClean="0"/>
              <a:t>, </a:t>
            </a:r>
            <a:r>
              <a:rPr lang="en-GB" dirty="0" err="1" smtClean="0"/>
              <a:t>Kahan</a:t>
            </a:r>
            <a:r>
              <a:rPr lang="en-GB" dirty="0" smtClean="0"/>
              <a:t> and </a:t>
            </a:r>
            <a:r>
              <a:rPr lang="en-GB" dirty="0" err="1" smtClean="0"/>
              <a:t>Branen</a:t>
            </a:r>
            <a:r>
              <a:rPr lang="en-GB" dirty="0" smtClean="0"/>
              <a:t> – say </a:t>
            </a:r>
            <a:r>
              <a:rPr lang="en-GB" dirty="0" err="1" smtClean="0"/>
              <a:t>Henrich</a:t>
            </a:r>
            <a:r>
              <a:rPr lang="en-GB" dirty="0" smtClean="0"/>
              <a:t> et al. don’t go far enough</a:t>
            </a:r>
          </a:p>
          <a:p>
            <a:r>
              <a:rPr lang="en-GB" dirty="0" err="1" smtClean="0"/>
              <a:t>Fessler</a:t>
            </a:r>
            <a:r>
              <a:rPr lang="en-GB" dirty="0" smtClean="0"/>
              <a:t> – research into shame and guilt</a:t>
            </a:r>
          </a:p>
          <a:p>
            <a:r>
              <a:rPr lang="en-GB" dirty="0" err="1" smtClean="0"/>
              <a:t>Karasik</a:t>
            </a:r>
            <a:r>
              <a:rPr lang="en-GB" dirty="0" smtClean="0"/>
              <a:t> – walking and cultural specificity</a:t>
            </a:r>
          </a:p>
          <a:p>
            <a:r>
              <a:rPr lang="en-GB" dirty="0" err="1" smtClean="0"/>
              <a:t>Meadon</a:t>
            </a:r>
            <a:r>
              <a:rPr lang="en-GB" dirty="0" smtClean="0"/>
              <a:t> and </a:t>
            </a:r>
            <a:r>
              <a:rPr lang="en-GB" dirty="0" err="1" smtClean="0"/>
              <a:t>Spurrett</a:t>
            </a:r>
            <a:r>
              <a:rPr lang="en-GB" dirty="0" smtClean="0"/>
              <a:t> – a timely alarm call</a:t>
            </a:r>
          </a:p>
          <a:p>
            <a:r>
              <a:rPr lang="en-GB" dirty="0" err="1" smtClean="0"/>
              <a:t>Majid</a:t>
            </a:r>
            <a:r>
              <a:rPr lang="en-GB" dirty="0" smtClean="0"/>
              <a:t> and </a:t>
            </a:r>
            <a:r>
              <a:rPr lang="en-GB" dirty="0" err="1" smtClean="0"/>
              <a:t>Levison</a:t>
            </a:r>
            <a:r>
              <a:rPr lang="en-GB" dirty="0" smtClean="0"/>
              <a:t> – Language ideas have misled us via projected assumptions</a:t>
            </a:r>
            <a:endParaRPr lang="en-GB" dirty="0"/>
          </a:p>
        </p:txBody>
      </p:sp>
      <p:pic>
        <p:nvPicPr>
          <p:cNvPr id="58370" name="Picture 2" descr="http://wac.450f.edgecastcdn.net/80450F/guyspeed.com/files/2012/02/weird-al-yankovic-e1329057799607.jpg"/>
          <p:cNvPicPr>
            <a:picLocks noChangeAspect="1" noChangeArrowheads="1"/>
          </p:cNvPicPr>
          <p:nvPr/>
        </p:nvPicPr>
        <p:blipFill>
          <a:blip r:embed="rId2" cstate="screen"/>
          <a:srcRect/>
          <a:stretch>
            <a:fillRect/>
          </a:stretch>
        </p:blipFill>
        <p:spPr bwMode="auto">
          <a:xfrm>
            <a:off x="4572000" y="2132856"/>
            <a:ext cx="4248472" cy="3384376"/>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Gendered term</a:t>
            </a:r>
            <a:endParaRPr lang="en-US" dirty="0"/>
          </a:p>
        </p:txBody>
      </p:sp>
      <p:sp>
        <p:nvSpPr>
          <p:cNvPr id="3" name="Content Placeholder 2"/>
          <p:cNvSpPr>
            <a:spLocks noGrp="1"/>
          </p:cNvSpPr>
          <p:nvPr>
            <p:ph sz="half" idx="1"/>
          </p:nvPr>
        </p:nvSpPr>
        <p:spPr/>
        <p:txBody>
          <a:bodyPr>
            <a:normAutofit/>
          </a:bodyPr>
          <a:lstStyle/>
          <a:p>
            <a:r>
              <a:rPr lang="en-GB" dirty="0" smtClean="0"/>
              <a:t>Elevation of hunting practice</a:t>
            </a:r>
          </a:p>
          <a:p>
            <a:r>
              <a:rPr lang="en-GB" dirty="0" smtClean="0"/>
              <a:t>Reality – little food hunted (see </a:t>
            </a:r>
            <a:r>
              <a:rPr lang="en-GB" dirty="0" err="1" smtClean="0"/>
              <a:t>Boserup</a:t>
            </a:r>
            <a:r>
              <a:rPr lang="en-GB" dirty="0" smtClean="0"/>
              <a:t>)</a:t>
            </a:r>
          </a:p>
          <a:p>
            <a:r>
              <a:rPr lang="en-GB" dirty="0" smtClean="0"/>
              <a:t>Gender</a:t>
            </a:r>
          </a:p>
          <a:p>
            <a:pPr lvl="1"/>
            <a:r>
              <a:rPr lang="en-US" dirty="0" smtClean="0"/>
              <a:t>Woman the hunter?</a:t>
            </a:r>
          </a:p>
          <a:p>
            <a:pPr lvl="1"/>
            <a:r>
              <a:rPr lang="en-US" dirty="0" smtClean="0"/>
              <a:t>People the gatherers?</a:t>
            </a:r>
            <a:endParaRPr lang="en-US" dirty="0"/>
          </a:p>
        </p:txBody>
      </p:sp>
      <p:pic>
        <p:nvPicPr>
          <p:cNvPr id="5" name="Content Placeholder 4"/>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421417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Ingold</a:t>
            </a:r>
            <a:r>
              <a:rPr lang="en-US" dirty="0" smtClean="0"/>
              <a:t>, 2011, chapter 3</a:t>
            </a:r>
            <a:br>
              <a:rPr lang="en-US" dirty="0" smtClean="0"/>
            </a:br>
            <a:r>
              <a:rPr lang="en-US" dirty="0" smtClean="0"/>
              <a:t> </a:t>
            </a:r>
            <a:r>
              <a:rPr lang="en-US" i="1" dirty="0"/>
              <a:t>T</a:t>
            </a:r>
            <a:r>
              <a:rPr lang="en-US" i="1" dirty="0" smtClean="0"/>
              <a:t>he perception of the environment</a:t>
            </a:r>
            <a:endParaRPr lang="en-US" i="1" dirty="0"/>
          </a:p>
        </p:txBody>
      </p:sp>
      <p:sp>
        <p:nvSpPr>
          <p:cNvPr id="3" name="Content Placeholder 2"/>
          <p:cNvSpPr>
            <a:spLocks noGrp="1"/>
          </p:cNvSpPr>
          <p:nvPr>
            <p:ph sz="half" idx="1"/>
          </p:nvPr>
        </p:nvSpPr>
        <p:spPr/>
        <p:txBody>
          <a:bodyPr/>
          <a:lstStyle/>
          <a:p>
            <a:r>
              <a:rPr lang="en-US" dirty="0" smtClean="0"/>
              <a:t>To be called foragers deals with gender bias, but leaves people as Engel’s collectors like non-human animals</a:t>
            </a:r>
          </a:p>
          <a:p>
            <a:r>
              <a:rPr lang="en-US" dirty="0" smtClean="0"/>
              <a:t>Bird-David says term procurement is better (1992). Procure – to carefully get</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9347817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fontScale="90000"/>
          </a:bodyPr>
          <a:lstStyle/>
          <a:p>
            <a:r>
              <a:rPr lang="en-GB" dirty="0" smtClean="0"/>
              <a:t>So, if we are to reject subsistence as key idiom what should we use?</a:t>
            </a:r>
            <a:endParaRPr lang="en-GB" dirty="0"/>
          </a:p>
        </p:txBody>
      </p:sp>
    </p:spTree>
    <p:extLst>
      <p:ext uri="{BB962C8B-B14F-4D97-AF65-F5344CB8AC3E}">
        <p14:creationId xmlns:p14="http://schemas.microsoft.com/office/powerpoint/2010/main" val="25206500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Thinking? Meaning?</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From constriction of materialist, neo-Darwinism to post </a:t>
            </a:r>
            <a:r>
              <a:rPr lang="en-GB" dirty="0" err="1" smtClean="0"/>
              <a:t>processual</a:t>
            </a:r>
            <a:r>
              <a:rPr lang="en-GB" dirty="0" smtClean="0"/>
              <a:t> attempts to find perception and agency.</a:t>
            </a:r>
          </a:p>
          <a:p>
            <a:r>
              <a:rPr lang="en-GB" dirty="0" smtClean="0"/>
              <a:t>From overarching laws to fine-grained analogy</a:t>
            </a:r>
          </a:p>
          <a:p>
            <a:r>
              <a:rPr lang="en-GB" dirty="0" smtClean="0"/>
              <a:t>From </a:t>
            </a:r>
            <a:r>
              <a:rPr lang="en-GB" dirty="0" err="1" smtClean="0"/>
              <a:t>optimalisation</a:t>
            </a:r>
            <a:r>
              <a:rPr lang="en-GB" dirty="0" smtClean="0"/>
              <a:t> economics to meaning</a:t>
            </a:r>
            <a:endParaRPr lang="en-GB" dirty="0"/>
          </a:p>
        </p:txBody>
      </p:sp>
      <p:pic>
        <p:nvPicPr>
          <p:cNvPr id="14338" name="Picture 2" descr="http://www.amazon-indians.org/yanomami-girl.jpg#amazon%20indians"/>
          <p:cNvPicPr>
            <a:picLocks noChangeAspect="1" noChangeArrowheads="1"/>
          </p:cNvPicPr>
          <p:nvPr/>
        </p:nvPicPr>
        <p:blipFill>
          <a:blip r:embed="rId2" cstate="screen"/>
          <a:srcRect/>
          <a:stretch>
            <a:fillRect/>
          </a:stretch>
        </p:blipFill>
        <p:spPr bwMode="auto">
          <a:xfrm>
            <a:off x="4644008" y="2276872"/>
            <a:ext cx="4095750" cy="3076575"/>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Bird-David, 1992 Beyond the original affluent society: a </a:t>
            </a:r>
            <a:r>
              <a:rPr lang="en-GB" sz="3200" dirty="0" err="1" smtClean="0"/>
              <a:t>culturalist</a:t>
            </a:r>
            <a:r>
              <a:rPr lang="en-GB" sz="3200" dirty="0" smtClean="0"/>
              <a:t> reformation </a:t>
            </a:r>
            <a:r>
              <a:rPr lang="en-GB" sz="3200" i="1" dirty="0" smtClean="0"/>
              <a:t>Current </a:t>
            </a:r>
            <a:r>
              <a:rPr lang="en-GB" sz="3200" i="1" dirty="0" err="1" smtClean="0"/>
              <a:t>Anth</a:t>
            </a:r>
            <a:endParaRPr lang="en-GB" sz="3200" i="1" dirty="0"/>
          </a:p>
        </p:txBody>
      </p:sp>
      <p:sp>
        <p:nvSpPr>
          <p:cNvPr id="3" name="Content Placeholder 2"/>
          <p:cNvSpPr>
            <a:spLocks noGrp="1"/>
          </p:cNvSpPr>
          <p:nvPr>
            <p:ph sz="half" idx="1"/>
          </p:nvPr>
        </p:nvSpPr>
        <p:spPr>
          <a:xfrm>
            <a:off x="457200" y="1600200"/>
            <a:ext cx="4038600" cy="4853136"/>
          </a:xfrm>
        </p:spPr>
        <p:txBody>
          <a:bodyPr>
            <a:normAutofit lnSpcReduction="10000"/>
          </a:bodyPr>
          <a:lstStyle/>
          <a:p>
            <a:r>
              <a:rPr lang="en-GB" dirty="0" smtClean="0"/>
              <a:t>Claims scant data</a:t>
            </a:r>
          </a:p>
          <a:p>
            <a:pPr lvl="1"/>
            <a:r>
              <a:rPr lang="en-GB" dirty="0" smtClean="0"/>
              <a:t>Only 2 sites (Kung, Arnhem)</a:t>
            </a:r>
          </a:p>
          <a:p>
            <a:pPr lvl="1"/>
            <a:r>
              <a:rPr lang="en-GB" dirty="0" smtClean="0"/>
              <a:t>Only 2 weeks</a:t>
            </a:r>
          </a:p>
          <a:p>
            <a:pPr lvl="1"/>
            <a:r>
              <a:rPr lang="en-GB" dirty="0" smtClean="0"/>
              <a:t>Bifurcation of time not translatable (work/leisure)</a:t>
            </a:r>
          </a:p>
          <a:p>
            <a:r>
              <a:rPr lang="en-GB" dirty="0" smtClean="0"/>
              <a:t>Idea appealed to industrialised nations ideas of freedom</a:t>
            </a:r>
          </a:p>
          <a:p>
            <a:r>
              <a:rPr lang="en-GB" dirty="0" smtClean="0"/>
              <a:t>Talk of ‘trust’ problematic </a:t>
            </a:r>
          </a:p>
        </p:txBody>
      </p:sp>
      <p:pic>
        <p:nvPicPr>
          <p:cNvPr id="5122" name="Picture 2" descr="http://upload.wikimedia.org/wikipedia/en/thumb/f/fe/The_Good_Life_(logo_for_1975_TV_show).jpg/225px-The_Good_Life_(logo_for_1975_TV_show).jpg"/>
          <p:cNvPicPr>
            <a:picLocks noChangeAspect="1" noChangeArrowheads="1"/>
          </p:cNvPicPr>
          <p:nvPr/>
        </p:nvPicPr>
        <p:blipFill>
          <a:blip r:embed="rId2" cstate="screen"/>
          <a:srcRect/>
          <a:stretch>
            <a:fillRect/>
          </a:stretch>
        </p:blipFill>
        <p:spPr bwMode="auto">
          <a:xfrm>
            <a:off x="4582599" y="2060848"/>
            <a:ext cx="4276617" cy="3744416"/>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Bird-David – metaphor of</a:t>
            </a:r>
            <a:br>
              <a:rPr lang="en-GB" dirty="0" smtClean="0"/>
            </a:br>
            <a:r>
              <a:rPr lang="en-GB" dirty="0" smtClean="0"/>
              <a:t> the giving environment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Animism’s primary idiom = sharing</a:t>
            </a:r>
          </a:p>
          <a:p>
            <a:r>
              <a:rPr lang="en-GB" dirty="0" smtClean="0"/>
              <a:t>World as integrated entity (ibid)</a:t>
            </a:r>
          </a:p>
          <a:p>
            <a:r>
              <a:rPr lang="en-GB" dirty="0" smtClean="0"/>
              <a:t>Gathering = ‘cosmic economy of sharing’  or ‘nature to human sharing’ (30).</a:t>
            </a:r>
          </a:p>
          <a:p>
            <a:r>
              <a:rPr lang="en-GB" dirty="0" smtClean="0"/>
              <a:t>This inspires human-to- human sharing</a:t>
            </a:r>
          </a:p>
        </p:txBody>
      </p:sp>
      <p:pic>
        <p:nvPicPr>
          <p:cNvPr id="2050" name="Picture 2" descr="http://spearandbow.files.wordpress.com/2011/05/mongongo-nuts.jpg"/>
          <p:cNvPicPr>
            <a:picLocks noChangeAspect="1" noChangeArrowheads="1"/>
          </p:cNvPicPr>
          <p:nvPr/>
        </p:nvPicPr>
        <p:blipFill>
          <a:blip r:embed="rId2" cstate="screen"/>
          <a:srcRect/>
          <a:stretch>
            <a:fillRect/>
          </a:stretch>
        </p:blipFill>
        <p:spPr bwMode="auto">
          <a:xfrm>
            <a:off x="4886091" y="2708920"/>
            <a:ext cx="3744416" cy="2232248"/>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Bird-David cont:</a:t>
            </a:r>
            <a:endParaRPr lang="en-GB" dirty="0"/>
          </a:p>
        </p:txBody>
      </p:sp>
      <p:sp>
        <p:nvSpPr>
          <p:cNvPr id="3" name="Content Placeholder 2"/>
          <p:cNvSpPr>
            <a:spLocks noGrp="1"/>
          </p:cNvSpPr>
          <p:nvPr>
            <p:ph sz="half" idx="1"/>
          </p:nvPr>
        </p:nvSpPr>
        <p:spPr/>
        <p:txBody>
          <a:bodyPr/>
          <a:lstStyle/>
          <a:p>
            <a:r>
              <a:rPr lang="en-GB" dirty="0" smtClean="0"/>
              <a:t>Consequences:</a:t>
            </a:r>
          </a:p>
          <a:p>
            <a:pPr lvl="1"/>
            <a:r>
              <a:rPr lang="en-GB" dirty="0" smtClean="0"/>
              <a:t>Work isn’t work</a:t>
            </a:r>
          </a:p>
          <a:p>
            <a:pPr lvl="1"/>
            <a:r>
              <a:rPr lang="en-GB" dirty="0" smtClean="0"/>
              <a:t>H/</a:t>
            </a:r>
            <a:r>
              <a:rPr lang="en-GB" dirty="0" err="1" smtClean="0"/>
              <a:t>gs</a:t>
            </a:r>
            <a:r>
              <a:rPr lang="en-GB" dirty="0" smtClean="0"/>
              <a:t> appropriate what is seen</a:t>
            </a:r>
          </a:p>
          <a:p>
            <a:pPr lvl="1"/>
            <a:r>
              <a:rPr lang="en-GB" dirty="0" smtClean="0"/>
              <a:t>In/of world, not directional</a:t>
            </a:r>
          </a:p>
          <a:p>
            <a:pPr lvl="1"/>
            <a:r>
              <a:rPr lang="en-GB" dirty="0" smtClean="0"/>
              <a:t>Nature is a bank (33)</a:t>
            </a:r>
          </a:p>
          <a:p>
            <a:pPr lvl="1"/>
            <a:r>
              <a:rPr lang="en-GB" dirty="0" smtClean="0"/>
              <a:t>So ‘think rich, be rich’ (34)</a:t>
            </a:r>
            <a:endParaRPr lang="en-GB" dirty="0"/>
          </a:p>
        </p:txBody>
      </p:sp>
      <p:sp>
        <p:nvSpPr>
          <p:cNvPr id="4" name="Content Placeholder 3"/>
          <p:cNvSpPr>
            <a:spLocks noGrp="1"/>
          </p:cNvSpPr>
          <p:nvPr>
            <p:ph sz="half" idx="2"/>
          </p:nvPr>
        </p:nvSpPr>
        <p:spPr/>
        <p:txBody>
          <a:bodyPr/>
          <a:lstStyle/>
          <a:p>
            <a:endParaRPr lang="en-GB"/>
          </a:p>
        </p:txBody>
      </p:sp>
      <p:pic>
        <p:nvPicPr>
          <p:cNvPr id="1026" name="Picture 2" descr="http://conservationfinance.files.wordpress.com/2007/07/hadza-young-man-400-x-483.jpg"/>
          <p:cNvPicPr>
            <a:picLocks noChangeAspect="1" noChangeArrowheads="1"/>
          </p:cNvPicPr>
          <p:nvPr/>
        </p:nvPicPr>
        <p:blipFill>
          <a:blip r:embed="rId2" cstate="screen"/>
          <a:srcRect/>
          <a:stretch>
            <a:fillRect/>
          </a:stretch>
        </p:blipFill>
        <p:spPr bwMode="auto">
          <a:xfrm>
            <a:off x="4788024" y="1628800"/>
            <a:ext cx="3810000" cy="4600576"/>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foraging?</a:t>
            </a:r>
            <a:endParaRPr lang="en-GB" dirty="0"/>
          </a:p>
        </p:txBody>
      </p:sp>
      <p:sp>
        <p:nvSpPr>
          <p:cNvPr id="3" name="Content Placeholder 2"/>
          <p:cNvSpPr>
            <a:spLocks noGrp="1"/>
          </p:cNvSpPr>
          <p:nvPr>
            <p:ph sz="half" idx="1"/>
          </p:nvPr>
        </p:nvSpPr>
        <p:spPr/>
        <p:txBody>
          <a:bodyPr/>
          <a:lstStyle/>
          <a:p>
            <a:r>
              <a:rPr lang="en-GB" dirty="0" smtClean="0"/>
              <a:t>A way of obtaining food?</a:t>
            </a:r>
          </a:p>
          <a:p>
            <a:r>
              <a:rPr lang="en-GB" dirty="0" smtClean="0"/>
              <a:t>A way of understanding existence?</a:t>
            </a:r>
          </a:p>
          <a:p>
            <a:pPr marL="118872" indent="0">
              <a:buNone/>
            </a:pPr>
            <a:r>
              <a:rPr lang="en-GB" dirty="0" smtClean="0"/>
              <a:t>Or</a:t>
            </a:r>
          </a:p>
          <a:p>
            <a:r>
              <a:rPr lang="en-GB" dirty="0" smtClean="0"/>
              <a:t>A way of life?</a:t>
            </a:r>
            <a:endParaRPr lang="en-GB" dirty="0"/>
          </a:p>
        </p:txBody>
      </p:sp>
      <p:pic>
        <p:nvPicPr>
          <p:cNvPr id="12290" name="Picture 2" descr="http://www.old-picture.com/indians/pictures/Fruit-Gatherers.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716016" y="1628800"/>
            <a:ext cx="3631704" cy="4993594"/>
          </a:xfrm>
          <a:prstGeom prst="rect">
            <a:avLst/>
          </a:prstGeom>
          <a:noFill/>
        </p:spPr>
      </p:pic>
    </p:spTree>
    <p:extLst>
      <p:ext uri="{BB962C8B-B14F-4D97-AF65-F5344CB8AC3E}">
        <p14:creationId xmlns:p14="http://schemas.microsoft.com/office/powerpoint/2010/main" val="33910093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melvinkonner.com/dev/images/wordpress/uploads/2010/09/childgroup-c02reduced.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916465" y="2780928"/>
            <a:ext cx="5831999" cy="3888000"/>
          </a:xfrm>
          <a:prstGeom prst="rect">
            <a:avLst/>
          </a:prstGeom>
          <a:noFill/>
        </p:spPr>
      </p:pic>
      <p:pic>
        <p:nvPicPr>
          <p:cNvPr id="3" name="Picture 2"/>
          <p:cNvPicPr>
            <a:picLocks noChangeAspect="1"/>
          </p:cNvPicPr>
          <p:nvPr/>
        </p:nvPicPr>
        <p:blipFill>
          <a:blip r:embed="rId3" cstate="print">
            <a:extLst>
              <a:ext uri="{BEBA8EAE-BF5A-486C-A8C5-ECC9F3942E4B}">
                <a14:imgProps xmlns:a14="http://schemas.microsoft.com/office/drawing/2010/main">
                  <a14:imgLayer r:embed="rId4">
                    <a14:imgEffect>
                      <a14:backgroundRemoval t="0" b="99140" l="0" r="95000"/>
                    </a14:imgEffect>
                  </a14:imgLayer>
                </a14:imgProps>
              </a:ext>
            </a:extLst>
          </a:blip>
          <a:stretch>
            <a:fillRect/>
          </a:stretch>
        </p:blipFill>
        <p:spPr>
          <a:xfrm>
            <a:off x="-180528" y="979884"/>
            <a:ext cx="3302000" cy="5905500"/>
          </a:xfrm>
          <a:prstGeom prst="rect">
            <a:avLst/>
          </a:prstGeom>
        </p:spPr>
      </p:pic>
      <p:sp>
        <p:nvSpPr>
          <p:cNvPr id="2" name="Title 1"/>
          <p:cNvSpPr>
            <a:spLocks noGrp="1"/>
          </p:cNvSpPr>
          <p:nvPr>
            <p:ph type="title"/>
          </p:nvPr>
        </p:nvSpPr>
        <p:spPr/>
        <p:txBody>
          <a:bodyPr/>
          <a:lstStyle/>
          <a:p>
            <a:r>
              <a:rPr lang="en-GB" dirty="0" smtClean="0"/>
              <a:t>Foraging as a way of thinking</a:t>
            </a:r>
            <a:endParaRPr lang="en-GB" dirty="0"/>
          </a:p>
        </p:txBody>
      </p:sp>
      <p:sp>
        <p:nvSpPr>
          <p:cNvPr id="4" name="Content Placeholder 3"/>
          <p:cNvSpPr>
            <a:spLocks noGrp="1"/>
          </p:cNvSpPr>
          <p:nvPr>
            <p:ph idx="1"/>
          </p:nvPr>
        </p:nvSpPr>
        <p:spPr/>
        <p:txBody>
          <a:bodyPr/>
          <a:lstStyle/>
          <a:p>
            <a:pPr marL="457200" lvl="1" indent="0">
              <a:buNone/>
            </a:pPr>
            <a:r>
              <a:rPr lang="en-GB" dirty="0" smtClean="0"/>
              <a:t>		Actions demonstrate thoughts, values    			and beliefs		</a:t>
            </a:r>
            <a:endParaRPr lang="en-GB" dirty="0"/>
          </a:p>
        </p:txBody>
      </p:sp>
    </p:spTree>
    <p:extLst>
      <p:ext uri="{BB962C8B-B14F-4D97-AF65-F5344CB8AC3E}">
        <p14:creationId xmlns:p14="http://schemas.microsoft.com/office/powerpoint/2010/main" val="15021061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Are there common features?</a:t>
            </a:r>
            <a:endParaRPr lang="en-GB" dirty="0"/>
          </a:p>
        </p:txBody>
      </p:sp>
      <p:sp>
        <p:nvSpPr>
          <p:cNvPr id="3" name="Content Placeholder 2"/>
          <p:cNvSpPr>
            <a:spLocks noGrp="1"/>
          </p:cNvSpPr>
          <p:nvPr>
            <p:ph sz="half" idx="1"/>
          </p:nvPr>
        </p:nvSpPr>
        <p:spPr/>
        <p:txBody>
          <a:bodyPr/>
          <a:lstStyle/>
          <a:p>
            <a:r>
              <a:rPr lang="en-GB" dirty="0" smtClean="0"/>
              <a:t>Life/Matter </a:t>
            </a:r>
          </a:p>
          <a:p>
            <a:pPr lvl="1"/>
            <a:r>
              <a:rPr lang="en-GB" dirty="0" smtClean="0"/>
              <a:t>Moves </a:t>
            </a:r>
          </a:p>
          <a:p>
            <a:pPr lvl="1"/>
            <a:r>
              <a:rPr lang="en-GB" dirty="0" smtClean="0"/>
              <a:t>Shares</a:t>
            </a:r>
          </a:p>
          <a:p>
            <a:pPr lvl="1"/>
            <a:r>
              <a:rPr lang="en-GB" dirty="0" smtClean="0"/>
              <a:t>Is made up of equals</a:t>
            </a:r>
          </a:p>
          <a:p>
            <a:pPr lvl="1"/>
            <a:r>
              <a:rPr lang="en-GB" dirty="0" smtClean="0"/>
              <a:t>Is alive – animated </a:t>
            </a:r>
            <a:r>
              <a:rPr lang="en-GB" dirty="0" smtClean="0"/>
              <a:t>world?</a:t>
            </a:r>
            <a:endParaRPr lang="en-GB" dirty="0" smtClean="0"/>
          </a:p>
          <a:p>
            <a:pPr marL="118872" indent="0">
              <a:buNone/>
            </a:pPr>
            <a:endParaRPr lang="en-GB" dirty="0" smtClean="0"/>
          </a:p>
        </p:txBody>
      </p:sp>
      <p:pic>
        <p:nvPicPr>
          <p:cNvPr id="10246" name="Picture 6" descr="http://creativeroots.org/wp-content/uploads/2012/03/The-african-tribe-Hadza2.pn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4008" y="2348880"/>
            <a:ext cx="4104456" cy="3886201"/>
          </a:xfrm>
          <a:prstGeom prst="rect">
            <a:avLst/>
          </a:prstGeom>
          <a:noFill/>
        </p:spPr>
      </p:pic>
    </p:spTree>
    <p:extLst>
      <p:ext uri="{BB962C8B-B14F-4D97-AF65-F5344CB8AC3E}">
        <p14:creationId xmlns:p14="http://schemas.microsoft.com/office/powerpoint/2010/main" val="24130820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But </a:t>
            </a:r>
            <a:endParaRPr lang="en-GB" dirty="0"/>
          </a:p>
        </p:txBody>
      </p:sp>
      <p:sp>
        <p:nvSpPr>
          <p:cNvPr id="3" name="Content Placeholder 2"/>
          <p:cNvSpPr>
            <a:spLocks noGrp="1"/>
          </p:cNvSpPr>
          <p:nvPr>
            <p:ph sz="half" idx="1"/>
          </p:nvPr>
        </p:nvSpPr>
        <p:spPr/>
        <p:txBody>
          <a:bodyPr>
            <a:normAutofit/>
          </a:bodyPr>
          <a:lstStyle/>
          <a:p>
            <a:r>
              <a:rPr lang="en-GB" dirty="0"/>
              <a:t>A</a:t>
            </a:r>
            <a:r>
              <a:rPr lang="en-GB" dirty="0" smtClean="0"/>
              <a:t>ttributed meanings differ</a:t>
            </a:r>
          </a:p>
          <a:p>
            <a:r>
              <a:rPr lang="en-GB" dirty="0" smtClean="0"/>
              <a:t>Examples: </a:t>
            </a:r>
          </a:p>
          <a:p>
            <a:pPr lvl="1"/>
            <a:r>
              <a:rPr lang="en-GB" dirty="0" err="1" smtClean="0"/>
              <a:t>Yanomami</a:t>
            </a:r>
            <a:r>
              <a:rPr lang="en-GB" dirty="0" smtClean="0"/>
              <a:t> work to keep ‘nature’ out</a:t>
            </a:r>
          </a:p>
          <a:p>
            <a:pPr lvl="1"/>
            <a:r>
              <a:rPr lang="en-GB" dirty="0" smtClean="0"/>
              <a:t>San are one with it/no separation</a:t>
            </a:r>
            <a:endParaRPr lang="en-GB" dirty="0"/>
          </a:p>
        </p:txBody>
      </p:sp>
      <p:pic>
        <p:nvPicPr>
          <p:cNvPr id="1027" name="Picture 3" descr="C:\Documents and Settings\sa025\Local Settings\Temporary Internet Files\Content.IE5\S5654IX9\MP900442391[1].jpg"/>
          <p:cNvPicPr>
            <a:picLocks noGrp="1" noChangeAspect="1" noChangeArrowheads="1"/>
          </p:cNvPicPr>
          <p:nvPr>
            <p:ph sz="half" idx="2"/>
          </p:nvPr>
        </p:nvPicPr>
        <p:blipFill>
          <a:blip r:embed="rId2" cstate="screen"/>
          <a:srcRect/>
          <a:stretch>
            <a:fillRect/>
          </a:stretch>
        </p:blipFill>
        <p:spPr bwMode="auto">
          <a:xfrm>
            <a:off x="4648200" y="2240949"/>
            <a:ext cx="4038600" cy="3244464"/>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Mobility as key theme/feature?</a:t>
            </a:r>
            <a:endParaRPr lang="en-GB" dirty="0"/>
          </a:p>
        </p:txBody>
      </p:sp>
      <p:sp>
        <p:nvSpPr>
          <p:cNvPr id="3" name="Content Placeholder 2"/>
          <p:cNvSpPr>
            <a:spLocks noGrp="1"/>
          </p:cNvSpPr>
          <p:nvPr>
            <p:ph sz="half" idx="1"/>
          </p:nvPr>
        </p:nvSpPr>
        <p:spPr/>
        <p:txBody>
          <a:bodyPr/>
          <a:lstStyle/>
          <a:p>
            <a:r>
              <a:rPr lang="en-GB" dirty="0" smtClean="0"/>
              <a:t>Cannon, rejecting materialist perspective, explores how mobility of h/</a:t>
            </a:r>
            <a:r>
              <a:rPr lang="en-GB" dirty="0" err="1" smtClean="0"/>
              <a:t>gs</a:t>
            </a:r>
            <a:r>
              <a:rPr lang="en-GB" dirty="0" smtClean="0"/>
              <a:t> might be more usefully understood</a:t>
            </a:r>
          </a:p>
          <a:p>
            <a:r>
              <a:rPr lang="en-GB" dirty="0" smtClean="0"/>
              <a:t>Considers the meaning of walking/being mobile = good for sense of wellbeing rather than getting dinner</a:t>
            </a:r>
            <a:endParaRPr lang="en-GB" dirty="0"/>
          </a:p>
        </p:txBody>
      </p:sp>
      <p:pic>
        <p:nvPicPr>
          <p:cNvPr id="6" name="Content Placeholder 5" descr="Corbis-AB001370.jpg"/>
          <p:cNvPicPr>
            <a:picLocks noGrp="1" noChangeAspect="1"/>
          </p:cNvPicPr>
          <p:nvPr>
            <p:ph sz="half" idx="2"/>
          </p:nvPr>
        </p:nvPicPr>
        <p:blipFill>
          <a:blip r:embed="rId2" cstate="screen"/>
          <a:srcRect t="-21951"/>
          <a:stretch>
            <a:fillRect/>
          </a:stretch>
        </p:blipFill>
        <p:spPr>
          <a:xfrm>
            <a:off x="5076056" y="1772816"/>
            <a:ext cx="3744416" cy="3600400"/>
          </a:xfrm>
        </p:spPr>
      </p:pic>
      <p:sp>
        <p:nvSpPr>
          <p:cNvPr id="15362" name="AutoShape 2" descr="san bushman on a bicycle"/>
          <p:cNvSpPr>
            <a:spLocks noChangeAspect="1" noChangeArrowheads="1"/>
          </p:cNvSpPr>
          <p:nvPr/>
        </p:nvSpPr>
        <p:spPr bwMode="auto">
          <a:xfrm>
            <a:off x="155575" y="-1951038"/>
            <a:ext cx="6096000" cy="40767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Or property and ownership</a:t>
            </a:r>
            <a:endParaRPr lang="en-GB" dirty="0"/>
          </a:p>
        </p:txBody>
      </p:sp>
      <p:sp>
        <p:nvSpPr>
          <p:cNvPr id="3" name="Content Placeholder 2"/>
          <p:cNvSpPr>
            <a:spLocks noGrp="1"/>
          </p:cNvSpPr>
          <p:nvPr>
            <p:ph sz="half" idx="1"/>
          </p:nvPr>
        </p:nvSpPr>
        <p:spPr/>
        <p:txBody>
          <a:bodyPr/>
          <a:lstStyle/>
          <a:p>
            <a:r>
              <a:rPr lang="en-GB" dirty="0" smtClean="0"/>
              <a:t>The power of the singular</a:t>
            </a:r>
          </a:p>
          <a:p>
            <a:pPr lvl="1"/>
            <a:r>
              <a:rPr lang="en-GB" dirty="0" smtClean="0"/>
              <a:t>Singular as unity</a:t>
            </a:r>
          </a:p>
          <a:p>
            <a:pPr lvl="1"/>
            <a:r>
              <a:rPr lang="en-GB" dirty="0" smtClean="0"/>
              <a:t>Singular as mine (coke bottle)</a:t>
            </a:r>
          </a:p>
          <a:p>
            <a:r>
              <a:rPr lang="en-GB" dirty="0" smtClean="0"/>
              <a:t>Dissociation from unity</a:t>
            </a:r>
          </a:p>
          <a:p>
            <a:pPr lvl="1"/>
            <a:r>
              <a:rPr lang="en-GB" dirty="0" smtClean="0"/>
              <a:t>Mine</a:t>
            </a:r>
          </a:p>
          <a:p>
            <a:pPr lvl="1"/>
            <a:r>
              <a:rPr lang="en-GB" dirty="0" smtClean="0"/>
              <a:t>Yours </a:t>
            </a:r>
          </a:p>
          <a:p>
            <a:endParaRPr lang="en-GB" dirty="0"/>
          </a:p>
        </p:txBody>
      </p:sp>
      <p:sp>
        <p:nvSpPr>
          <p:cNvPr id="4" name="Content Placeholder 3"/>
          <p:cNvSpPr>
            <a:spLocks noGrp="1"/>
          </p:cNvSpPr>
          <p:nvPr>
            <p:ph sz="half" idx="2"/>
          </p:nvPr>
        </p:nvSpPr>
        <p:spPr/>
        <p:txBody>
          <a:bodyPr/>
          <a:lstStyle/>
          <a:p>
            <a:endParaRPr lang="en-GB"/>
          </a:p>
        </p:txBody>
      </p:sp>
      <p:pic>
        <p:nvPicPr>
          <p:cNvPr id="5" name="Picture 4" descr="http://s1.hubimg.com/u/5517200_f260.jpg"/>
          <p:cNvPicPr>
            <a:picLocks noChangeAspect="1" noChangeArrowheads="1"/>
          </p:cNvPicPr>
          <p:nvPr/>
        </p:nvPicPr>
        <p:blipFill>
          <a:blip r:embed="rId2" cstate="screen"/>
          <a:srcRect/>
          <a:stretch>
            <a:fillRect/>
          </a:stretch>
        </p:blipFill>
        <p:spPr bwMode="auto">
          <a:xfrm>
            <a:off x="4863343" y="1612075"/>
            <a:ext cx="3823457" cy="4525962"/>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Is there something ‘out there’?</a:t>
            </a:r>
            <a:endParaRPr lang="en-US" dirty="0"/>
          </a:p>
        </p:txBody>
      </p:sp>
      <p:sp>
        <p:nvSpPr>
          <p:cNvPr id="9" name="Content Placeholder 8"/>
          <p:cNvSpPr>
            <a:spLocks noGrp="1"/>
          </p:cNvSpPr>
          <p:nvPr>
            <p:ph idx="1"/>
          </p:nvPr>
        </p:nvSpPr>
        <p:spPr/>
        <p:txBody>
          <a:bodyPr/>
          <a:lstStyle/>
          <a:p>
            <a:pPr marL="0" indent="0">
              <a:buNone/>
            </a:pPr>
            <a:r>
              <a:rPr lang="en-GB" i="1" dirty="0"/>
              <a:t>‘Reality is not the world as it is perceived directly by the senses; reality is the world as it is perceived by the </a:t>
            </a:r>
            <a:r>
              <a:rPr lang="en-GB" dirty="0">
                <a:solidFill>
                  <a:srgbClr val="FFFF00"/>
                </a:solidFill>
              </a:rPr>
              <a:t>mind</a:t>
            </a:r>
            <a:r>
              <a:rPr lang="en-GB" i="1" dirty="0"/>
              <a:t> through the medium of the senses. Thus reality in nature is not just what we see but what we have</a:t>
            </a:r>
            <a:r>
              <a:rPr lang="en-GB" i="1" dirty="0">
                <a:solidFill>
                  <a:srgbClr val="0000FF"/>
                </a:solidFill>
              </a:rPr>
              <a:t> </a:t>
            </a:r>
            <a:r>
              <a:rPr lang="en-GB" dirty="0">
                <a:solidFill>
                  <a:srgbClr val="FFFF00"/>
                </a:solidFill>
              </a:rPr>
              <a:t>learned</a:t>
            </a:r>
            <a:r>
              <a:rPr lang="en-GB" i="1" dirty="0">
                <a:solidFill>
                  <a:srgbClr val="0000FF"/>
                </a:solidFill>
              </a:rPr>
              <a:t> </a:t>
            </a:r>
            <a:r>
              <a:rPr lang="en-GB" i="1" dirty="0"/>
              <a:t>to see’</a:t>
            </a:r>
            <a:r>
              <a:rPr lang="en-GB" dirty="0"/>
              <a:t> </a:t>
            </a:r>
            <a:endParaRPr lang="en-GB" dirty="0" smtClean="0"/>
          </a:p>
          <a:p>
            <a:pPr marL="0" indent="0">
              <a:buNone/>
            </a:pPr>
            <a:endParaRPr lang="en-GB" dirty="0"/>
          </a:p>
          <a:p>
            <a:pPr marL="0" indent="0">
              <a:buNone/>
            </a:pPr>
            <a:r>
              <a:rPr lang="en-GB" dirty="0" smtClean="0"/>
              <a:t>(</a:t>
            </a:r>
            <a:r>
              <a:rPr lang="en-GB" dirty="0"/>
              <a:t>Nelson in </a:t>
            </a:r>
            <a:r>
              <a:rPr lang="en-GB" dirty="0" err="1" smtClean="0"/>
              <a:t>Ingold</a:t>
            </a:r>
            <a:r>
              <a:rPr lang="en-GB" dirty="0" smtClean="0"/>
              <a:t>, 1996: </a:t>
            </a:r>
            <a:r>
              <a:rPr lang="en-GB" dirty="0"/>
              <a:t>141) original emphasis</a:t>
            </a:r>
          </a:p>
          <a:p>
            <a:endParaRPr lang="en-US" dirty="0"/>
          </a:p>
        </p:txBody>
      </p:sp>
    </p:spTree>
    <p:extLst>
      <p:ext uri="{BB962C8B-B14F-4D97-AF65-F5344CB8AC3E}">
        <p14:creationId xmlns:p14="http://schemas.microsoft.com/office/powerpoint/2010/main" val="42036812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ustom 40">
      <a:dk1>
        <a:srgbClr val="FFFFFF"/>
      </a:dk1>
      <a:lt1>
        <a:srgbClr val="340000"/>
      </a:lt1>
      <a:dk2>
        <a:srgbClr val="FFC000"/>
      </a:dk2>
      <a:lt2>
        <a:srgbClr val="140000"/>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3594</TotalTime>
  <Words>1454</Words>
  <Application>Microsoft Office PowerPoint</Application>
  <PresentationFormat>On-screen Show (4:3)</PresentationFormat>
  <Paragraphs>178</Paragraphs>
  <Slides>40</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40</vt:i4>
      </vt:variant>
    </vt:vector>
  </HeadingPairs>
  <TitlesOfParts>
    <vt:vector size="43" baseType="lpstr">
      <vt:lpstr>Arial</vt:lpstr>
      <vt:lpstr>Calibri</vt:lpstr>
      <vt:lpstr>Office Theme</vt:lpstr>
      <vt:lpstr>Subsistence </vt:lpstr>
      <vt:lpstr>Q: is it useful to analyse people using subsistence as the framework </vt:lpstr>
      <vt:lpstr>Synopsis of discussion...so far </vt:lpstr>
      <vt:lpstr>Culture: group mind/shared meanings</vt:lpstr>
      <vt:lpstr>Materialist perspective</vt:lpstr>
      <vt:lpstr>Subsistence –  what do we mean in this case?  How has subsistence been understood?</vt:lpstr>
      <vt:lpstr>Engels (1875):  2 main subsistence types</vt:lpstr>
      <vt:lpstr>4 main methods of getting dinner</vt:lpstr>
      <vt:lpstr>Foraging theory – Woodburn ‘80s</vt:lpstr>
      <vt:lpstr>Optimal foraging theory</vt:lpstr>
      <vt:lpstr>Some other thoughts to note</vt:lpstr>
      <vt:lpstr>Gender and numbers…</vt:lpstr>
      <vt:lpstr>h/g lives difficult and insecure?</vt:lpstr>
      <vt:lpstr>Sahlin’s ideas of affluence</vt:lpstr>
      <vt:lpstr>‘Peculiar’ economics  ‘want not, lack not’</vt:lpstr>
      <vt:lpstr>Sahlin’s conclusions</vt:lpstr>
      <vt:lpstr>So, what are the issues here?</vt:lpstr>
      <vt:lpstr>Firstly, culture is more than getting dinner</vt:lpstr>
      <vt:lpstr>Lee and Daly, 1999:3</vt:lpstr>
      <vt:lpstr>The following is a series of quotes that illustrate issues associated with framing cultural behaviour as predicated on subsistence methods</vt:lpstr>
      <vt:lpstr>In Structured worlds: the arch of h/g thought and action – 2011, edited volume</vt:lpstr>
      <vt:lpstr>McFayden, 2011 quotes Finlay, 2004: 1</vt:lpstr>
      <vt:lpstr>Jordan, 2011: 29</vt:lpstr>
      <vt:lpstr>Cannon, 2011: 65</vt:lpstr>
      <vt:lpstr>Henrich et al., 2010.  The weirdest people in the world</vt:lpstr>
      <vt:lpstr>Some responses to Henrich et al.</vt:lpstr>
      <vt:lpstr>Gendered term</vt:lpstr>
      <vt:lpstr>Ingold, 2011, chapter 3  The perception of the environment</vt:lpstr>
      <vt:lpstr>So, if we are to reject subsistence as key idiom what should we use?</vt:lpstr>
      <vt:lpstr>Thinking? Meaning?</vt:lpstr>
      <vt:lpstr>Bird-David, 1992 Beyond the original affluent society: a culturalist reformation Current Anth</vt:lpstr>
      <vt:lpstr>Bird-David – metaphor of  the giving environment</vt:lpstr>
      <vt:lpstr>Bird-David cont:</vt:lpstr>
      <vt:lpstr>What is foraging?</vt:lpstr>
      <vt:lpstr>Foraging as a way of thinking</vt:lpstr>
      <vt:lpstr> Are there common features?</vt:lpstr>
      <vt:lpstr> But </vt:lpstr>
      <vt:lpstr>Mobility as key theme/feature?</vt:lpstr>
      <vt:lpstr>Or property and ownership</vt:lpstr>
      <vt:lpstr>Is there something ‘out there’?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sa025</dc:creator>
  <cp:lastModifiedBy>Luci  Attala</cp:lastModifiedBy>
  <cp:revision>192</cp:revision>
  <dcterms:created xsi:type="dcterms:W3CDTF">2012-09-11T11:10:03Z</dcterms:created>
  <dcterms:modified xsi:type="dcterms:W3CDTF">2016-03-15T10:51:03Z</dcterms:modified>
</cp:coreProperties>
</file>