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lice" panose="020B0604020202020204" charset="0"/>
      <p:regular r:id="rId14"/>
    </p:embeddedFont>
    <p:embeddedFont>
      <p:font typeface="Lora" panose="020F0502020204030204" pitchFamily="2" charset="0"/>
      <p:regular r:id="rId15"/>
    </p:embeddedFont>
    <p:embeddedFont>
      <p:font typeface="Lora Bold" panose="020B0604020202020204" charset="0"/>
      <p:regular r:id="rId16"/>
    </p:embeddedFont>
    <p:embeddedFont>
      <p:font typeface="Lora Italics" panose="020B0604020202020204" charset="0"/>
      <p:regular r:id="rId17"/>
    </p:embeddedFont>
    <p:embeddedFont>
      <p:font typeface="Simple Serenity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483" y="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39425">
            <a:off x="-5446242" y="5043607"/>
            <a:ext cx="11539901" cy="11283123"/>
          </a:xfrm>
          <a:custGeom>
            <a:avLst/>
            <a:gdLst/>
            <a:ahLst/>
            <a:cxnLst/>
            <a:rect l="l" t="t" r="r" b="b"/>
            <a:pathLst>
              <a:path w="11539901" h="11283123">
                <a:moveTo>
                  <a:pt x="0" y="0"/>
                </a:moveTo>
                <a:lnTo>
                  <a:pt x="11539902" y="0"/>
                </a:lnTo>
                <a:lnTo>
                  <a:pt x="11539902" y="11283123"/>
                </a:lnTo>
                <a:lnTo>
                  <a:pt x="0" y="112831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387052">
            <a:off x="-276522" y="173672"/>
            <a:ext cx="3462352" cy="6579291"/>
          </a:xfrm>
          <a:custGeom>
            <a:avLst/>
            <a:gdLst/>
            <a:ahLst/>
            <a:cxnLst/>
            <a:rect l="l" t="t" r="r" b="b"/>
            <a:pathLst>
              <a:path w="3462352" h="6579291">
                <a:moveTo>
                  <a:pt x="0" y="0"/>
                </a:moveTo>
                <a:lnTo>
                  <a:pt x="3462352" y="0"/>
                </a:lnTo>
                <a:lnTo>
                  <a:pt x="3462352" y="6579290"/>
                </a:lnTo>
                <a:lnTo>
                  <a:pt x="0" y="657929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539425">
            <a:off x="15156094" y="-1060795"/>
            <a:ext cx="11539901" cy="11283123"/>
          </a:xfrm>
          <a:custGeom>
            <a:avLst/>
            <a:gdLst/>
            <a:ahLst/>
            <a:cxnLst/>
            <a:rect l="l" t="t" r="r" b="b"/>
            <a:pathLst>
              <a:path w="11539901" h="11283123">
                <a:moveTo>
                  <a:pt x="0" y="0"/>
                </a:moveTo>
                <a:lnTo>
                  <a:pt x="11539902" y="0"/>
                </a:lnTo>
                <a:lnTo>
                  <a:pt x="11539902" y="11283123"/>
                </a:lnTo>
                <a:lnTo>
                  <a:pt x="0" y="112831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803045" y="5143500"/>
            <a:ext cx="4912510" cy="7304848"/>
          </a:xfrm>
          <a:custGeom>
            <a:avLst/>
            <a:gdLst/>
            <a:ahLst/>
            <a:cxnLst/>
            <a:rect l="l" t="t" r="r" b="b"/>
            <a:pathLst>
              <a:path w="4912510" h="7304848">
                <a:moveTo>
                  <a:pt x="0" y="0"/>
                </a:moveTo>
                <a:lnTo>
                  <a:pt x="4912510" y="0"/>
                </a:lnTo>
                <a:lnTo>
                  <a:pt x="4912510" y="7304848"/>
                </a:lnTo>
                <a:lnTo>
                  <a:pt x="0" y="73048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454654" y="2762570"/>
            <a:ext cx="16324752" cy="49091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Module Name: Problem Solving and Decision Making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Module Code: LCLM4004_LON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Student Name: Stanica Roxana Dediu 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Student ID: 2441417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Lecturer: Richard Olusoyi Ashaye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Assignment 1: Business Analysis Presentation</a:t>
            </a:r>
          </a:p>
          <a:p>
            <a:pPr algn="ctr">
              <a:lnSpc>
                <a:spcPts val="5569"/>
              </a:lnSpc>
              <a:spcBef>
                <a:spcPct val="0"/>
              </a:spcBef>
            </a:pPr>
            <a:r>
              <a:rPr lang="en-US" sz="3978" b="1">
                <a:solidFill>
                  <a:srgbClr val="778137"/>
                </a:solidFill>
                <a:latin typeface="Lora Bold"/>
                <a:ea typeface="Lora Bold"/>
                <a:cs typeface="Lora Bold"/>
                <a:sym typeface="Lora Bold"/>
              </a:rPr>
              <a:t>Date: 15 November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92656" y="2135308"/>
            <a:ext cx="5763845" cy="836803"/>
            <a:chOff x="0" y="0"/>
            <a:chExt cx="1387383" cy="2014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92656" y="3108927"/>
            <a:ext cx="5763845" cy="836803"/>
            <a:chOff x="0" y="0"/>
            <a:chExt cx="1387383" cy="2014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92656" y="4050505"/>
            <a:ext cx="5763845" cy="966152"/>
            <a:chOff x="0" y="0"/>
            <a:chExt cx="1387383" cy="23255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87383" cy="232557"/>
            </a:xfrm>
            <a:custGeom>
              <a:avLst/>
              <a:gdLst/>
              <a:ahLst/>
              <a:cxnLst/>
              <a:rect l="l" t="t" r="r" b="b"/>
              <a:pathLst>
                <a:path w="1387383" h="232557">
                  <a:moveTo>
                    <a:pt x="0" y="0"/>
                  </a:moveTo>
                  <a:lnTo>
                    <a:pt x="1387383" y="0"/>
                  </a:lnTo>
                  <a:lnTo>
                    <a:pt x="1387383" y="232557"/>
                  </a:lnTo>
                  <a:lnTo>
                    <a:pt x="0" y="23255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1387383" cy="2611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808272" y="5140482"/>
            <a:ext cx="5763845" cy="836803"/>
            <a:chOff x="0" y="0"/>
            <a:chExt cx="1387383" cy="20142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792656" y="6110635"/>
            <a:ext cx="5763845" cy="836803"/>
            <a:chOff x="0" y="0"/>
            <a:chExt cx="1387383" cy="20142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811948" y="173946"/>
            <a:ext cx="7756492" cy="1717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  <a:spcBef>
                <a:spcPct val="0"/>
              </a:spcBef>
            </a:pPr>
            <a:r>
              <a:rPr lang="en-US" sz="9999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OVERVIEW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68524" y="3200710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Company Background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173201" y="4258237"/>
            <a:ext cx="5383300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Problem Analysis (5W2H)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462636" y="2278365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Introduction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462636" y="5283539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PESTLE Analysis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099628" y="6253692"/>
            <a:ext cx="5181132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Cause &amp; Effect (Fishbone)</a:t>
            </a:r>
          </a:p>
        </p:txBody>
      </p:sp>
      <p:sp>
        <p:nvSpPr>
          <p:cNvPr id="23" name="Freeform 23"/>
          <p:cNvSpPr/>
          <p:nvPr/>
        </p:nvSpPr>
        <p:spPr>
          <a:xfrm>
            <a:off x="1891462" y="1028700"/>
            <a:ext cx="5987046" cy="13231040"/>
          </a:xfrm>
          <a:custGeom>
            <a:avLst/>
            <a:gdLst/>
            <a:ahLst/>
            <a:cxnLst/>
            <a:rect l="l" t="t" r="r" b="b"/>
            <a:pathLst>
              <a:path w="5987046" h="13231040">
                <a:moveTo>
                  <a:pt x="0" y="0"/>
                </a:moveTo>
                <a:lnTo>
                  <a:pt x="5987046" y="0"/>
                </a:lnTo>
                <a:lnTo>
                  <a:pt x="5987046" y="13231040"/>
                </a:lnTo>
                <a:lnTo>
                  <a:pt x="0" y="132310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24" name="Group 24"/>
          <p:cNvGrpSpPr/>
          <p:nvPr/>
        </p:nvGrpSpPr>
        <p:grpSpPr>
          <a:xfrm>
            <a:off x="9792656" y="7080787"/>
            <a:ext cx="5763845" cy="836803"/>
            <a:chOff x="0" y="0"/>
            <a:chExt cx="1387383" cy="20142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26" name="TextBox 26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462636" y="7176037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Conclusion 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92656" y="8050940"/>
            <a:ext cx="5763845" cy="836803"/>
            <a:chOff x="0" y="0"/>
            <a:chExt cx="1387383" cy="201422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9792656" y="9021093"/>
            <a:ext cx="5763845" cy="836803"/>
            <a:chOff x="0" y="0"/>
            <a:chExt cx="1387383" cy="201422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387383" cy="201422"/>
            </a:xfrm>
            <a:custGeom>
              <a:avLst/>
              <a:gdLst/>
              <a:ahLst/>
              <a:cxnLst/>
              <a:rect l="l" t="t" r="r" b="b"/>
              <a:pathLst>
                <a:path w="1387383" h="201422">
                  <a:moveTo>
                    <a:pt x="0" y="0"/>
                  </a:moveTo>
                  <a:lnTo>
                    <a:pt x="1387383" y="0"/>
                  </a:lnTo>
                  <a:lnTo>
                    <a:pt x="1387383" y="201422"/>
                  </a:lnTo>
                  <a:lnTo>
                    <a:pt x="0" y="20142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33" name="TextBox 33"/>
            <p:cNvSpPr txBox="1"/>
            <p:nvPr/>
          </p:nvSpPr>
          <p:spPr>
            <a:xfrm>
              <a:off x="0" y="-28575"/>
              <a:ext cx="1387383" cy="2299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0478251" y="9116343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References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462636" y="8212865"/>
            <a:ext cx="442388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Recommendations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4550707" y="3187981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7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7" y="8805259"/>
                </a:lnTo>
                <a:lnTo>
                  <a:pt x="900564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100786" y="3130831"/>
            <a:ext cx="10813414" cy="691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Green Haven Florist is a small, family-run business in Norwich. </a:t>
            </a:r>
          </a:p>
          <a:p>
            <a:pPr algn="just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Founded in 2016 by Liam and Priya Patel.</a:t>
            </a:r>
          </a:p>
          <a:p>
            <a:pPr algn="just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Specialises in eco-friendly, bespoke floral design.</a:t>
            </a:r>
          </a:p>
          <a:p>
            <a:pPr algn="just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Sales have declined by 30% in the past year (Calculator Ultra, 2025)</a:t>
            </a:r>
          </a:p>
          <a:p>
            <a:pPr algn="just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 Main challenges: online  competition  and increasing  costs (Smith &amp; Lewis, 2021).</a:t>
            </a:r>
          </a:p>
          <a:p>
            <a:pPr algn="just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100786" y="828675"/>
            <a:ext cx="11352462" cy="1717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  <a:spcBef>
                <a:spcPct val="0"/>
              </a:spcBef>
            </a:pPr>
            <a:r>
              <a:rPr lang="en-US" sz="9999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Introduction</a:t>
            </a:r>
          </a:p>
        </p:txBody>
      </p:sp>
      <p:sp>
        <p:nvSpPr>
          <p:cNvPr id="5" name="Freeform 5"/>
          <p:cNvSpPr/>
          <p:nvPr/>
        </p:nvSpPr>
        <p:spPr>
          <a:xfrm rot="762754" flipH="1">
            <a:off x="-714522" y="548497"/>
            <a:ext cx="4182291" cy="6219020"/>
          </a:xfrm>
          <a:custGeom>
            <a:avLst/>
            <a:gdLst/>
            <a:ahLst/>
            <a:cxnLst/>
            <a:rect l="l" t="t" r="r" b="b"/>
            <a:pathLst>
              <a:path w="4182291" h="6219020">
                <a:moveTo>
                  <a:pt x="4182291" y="0"/>
                </a:moveTo>
                <a:lnTo>
                  <a:pt x="0" y="0"/>
                </a:lnTo>
                <a:lnTo>
                  <a:pt x="0" y="6219020"/>
                </a:lnTo>
                <a:lnTo>
                  <a:pt x="4182291" y="6219020"/>
                </a:lnTo>
                <a:lnTo>
                  <a:pt x="4182291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54594" y="838200"/>
            <a:ext cx="12404706" cy="1651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  <a:spcBef>
                <a:spcPct val="0"/>
              </a:spcBef>
            </a:pPr>
            <a:r>
              <a:rPr lang="en-US" sz="96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Company background </a:t>
            </a:r>
          </a:p>
        </p:txBody>
      </p:sp>
      <p:sp>
        <p:nvSpPr>
          <p:cNvPr id="3" name="Freeform 3"/>
          <p:cNvSpPr/>
          <p:nvPr/>
        </p:nvSpPr>
        <p:spPr>
          <a:xfrm rot="-371910" flipH="1">
            <a:off x="-5172820" y="-658624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7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7" y="8805259"/>
                </a:lnTo>
                <a:lnTo>
                  <a:pt x="9005647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3785177" y="5441362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6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6" y="8805259"/>
                </a:lnTo>
                <a:lnTo>
                  <a:pt x="9005646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3500703" y="3585954"/>
            <a:ext cx="10284473" cy="62580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3"/>
              </a:lnSpc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Independent florist focused on sustainability and creativity. </a:t>
            </a:r>
          </a:p>
          <a:p>
            <a:pPr algn="just">
              <a:lnSpc>
                <a:spcPts val="4193"/>
              </a:lnSpc>
            </a:pPr>
            <a:endParaRPr lang="en-US" sz="2995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193"/>
              </a:lnSpc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Uses locally sourced flowers and recyclable materials. </a:t>
            </a:r>
          </a:p>
          <a:p>
            <a:pPr algn="just">
              <a:lnSpc>
                <a:spcPts val="4193"/>
              </a:lnSpc>
            </a:pPr>
            <a:endParaRPr lang="en-US" sz="2995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193"/>
              </a:lnSpc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Offers custom designs for events and daily customers. </a:t>
            </a:r>
          </a:p>
          <a:p>
            <a:pPr algn="just">
              <a:lnSpc>
                <a:spcPts val="4193"/>
              </a:lnSpc>
            </a:pPr>
            <a:endParaRPr lang="en-US" sz="2995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193"/>
              </a:lnSpc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Known for quality service and community engagement. </a:t>
            </a:r>
          </a:p>
          <a:p>
            <a:pPr algn="just">
              <a:lnSpc>
                <a:spcPts val="4193"/>
              </a:lnSpc>
            </a:pPr>
            <a:endParaRPr lang="en-US" sz="2995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just">
              <a:lnSpc>
                <a:spcPts val="4193"/>
              </a:lnSpc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Core value: environmentally responsible floral design (Armstrong et al., 2023)</a:t>
            </a:r>
          </a:p>
          <a:p>
            <a:pPr algn="just">
              <a:lnSpc>
                <a:spcPts val="4193"/>
              </a:lnSpc>
            </a:pPr>
            <a:endParaRPr lang="en-US" sz="2995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855" y="5143500"/>
            <a:ext cx="2219153" cy="4653810"/>
          </a:xfrm>
          <a:custGeom>
            <a:avLst/>
            <a:gdLst/>
            <a:ahLst/>
            <a:cxnLst/>
            <a:rect l="l" t="t" r="r" b="b"/>
            <a:pathLst>
              <a:path w="2219153" h="4653810">
                <a:moveTo>
                  <a:pt x="0" y="0"/>
                </a:moveTo>
                <a:lnTo>
                  <a:pt x="2219154" y="0"/>
                </a:lnTo>
                <a:lnTo>
                  <a:pt x="2219154" y="4653810"/>
                </a:lnTo>
                <a:lnTo>
                  <a:pt x="0" y="46538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690" b="-2690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89548" y="386685"/>
            <a:ext cx="12431577" cy="1387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Problem analysis (5W2H)</a:t>
            </a:r>
          </a:p>
        </p:txBody>
      </p:sp>
      <p:sp>
        <p:nvSpPr>
          <p:cNvPr id="4" name="Freeform 4"/>
          <p:cNvSpPr/>
          <p:nvPr/>
        </p:nvSpPr>
        <p:spPr>
          <a:xfrm rot="944086" flipH="1">
            <a:off x="-559240" y="474047"/>
            <a:ext cx="3393344" cy="5045865"/>
          </a:xfrm>
          <a:custGeom>
            <a:avLst/>
            <a:gdLst/>
            <a:ahLst/>
            <a:cxnLst/>
            <a:rect l="l" t="t" r="r" b="b"/>
            <a:pathLst>
              <a:path w="3393344" h="5045865">
                <a:moveTo>
                  <a:pt x="3393344" y="0"/>
                </a:moveTo>
                <a:lnTo>
                  <a:pt x="0" y="0"/>
                </a:lnTo>
                <a:lnTo>
                  <a:pt x="0" y="5045865"/>
                </a:lnTo>
                <a:lnTo>
                  <a:pt x="3393344" y="5045865"/>
                </a:lnTo>
                <a:lnTo>
                  <a:pt x="339334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>
            <a:off x="15621004" y="4170391"/>
            <a:ext cx="8719044" cy="8525034"/>
          </a:xfrm>
          <a:custGeom>
            <a:avLst/>
            <a:gdLst/>
            <a:ahLst/>
            <a:cxnLst/>
            <a:rect l="l" t="t" r="r" b="b"/>
            <a:pathLst>
              <a:path w="8719044" h="8525034">
                <a:moveTo>
                  <a:pt x="8719044" y="0"/>
                </a:moveTo>
                <a:lnTo>
                  <a:pt x="0" y="0"/>
                </a:lnTo>
                <a:lnTo>
                  <a:pt x="0" y="8525033"/>
                </a:lnTo>
                <a:lnTo>
                  <a:pt x="8719044" y="8525033"/>
                </a:lnTo>
                <a:lnTo>
                  <a:pt x="8719044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3454706" y="2328537"/>
            <a:ext cx="13804594" cy="874072"/>
            <a:chOff x="0" y="0"/>
            <a:chExt cx="3322828" cy="2103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322828" cy="210393"/>
            </a:xfrm>
            <a:custGeom>
              <a:avLst/>
              <a:gdLst/>
              <a:ahLst/>
              <a:cxnLst/>
              <a:rect l="l" t="t" r="r" b="b"/>
              <a:pathLst>
                <a:path w="3322828" h="210393">
                  <a:moveTo>
                    <a:pt x="0" y="0"/>
                  </a:moveTo>
                  <a:lnTo>
                    <a:pt x="3322828" y="0"/>
                  </a:lnTo>
                  <a:lnTo>
                    <a:pt x="3322828" y="210393"/>
                  </a:lnTo>
                  <a:lnTo>
                    <a:pt x="0" y="210393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322828" cy="2389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4182784" y="2592897"/>
            <a:ext cx="12342708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Element                         Key Point</a:t>
            </a: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            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462122" y="3373596"/>
            <a:ext cx="13804594" cy="679076"/>
            <a:chOff x="0" y="0"/>
            <a:chExt cx="3429210" cy="16869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429210" cy="168690"/>
            </a:xfrm>
            <a:custGeom>
              <a:avLst/>
              <a:gdLst/>
              <a:ahLst/>
              <a:cxnLst/>
              <a:rect l="l" t="t" r="r" b="b"/>
              <a:pathLst>
                <a:path w="3429210" h="168690">
                  <a:moveTo>
                    <a:pt x="0" y="0"/>
                  </a:moveTo>
                  <a:lnTo>
                    <a:pt x="3429210" y="0"/>
                  </a:lnTo>
                  <a:lnTo>
                    <a:pt x="3429210" y="168690"/>
                  </a:lnTo>
                  <a:lnTo>
                    <a:pt x="0" y="16869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3429210" cy="1972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3462122" y="4224122"/>
            <a:ext cx="13804594" cy="736800"/>
            <a:chOff x="0" y="0"/>
            <a:chExt cx="3322828" cy="17735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322828" cy="177351"/>
            </a:xfrm>
            <a:custGeom>
              <a:avLst/>
              <a:gdLst/>
              <a:ahLst/>
              <a:cxnLst/>
              <a:rect l="l" t="t" r="r" b="b"/>
              <a:pathLst>
                <a:path w="3322828" h="177351">
                  <a:moveTo>
                    <a:pt x="0" y="0"/>
                  </a:moveTo>
                  <a:lnTo>
                    <a:pt x="3322828" y="0"/>
                  </a:lnTo>
                  <a:lnTo>
                    <a:pt x="3322828" y="177351"/>
                  </a:lnTo>
                  <a:lnTo>
                    <a:pt x="0" y="17735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3322828" cy="2059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451841" y="5151941"/>
            <a:ext cx="13804594" cy="733542"/>
            <a:chOff x="0" y="0"/>
            <a:chExt cx="3322828" cy="17656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322828" cy="176567"/>
            </a:xfrm>
            <a:custGeom>
              <a:avLst/>
              <a:gdLst/>
              <a:ahLst/>
              <a:cxnLst/>
              <a:rect l="l" t="t" r="r" b="b"/>
              <a:pathLst>
                <a:path w="3322828" h="176567">
                  <a:moveTo>
                    <a:pt x="0" y="0"/>
                  </a:moveTo>
                  <a:lnTo>
                    <a:pt x="3322828" y="0"/>
                  </a:lnTo>
                  <a:lnTo>
                    <a:pt x="3322828" y="176567"/>
                  </a:lnTo>
                  <a:lnTo>
                    <a:pt x="0" y="17656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3322828" cy="2051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462122" y="6075983"/>
            <a:ext cx="13804594" cy="752493"/>
            <a:chOff x="0" y="0"/>
            <a:chExt cx="3322828" cy="18112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322828" cy="181128"/>
            </a:xfrm>
            <a:custGeom>
              <a:avLst/>
              <a:gdLst/>
              <a:ahLst/>
              <a:cxnLst/>
              <a:rect l="l" t="t" r="r" b="b"/>
              <a:pathLst>
                <a:path w="3322828" h="181128">
                  <a:moveTo>
                    <a:pt x="0" y="0"/>
                  </a:moveTo>
                  <a:lnTo>
                    <a:pt x="3322828" y="0"/>
                  </a:lnTo>
                  <a:lnTo>
                    <a:pt x="3322828" y="181128"/>
                  </a:lnTo>
                  <a:lnTo>
                    <a:pt x="0" y="18112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21" name="TextBox 21"/>
            <p:cNvSpPr txBox="1"/>
            <p:nvPr/>
          </p:nvSpPr>
          <p:spPr>
            <a:xfrm>
              <a:off x="0" y="-28575"/>
              <a:ext cx="3322828" cy="209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4191633" y="4321003"/>
            <a:ext cx="12345573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What                               30% decline in sales profitability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91633" y="5227621"/>
            <a:ext cx="1283547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Where                             Norwich, UK               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454706" y="7018976"/>
            <a:ext cx="13804594" cy="710980"/>
            <a:chOff x="0" y="0"/>
            <a:chExt cx="3322828" cy="17113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322828" cy="171136"/>
            </a:xfrm>
            <a:custGeom>
              <a:avLst/>
              <a:gdLst/>
              <a:ahLst/>
              <a:cxnLst/>
              <a:rect l="l" t="t" r="r" b="b"/>
              <a:pathLst>
                <a:path w="3322828" h="171136">
                  <a:moveTo>
                    <a:pt x="0" y="0"/>
                  </a:moveTo>
                  <a:lnTo>
                    <a:pt x="3322828" y="0"/>
                  </a:lnTo>
                  <a:lnTo>
                    <a:pt x="3322828" y="171136"/>
                  </a:lnTo>
                  <a:lnTo>
                    <a:pt x="0" y="1711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26" name="TextBox 26"/>
            <p:cNvSpPr txBox="1"/>
            <p:nvPr/>
          </p:nvSpPr>
          <p:spPr>
            <a:xfrm>
              <a:off x="0" y="-28575"/>
              <a:ext cx="3322828" cy="199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4182784" y="6152183"/>
            <a:ext cx="12342708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When                               During the last 12 months        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90200" y="7066601"/>
            <a:ext cx="12838341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Why                                  Growing online competition and raising cost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82784" y="3441615"/>
            <a:ext cx="11829684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Who                                Liam &amp; Priya Patel (owners) and staff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3462122" y="7920456"/>
            <a:ext cx="13804594" cy="710980"/>
            <a:chOff x="0" y="0"/>
            <a:chExt cx="3322828" cy="171136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3322828" cy="171136"/>
            </a:xfrm>
            <a:custGeom>
              <a:avLst/>
              <a:gdLst/>
              <a:ahLst/>
              <a:cxnLst/>
              <a:rect l="l" t="t" r="r" b="b"/>
              <a:pathLst>
                <a:path w="3322828" h="171136">
                  <a:moveTo>
                    <a:pt x="0" y="0"/>
                  </a:moveTo>
                  <a:lnTo>
                    <a:pt x="3322828" y="0"/>
                  </a:lnTo>
                  <a:lnTo>
                    <a:pt x="3322828" y="171136"/>
                  </a:lnTo>
                  <a:lnTo>
                    <a:pt x="0" y="1711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0" y="-28575"/>
              <a:ext cx="3322828" cy="199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3462122" y="8821935"/>
            <a:ext cx="13804594" cy="710980"/>
            <a:chOff x="0" y="0"/>
            <a:chExt cx="3322828" cy="171136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3322828" cy="171136"/>
            </a:xfrm>
            <a:custGeom>
              <a:avLst/>
              <a:gdLst/>
              <a:ahLst/>
              <a:cxnLst/>
              <a:rect l="l" t="t" r="r" b="b"/>
              <a:pathLst>
                <a:path w="3322828" h="171136">
                  <a:moveTo>
                    <a:pt x="0" y="0"/>
                  </a:moveTo>
                  <a:lnTo>
                    <a:pt x="3322828" y="0"/>
                  </a:lnTo>
                  <a:lnTo>
                    <a:pt x="3322828" y="171136"/>
                  </a:lnTo>
                  <a:lnTo>
                    <a:pt x="0" y="1711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35" name="TextBox 35"/>
            <p:cNvSpPr txBox="1"/>
            <p:nvPr/>
          </p:nvSpPr>
          <p:spPr>
            <a:xfrm>
              <a:off x="0" y="-28575"/>
              <a:ext cx="3322828" cy="1997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4182784" y="8004427"/>
            <a:ext cx="14105216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How                                  Limited digital marketing presence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82784" y="8917185"/>
            <a:ext cx="12002474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How much                       Estimated 30% revenue loss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96389" y="9656740"/>
            <a:ext cx="12002474" cy="49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3"/>
              </a:lnSpc>
              <a:spcBef>
                <a:spcPct val="0"/>
              </a:spcBef>
            </a:pPr>
            <a:r>
              <a:rPr lang="en-US" sz="2995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(Kotler &amp; Keller, 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83822" y="2654844"/>
            <a:ext cx="12316347" cy="1998204"/>
            <a:chOff x="0" y="0"/>
            <a:chExt cx="3243812" cy="52627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43811" cy="526276"/>
            </a:xfrm>
            <a:custGeom>
              <a:avLst/>
              <a:gdLst/>
              <a:ahLst/>
              <a:cxnLst/>
              <a:rect l="l" t="t" r="r" b="b"/>
              <a:pathLst>
                <a:path w="3243811" h="526276">
                  <a:moveTo>
                    <a:pt x="0" y="0"/>
                  </a:moveTo>
                  <a:lnTo>
                    <a:pt x="3243811" y="0"/>
                  </a:lnTo>
                  <a:lnTo>
                    <a:pt x="3243811" y="526276"/>
                  </a:lnTo>
                  <a:lnTo>
                    <a:pt x="0" y="52627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243812" cy="554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983822" y="4791589"/>
            <a:ext cx="12316347" cy="2191232"/>
            <a:chOff x="0" y="0"/>
            <a:chExt cx="3243812" cy="5771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243811" cy="577115"/>
            </a:xfrm>
            <a:custGeom>
              <a:avLst/>
              <a:gdLst/>
              <a:ahLst/>
              <a:cxnLst/>
              <a:rect l="l" t="t" r="r" b="b"/>
              <a:pathLst>
                <a:path w="3243811" h="577115">
                  <a:moveTo>
                    <a:pt x="0" y="0"/>
                  </a:moveTo>
                  <a:lnTo>
                    <a:pt x="3243811" y="0"/>
                  </a:lnTo>
                  <a:lnTo>
                    <a:pt x="3243811" y="577115"/>
                  </a:lnTo>
                  <a:lnTo>
                    <a:pt x="0" y="577115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3243812" cy="6056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985827" y="7157269"/>
            <a:ext cx="12316347" cy="2849647"/>
            <a:chOff x="0" y="0"/>
            <a:chExt cx="3243812" cy="75052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43811" cy="750524"/>
            </a:xfrm>
            <a:custGeom>
              <a:avLst/>
              <a:gdLst/>
              <a:ahLst/>
              <a:cxnLst/>
              <a:rect l="l" t="t" r="r" b="b"/>
              <a:pathLst>
                <a:path w="3243811" h="750524">
                  <a:moveTo>
                    <a:pt x="0" y="0"/>
                  </a:moveTo>
                  <a:lnTo>
                    <a:pt x="3243811" y="0"/>
                  </a:lnTo>
                  <a:lnTo>
                    <a:pt x="3243811" y="750524"/>
                  </a:lnTo>
                  <a:lnTo>
                    <a:pt x="0" y="75052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3243812" cy="779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rot="380072">
            <a:off x="16143195" y="5123617"/>
            <a:ext cx="3730629" cy="5547404"/>
          </a:xfrm>
          <a:custGeom>
            <a:avLst/>
            <a:gdLst/>
            <a:ahLst/>
            <a:cxnLst/>
            <a:rect l="l" t="t" r="r" b="b"/>
            <a:pathLst>
              <a:path w="3730629" h="5547404">
                <a:moveTo>
                  <a:pt x="0" y="0"/>
                </a:moveTo>
                <a:lnTo>
                  <a:pt x="3730629" y="0"/>
                </a:lnTo>
                <a:lnTo>
                  <a:pt x="3730629" y="5547404"/>
                </a:lnTo>
                <a:lnTo>
                  <a:pt x="0" y="55474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3187401" y="5105400"/>
            <a:ext cx="7520339" cy="172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Economic:</a:t>
            </a:r>
          </a:p>
          <a:p>
            <a:pPr algn="ctr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•</a:t>
            </a: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 Inflation increases supply and energy costs. 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Reduced consumer impact sales.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187401" y="2768296"/>
            <a:ext cx="11648842" cy="172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Political:</a:t>
            </a:r>
          </a:p>
          <a:p>
            <a:pPr algn="ctr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• </a:t>
            </a: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Import tariffs raise flower prices. 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Support available for small sustainable business.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187401" y="7430496"/>
            <a:ext cx="6635493" cy="260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Social:</a:t>
            </a:r>
          </a:p>
          <a:p>
            <a:pPr algn="l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Shift towards online shopping convenience. 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Preference for eco-friendly, local products. 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(Armstrong et al., 2023)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68587" y="171450"/>
            <a:ext cx="13409103" cy="154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PESTLE Analysis (1/2) </a:t>
            </a:r>
          </a:p>
        </p:txBody>
      </p:sp>
      <p:sp>
        <p:nvSpPr>
          <p:cNvPr id="16" name="Freeform 16"/>
          <p:cNvSpPr/>
          <p:nvPr/>
        </p:nvSpPr>
        <p:spPr>
          <a:xfrm rot="846530" flipH="1">
            <a:off x="-1366669" y="2017887"/>
            <a:ext cx="3730629" cy="5547404"/>
          </a:xfrm>
          <a:custGeom>
            <a:avLst/>
            <a:gdLst/>
            <a:ahLst/>
            <a:cxnLst/>
            <a:rect l="l" t="t" r="r" b="b"/>
            <a:pathLst>
              <a:path w="3730629" h="5547404">
                <a:moveTo>
                  <a:pt x="3730628" y="0"/>
                </a:moveTo>
                <a:lnTo>
                  <a:pt x="0" y="0"/>
                </a:lnTo>
                <a:lnTo>
                  <a:pt x="0" y="5547404"/>
                </a:lnTo>
                <a:lnTo>
                  <a:pt x="3730628" y="5547404"/>
                </a:lnTo>
                <a:lnTo>
                  <a:pt x="3730628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2389826" flipH="1">
            <a:off x="17075221" y="740870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7" y="0"/>
                </a:moveTo>
                <a:lnTo>
                  <a:pt x="0" y="0"/>
                </a:lnTo>
                <a:lnTo>
                  <a:pt x="0" y="8805260"/>
                </a:lnTo>
                <a:lnTo>
                  <a:pt x="9005647" y="8805260"/>
                </a:lnTo>
                <a:lnTo>
                  <a:pt x="9005647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2389826" flipH="1">
            <a:off x="-7992893" y="3265166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7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7" y="8805259"/>
                </a:lnTo>
                <a:lnTo>
                  <a:pt x="9005647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60288" y="2426709"/>
            <a:ext cx="12568682" cy="2396123"/>
            <a:chOff x="0" y="0"/>
            <a:chExt cx="3310270" cy="63107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10270" cy="631078"/>
            </a:xfrm>
            <a:custGeom>
              <a:avLst/>
              <a:gdLst/>
              <a:ahLst/>
              <a:cxnLst/>
              <a:rect l="l" t="t" r="r" b="b"/>
              <a:pathLst>
                <a:path w="3310270" h="631078">
                  <a:moveTo>
                    <a:pt x="0" y="0"/>
                  </a:moveTo>
                  <a:lnTo>
                    <a:pt x="3310270" y="0"/>
                  </a:lnTo>
                  <a:lnTo>
                    <a:pt x="3310270" y="631078"/>
                  </a:lnTo>
                  <a:lnTo>
                    <a:pt x="0" y="63107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310270" cy="678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82824" y="293109"/>
            <a:ext cx="13123610" cy="154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PESTLE Analysis (2/2)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304793" y="2778950"/>
            <a:ext cx="8983393" cy="172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Technological:</a:t>
            </a:r>
          </a:p>
          <a:p>
            <a:pPr algn="just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Website outdated and lacks online ordering. </a:t>
            </a: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Limited use for social media promotions.</a:t>
            </a:r>
          </a:p>
        </p:txBody>
      </p:sp>
      <p:sp>
        <p:nvSpPr>
          <p:cNvPr id="7" name="Freeform 7"/>
          <p:cNvSpPr/>
          <p:nvPr/>
        </p:nvSpPr>
        <p:spPr>
          <a:xfrm>
            <a:off x="-2065585" y="1629429"/>
            <a:ext cx="4131171" cy="9129659"/>
          </a:xfrm>
          <a:custGeom>
            <a:avLst/>
            <a:gdLst/>
            <a:ahLst/>
            <a:cxnLst/>
            <a:rect l="l" t="t" r="r" b="b"/>
            <a:pathLst>
              <a:path w="4131171" h="9129659">
                <a:moveTo>
                  <a:pt x="0" y="0"/>
                </a:moveTo>
                <a:lnTo>
                  <a:pt x="4131170" y="0"/>
                </a:lnTo>
                <a:lnTo>
                  <a:pt x="4131170" y="9129659"/>
                </a:lnTo>
                <a:lnTo>
                  <a:pt x="0" y="91296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5506434" y="6651808"/>
            <a:ext cx="3505732" cy="5212985"/>
          </a:xfrm>
          <a:custGeom>
            <a:avLst/>
            <a:gdLst/>
            <a:ahLst/>
            <a:cxnLst/>
            <a:rect l="l" t="t" r="r" b="b"/>
            <a:pathLst>
              <a:path w="3505732" h="5212985">
                <a:moveTo>
                  <a:pt x="0" y="0"/>
                </a:moveTo>
                <a:lnTo>
                  <a:pt x="3505732" y="0"/>
                </a:lnTo>
                <a:lnTo>
                  <a:pt x="3505732" y="5212984"/>
                </a:lnTo>
                <a:lnTo>
                  <a:pt x="0" y="52129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2660288" y="5019230"/>
            <a:ext cx="12568682" cy="2396123"/>
            <a:chOff x="0" y="0"/>
            <a:chExt cx="3310270" cy="63107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310270" cy="631078"/>
            </a:xfrm>
            <a:custGeom>
              <a:avLst/>
              <a:gdLst/>
              <a:ahLst/>
              <a:cxnLst/>
              <a:rect l="l" t="t" r="r" b="b"/>
              <a:pathLst>
                <a:path w="3310270" h="631078">
                  <a:moveTo>
                    <a:pt x="0" y="0"/>
                  </a:moveTo>
                  <a:lnTo>
                    <a:pt x="3310270" y="0"/>
                  </a:lnTo>
                  <a:lnTo>
                    <a:pt x="3310270" y="631078"/>
                  </a:lnTo>
                  <a:lnTo>
                    <a:pt x="0" y="63107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3310270" cy="6787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660288" y="7615377"/>
            <a:ext cx="12568682" cy="2422103"/>
            <a:chOff x="0" y="0"/>
            <a:chExt cx="3310270" cy="6379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310270" cy="637920"/>
            </a:xfrm>
            <a:custGeom>
              <a:avLst/>
              <a:gdLst/>
              <a:ahLst/>
              <a:cxnLst/>
              <a:rect l="l" t="t" r="r" b="b"/>
              <a:pathLst>
                <a:path w="3310270" h="637920">
                  <a:moveTo>
                    <a:pt x="0" y="0"/>
                  </a:moveTo>
                  <a:lnTo>
                    <a:pt x="3310270" y="0"/>
                  </a:lnTo>
                  <a:lnTo>
                    <a:pt x="3310270" y="637920"/>
                  </a:lnTo>
                  <a:lnTo>
                    <a:pt x="0" y="6379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778137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3310270" cy="6855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3304793" y="5371471"/>
            <a:ext cx="8983393" cy="172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Legal:</a:t>
            </a:r>
          </a:p>
          <a:p>
            <a:pPr algn="just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• </a:t>
            </a: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Eco-packaging regulation increase costs. </a:t>
            </a: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Compliance required for sustainability claims.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304793" y="7784746"/>
            <a:ext cx="9217688" cy="2165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Environmental:</a:t>
            </a:r>
          </a:p>
          <a:p>
            <a:pPr algn="just">
              <a:lnSpc>
                <a:spcPts val="3499"/>
              </a:lnSpc>
            </a:pPr>
            <a:endParaRPr lang="en-US" sz="2499" b="1">
              <a:solidFill>
                <a:srgbClr val="575E1D"/>
              </a:solidFill>
              <a:latin typeface="Lora Bold"/>
              <a:ea typeface="Lora Bold"/>
              <a:cs typeface="Lora Bold"/>
              <a:sym typeface="Lora Bold"/>
            </a:endParaRPr>
          </a:p>
          <a:p>
            <a:pPr algn="just">
              <a:lnSpc>
                <a:spcPts val="3499"/>
              </a:lnSpc>
            </a:pPr>
            <a:r>
              <a:rPr lang="en-US" sz="2499" b="1">
                <a:solidFill>
                  <a:srgbClr val="575E1D"/>
                </a:solidFill>
                <a:latin typeface="Lora Bold"/>
                <a:ea typeface="Lora Bold"/>
                <a:cs typeface="Lora Bold"/>
                <a:sym typeface="Lora Bold"/>
              </a:rPr>
              <a:t>• </a:t>
            </a: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Weather affects flower availability. </a:t>
            </a: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Sustainability trend create new opportunities. </a:t>
            </a: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(Smith &amp; Lewis, 2021)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46530" flipH="1">
            <a:off x="-836614" y="146368"/>
            <a:ext cx="3730629" cy="5547404"/>
          </a:xfrm>
          <a:custGeom>
            <a:avLst/>
            <a:gdLst/>
            <a:ahLst/>
            <a:cxnLst/>
            <a:rect l="l" t="t" r="r" b="b"/>
            <a:pathLst>
              <a:path w="3730629" h="5547404">
                <a:moveTo>
                  <a:pt x="3730628" y="0"/>
                </a:moveTo>
                <a:lnTo>
                  <a:pt x="0" y="0"/>
                </a:lnTo>
                <a:lnTo>
                  <a:pt x="0" y="5547403"/>
                </a:lnTo>
                <a:lnTo>
                  <a:pt x="3730628" y="5547403"/>
                </a:lnTo>
                <a:lnTo>
                  <a:pt x="3730628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380072">
            <a:off x="15825162" y="6961141"/>
            <a:ext cx="3730629" cy="5547404"/>
          </a:xfrm>
          <a:custGeom>
            <a:avLst/>
            <a:gdLst/>
            <a:ahLst/>
            <a:cxnLst/>
            <a:rect l="l" t="t" r="r" b="b"/>
            <a:pathLst>
              <a:path w="3730629" h="5547404">
                <a:moveTo>
                  <a:pt x="0" y="0"/>
                </a:moveTo>
                <a:lnTo>
                  <a:pt x="3730629" y="0"/>
                </a:lnTo>
                <a:lnTo>
                  <a:pt x="3730629" y="5547403"/>
                </a:lnTo>
                <a:lnTo>
                  <a:pt x="0" y="55474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2389826" flipH="1">
            <a:off x="16757188" y="2578394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7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7" y="8805259"/>
                </a:lnTo>
                <a:lnTo>
                  <a:pt x="9005647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AutoShape 5"/>
          <p:cNvSpPr/>
          <p:nvPr/>
        </p:nvSpPr>
        <p:spPr>
          <a:xfrm>
            <a:off x="2544623" y="6560099"/>
            <a:ext cx="10313489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6" name="TextBox 6"/>
          <p:cNvSpPr txBox="1"/>
          <p:nvPr/>
        </p:nvSpPr>
        <p:spPr>
          <a:xfrm>
            <a:off x="4537888" y="197103"/>
            <a:ext cx="10894043" cy="268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80"/>
              </a:lnSpc>
            </a:pPr>
            <a:r>
              <a:rPr lang="en-US" sz="77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Cause and effect (Fishbone diagram)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544623" y="4277239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PEOPLE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763379" y="4277239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TECHNOLOGY </a:t>
            </a:r>
          </a:p>
        </p:txBody>
      </p:sp>
      <p:sp>
        <p:nvSpPr>
          <p:cNvPr id="9" name="AutoShape 9"/>
          <p:cNvSpPr/>
          <p:nvPr/>
        </p:nvSpPr>
        <p:spPr>
          <a:xfrm>
            <a:off x="3378840" y="4808628"/>
            <a:ext cx="2037811" cy="1765938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6616783" y="4825126"/>
            <a:ext cx="2025340" cy="173497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9778388" y="4839593"/>
            <a:ext cx="2025340" cy="173497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AutoShape 12"/>
          <p:cNvSpPr/>
          <p:nvPr/>
        </p:nvSpPr>
        <p:spPr>
          <a:xfrm flipV="1">
            <a:off x="2983822" y="6572279"/>
            <a:ext cx="1973976" cy="192751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AutoShape 13"/>
          <p:cNvSpPr/>
          <p:nvPr/>
        </p:nvSpPr>
        <p:spPr>
          <a:xfrm flipV="1">
            <a:off x="6168059" y="6562386"/>
            <a:ext cx="1950832" cy="193740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4" name="AutoShape 14"/>
          <p:cNvSpPr/>
          <p:nvPr/>
        </p:nvSpPr>
        <p:spPr>
          <a:xfrm flipV="1">
            <a:off x="9482686" y="6562386"/>
            <a:ext cx="1759820" cy="193740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TextBox 15"/>
          <p:cNvSpPr txBox="1"/>
          <p:nvPr/>
        </p:nvSpPr>
        <p:spPr>
          <a:xfrm>
            <a:off x="1793215" y="8456273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COMPETITION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520564" y="4277239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PROCESS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018687" y="8475210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MATERIALS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7675" y="8493552"/>
            <a:ext cx="362343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ENVIRONMENT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170418" y="6007649"/>
            <a:ext cx="317345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Decline in Sales and Profitability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01810" y="7055399"/>
            <a:ext cx="2459213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- inflation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484275" y="7017299"/>
            <a:ext cx="2459213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- raising cost of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187044" y="7118899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- stronger online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199393" y="7493549"/>
            <a:ext cx="3272918" cy="850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- changing customers behaviour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58069" y="7372899"/>
            <a:ext cx="30413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eco-friendly supply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015594" y="7430049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and retail rivals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244571" y="554727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limited digital -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711302" y="583937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and marketing skills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46770" y="546472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traditional -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018687" y="583937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marketing methods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810481" y="542662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outdated website  -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13881" y="583937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no online store -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730083" y="7712624"/>
            <a:ext cx="2971024" cy="412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(Porter, 2008)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96378" y="4038985"/>
            <a:ext cx="13438977" cy="478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Sales decline caused by internal and external factors.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PESTLE highlights key economic and technological pressures.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Fishbone reveals digital and process weaknesses.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The business must adapt to online markets to recover growth. 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(Kotler &amp; Keller, 2022)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656270" y="838200"/>
            <a:ext cx="8365069" cy="1602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19"/>
              </a:lnSpc>
              <a:spcBef>
                <a:spcPct val="0"/>
              </a:spcBef>
            </a:pPr>
            <a:r>
              <a:rPr lang="en-US" sz="93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Conclusion </a:t>
            </a:r>
          </a:p>
        </p:txBody>
      </p:sp>
      <p:sp>
        <p:nvSpPr>
          <p:cNvPr id="4" name="Freeform 4"/>
          <p:cNvSpPr/>
          <p:nvPr/>
        </p:nvSpPr>
        <p:spPr>
          <a:xfrm flipH="1">
            <a:off x="15621004" y="4170391"/>
            <a:ext cx="8719044" cy="8525034"/>
          </a:xfrm>
          <a:custGeom>
            <a:avLst/>
            <a:gdLst/>
            <a:ahLst/>
            <a:cxnLst/>
            <a:rect l="l" t="t" r="r" b="b"/>
            <a:pathLst>
              <a:path w="8719044" h="8525034">
                <a:moveTo>
                  <a:pt x="8719044" y="0"/>
                </a:moveTo>
                <a:lnTo>
                  <a:pt x="0" y="0"/>
                </a:lnTo>
                <a:lnTo>
                  <a:pt x="0" y="8525033"/>
                </a:lnTo>
                <a:lnTo>
                  <a:pt x="8719044" y="8525033"/>
                </a:lnTo>
                <a:lnTo>
                  <a:pt x="8719044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387052">
            <a:off x="-124608" y="921604"/>
            <a:ext cx="3462352" cy="6579291"/>
          </a:xfrm>
          <a:custGeom>
            <a:avLst/>
            <a:gdLst/>
            <a:ahLst/>
            <a:cxnLst/>
            <a:rect l="l" t="t" r="r" b="b"/>
            <a:pathLst>
              <a:path w="3462352" h="6579291">
                <a:moveTo>
                  <a:pt x="0" y="0"/>
                </a:moveTo>
                <a:lnTo>
                  <a:pt x="3462351" y="0"/>
                </a:lnTo>
                <a:lnTo>
                  <a:pt x="3462351" y="6579291"/>
                </a:lnTo>
                <a:lnTo>
                  <a:pt x="0" y="65792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065585" y="1629429"/>
            <a:ext cx="4131171" cy="9129659"/>
          </a:xfrm>
          <a:custGeom>
            <a:avLst/>
            <a:gdLst/>
            <a:ahLst/>
            <a:cxnLst/>
            <a:rect l="l" t="t" r="r" b="b"/>
            <a:pathLst>
              <a:path w="4131171" h="9129659">
                <a:moveTo>
                  <a:pt x="0" y="0"/>
                </a:moveTo>
                <a:lnTo>
                  <a:pt x="4131170" y="0"/>
                </a:lnTo>
                <a:lnTo>
                  <a:pt x="4131170" y="9129659"/>
                </a:lnTo>
                <a:lnTo>
                  <a:pt x="0" y="91296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14903350" y="3161531"/>
            <a:ext cx="9005647" cy="8805259"/>
          </a:xfrm>
          <a:custGeom>
            <a:avLst/>
            <a:gdLst/>
            <a:ahLst/>
            <a:cxnLst/>
            <a:rect l="l" t="t" r="r" b="b"/>
            <a:pathLst>
              <a:path w="9005647" h="8805259">
                <a:moveTo>
                  <a:pt x="9005646" y="0"/>
                </a:moveTo>
                <a:lnTo>
                  <a:pt x="0" y="0"/>
                </a:lnTo>
                <a:lnTo>
                  <a:pt x="0" y="8805259"/>
                </a:lnTo>
                <a:lnTo>
                  <a:pt x="9005646" y="8805259"/>
                </a:lnTo>
                <a:lnTo>
                  <a:pt x="9005646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803506" y="857250"/>
            <a:ext cx="14118537" cy="1477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40"/>
              </a:lnSpc>
            </a:pPr>
            <a:r>
              <a:rPr lang="en-US" sz="8600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Recomandations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143286" y="3986415"/>
            <a:ext cx="13438977" cy="478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Redesign website and add e-commerce system. (Smith &amp; Lewis, 2021)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Increase social media and digital advertising.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Introduce delivery and subscription service.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Build supplier partnership to reduce costs.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575E1D"/>
              </a:solidFill>
              <a:latin typeface="Lora"/>
              <a:ea typeface="Lora"/>
              <a:cs typeface="Lora"/>
              <a:sym typeface="Lora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• Promote Green Haven as an eco-friendly digital florists (Porter, 2008)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47931" y="838200"/>
            <a:ext cx="9551553" cy="1602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17"/>
              </a:lnSpc>
              <a:spcBef>
                <a:spcPct val="0"/>
              </a:spcBef>
            </a:pPr>
            <a:r>
              <a:rPr lang="en-US" sz="9298">
                <a:solidFill>
                  <a:srgbClr val="575E1D"/>
                </a:solidFill>
                <a:latin typeface="Alice"/>
                <a:ea typeface="Alice"/>
                <a:cs typeface="Alice"/>
                <a:sym typeface="Alice"/>
              </a:rPr>
              <a:t>References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40197" y="3285447"/>
            <a:ext cx="9649099" cy="638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Kotler, P. &amp; Keller, K. (2022). Marketing Management. Pearson.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Porter, M. (2008). The Five Competitive Forces That Shape Strategy. Harvard Business Review.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Armstrong, G., Kotler, P. &amp; Opresnik, M. (2023). Principles of Marketing. Pearson Education.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Smith, J. &amp; Lewis, R. (2021). “Digital Transformation in Small Retail Businesses.” Journal of Retail Innovation, 12(4), pp. 56–69.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575E1D"/>
                </a:solidFill>
                <a:latin typeface="Lora"/>
                <a:ea typeface="Lora"/>
                <a:cs typeface="Lora"/>
                <a:sym typeface="Lora"/>
              </a:rPr>
              <a:t>Calculator Ultra (2025). Drop in Sales Calculator &amp; Formula. Available at: https://calculatorultra.com (Accessed: 8 November 2025)</a:t>
            </a:r>
          </a:p>
        </p:txBody>
      </p:sp>
      <p:sp>
        <p:nvSpPr>
          <p:cNvPr id="4" name="Freeform 4"/>
          <p:cNvSpPr/>
          <p:nvPr/>
        </p:nvSpPr>
        <p:spPr>
          <a:xfrm>
            <a:off x="13489297" y="3078292"/>
            <a:ext cx="5408342" cy="8042144"/>
          </a:xfrm>
          <a:custGeom>
            <a:avLst/>
            <a:gdLst/>
            <a:ahLst/>
            <a:cxnLst/>
            <a:rect l="l" t="t" r="r" b="b"/>
            <a:pathLst>
              <a:path w="5408342" h="8042144">
                <a:moveTo>
                  <a:pt x="0" y="0"/>
                </a:moveTo>
                <a:lnTo>
                  <a:pt x="5408341" y="0"/>
                </a:lnTo>
                <a:lnTo>
                  <a:pt x="5408341" y="8042144"/>
                </a:lnTo>
                <a:lnTo>
                  <a:pt x="0" y="80421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387052">
            <a:off x="-131389" y="1216560"/>
            <a:ext cx="3745221" cy="7116809"/>
          </a:xfrm>
          <a:custGeom>
            <a:avLst/>
            <a:gdLst/>
            <a:ahLst/>
            <a:cxnLst/>
            <a:rect l="l" t="t" r="r" b="b"/>
            <a:pathLst>
              <a:path w="3745221" h="7116809">
                <a:moveTo>
                  <a:pt x="0" y="0"/>
                </a:moveTo>
                <a:lnTo>
                  <a:pt x="3745220" y="0"/>
                </a:lnTo>
                <a:lnTo>
                  <a:pt x="3745220" y="7116810"/>
                </a:lnTo>
                <a:lnTo>
                  <a:pt x="0" y="711681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H="1">
            <a:off x="-4878846" y="5073179"/>
            <a:ext cx="8719044" cy="8525034"/>
          </a:xfrm>
          <a:custGeom>
            <a:avLst/>
            <a:gdLst/>
            <a:ahLst/>
            <a:cxnLst/>
            <a:rect l="l" t="t" r="r" b="b"/>
            <a:pathLst>
              <a:path w="8719044" h="8525034">
                <a:moveTo>
                  <a:pt x="8719043" y="0"/>
                </a:moveTo>
                <a:lnTo>
                  <a:pt x="0" y="0"/>
                </a:lnTo>
                <a:lnTo>
                  <a:pt x="0" y="8525034"/>
                </a:lnTo>
                <a:lnTo>
                  <a:pt x="8719043" y="8525034"/>
                </a:lnTo>
                <a:lnTo>
                  <a:pt x="8719043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65270" y="3406269"/>
            <a:ext cx="10394030" cy="2360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997"/>
              </a:lnSpc>
              <a:spcBef>
                <a:spcPct val="0"/>
              </a:spcBef>
            </a:pPr>
            <a:r>
              <a:rPr lang="en-US" sz="13569">
                <a:solidFill>
                  <a:srgbClr val="575E1D"/>
                </a:solidFill>
                <a:latin typeface="Simple Serenity"/>
                <a:ea typeface="Simple Serenity"/>
                <a:cs typeface="Simple Serenity"/>
                <a:sym typeface="Simple Serenity"/>
              </a:rPr>
              <a:t>thank you</a:t>
            </a:r>
          </a:p>
        </p:txBody>
      </p:sp>
      <p:sp>
        <p:nvSpPr>
          <p:cNvPr id="3" name="Freeform 3"/>
          <p:cNvSpPr/>
          <p:nvPr/>
        </p:nvSpPr>
        <p:spPr>
          <a:xfrm flipH="1">
            <a:off x="-834922" y="1028700"/>
            <a:ext cx="6818670" cy="10139286"/>
          </a:xfrm>
          <a:custGeom>
            <a:avLst/>
            <a:gdLst/>
            <a:ahLst/>
            <a:cxnLst/>
            <a:rect l="l" t="t" r="r" b="b"/>
            <a:pathLst>
              <a:path w="6818670" h="10139286">
                <a:moveTo>
                  <a:pt x="6818670" y="0"/>
                </a:moveTo>
                <a:lnTo>
                  <a:pt x="0" y="0"/>
                </a:lnTo>
                <a:lnTo>
                  <a:pt x="0" y="10139286"/>
                </a:lnTo>
                <a:lnTo>
                  <a:pt x="6818670" y="10139286"/>
                </a:lnTo>
                <a:lnTo>
                  <a:pt x="681867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113753" y="6065709"/>
            <a:ext cx="9027847" cy="1104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 i="1">
                <a:solidFill>
                  <a:srgbClr val="575E1D"/>
                </a:solidFill>
                <a:latin typeface="Lora Italics"/>
                <a:ea typeface="Lora Italics"/>
                <a:cs typeface="Lora Italics"/>
                <a:sym typeface="Lora Italics"/>
              </a:rPr>
              <a:t>Questions &amp; Discussion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644</Words>
  <Application>Microsoft Office PowerPoint</Application>
  <PresentationFormat>Custom</PresentationFormat>
  <Paragraphs>122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Alice</vt:lpstr>
      <vt:lpstr>Simple Serenity</vt:lpstr>
      <vt:lpstr>Lora Italics</vt:lpstr>
      <vt:lpstr>Lora</vt:lpstr>
      <vt:lpstr>Calibri</vt:lpstr>
      <vt:lpstr>Lora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White Illustrative Botany Flowers Brainstorm Presentation</dc:title>
  <cp:lastModifiedBy>Stanica-Roxana Dediu (2441417)</cp:lastModifiedBy>
  <cp:revision>1</cp:revision>
  <dcterms:created xsi:type="dcterms:W3CDTF">2006-08-16T00:00:00Z</dcterms:created>
  <dcterms:modified xsi:type="dcterms:W3CDTF">2025-11-10T04:16:29Z</dcterms:modified>
  <dc:identifier>DAG4IjmvO0Q</dc:identifier>
</cp:coreProperties>
</file>