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19" roundtripDataSignature="AMtx7mhWebe/SI1YfAE4KbNQApE9MmruV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customschemas.google.com/relationships/presentationmetadata" Target="metadata"/><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1" name="Shape 11"/>
        <p:cNvGrpSpPr/>
        <p:nvPr/>
      </p:nvGrpSpPr>
      <p:grpSpPr>
        <a:xfrm>
          <a:off x="0" y="0"/>
          <a:ext cx="0" cy="0"/>
          <a:chOff x="0" y="0"/>
          <a:chExt cx="0" cy="0"/>
        </a:xfrm>
      </p:grpSpPr>
      <p:sp>
        <p:nvSpPr>
          <p:cNvPr id="12" name="Google Shape;12;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1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4" name="Google Shape;14;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17" name="Shape 17"/>
        <p:cNvGrpSpPr/>
        <p:nvPr/>
      </p:nvGrpSpPr>
      <p:grpSpPr>
        <a:xfrm>
          <a:off x="0" y="0"/>
          <a:ext cx="0" cy="0"/>
          <a:chOff x="0" y="0"/>
          <a:chExt cx="0" cy="0"/>
        </a:xfrm>
      </p:grpSpPr>
      <p:sp>
        <p:nvSpPr>
          <p:cNvPr id="18" name="Google Shape;18;p17"/>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17"/>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20" name="Google Shape;20;p17"/>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21" name="Google Shape;21;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4" name="Shape 24"/>
        <p:cNvGrpSpPr/>
        <p:nvPr/>
      </p:nvGrpSpPr>
      <p:grpSpPr>
        <a:xfrm>
          <a:off x="0" y="0"/>
          <a:ext cx="0" cy="0"/>
          <a:chOff x="0" y="0"/>
          <a:chExt cx="0" cy="0"/>
        </a:xfrm>
      </p:grpSpPr>
      <p:sp>
        <p:nvSpPr>
          <p:cNvPr id="25" name="Google Shape;25;p18"/>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 name="Google Shape;26;p18"/>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7" name="Google Shape;27;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0" name="Shape 30"/>
        <p:cNvGrpSpPr/>
        <p:nvPr/>
      </p:nvGrpSpPr>
      <p:grpSpPr>
        <a:xfrm>
          <a:off x="0" y="0"/>
          <a:ext cx="0" cy="0"/>
          <a:chOff x="0" y="0"/>
          <a:chExt cx="0" cy="0"/>
        </a:xfrm>
      </p:grpSpPr>
      <p:sp>
        <p:nvSpPr>
          <p:cNvPr id="31" name="Google Shape;31;p19"/>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 name="Google Shape;32;p19"/>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3" name="Google Shape;33;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6" name="Shape 36"/>
        <p:cNvGrpSpPr/>
        <p:nvPr/>
      </p:nvGrpSpPr>
      <p:grpSpPr>
        <a:xfrm>
          <a:off x="0" y="0"/>
          <a:ext cx="0" cy="0"/>
          <a:chOff x="0" y="0"/>
          <a:chExt cx="0" cy="0"/>
        </a:xfrm>
      </p:grpSpPr>
      <p:sp>
        <p:nvSpPr>
          <p:cNvPr id="37" name="Google Shape;37;p2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20"/>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9" name="Google Shape;39;p20"/>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3" name="Shape 43"/>
        <p:cNvGrpSpPr/>
        <p:nvPr/>
      </p:nvGrpSpPr>
      <p:grpSpPr>
        <a:xfrm>
          <a:off x="0" y="0"/>
          <a:ext cx="0" cy="0"/>
          <a:chOff x="0" y="0"/>
          <a:chExt cx="0" cy="0"/>
        </a:xfrm>
      </p:grpSpPr>
      <p:sp>
        <p:nvSpPr>
          <p:cNvPr id="44" name="Google Shape;44;p2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5" name="Google Shape;45;p2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6" name="Google Shape;46;p2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7" name="Google Shape;47;p2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8" name="Google Shape;48;p2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9" name="Google Shape;49;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2" name="Shape 52"/>
        <p:cNvGrpSpPr/>
        <p:nvPr/>
      </p:nvGrpSpPr>
      <p:grpSpPr>
        <a:xfrm>
          <a:off x="0" y="0"/>
          <a:ext cx="0" cy="0"/>
          <a:chOff x="0" y="0"/>
          <a:chExt cx="0" cy="0"/>
        </a:xfrm>
      </p:grpSpPr>
      <p:sp>
        <p:nvSpPr>
          <p:cNvPr id="53" name="Google Shape;53;p2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4" name="Google Shape;54;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7" name="Shape 57"/>
        <p:cNvGrpSpPr/>
        <p:nvPr/>
      </p:nvGrpSpPr>
      <p:grpSpPr>
        <a:xfrm>
          <a:off x="0" y="0"/>
          <a:ext cx="0" cy="0"/>
          <a:chOff x="0" y="0"/>
          <a:chExt cx="0" cy="0"/>
        </a:xfrm>
      </p:grpSpPr>
      <p:sp>
        <p:nvSpPr>
          <p:cNvPr id="58" name="Google Shape;58;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24"/>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24"/>
          <p:cNvSpPr/>
          <p:nvPr>
            <p:ph idx="2" type="pic"/>
          </p:nvPr>
        </p:nvSpPr>
        <p:spPr>
          <a:xfrm>
            <a:off x="5183188" y="987425"/>
            <a:ext cx="6172200" cy="4873625"/>
          </a:xfrm>
          <a:prstGeom prst="rect">
            <a:avLst/>
          </a:prstGeom>
          <a:noFill/>
          <a:ln>
            <a:noFill/>
          </a:ln>
        </p:spPr>
      </p:sp>
      <p:sp>
        <p:nvSpPr>
          <p:cNvPr id="64" name="Google Shape;64;p24"/>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 name="Google Shape;65;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2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25"/>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26"/>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26"/>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2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 name="Google Shape;8;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2.jp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9.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7.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1.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2.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
          <p:cNvSpPr txBox="1"/>
          <p:nvPr>
            <p:ph type="title"/>
          </p:nvPr>
        </p:nvSpPr>
        <p:spPr>
          <a:xfrm>
            <a:off x="838200" y="1086342"/>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US" sz="3200">
                <a:latin typeface="Arial"/>
                <a:ea typeface="Arial"/>
                <a:cs typeface="Arial"/>
                <a:sym typeface="Arial"/>
              </a:rPr>
              <a:t>OBESITY IN WALES</a:t>
            </a:r>
            <a:endParaRPr/>
          </a:p>
        </p:txBody>
      </p:sp>
      <p:sp>
        <p:nvSpPr>
          <p:cNvPr id="85" name="Google Shape;85;p1"/>
          <p:cNvSpPr txBox="1"/>
          <p:nvPr>
            <p:ph idx="1" type="body"/>
          </p:nvPr>
        </p:nvSpPr>
        <p:spPr>
          <a:xfrm>
            <a:off x="838200" y="3429000"/>
            <a:ext cx="10515600" cy="1780460"/>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2800"/>
              <a:buNone/>
            </a:pPr>
            <a:r>
              <a:rPr lang="en-US"/>
              <a:t>Jamila Mohammed</a:t>
            </a:r>
            <a:endParaRPr/>
          </a:p>
          <a:p>
            <a:pPr indent="0" lvl="0" marL="0" rtl="0" algn="ctr">
              <a:lnSpc>
                <a:spcPct val="90000"/>
              </a:lnSpc>
              <a:spcBef>
                <a:spcPts val="0"/>
              </a:spcBef>
              <a:spcAft>
                <a:spcPts val="0"/>
              </a:spcAft>
              <a:buClr>
                <a:schemeClr val="dk1"/>
              </a:buClr>
              <a:buSzPts val="2800"/>
              <a:buNone/>
            </a:pPr>
            <a:r>
              <a:rPr lang="en-US"/>
              <a:t>Student Number: 2222005</a:t>
            </a:r>
            <a:endParaRPr/>
          </a:p>
          <a:p>
            <a:pPr indent="0" lvl="0" marL="0" rtl="0" algn="ctr">
              <a:lnSpc>
                <a:spcPct val="90000"/>
              </a:lnSpc>
              <a:spcBef>
                <a:spcPts val="1000"/>
              </a:spcBef>
              <a:spcAft>
                <a:spcPts val="0"/>
              </a:spcAft>
              <a:buClr>
                <a:schemeClr val="dk1"/>
              </a:buClr>
              <a:buSzPts val="2800"/>
              <a:buNone/>
            </a:pPr>
            <a:r>
              <a:rPr lang="en-US"/>
              <a:t>07/12/2022</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2"/>
          <p:cNvSpPr txBox="1"/>
          <p:nvPr>
            <p:ph type="title"/>
          </p:nvPr>
        </p:nvSpPr>
        <p:spPr>
          <a:xfrm>
            <a:off x="122830" y="109182"/>
            <a:ext cx="4285397" cy="1678343"/>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US">
                <a:latin typeface="Arial"/>
                <a:ea typeface="Arial"/>
                <a:cs typeface="Arial"/>
                <a:sym typeface="Arial"/>
              </a:rPr>
              <a:t>Introduction</a:t>
            </a:r>
            <a:r>
              <a:rPr lang="en-US"/>
              <a:t> </a:t>
            </a:r>
            <a:br>
              <a:rPr lang="en-US"/>
            </a:br>
            <a:endParaRPr/>
          </a:p>
        </p:txBody>
      </p:sp>
      <p:sp>
        <p:nvSpPr>
          <p:cNvPr id="91" name="Google Shape;91;p2"/>
          <p:cNvSpPr txBox="1"/>
          <p:nvPr>
            <p:ph idx="1" type="body"/>
          </p:nvPr>
        </p:nvSpPr>
        <p:spPr>
          <a:xfrm>
            <a:off x="4408227" y="109183"/>
            <a:ext cx="7656394" cy="6469038"/>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US" sz="2000">
                <a:latin typeface="Arial"/>
                <a:ea typeface="Arial"/>
                <a:cs typeface="Arial"/>
                <a:sym typeface="Arial"/>
              </a:rPr>
              <a:t>In Wales, obesity is becoming more prevalent, and the expenses of treating obesity are rising steadily.</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Since it is more likely that overweight children will grow up to be obese adults and will likely have serious health issues, the public health issue of obesity has gained much greater attention in the last 10 years.</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Additionally, compared to children who are moderately obese, they have a higher risk of developing metabolic syndrome, type 2 diabetes, early atherosclerosis, hypertension, and premature death (Beynon &amp; Bailey, 2020).</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As a result, the presentation's main goal is to assess the prevalence of obesity and potential suggestions or activities that aid in reducing the current level of obesity among the general public.</a:t>
            </a:r>
            <a:endParaRPr/>
          </a:p>
        </p:txBody>
      </p:sp>
      <p:sp>
        <p:nvSpPr>
          <p:cNvPr id="92" name="Google Shape;92;p2"/>
          <p:cNvSpPr txBox="1"/>
          <p:nvPr>
            <p:ph idx="2" type="body"/>
          </p:nvPr>
        </p:nvSpPr>
        <p:spPr>
          <a:xfrm>
            <a:off x="122830" y="1787525"/>
            <a:ext cx="4285397" cy="4200145"/>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600"/>
              <a:buNone/>
            </a:pPr>
            <a:r>
              <a:rPr b="1" lang="en-US"/>
              <a:t>Fig.1. Obesity In Wales </a:t>
            </a:r>
            <a:endParaRPr/>
          </a:p>
          <a:p>
            <a:pPr indent="0" lvl="0" marL="0" rtl="0" algn="l">
              <a:lnSpc>
                <a:spcPct val="90000"/>
              </a:lnSpc>
              <a:spcBef>
                <a:spcPts val="1000"/>
              </a:spcBef>
              <a:spcAft>
                <a:spcPts val="0"/>
              </a:spcAft>
              <a:buClr>
                <a:schemeClr val="dk1"/>
              </a:buClr>
              <a:buSzPts val="1600"/>
              <a:buNone/>
            </a:pPr>
            <a:r>
              <a:t/>
            </a:r>
            <a:endParaRPr b="1"/>
          </a:p>
        </p:txBody>
      </p:sp>
      <p:pic>
        <p:nvPicPr>
          <p:cNvPr id="93" name="Google Shape;93;p2"/>
          <p:cNvPicPr preferRelativeResize="0"/>
          <p:nvPr/>
        </p:nvPicPr>
        <p:blipFill rotWithShape="1">
          <a:blip r:embed="rId3">
            <a:alphaModFix/>
          </a:blip>
          <a:srcRect b="0" l="0" r="0" t="0"/>
          <a:stretch/>
        </p:blipFill>
        <p:spPr>
          <a:xfrm>
            <a:off x="122830" y="2033515"/>
            <a:ext cx="4285397" cy="395415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3"/>
          <p:cNvSpPr txBox="1"/>
          <p:nvPr>
            <p:ph type="title"/>
          </p:nvPr>
        </p:nvSpPr>
        <p:spPr>
          <a:xfrm>
            <a:off x="838200" y="365125"/>
            <a:ext cx="10515600" cy="110883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US" sz="3200">
                <a:latin typeface="Arial"/>
                <a:ea typeface="Arial"/>
                <a:cs typeface="Arial"/>
                <a:sym typeface="Arial"/>
              </a:rPr>
              <a:t>Obesity in wales </a:t>
            </a:r>
            <a:endParaRPr/>
          </a:p>
        </p:txBody>
      </p:sp>
      <p:pic>
        <p:nvPicPr>
          <p:cNvPr id="99" name="Google Shape;99;p3"/>
          <p:cNvPicPr preferRelativeResize="0"/>
          <p:nvPr>
            <p:ph idx="1" type="body"/>
          </p:nvPr>
        </p:nvPicPr>
        <p:blipFill rotWithShape="1">
          <a:blip r:embed="rId3">
            <a:alphaModFix/>
          </a:blip>
          <a:srcRect b="0" l="0" r="0" t="0"/>
          <a:stretch/>
        </p:blipFill>
        <p:spPr>
          <a:xfrm>
            <a:off x="838200" y="1690687"/>
            <a:ext cx="5076967" cy="4000429"/>
          </a:xfrm>
          <a:prstGeom prst="rect">
            <a:avLst/>
          </a:prstGeom>
          <a:noFill/>
          <a:ln>
            <a:noFill/>
          </a:ln>
        </p:spPr>
      </p:pic>
      <p:pic>
        <p:nvPicPr>
          <p:cNvPr id="100" name="Google Shape;100;p3"/>
          <p:cNvPicPr preferRelativeResize="0"/>
          <p:nvPr/>
        </p:nvPicPr>
        <p:blipFill rotWithShape="1">
          <a:blip r:embed="rId4">
            <a:alphaModFix/>
          </a:blip>
          <a:srcRect b="0" l="0" r="0" t="0"/>
          <a:stretch/>
        </p:blipFill>
        <p:spPr>
          <a:xfrm>
            <a:off x="6015251" y="1690687"/>
            <a:ext cx="6176749" cy="421715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4"/>
          <p:cNvSpPr txBox="1"/>
          <p:nvPr>
            <p:ph type="title"/>
          </p:nvPr>
        </p:nvSpPr>
        <p:spPr>
          <a:xfrm>
            <a:off x="136478" y="122830"/>
            <a:ext cx="4135271" cy="193457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US">
                <a:latin typeface="Arial"/>
                <a:ea typeface="Arial"/>
                <a:cs typeface="Arial"/>
                <a:sym typeface="Arial"/>
              </a:rPr>
              <a:t>The Role of Research in Nursing and Health </a:t>
            </a:r>
            <a:br>
              <a:rPr b="1" lang="en-US">
                <a:latin typeface="Arial"/>
                <a:ea typeface="Arial"/>
                <a:cs typeface="Arial"/>
                <a:sym typeface="Arial"/>
              </a:rPr>
            </a:br>
            <a:endParaRPr b="1">
              <a:latin typeface="Arial"/>
              <a:ea typeface="Arial"/>
              <a:cs typeface="Arial"/>
              <a:sym typeface="Arial"/>
            </a:endParaRPr>
          </a:p>
        </p:txBody>
      </p:sp>
      <p:sp>
        <p:nvSpPr>
          <p:cNvPr id="106" name="Google Shape;106;p4"/>
          <p:cNvSpPr txBox="1"/>
          <p:nvPr>
            <p:ph idx="1" type="body"/>
          </p:nvPr>
        </p:nvSpPr>
        <p:spPr>
          <a:xfrm>
            <a:off x="4271749" y="122830"/>
            <a:ext cx="7765575" cy="6619163"/>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US" sz="2000">
                <a:latin typeface="Arial"/>
                <a:ea typeface="Arial"/>
                <a:cs typeface="Arial"/>
                <a:sym typeface="Arial"/>
              </a:rPr>
              <a:t>Nursing professionals are deeply committed to ensuring the general wellbeing and health of their patients.</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The best people to decide which treatment plans need to be modified and which ones are beneficial are nurses because they provide direct care to their patients on a regular basis (Squires and Dorsen, 2018).</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The focus of nursing research is on nursing issues (Vidgen et al., 2018).</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Research is the main method used by nurses to enhance patient care and the standard of care provided by the healthcare system (Squires and Dorsen, 2018).</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Examples of these investigations include nursing education, clinical research, outcomes, and health systems (Squires, and Dorsen, 2018).</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In any clinical setting, nurses can perform clinical research to look at the care given to patients over the course of their lives.</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How students are taught about the nursing profession is the subject of research in nursing education (Vidgen et al, 2018).</a:t>
            </a:r>
            <a:endParaRPr/>
          </a:p>
          <a:p>
            <a:pPr indent="-101600" lvl="0" marL="228600" rtl="0" algn="just">
              <a:lnSpc>
                <a:spcPct val="90000"/>
              </a:lnSpc>
              <a:spcBef>
                <a:spcPts val="1000"/>
              </a:spcBef>
              <a:spcAft>
                <a:spcPts val="0"/>
              </a:spcAft>
              <a:buClr>
                <a:schemeClr val="dk1"/>
              </a:buClr>
              <a:buSzPts val="2000"/>
              <a:buNone/>
            </a:pPr>
            <a:r>
              <a:t/>
            </a:r>
            <a:endParaRPr sz="2000">
              <a:latin typeface="Arial"/>
              <a:ea typeface="Arial"/>
              <a:cs typeface="Arial"/>
              <a:sym typeface="Arial"/>
            </a:endParaRPr>
          </a:p>
        </p:txBody>
      </p:sp>
      <p:sp>
        <p:nvSpPr>
          <p:cNvPr id="107" name="Google Shape;107;p4"/>
          <p:cNvSpPr txBox="1"/>
          <p:nvPr>
            <p:ph idx="2" type="body"/>
          </p:nvPr>
        </p:nvSpPr>
        <p:spPr>
          <a:xfrm>
            <a:off x="136478" y="2057400"/>
            <a:ext cx="4135271" cy="3237931"/>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600"/>
              <a:buNone/>
            </a:pPr>
            <a:r>
              <a:rPr b="1" lang="en-US"/>
              <a:t>Fig.2. Nurses Role In Obesity </a:t>
            </a:r>
            <a:endParaRPr/>
          </a:p>
          <a:p>
            <a:pPr indent="0" lvl="0" marL="0" rtl="0" algn="l">
              <a:lnSpc>
                <a:spcPct val="90000"/>
              </a:lnSpc>
              <a:spcBef>
                <a:spcPts val="1000"/>
              </a:spcBef>
              <a:spcAft>
                <a:spcPts val="0"/>
              </a:spcAft>
              <a:buClr>
                <a:schemeClr val="dk1"/>
              </a:buClr>
              <a:buSzPts val="1600"/>
              <a:buNone/>
            </a:pPr>
            <a:r>
              <a:t/>
            </a:r>
            <a:endParaRPr b="1"/>
          </a:p>
        </p:txBody>
      </p:sp>
      <p:pic>
        <p:nvPicPr>
          <p:cNvPr id="108" name="Google Shape;108;p4"/>
          <p:cNvPicPr preferRelativeResize="0"/>
          <p:nvPr/>
        </p:nvPicPr>
        <p:blipFill rotWithShape="1">
          <a:blip r:embed="rId3">
            <a:alphaModFix/>
          </a:blip>
          <a:srcRect b="0" l="0" r="0" t="0"/>
          <a:stretch/>
        </p:blipFill>
        <p:spPr>
          <a:xfrm>
            <a:off x="136478" y="2442949"/>
            <a:ext cx="4135271" cy="271590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sp>
        <p:nvSpPr>
          <p:cNvPr id="113" name="Google Shape;113;p5"/>
          <p:cNvSpPr txBox="1"/>
          <p:nvPr>
            <p:ph type="title"/>
          </p:nvPr>
        </p:nvSpPr>
        <p:spPr>
          <a:xfrm>
            <a:off x="150125" y="136478"/>
            <a:ext cx="4339988" cy="1624083"/>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US">
                <a:latin typeface="Arial"/>
                <a:ea typeface="Arial"/>
                <a:cs typeface="Arial"/>
                <a:sym typeface="Arial"/>
              </a:rPr>
              <a:t>Research Findings</a:t>
            </a:r>
            <a:br>
              <a:rPr b="1" lang="en-US">
                <a:latin typeface="Arial"/>
                <a:ea typeface="Arial"/>
                <a:cs typeface="Arial"/>
                <a:sym typeface="Arial"/>
              </a:rPr>
            </a:br>
            <a:endParaRPr b="1">
              <a:latin typeface="Arial"/>
              <a:ea typeface="Arial"/>
              <a:cs typeface="Arial"/>
              <a:sym typeface="Arial"/>
            </a:endParaRPr>
          </a:p>
        </p:txBody>
      </p:sp>
      <p:sp>
        <p:nvSpPr>
          <p:cNvPr id="114" name="Google Shape;114;p5"/>
          <p:cNvSpPr txBox="1"/>
          <p:nvPr>
            <p:ph idx="1" type="body"/>
          </p:nvPr>
        </p:nvSpPr>
        <p:spPr>
          <a:xfrm>
            <a:off x="4490113" y="136478"/>
            <a:ext cx="7506720" cy="6591868"/>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US" sz="2000">
                <a:latin typeface="Arial"/>
                <a:ea typeface="Arial"/>
                <a:cs typeface="Arial"/>
                <a:sym typeface="Arial"/>
              </a:rPr>
              <a:t>Depending on the setting (e.g., clinical vs. epidemiological) and the nation, studies define obesity differently (Vidgen et al., 2018).</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The threshold for extreme obesity in this presentation is the 99th percentile or higher for body mass index.</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A detailed list of actions to be followed for both preventive and therapeutic purposes throughout a person's lifetime is advised by the WHO's Commission on Ending Childhood Obesity (Vidgen, et al., 2018).</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Six evidence-based recommendations have been published by the WHO to assist families of children who are already overweight or obese. </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One of them is the provision of suitable, multi-faceted, family-centered weight-management treatments through universal health care.</a:t>
            </a:r>
            <a:endParaRPr/>
          </a:p>
        </p:txBody>
      </p:sp>
      <p:sp>
        <p:nvSpPr>
          <p:cNvPr id="115" name="Google Shape;115;p5"/>
          <p:cNvSpPr txBox="1"/>
          <p:nvPr>
            <p:ph idx="2" type="body"/>
          </p:nvPr>
        </p:nvSpPr>
        <p:spPr>
          <a:xfrm>
            <a:off x="150126" y="1760561"/>
            <a:ext cx="4339987" cy="4967785"/>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400"/>
              <a:buNone/>
            </a:pPr>
            <a:r>
              <a:rPr b="1" lang="en-US" sz="1400">
                <a:latin typeface="Arial"/>
                <a:ea typeface="Arial"/>
                <a:cs typeface="Arial"/>
                <a:sym typeface="Arial"/>
              </a:rPr>
              <a:t>Fig.3. Family-centered Weight-management </a:t>
            </a:r>
            <a:endParaRPr/>
          </a:p>
          <a:p>
            <a:pPr indent="0" lvl="0" marL="0" rtl="0" algn="l">
              <a:lnSpc>
                <a:spcPct val="90000"/>
              </a:lnSpc>
              <a:spcBef>
                <a:spcPts val="1000"/>
              </a:spcBef>
              <a:spcAft>
                <a:spcPts val="0"/>
              </a:spcAft>
              <a:buClr>
                <a:schemeClr val="dk1"/>
              </a:buClr>
              <a:buSzPts val="1400"/>
              <a:buNone/>
            </a:pPr>
            <a:r>
              <a:t/>
            </a:r>
            <a:endParaRPr b="1" sz="1400">
              <a:latin typeface="Arial"/>
              <a:ea typeface="Arial"/>
              <a:cs typeface="Arial"/>
              <a:sym typeface="Arial"/>
            </a:endParaRPr>
          </a:p>
        </p:txBody>
      </p:sp>
      <p:pic>
        <p:nvPicPr>
          <p:cNvPr id="116" name="Google Shape;116;p5"/>
          <p:cNvPicPr preferRelativeResize="0"/>
          <p:nvPr/>
        </p:nvPicPr>
        <p:blipFill rotWithShape="1">
          <a:blip r:embed="rId3">
            <a:alphaModFix/>
          </a:blip>
          <a:srcRect b="0" l="0" r="0" t="0"/>
          <a:stretch/>
        </p:blipFill>
        <p:spPr>
          <a:xfrm>
            <a:off x="150125" y="2142699"/>
            <a:ext cx="4339988" cy="458564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6"/>
          <p:cNvSpPr txBox="1"/>
          <p:nvPr>
            <p:ph type="title"/>
          </p:nvPr>
        </p:nvSpPr>
        <p:spPr>
          <a:xfrm>
            <a:off x="109183" y="122830"/>
            <a:ext cx="4012442" cy="193457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US">
                <a:latin typeface="Arial"/>
                <a:ea typeface="Arial"/>
                <a:cs typeface="Arial"/>
                <a:sym typeface="Arial"/>
              </a:rPr>
              <a:t>Research Findings</a:t>
            </a:r>
            <a:br>
              <a:rPr b="1" lang="en-US">
                <a:latin typeface="Arial"/>
                <a:ea typeface="Arial"/>
                <a:cs typeface="Arial"/>
                <a:sym typeface="Arial"/>
              </a:rPr>
            </a:br>
            <a:endParaRPr b="1">
              <a:latin typeface="Arial"/>
              <a:ea typeface="Arial"/>
              <a:cs typeface="Arial"/>
              <a:sym typeface="Arial"/>
            </a:endParaRPr>
          </a:p>
        </p:txBody>
      </p:sp>
      <p:sp>
        <p:nvSpPr>
          <p:cNvPr id="122" name="Google Shape;122;p6"/>
          <p:cNvSpPr txBox="1"/>
          <p:nvPr>
            <p:ph idx="1" type="body"/>
          </p:nvPr>
        </p:nvSpPr>
        <p:spPr>
          <a:xfrm>
            <a:off x="4121625" y="122830"/>
            <a:ext cx="7929347" cy="6469037"/>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US" sz="2000">
                <a:latin typeface="Arial"/>
                <a:ea typeface="Arial"/>
                <a:cs typeface="Arial"/>
                <a:sym typeface="Arial"/>
              </a:rPr>
              <a:t>The age range of 5 to 12 years old has the strongest clinical trial data for programs targeting overweight and obese children (Vidgen, et al., 2018).</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The demand for services to be provided to manage childhood obesity through universal health care is met by the health sector.</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Men and women in England, Scotland, and Wales who were 16 years old and older had their weight measured and classified as obese (BMI 30 kg/m2), overweight (BMI 25–29.99 kg/m2), or healthy (BMI 25 kg/m2) (Vidgen, et al., 2018).</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Since 2007, a yearly Scottish Health Survey has been carried out, and it has revealed that every year, 1,400 children and 5,000 adults are enlisted.</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Up until 2015, the Welsh Health Survey annually recruited 15,000 adults and 3,000 kids.</a:t>
            </a:r>
            <a:endParaRPr/>
          </a:p>
          <a:p>
            <a:pPr indent="-101600" lvl="0" marL="228600" rtl="0" algn="just">
              <a:lnSpc>
                <a:spcPct val="90000"/>
              </a:lnSpc>
              <a:spcBef>
                <a:spcPts val="1000"/>
              </a:spcBef>
              <a:spcAft>
                <a:spcPts val="0"/>
              </a:spcAft>
              <a:buClr>
                <a:schemeClr val="dk1"/>
              </a:buClr>
              <a:buSzPts val="2000"/>
              <a:buNone/>
            </a:pPr>
            <a:r>
              <a:t/>
            </a:r>
            <a:endParaRPr sz="2000">
              <a:latin typeface="Arial"/>
              <a:ea typeface="Arial"/>
              <a:cs typeface="Arial"/>
              <a:sym typeface="Arial"/>
            </a:endParaRPr>
          </a:p>
        </p:txBody>
      </p:sp>
      <p:sp>
        <p:nvSpPr>
          <p:cNvPr id="123" name="Google Shape;123;p6"/>
          <p:cNvSpPr txBox="1"/>
          <p:nvPr>
            <p:ph idx="2" type="body"/>
          </p:nvPr>
        </p:nvSpPr>
        <p:spPr>
          <a:xfrm>
            <a:off x="109184" y="2057399"/>
            <a:ext cx="4012441" cy="4534469"/>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600"/>
              <a:buNone/>
            </a:pPr>
            <a:r>
              <a:rPr b="1" lang="en-US"/>
              <a:t>Fig.4. Overweight And Obese Children </a:t>
            </a:r>
            <a:endParaRPr/>
          </a:p>
          <a:p>
            <a:pPr indent="0" lvl="0" marL="0" rtl="0" algn="l">
              <a:lnSpc>
                <a:spcPct val="90000"/>
              </a:lnSpc>
              <a:spcBef>
                <a:spcPts val="1000"/>
              </a:spcBef>
              <a:spcAft>
                <a:spcPts val="0"/>
              </a:spcAft>
              <a:buClr>
                <a:schemeClr val="dk1"/>
              </a:buClr>
              <a:buSzPts val="1600"/>
              <a:buNone/>
            </a:pPr>
            <a:r>
              <a:t/>
            </a:r>
            <a:endParaRPr b="1"/>
          </a:p>
        </p:txBody>
      </p:sp>
      <p:pic>
        <p:nvPicPr>
          <p:cNvPr id="124" name="Google Shape;124;p6"/>
          <p:cNvPicPr preferRelativeResize="0"/>
          <p:nvPr/>
        </p:nvPicPr>
        <p:blipFill rotWithShape="1">
          <a:blip r:embed="rId3">
            <a:alphaModFix/>
          </a:blip>
          <a:srcRect b="0" l="0" r="0" t="0"/>
          <a:stretch/>
        </p:blipFill>
        <p:spPr>
          <a:xfrm>
            <a:off x="109183" y="2415654"/>
            <a:ext cx="4012442" cy="417621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7"/>
          <p:cNvSpPr txBox="1"/>
          <p:nvPr>
            <p:ph type="title"/>
          </p:nvPr>
        </p:nvSpPr>
        <p:spPr>
          <a:xfrm>
            <a:off x="218363" y="191069"/>
            <a:ext cx="4449171" cy="1866331"/>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Calibri"/>
              <a:buNone/>
            </a:pPr>
            <a:r>
              <a:rPr b="1" lang="en-US"/>
              <a:t>Research Findings</a:t>
            </a:r>
            <a:br>
              <a:rPr b="1" lang="en-US"/>
            </a:br>
            <a:endParaRPr b="1"/>
          </a:p>
        </p:txBody>
      </p:sp>
      <p:sp>
        <p:nvSpPr>
          <p:cNvPr id="130" name="Google Shape;130;p7"/>
          <p:cNvSpPr txBox="1"/>
          <p:nvPr>
            <p:ph idx="1" type="body"/>
          </p:nvPr>
        </p:nvSpPr>
        <p:spPr>
          <a:xfrm>
            <a:off x="4667534" y="191069"/>
            <a:ext cx="7329299" cy="6400799"/>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US" sz="2000">
                <a:latin typeface="Arial"/>
                <a:ea typeface="Arial"/>
                <a:cs typeface="Arial"/>
                <a:sym typeface="Arial"/>
              </a:rPr>
              <a:t>For the United Kingdom, sixteen years of BMI data were collected online via the UK data service, while Scotland's analytical services division, which is responsible for archiving the Scottish Health Survey, supplied BMI data (Beynon, and Bailey, 2020).</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Scotland's educational records were insufficiently detailed to permit accurate job estimates before to 2008.</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Except for English women in intermediate positions, whose rates are expected to fall between 2005 and 2035, the prevalence of obesity is projected to rise across all occupations (Beynon, and Bailey, 2020).</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It is predicted that between 18% and 43% of the population would be obese in 2035.</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In England and Wales, the incidence of obesity in regular and manual employment is projected to rise to 40% by 2035, 10% more than in professional and management positions (Beynon, and Bailey, 2020).</a:t>
            </a:r>
            <a:endParaRPr/>
          </a:p>
        </p:txBody>
      </p:sp>
      <p:sp>
        <p:nvSpPr>
          <p:cNvPr id="131" name="Google Shape;131;p7"/>
          <p:cNvSpPr txBox="1"/>
          <p:nvPr>
            <p:ph idx="2" type="body"/>
          </p:nvPr>
        </p:nvSpPr>
        <p:spPr>
          <a:xfrm>
            <a:off x="218363" y="2166581"/>
            <a:ext cx="4449171" cy="4425287"/>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600"/>
              <a:buNone/>
            </a:pPr>
            <a:r>
              <a:rPr lang="en-US"/>
              <a:t>Fig.5. Obesity in the United Kingdom</a:t>
            </a:r>
            <a:endParaRPr/>
          </a:p>
          <a:p>
            <a:pPr indent="0" lvl="0" marL="0" rtl="0" algn="l">
              <a:lnSpc>
                <a:spcPct val="90000"/>
              </a:lnSpc>
              <a:spcBef>
                <a:spcPts val="1000"/>
              </a:spcBef>
              <a:spcAft>
                <a:spcPts val="0"/>
              </a:spcAft>
              <a:buClr>
                <a:schemeClr val="dk1"/>
              </a:buClr>
              <a:buSzPts val="1600"/>
              <a:buNone/>
            </a:pPr>
            <a:r>
              <a:t/>
            </a:r>
            <a:endParaRPr/>
          </a:p>
        </p:txBody>
      </p:sp>
      <p:pic>
        <p:nvPicPr>
          <p:cNvPr descr="Obesity in the United Kingdom - Wikipedia" id="132" name="Google Shape;132;p7"/>
          <p:cNvPicPr preferRelativeResize="0"/>
          <p:nvPr/>
        </p:nvPicPr>
        <p:blipFill rotWithShape="1">
          <a:blip r:embed="rId3">
            <a:alphaModFix/>
          </a:blip>
          <a:srcRect b="0" l="0" r="0" t="0"/>
          <a:stretch/>
        </p:blipFill>
        <p:spPr>
          <a:xfrm>
            <a:off x="109182" y="2456596"/>
            <a:ext cx="4558351" cy="393055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8"/>
          <p:cNvSpPr txBox="1"/>
          <p:nvPr>
            <p:ph type="title"/>
          </p:nvPr>
        </p:nvSpPr>
        <p:spPr>
          <a:xfrm>
            <a:off x="136478" y="150125"/>
            <a:ext cx="4667534" cy="1907275"/>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US">
                <a:latin typeface="Arial"/>
                <a:ea typeface="Arial"/>
                <a:cs typeface="Arial"/>
                <a:sym typeface="Arial"/>
              </a:rPr>
              <a:t>Recommendations</a:t>
            </a:r>
            <a:br>
              <a:rPr lang="en-US"/>
            </a:br>
            <a:endParaRPr/>
          </a:p>
        </p:txBody>
      </p:sp>
      <p:sp>
        <p:nvSpPr>
          <p:cNvPr id="138" name="Google Shape;138;p8"/>
          <p:cNvSpPr txBox="1"/>
          <p:nvPr>
            <p:ph idx="1" type="body"/>
          </p:nvPr>
        </p:nvSpPr>
        <p:spPr>
          <a:xfrm>
            <a:off x="4804012" y="150125"/>
            <a:ext cx="7165074" cy="6318913"/>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US" sz="2000">
                <a:latin typeface="Arial"/>
                <a:ea typeface="Arial"/>
                <a:cs typeface="Arial"/>
                <a:sym typeface="Arial"/>
              </a:rPr>
              <a:t>There is no easy fix for the obesity epidemic. It is a complicated issue with numerous viable answers. </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Legislators, local and state organizations, business, school, and community leaders, child care and health care providers, and the general public must collaborate to promote healthy lifestyles.</a:t>
            </a:r>
            <a:endParaRPr/>
          </a:p>
        </p:txBody>
      </p:sp>
      <p:sp>
        <p:nvSpPr>
          <p:cNvPr id="139" name="Google Shape;139;p8"/>
          <p:cNvSpPr txBox="1"/>
          <p:nvPr>
            <p:ph idx="2" type="body"/>
          </p:nvPr>
        </p:nvSpPr>
        <p:spPr>
          <a:xfrm>
            <a:off x="232012" y="2057399"/>
            <a:ext cx="4572000" cy="4411639"/>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600"/>
              <a:buNone/>
            </a:pPr>
            <a:r>
              <a:rPr lang="en-US"/>
              <a:t>Fig.6. Promoting school play </a:t>
            </a:r>
            <a:endParaRPr/>
          </a:p>
          <a:p>
            <a:pPr indent="0" lvl="0" marL="0" rtl="0" algn="l">
              <a:lnSpc>
                <a:spcPct val="90000"/>
              </a:lnSpc>
              <a:spcBef>
                <a:spcPts val="1000"/>
              </a:spcBef>
              <a:spcAft>
                <a:spcPts val="0"/>
              </a:spcAft>
              <a:buClr>
                <a:schemeClr val="dk1"/>
              </a:buClr>
              <a:buSzPts val="1600"/>
              <a:buNone/>
            </a:pPr>
            <a:r>
              <a:t/>
            </a:r>
            <a:endParaRPr/>
          </a:p>
        </p:txBody>
      </p:sp>
      <p:pic>
        <p:nvPicPr>
          <p:cNvPr id="140" name="Google Shape;140;p8"/>
          <p:cNvPicPr preferRelativeResize="0"/>
          <p:nvPr/>
        </p:nvPicPr>
        <p:blipFill rotWithShape="1">
          <a:blip r:embed="rId3">
            <a:alphaModFix/>
          </a:blip>
          <a:srcRect b="0" l="0" r="0" t="0"/>
          <a:stretch/>
        </p:blipFill>
        <p:spPr>
          <a:xfrm>
            <a:off x="232012" y="2402006"/>
            <a:ext cx="4572000" cy="4067032"/>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9"/>
          <p:cNvSpPr txBox="1"/>
          <p:nvPr>
            <p:ph type="title"/>
          </p:nvPr>
        </p:nvSpPr>
        <p:spPr>
          <a:xfrm>
            <a:off x="163774" y="122830"/>
            <a:ext cx="3780429" cy="193457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US">
                <a:latin typeface="Arial"/>
                <a:ea typeface="Arial"/>
                <a:cs typeface="Arial"/>
                <a:sym typeface="Arial"/>
              </a:rPr>
              <a:t>The HELP Intervention</a:t>
            </a:r>
            <a:br>
              <a:rPr b="1" lang="en-US">
                <a:latin typeface="Arial"/>
                <a:ea typeface="Arial"/>
                <a:cs typeface="Arial"/>
                <a:sym typeface="Arial"/>
              </a:rPr>
            </a:br>
            <a:endParaRPr b="1">
              <a:latin typeface="Arial"/>
              <a:ea typeface="Arial"/>
              <a:cs typeface="Arial"/>
              <a:sym typeface="Arial"/>
            </a:endParaRPr>
          </a:p>
        </p:txBody>
      </p:sp>
      <p:sp>
        <p:nvSpPr>
          <p:cNvPr id="146" name="Google Shape;146;p9"/>
          <p:cNvSpPr txBox="1"/>
          <p:nvPr>
            <p:ph idx="1" type="body"/>
          </p:nvPr>
        </p:nvSpPr>
        <p:spPr>
          <a:xfrm>
            <a:off x="3944203" y="122830"/>
            <a:ext cx="8120418" cy="6523630"/>
          </a:xfrm>
          <a:prstGeom prst="rect">
            <a:avLst/>
          </a:prstGeom>
          <a:noFill/>
          <a:ln>
            <a:noFill/>
          </a:ln>
        </p:spPr>
        <p:txBody>
          <a:bodyPr anchorCtr="0" anchor="t" bIns="45700" lIns="91425" spcFirstLastPara="1" rIns="91425" wrap="square" tIns="45700">
            <a:noAutofit/>
          </a:bodyPr>
          <a:lstStyle/>
          <a:p>
            <a:pPr indent="-228600" lvl="0" marL="228600" rtl="0" algn="just">
              <a:lnSpc>
                <a:spcPct val="90000"/>
              </a:lnSpc>
              <a:spcBef>
                <a:spcPts val="0"/>
              </a:spcBef>
              <a:spcAft>
                <a:spcPts val="0"/>
              </a:spcAft>
              <a:buClr>
                <a:schemeClr val="dk1"/>
              </a:buClr>
              <a:buSzPts val="2000"/>
              <a:buChar char="•"/>
            </a:pPr>
            <a:r>
              <a:rPr lang="en-US" sz="2000">
                <a:latin typeface="Arial"/>
                <a:ea typeface="Arial"/>
                <a:cs typeface="Arial"/>
                <a:sym typeface="Arial"/>
              </a:rPr>
              <a:t>HELP, which stands for Healthy Eating and Lifestyle in Pregnancy, is one of the successful techniques to reduce or avoid the present obesity rates in Wales. The HELP intervention provides pregnant obese women with weight management strategies to reduce their BMI after delivery (Simpson et al. 2021).</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The HELP intervention, which was developed utilizing interference mapping based on research into successful techniques to improve children's obesity risk factors and establish a supportive family and school environment for healthy behaviors, underwent rigorous piloting to confirm its acceptance and viability (Lloyd, et al., 2018).</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This large school-based cluster randomized controlled trial exhibited remarkable fidelity to intervention implementation and participation by children and families, and data on children were collected for all outcome measures.</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At 24 months, there are statistically significant differences between the groups with regard to objectively determined anthropometric or physical activity outcomes, including the primary endpoint of BMI SDS (Lloyd, et al., 2018).</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Self-report data demonstrated a minor but significant change in favor of the intervention group in the average amount of unhealthy snacks (negative indicators) and sugary treats (energy dense) ingested.</a:t>
            </a:r>
            <a:endParaRPr/>
          </a:p>
          <a:p>
            <a:pPr indent="-101600" lvl="0" marL="228600" rtl="0" algn="just">
              <a:lnSpc>
                <a:spcPct val="90000"/>
              </a:lnSpc>
              <a:spcBef>
                <a:spcPts val="1000"/>
              </a:spcBef>
              <a:spcAft>
                <a:spcPts val="0"/>
              </a:spcAft>
              <a:buClr>
                <a:schemeClr val="dk1"/>
              </a:buClr>
              <a:buSzPts val="2000"/>
              <a:buNone/>
            </a:pPr>
            <a:r>
              <a:t/>
            </a:r>
            <a:endParaRPr sz="2000">
              <a:latin typeface="Arial"/>
              <a:ea typeface="Arial"/>
              <a:cs typeface="Arial"/>
              <a:sym typeface="Arial"/>
            </a:endParaRPr>
          </a:p>
        </p:txBody>
      </p:sp>
      <p:sp>
        <p:nvSpPr>
          <p:cNvPr id="147" name="Google Shape;147;p9"/>
          <p:cNvSpPr txBox="1"/>
          <p:nvPr>
            <p:ph idx="2" type="body"/>
          </p:nvPr>
        </p:nvSpPr>
        <p:spPr>
          <a:xfrm>
            <a:off x="163774" y="2057400"/>
            <a:ext cx="3780429" cy="4479878"/>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600"/>
              <a:buNone/>
            </a:pPr>
            <a:r>
              <a:rPr b="1" lang="en-US"/>
              <a:t>Fig.7. Unhealthy Snacks </a:t>
            </a:r>
            <a:endParaRPr/>
          </a:p>
          <a:p>
            <a:pPr indent="0" lvl="0" marL="0" rtl="0" algn="l">
              <a:lnSpc>
                <a:spcPct val="90000"/>
              </a:lnSpc>
              <a:spcBef>
                <a:spcPts val="1000"/>
              </a:spcBef>
              <a:spcAft>
                <a:spcPts val="0"/>
              </a:spcAft>
              <a:buClr>
                <a:schemeClr val="dk1"/>
              </a:buClr>
              <a:buSzPts val="1600"/>
              <a:buNone/>
            </a:pPr>
            <a:r>
              <a:t/>
            </a:r>
            <a:endParaRPr b="1"/>
          </a:p>
        </p:txBody>
      </p:sp>
      <p:pic>
        <p:nvPicPr>
          <p:cNvPr id="148" name="Google Shape;148;p9"/>
          <p:cNvPicPr preferRelativeResize="0"/>
          <p:nvPr/>
        </p:nvPicPr>
        <p:blipFill rotWithShape="1">
          <a:blip r:embed="rId3">
            <a:alphaModFix/>
          </a:blip>
          <a:srcRect b="0" l="0" r="0" t="0"/>
          <a:stretch/>
        </p:blipFill>
        <p:spPr>
          <a:xfrm>
            <a:off x="163774" y="2388358"/>
            <a:ext cx="3780429" cy="414892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10"/>
          <p:cNvSpPr txBox="1"/>
          <p:nvPr>
            <p:ph type="title"/>
          </p:nvPr>
        </p:nvSpPr>
        <p:spPr>
          <a:xfrm>
            <a:off x="218364" y="150125"/>
            <a:ext cx="3848669" cy="1907275"/>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US">
                <a:latin typeface="Arial"/>
                <a:ea typeface="Arial"/>
                <a:cs typeface="Arial"/>
                <a:sym typeface="Arial"/>
              </a:rPr>
              <a:t>Assess Emotional Impact And Social Structures</a:t>
            </a:r>
            <a:br>
              <a:rPr b="1" lang="en-US">
                <a:latin typeface="Arial"/>
                <a:ea typeface="Arial"/>
                <a:cs typeface="Arial"/>
                <a:sym typeface="Arial"/>
              </a:rPr>
            </a:br>
            <a:endParaRPr b="1">
              <a:latin typeface="Arial"/>
              <a:ea typeface="Arial"/>
              <a:cs typeface="Arial"/>
              <a:sym typeface="Arial"/>
            </a:endParaRPr>
          </a:p>
        </p:txBody>
      </p:sp>
      <p:sp>
        <p:nvSpPr>
          <p:cNvPr id="154" name="Google Shape;154;p10"/>
          <p:cNvSpPr txBox="1"/>
          <p:nvPr>
            <p:ph idx="1" type="body"/>
          </p:nvPr>
        </p:nvSpPr>
        <p:spPr>
          <a:xfrm>
            <a:off x="4080681" y="150125"/>
            <a:ext cx="7875209" cy="6400799"/>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US" sz="2000">
                <a:latin typeface="Arial"/>
                <a:ea typeface="Arial"/>
                <a:cs typeface="Arial"/>
                <a:sym typeface="Arial"/>
              </a:rPr>
              <a:t>Nurses should investigate the patient's perspective of themselves and any underlying weight-related problems.</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Additionally, it is important to take into account how the patient's social network may affect their weight.</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Patients who have obese relatives may feel pressure from their peers to lose weight or may feel lonely if they choose to do so.</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However, the reviews highlight significant between-study heterogeneity and acknowledge that the majority of research that would be included has a moderate- to high risk of bias, suggesting that the impact of school-based intervention programs that focus on physical activity and diet and include activities in which family members can participate is minimal at best (Lloyd, et al., 2018).</a:t>
            </a:r>
            <a:endParaRPr/>
          </a:p>
        </p:txBody>
      </p:sp>
      <p:sp>
        <p:nvSpPr>
          <p:cNvPr id="155" name="Google Shape;155;p10"/>
          <p:cNvSpPr txBox="1"/>
          <p:nvPr>
            <p:ph idx="2" type="body"/>
          </p:nvPr>
        </p:nvSpPr>
        <p:spPr>
          <a:xfrm>
            <a:off x="218364" y="2057399"/>
            <a:ext cx="3848669" cy="4493525"/>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600"/>
              <a:buNone/>
            </a:pPr>
            <a:r>
              <a:rPr lang="en-US"/>
              <a:t>Fig.8. school-based intervention programs </a:t>
            </a:r>
            <a:endParaRPr/>
          </a:p>
          <a:p>
            <a:pPr indent="0" lvl="0" marL="0" rtl="0" algn="l">
              <a:lnSpc>
                <a:spcPct val="90000"/>
              </a:lnSpc>
              <a:spcBef>
                <a:spcPts val="1000"/>
              </a:spcBef>
              <a:spcAft>
                <a:spcPts val="0"/>
              </a:spcAft>
              <a:buClr>
                <a:schemeClr val="dk1"/>
              </a:buClr>
              <a:buSzPts val="1600"/>
              <a:buNone/>
            </a:pPr>
            <a:r>
              <a:t/>
            </a:r>
            <a:endParaRPr/>
          </a:p>
        </p:txBody>
      </p:sp>
      <p:pic>
        <p:nvPicPr>
          <p:cNvPr id="156" name="Google Shape;156;p10"/>
          <p:cNvPicPr preferRelativeResize="0"/>
          <p:nvPr/>
        </p:nvPicPr>
        <p:blipFill rotWithShape="1">
          <a:blip r:embed="rId3">
            <a:alphaModFix/>
          </a:blip>
          <a:srcRect b="0" l="0" r="0" t="0"/>
          <a:stretch/>
        </p:blipFill>
        <p:spPr>
          <a:xfrm>
            <a:off x="204716" y="2388358"/>
            <a:ext cx="3607559" cy="416256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0" name="Shape 160"/>
        <p:cNvGrpSpPr/>
        <p:nvPr/>
      </p:nvGrpSpPr>
      <p:grpSpPr>
        <a:xfrm>
          <a:off x="0" y="0"/>
          <a:ext cx="0" cy="0"/>
          <a:chOff x="0" y="0"/>
          <a:chExt cx="0" cy="0"/>
        </a:xfrm>
      </p:grpSpPr>
      <p:sp>
        <p:nvSpPr>
          <p:cNvPr id="161" name="Google Shape;161;p11"/>
          <p:cNvSpPr txBox="1"/>
          <p:nvPr>
            <p:ph type="title"/>
          </p:nvPr>
        </p:nvSpPr>
        <p:spPr>
          <a:xfrm>
            <a:off x="232012" y="109182"/>
            <a:ext cx="3944203" cy="1948218"/>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US">
                <a:latin typeface="Arial"/>
                <a:ea typeface="Arial"/>
                <a:cs typeface="Arial"/>
                <a:sym typeface="Arial"/>
              </a:rPr>
              <a:t>New Ways to Lose Weight</a:t>
            </a:r>
            <a:br>
              <a:rPr b="1" lang="en-US">
                <a:latin typeface="Arial"/>
                <a:ea typeface="Arial"/>
                <a:cs typeface="Arial"/>
                <a:sym typeface="Arial"/>
              </a:rPr>
            </a:br>
            <a:endParaRPr b="1">
              <a:latin typeface="Arial"/>
              <a:ea typeface="Arial"/>
              <a:cs typeface="Arial"/>
              <a:sym typeface="Arial"/>
            </a:endParaRPr>
          </a:p>
        </p:txBody>
      </p:sp>
      <p:sp>
        <p:nvSpPr>
          <p:cNvPr id="162" name="Google Shape;162;p11"/>
          <p:cNvSpPr txBox="1"/>
          <p:nvPr>
            <p:ph idx="1" type="body"/>
          </p:nvPr>
        </p:nvSpPr>
        <p:spPr>
          <a:xfrm>
            <a:off x="4285397" y="109182"/>
            <a:ext cx="7710985" cy="6578219"/>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US" sz="2000">
                <a:latin typeface="Arial"/>
                <a:ea typeface="Arial"/>
                <a:cs typeface="Arial"/>
                <a:sym typeface="Arial"/>
              </a:rPr>
              <a:t>Despite the fact that multicomponent weight loss programs are effective at improving weight status and other measures of physical and mental health, some adults and children do not experience clinically significant benefits from behavioral weight loss interventions, and a greater number struggle to keep off the weight they do lose (O'Connor et al., 2017).</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Personal factors, such as cognitive deficits, dysregulated reward pathways, and engagement ambivalence, which make it more difficult for some individuals to participate in conventional BWL programs may lead to poorer outcomes for others.</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Consequently, behavioral scientists conduct study to identify potential hurdles and offer more effective, targeted treatments for obesity throughout an individual's lifetime. Three approaches will be discussed in the section that follows.</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The first strategy, motivational interviewing, has been shown to benefit in weight loss, especially when combined with a BWL program.</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Despite being classified as stand-alone treatments, the study suggests that combining these interventions with a BWL program may be the most effective strategy for weight loss.</a:t>
            </a:r>
            <a:endParaRPr/>
          </a:p>
        </p:txBody>
      </p:sp>
      <p:sp>
        <p:nvSpPr>
          <p:cNvPr id="163" name="Google Shape;163;p11"/>
          <p:cNvSpPr txBox="1"/>
          <p:nvPr>
            <p:ph idx="2" type="body"/>
          </p:nvPr>
        </p:nvSpPr>
        <p:spPr>
          <a:xfrm>
            <a:off x="232012" y="2057399"/>
            <a:ext cx="3944203" cy="4630003"/>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600"/>
              <a:buNone/>
            </a:pPr>
            <a:r>
              <a:rPr b="1" lang="en-US"/>
              <a:t>Fig.9. Motivational Interviewing</a:t>
            </a:r>
            <a:endParaRPr/>
          </a:p>
          <a:p>
            <a:pPr indent="0" lvl="0" marL="0" rtl="0" algn="l">
              <a:lnSpc>
                <a:spcPct val="90000"/>
              </a:lnSpc>
              <a:spcBef>
                <a:spcPts val="1000"/>
              </a:spcBef>
              <a:spcAft>
                <a:spcPts val="0"/>
              </a:spcAft>
              <a:buClr>
                <a:schemeClr val="dk1"/>
              </a:buClr>
              <a:buSzPts val="1600"/>
              <a:buNone/>
            </a:pPr>
            <a:r>
              <a:t/>
            </a:r>
            <a:endParaRPr b="1"/>
          </a:p>
        </p:txBody>
      </p:sp>
      <p:pic>
        <p:nvPicPr>
          <p:cNvPr id="164" name="Google Shape;164;p11"/>
          <p:cNvPicPr preferRelativeResize="0"/>
          <p:nvPr/>
        </p:nvPicPr>
        <p:blipFill rotWithShape="1">
          <a:blip r:embed="rId3">
            <a:alphaModFix/>
          </a:blip>
          <a:srcRect b="0" l="0" r="0" t="0"/>
          <a:stretch/>
        </p:blipFill>
        <p:spPr>
          <a:xfrm>
            <a:off x="232012" y="2442949"/>
            <a:ext cx="3944203" cy="424445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12"/>
          <p:cNvSpPr txBox="1"/>
          <p:nvPr>
            <p:ph type="title"/>
          </p:nvPr>
        </p:nvSpPr>
        <p:spPr>
          <a:xfrm>
            <a:off x="286604" y="259307"/>
            <a:ext cx="3480179" cy="1798093"/>
          </a:xfrm>
          <a:prstGeom prst="rect">
            <a:avLst/>
          </a:prstGeom>
          <a:noFill/>
          <a:ln>
            <a:noFill/>
          </a:ln>
        </p:spPr>
        <p:txBody>
          <a:bodyPr anchorCtr="0" anchor="b" bIns="45700" lIns="91425" spcFirstLastPara="1" rIns="91425" wrap="square" tIns="45700">
            <a:normAutofit fontScale="90000"/>
          </a:bodyPr>
          <a:lstStyle/>
          <a:p>
            <a:pPr indent="0" lvl="0" marL="0" rtl="0" algn="ctr">
              <a:lnSpc>
                <a:spcPct val="90000"/>
              </a:lnSpc>
              <a:spcBef>
                <a:spcPts val="0"/>
              </a:spcBef>
              <a:spcAft>
                <a:spcPts val="0"/>
              </a:spcAft>
              <a:buClr>
                <a:schemeClr val="dk1"/>
              </a:buClr>
              <a:buSzPct val="100000"/>
              <a:buFont typeface="Arial"/>
              <a:buNone/>
            </a:pPr>
            <a:r>
              <a:rPr b="1" lang="en-US">
                <a:latin typeface="Arial"/>
                <a:ea typeface="Arial"/>
                <a:cs typeface="Arial"/>
                <a:sym typeface="Arial"/>
              </a:rPr>
              <a:t>Acceptance and Mindfulness Intervention</a:t>
            </a:r>
            <a:br>
              <a:rPr b="1" lang="en-US">
                <a:latin typeface="Arial"/>
                <a:ea typeface="Arial"/>
                <a:cs typeface="Arial"/>
                <a:sym typeface="Arial"/>
              </a:rPr>
            </a:br>
            <a:endParaRPr b="1">
              <a:latin typeface="Arial"/>
              <a:ea typeface="Arial"/>
              <a:cs typeface="Arial"/>
              <a:sym typeface="Arial"/>
            </a:endParaRPr>
          </a:p>
        </p:txBody>
      </p:sp>
      <p:sp>
        <p:nvSpPr>
          <p:cNvPr id="170" name="Google Shape;170;p12"/>
          <p:cNvSpPr txBox="1"/>
          <p:nvPr>
            <p:ph idx="1" type="body"/>
          </p:nvPr>
        </p:nvSpPr>
        <p:spPr>
          <a:xfrm>
            <a:off x="3875963" y="259307"/>
            <a:ext cx="8093123" cy="6291617"/>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US" sz="2000">
                <a:latin typeface="Arial"/>
                <a:ea typeface="Arial"/>
                <a:cs typeface="Arial"/>
                <a:sym typeface="Arial"/>
              </a:rPr>
              <a:t>When you practice mindfulness, you deliberately attend to the present moment without judging it.</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The prevalence of mindfulness as a means of reducing emotional and physical pain (Kabat-Zinn, 2015).</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Mindfulness-based therapies are believed to aid in altering eating patterns and aiding in weight loss by boosting a person's self-awareness and capacity to control their thoughts and feelings towards food.</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Mindfulness practitioners learn to pay attention to their inner emotions and recognize their triggers. In six of the eight randomized controlled studies (RCTs) on weight assessed by experts, people who got mindfulness-based therapies were able to lose weight.</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Changes in fasting glucose and the ratio of triglycerides to HDL imply that mindfulness training may have effects beyond weight loss, most likely via stress-related processes (Daubenmier et al., 2016).</a:t>
            </a:r>
            <a:endParaRPr/>
          </a:p>
          <a:p>
            <a:pPr indent="-101600" lvl="0" marL="228600" rtl="0" algn="just">
              <a:lnSpc>
                <a:spcPct val="90000"/>
              </a:lnSpc>
              <a:spcBef>
                <a:spcPts val="1000"/>
              </a:spcBef>
              <a:spcAft>
                <a:spcPts val="0"/>
              </a:spcAft>
              <a:buClr>
                <a:schemeClr val="dk1"/>
              </a:buClr>
              <a:buSzPts val="2000"/>
              <a:buNone/>
            </a:pPr>
            <a:r>
              <a:t/>
            </a:r>
            <a:endParaRPr sz="2000">
              <a:latin typeface="Arial"/>
              <a:ea typeface="Arial"/>
              <a:cs typeface="Arial"/>
              <a:sym typeface="Arial"/>
            </a:endParaRPr>
          </a:p>
        </p:txBody>
      </p:sp>
      <p:sp>
        <p:nvSpPr>
          <p:cNvPr id="171" name="Google Shape;171;p12"/>
          <p:cNvSpPr txBox="1"/>
          <p:nvPr>
            <p:ph idx="2" type="body"/>
          </p:nvPr>
        </p:nvSpPr>
        <p:spPr>
          <a:xfrm>
            <a:off x="286605" y="2057399"/>
            <a:ext cx="3480178" cy="4493525"/>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1600"/>
              <a:buNone/>
            </a:pPr>
            <a:r>
              <a:rPr b="1" lang="en-US"/>
              <a:t>Fig.10. mindfulness</a:t>
            </a:r>
            <a:endParaRPr/>
          </a:p>
          <a:p>
            <a:pPr indent="0" lvl="0" marL="0" rtl="0" algn="l">
              <a:lnSpc>
                <a:spcPct val="90000"/>
              </a:lnSpc>
              <a:spcBef>
                <a:spcPts val="1000"/>
              </a:spcBef>
              <a:spcAft>
                <a:spcPts val="0"/>
              </a:spcAft>
              <a:buClr>
                <a:schemeClr val="dk1"/>
              </a:buClr>
              <a:buSzPts val="1600"/>
              <a:buNone/>
            </a:pPr>
            <a:r>
              <a:t/>
            </a:r>
            <a:endParaRPr b="1"/>
          </a:p>
        </p:txBody>
      </p:sp>
      <p:pic>
        <p:nvPicPr>
          <p:cNvPr id="172" name="Google Shape;172;p12"/>
          <p:cNvPicPr preferRelativeResize="0"/>
          <p:nvPr/>
        </p:nvPicPr>
        <p:blipFill rotWithShape="1">
          <a:blip r:embed="rId3">
            <a:alphaModFix/>
          </a:blip>
          <a:srcRect b="0" l="0" r="0" t="0"/>
          <a:stretch/>
        </p:blipFill>
        <p:spPr>
          <a:xfrm>
            <a:off x="286604" y="2347415"/>
            <a:ext cx="3480179" cy="420350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13"/>
          <p:cNvSpPr txBox="1"/>
          <p:nvPr>
            <p:ph type="title"/>
          </p:nvPr>
        </p:nvSpPr>
        <p:spPr>
          <a:xfrm>
            <a:off x="245660" y="150126"/>
            <a:ext cx="11641540" cy="116006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US">
                <a:latin typeface="Arial"/>
                <a:ea typeface="Arial"/>
                <a:cs typeface="Arial"/>
                <a:sym typeface="Arial"/>
              </a:rPr>
              <a:t>Conclusion</a:t>
            </a:r>
            <a:endParaRPr/>
          </a:p>
        </p:txBody>
      </p:sp>
      <p:sp>
        <p:nvSpPr>
          <p:cNvPr id="178" name="Google Shape;178;p13"/>
          <p:cNvSpPr txBox="1"/>
          <p:nvPr>
            <p:ph idx="1" type="body"/>
          </p:nvPr>
        </p:nvSpPr>
        <p:spPr>
          <a:xfrm>
            <a:off x="545911" y="1310186"/>
            <a:ext cx="11341290" cy="5172501"/>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US" sz="2000">
                <a:latin typeface="Arial"/>
                <a:ea typeface="Arial"/>
                <a:cs typeface="Arial"/>
                <a:sym typeface="Arial"/>
              </a:rPr>
              <a:t>Obesity protects against diabetes, joint pain, chronic pain, eating disorders, hormonal imbalances, cardiovascular illnesses, and several other maladies.</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Obesity has been demonstrated to dramatically reduce a person's total life expectancy and quality of life.</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Reducing the proportion of overweight or obese people in Wales requires a diversified strategy because to the difficulty of obesity.</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According to the most recent studies on the topic, a community-based strategy must be taken, allowing families, offices, and schools to support individuals in improving their overall nutrition, regular physical activity, and lifestyle.</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In this regard, there may be a solution that can assist Wales in reducing the current obesity rate in the region.</a:t>
            </a:r>
            <a:endParaRPr/>
          </a:p>
          <a:p>
            <a:pPr indent="-228600" lvl="0" marL="228600" rtl="0" algn="just">
              <a:lnSpc>
                <a:spcPct val="90000"/>
              </a:lnSpc>
              <a:spcBef>
                <a:spcPts val="1000"/>
              </a:spcBef>
              <a:spcAft>
                <a:spcPts val="0"/>
              </a:spcAft>
              <a:buClr>
                <a:schemeClr val="dk1"/>
              </a:buClr>
              <a:buSzPts val="2000"/>
              <a:buChar char="•"/>
            </a:pPr>
            <a:r>
              <a:rPr lang="en-US" sz="2000">
                <a:latin typeface="Arial"/>
                <a:ea typeface="Arial"/>
                <a:cs typeface="Arial"/>
                <a:sym typeface="Arial"/>
              </a:rPr>
              <a:t>We require an approach supported by research and empirical evidence, such as HELP, mindfulness, and emotional and social frameworks.</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14"/>
          <p:cNvSpPr txBox="1"/>
          <p:nvPr>
            <p:ph type="title"/>
          </p:nvPr>
        </p:nvSpPr>
        <p:spPr>
          <a:xfrm>
            <a:off x="838200" y="365126"/>
            <a:ext cx="10515600" cy="82223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US" sz="3200">
                <a:latin typeface="Arial"/>
                <a:ea typeface="Arial"/>
                <a:cs typeface="Arial"/>
                <a:sym typeface="Arial"/>
              </a:rPr>
              <a:t>References </a:t>
            </a:r>
            <a:endParaRPr b="1" sz="3200">
              <a:latin typeface="Arial"/>
              <a:ea typeface="Arial"/>
              <a:cs typeface="Arial"/>
              <a:sym typeface="Arial"/>
            </a:endParaRPr>
          </a:p>
        </p:txBody>
      </p:sp>
      <p:sp>
        <p:nvSpPr>
          <p:cNvPr id="184" name="Google Shape;184;p14"/>
          <p:cNvSpPr txBox="1"/>
          <p:nvPr>
            <p:ph idx="1" type="body"/>
          </p:nvPr>
        </p:nvSpPr>
        <p:spPr>
          <a:xfrm>
            <a:off x="136479" y="1187356"/>
            <a:ext cx="11791664" cy="5459103"/>
          </a:xfrm>
          <a:prstGeom prst="rect">
            <a:avLst/>
          </a:prstGeom>
          <a:noFill/>
          <a:ln>
            <a:noFill/>
          </a:ln>
        </p:spPr>
        <p:txBody>
          <a:bodyPr anchorCtr="0" anchor="t" bIns="45700" lIns="91425" spcFirstLastPara="1" rIns="91425" wrap="square" tIns="45700">
            <a:noAutofit/>
          </a:bodyPr>
          <a:lstStyle/>
          <a:p>
            <a:pPr indent="0" lvl="0" marL="0" marR="0" rtl="0" algn="l">
              <a:lnSpc>
                <a:spcPct val="107000"/>
              </a:lnSpc>
              <a:spcBef>
                <a:spcPts val="0"/>
              </a:spcBef>
              <a:spcAft>
                <a:spcPts val="0"/>
              </a:spcAft>
              <a:buClr>
                <a:schemeClr val="dk1"/>
              </a:buClr>
              <a:buSzPts val="1600"/>
              <a:buChar char="•"/>
            </a:pPr>
            <a:r>
              <a:rPr lang="en-US" sz="1600">
                <a:latin typeface="Arial"/>
                <a:ea typeface="Arial"/>
                <a:cs typeface="Arial"/>
                <a:sym typeface="Arial"/>
              </a:rPr>
              <a:t>Beynon, C. and Bailey, L., 2020. Prevalence of severe childhood obesity in Wales UK. </a:t>
            </a:r>
            <a:r>
              <a:rPr i="1" lang="en-US" sz="1600">
                <a:latin typeface="Arial"/>
                <a:ea typeface="Arial"/>
                <a:cs typeface="Arial"/>
                <a:sym typeface="Arial"/>
              </a:rPr>
              <a:t>Journal of Public Health</a:t>
            </a:r>
            <a:r>
              <a:rPr lang="en-US" sz="1600">
                <a:latin typeface="Arial"/>
                <a:ea typeface="Arial"/>
                <a:cs typeface="Arial"/>
                <a:sym typeface="Arial"/>
              </a:rPr>
              <a:t>, </a:t>
            </a:r>
            <a:r>
              <a:rPr i="1" lang="en-US" sz="1600">
                <a:latin typeface="Arial"/>
                <a:ea typeface="Arial"/>
                <a:cs typeface="Arial"/>
                <a:sym typeface="Arial"/>
              </a:rPr>
              <a:t>42</a:t>
            </a:r>
            <a:r>
              <a:rPr lang="en-US" sz="1600">
                <a:latin typeface="Arial"/>
                <a:ea typeface="Arial"/>
                <a:cs typeface="Arial"/>
                <a:sym typeface="Arial"/>
              </a:rPr>
              <a:t>(4), pp.e435-e439.</a:t>
            </a:r>
            <a:endParaRPr sz="1600">
              <a:latin typeface="Arial"/>
              <a:ea typeface="Arial"/>
              <a:cs typeface="Arial"/>
              <a:sym typeface="Arial"/>
            </a:endParaRPr>
          </a:p>
          <a:p>
            <a:pPr indent="0" lvl="0" marL="0" marR="0" rtl="0" algn="l">
              <a:lnSpc>
                <a:spcPct val="107000"/>
              </a:lnSpc>
              <a:spcBef>
                <a:spcPts val="0"/>
              </a:spcBef>
              <a:spcAft>
                <a:spcPts val="0"/>
              </a:spcAft>
              <a:buClr>
                <a:schemeClr val="dk1"/>
              </a:buClr>
              <a:buSzPts val="1600"/>
              <a:buChar char="•"/>
            </a:pPr>
            <a:r>
              <a:rPr lang="en-US" sz="1600">
                <a:latin typeface="Arial"/>
                <a:ea typeface="Arial"/>
                <a:cs typeface="Arial"/>
                <a:sym typeface="Arial"/>
              </a:rPr>
              <a:t>Daubenmier J, Moran PJ, Kristeller J, Acree M, Bacchetti P, Kemeny ME, Milush JM. 2016, Effects of a mindfulness-based weight loss intervention in adults with obesity: A randomized clinical trial. Obesity.;24(4):794–804.</a:t>
            </a:r>
            <a:endParaRPr sz="1600">
              <a:latin typeface="Arial"/>
              <a:ea typeface="Arial"/>
              <a:cs typeface="Arial"/>
              <a:sym typeface="Arial"/>
            </a:endParaRPr>
          </a:p>
          <a:p>
            <a:pPr indent="0" lvl="0" marL="0" marR="0" rtl="0" algn="l">
              <a:lnSpc>
                <a:spcPct val="107000"/>
              </a:lnSpc>
              <a:spcBef>
                <a:spcPts val="0"/>
              </a:spcBef>
              <a:spcAft>
                <a:spcPts val="0"/>
              </a:spcAft>
              <a:buClr>
                <a:schemeClr val="dk1"/>
              </a:buClr>
              <a:buSzPts val="1600"/>
              <a:buChar char="•"/>
            </a:pPr>
            <a:r>
              <a:rPr lang="en-US" sz="1600">
                <a:latin typeface="Arial"/>
                <a:ea typeface="Arial"/>
                <a:cs typeface="Arial"/>
                <a:sym typeface="Arial"/>
              </a:rPr>
              <a:t>Kabat-Zinn J. 2015. Mindfulness. Mindfulness.;6(6):1481–1483</a:t>
            </a:r>
            <a:endParaRPr sz="1600">
              <a:latin typeface="Arial"/>
              <a:ea typeface="Arial"/>
              <a:cs typeface="Arial"/>
              <a:sym typeface="Arial"/>
            </a:endParaRPr>
          </a:p>
          <a:p>
            <a:pPr indent="0" lvl="0" marL="0" marR="0" rtl="0" algn="l">
              <a:lnSpc>
                <a:spcPct val="107000"/>
              </a:lnSpc>
              <a:spcBef>
                <a:spcPts val="0"/>
              </a:spcBef>
              <a:spcAft>
                <a:spcPts val="0"/>
              </a:spcAft>
              <a:buClr>
                <a:schemeClr val="dk1"/>
              </a:buClr>
              <a:buSzPts val="1600"/>
              <a:buChar char="•"/>
            </a:pPr>
            <a:r>
              <a:rPr lang="en-US" sz="1600">
                <a:latin typeface="Arial"/>
                <a:ea typeface="Arial"/>
                <a:cs typeface="Arial"/>
                <a:sym typeface="Arial"/>
              </a:rPr>
              <a:t>Lloyd, J., Creanor, S., Logan, S., Green, C., Dean, S.G., Hillsdon, M., Abraham, C., Tomlinson, R., Pearson, V., Taylor, R.S. and Ryan, E., 2018. Effectiveness of the Healthy Lifestyles Programme (HeLP) to prevent obesity in UK primary-school children: a cluster randomised controlled trial. </a:t>
            </a:r>
            <a:r>
              <a:rPr i="1" lang="en-US" sz="1600">
                <a:latin typeface="Arial"/>
                <a:ea typeface="Arial"/>
                <a:cs typeface="Arial"/>
                <a:sym typeface="Arial"/>
              </a:rPr>
              <a:t>The Lancet Child &amp; Adolescent Health</a:t>
            </a:r>
            <a:r>
              <a:rPr lang="en-US" sz="1600">
                <a:latin typeface="Arial"/>
                <a:ea typeface="Arial"/>
                <a:cs typeface="Arial"/>
                <a:sym typeface="Arial"/>
              </a:rPr>
              <a:t>, </a:t>
            </a:r>
            <a:r>
              <a:rPr i="1" lang="en-US" sz="1600">
                <a:latin typeface="Arial"/>
                <a:ea typeface="Arial"/>
                <a:cs typeface="Arial"/>
                <a:sym typeface="Arial"/>
              </a:rPr>
              <a:t>2</a:t>
            </a:r>
            <a:r>
              <a:rPr lang="en-US" sz="1600">
                <a:latin typeface="Arial"/>
                <a:ea typeface="Arial"/>
                <a:cs typeface="Arial"/>
                <a:sym typeface="Arial"/>
              </a:rPr>
              <a:t>(1), pp.35-45.</a:t>
            </a:r>
            <a:endParaRPr sz="1600">
              <a:latin typeface="Arial"/>
              <a:ea typeface="Arial"/>
              <a:cs typeface="Arial"/>
              <a:sym typeface="Arial"/>
            </a:endParaRPr>
          </a:p>
          <a:p>
            <a:pPr indent="0" lvl="0" marL="0" marR="0" rtl="0" algn="l">
              <a:lnSpc>
                <a:spcPct val="107000"/>
              </a:lnSpc>
              <a:spcBef>
                <a:spcPts val="0"/>
              </a:spcBef>
              <a:spcAft>
                <a:spcPts val="0"/>
              </a:spcAft>
              <a:buClr>
                <a:schemeClr val="dk1"/>
              </a:buClr>
              <a:buSzPts val="1600"/>
              <a:buChar char="•"/>
            </a:pPr>
            <a:r>
              <a:rPr lang="en-US" sz="1600">
                <a:latin typeface="Arial"/>
                <a:ea typeface="Arial"/>
                <a:cs typeface="Arial"/>
                <a:sym typeface="Arial"/>
              </a:rPr>
              <a:t>O’Connor EA, Evans CV, Burda BU, Walsh ES, Eder M, Lozano P. 2017, Screening for obesity and intervention for weight management in children and adolescents: Evidence report and systematic review for the US Preventive Services Task Force. Journal of the American Medical Association.;317(23):2427–2444</a:t>
            </a:r>
            <a:endParaRPr sz="1600">
              <a:latin typeface="Arial"/>
              <a:ea typeface="Arial"/>
              <a:cs typeface="Arial"/>
              <a:sym typeface="Arial"/>
            </a:endParaRPr>
          </a:p>
          <a:p>
            <a:pPr indent="0" lvl="0" marL="0" marR="0" rtl="0" algn="l">
              <a:lnSpc>
                <a:spcPct val="107000"/>
              </a:lnSpc>
              <a:spcBef>
                <a:spcPts val="0"/>
              </a:spcBef>
              <a:spcAft>
                <a:spcPts val="0"/>
              </a:spcAft>
              <a:buClr>
                <a:schemeClr val="dk1"/>
              </a:buClr>
              <a:buSzPts val="1600"/>
              <a:buChar char="•"/>
            </a:pPr>
            <a:r>
              <a:rPr lang="en-US" sz="1600">
                <a:latin typeface="Arial"/>
                <a:ea typeface="Arial"/>
                <a:cs typeface="Arial"/>
                <a:sym typeface="Arial"/>
              </a:rPr>
              <a:t>Simpson, S.A., Coulman, E., Gallagher, D., Jewell, K., Cohen, D., Newcombe, R.G., Huang, C., Robles-Zurita, J.A., Busse, M., Owen-Jones, E. and Duncan, D., 2021. Healthy eating and lifestyle in pregnancy (HELP): a cluster randomised trial to evaluate the effectiveness of a weight management intervention for pregnant women with obesity on weight at 12 months postpartum. </a:t>
            </a:r>
            <a:r>
              <a:rPr i="1" lang="en-US" sz="1600">
                <a:latin typeface="Arial"/>
                <a:ea typeface="Arial"/>
                <a:cs typeface="Arial"/>
                <a:sym typeface="Arial"/>
              </a:rPr>
              <a:t>International Journal of Obesity</a:t>
            </a:r>
            <a:r>
              <a:rPr lang="en-US" sz="1600">
                <a:latin typeface="Arial"/>
                <a:ea typeface="Arial"/>
                <a:cs typeface="Arial"/>
                <a:sym typeface="Arial"/>
              </a:rPr>
              <a:t>, </a:t>
            </a:r>
            <a:r>
              <a:rPr i="1" lang="en-US" sz="1600">
                <a:latin typeface="Arial"/>
                <a:ea typeface="Arial"/>
                <a:cs typeface="Arial"/>
                <a:sym typeface="Arial"/>
              </a:rPr>
              <a:t>45</a:t>
            </a:r>
            <a:r>
              <a:rPr lang="en-US" sz="1600">
                <a:latin typeface="Arial"/>
                <a:ea typeface="Arial"/>
                <a:cs typeface="Arial"/>
                <a:sym typeface="Arial"/>
              </a:rPr>
              <a:t>(8), pp.1728-1739.</a:t>
            </a:r>
            <a:endParaRPr sz="1600">
              <a:latin typeface="Arial"/>
              <a:ea typeface="Arial"/>
              <a:cs typeface="Arial"/>
              <a:sym typeface="Arial"/>
            </a:endParaRPr>
          </a:p>
          <a:p>
            <a:pPr indent="0" lvl="0" marL="0" marR="0" rtl="0" algn="l">
              <a:lnSpc>
                <a:spcPct val="107000"/>
              </a:lnSpc>
              <a:spcBef>
                <a:spcPts val="0"/>
              </a:spcBef>
              <a:spcAft>
                <a:spcPts val="0"/>
              </a:spcAft>
              <a:buClr>
                <a:schemeClr val="dk1"/>
              </a:buClr>
              <a:buSzPts val="1600"/>
              <a:buChar char="•"/>
            </a:pPr>
            <a:r>
              <a:rPr lang="en-US" sz="1600">
                <a:latin typeface="Arial"/>
                <a:ea typeface="Arial"/>
                <a:cs typeface="Arial"/>
                <a:sym typeface="Arial"/>
              </a:rPr>
              <a:t>Squires, A. and Dorsen, C., 2018. Qualitative research in nursing and health professions regulation. </a:t>
            </a:r>
            <a:r>
              <a:rPr i="1" lang="en-US" sz="1600">
                <a:latin typeface="Arial"/>
                <a:ea typeface="Arial"/>
                <a:cs typeface="Arial"/>
                <a:sym typeface="Arial"/>
              </a:rPr>
              <a:t>Journal of Nursing Regulation</a:t>
            </a:r>
            <a:r>
              <a:rPr lang="en-US" sz="1600">
                <a:latin typeface="Arial"/>
                <a:ea typeface="Arial"/>
                <a:cs typeface="Arial"/>
                <a:sym typeface="Arial"/>
              </a:rPr>
              <a:t>, </a:t>
            </a:r>
            <a:r>
              <a:rPr i="1" lang="en-US" sz="1600">
                <a:latin typeface="Arial"/>
                <a:ea typeface="Arial"/>
                <a:cs typeface="Arial"/>
                <a:sym typeface="Arial"/>
              </a:rPr>
              <a:t>9</a:t>
            </a:r>
            <a:r>
              <a:rPr lang="en-US" sz="1600">
                <a:latin typeface="Arial"/>
                <a:ea typeface="Arial"/>
                <a:cs typeface="Arial"/>
                <a:sym typeface="Arial"/>
              </a:rPr>
              <a:t>(3), pp.15-26.</a:t>
            </a:r>
            <a:endParaRPr sz="1600">
              <a:latin typeface="Arial"/>
              <a:ea typeface="Arial"/>
              <a:cs typeface="Arial"/>
              <a:sym typeface="Arial"/>
            </a:endParaRPr>
          </a:p>
          <a:p>
            <a:pPr indent="0" lvl="0" marL="0" marR="0" rtl="0" algn="l">
              <a:lnSpc>
                <a:spcPct val="107000"/>
              </a:lnSpc>
              <a:spcBef>
                <a:spcPts val="0"/>
              </a:spcBef>
              <a:spcAft>
                <a:spcPts val="0"/>
              </a:spcAft>
              <a:buClr>
                <a:schemeClr val="dk1"/>
              </a:buClr>
              <a:buSzPts val="1600"/>
              <a:buChar char="•"/>
            </a:pPr>
            <a:r>
              <a:rPr lang="en-US" sz="1600">
                <a:latin typeface="Arial"/>
                <a:ea typeface="Arial"/>
                <a:cs typeface="Arial"/>
                <a:sym typeface="Arial"/>
              </a:rPr>
              <a:t>Vidgen, H.A., Love, P.V., Wutzke, S.E., Daniels, L.A., Rissel, C.E., Innes-Hughes, C. and Baur, L.A., 2018. A description of health care system factors in the implementation of universal weight management services for children with overweight or obesity: case studies from Queensland and New South Wales, Australia. </a:t>
            </a:r>
            <a:r>
              <a:rPr i="1" lang="en-US" sz="1600">
                <a:latin typeface="Arial"/>
                <a:ea typeface="Arial"/>
                <a:cs typeface="Arial"/>
                <a:sym typeface="Arial"/>
              </a:rPr>
              <a:t>Implementation Science</a:t>
            </a:r>
            <a:r>
              <a:rPr lang="en-US" sz="1600">
                <a:latin typeface="Arial"/>
                <a:ea typeface="Arial"/>
                <a:cs typeface="Arial"/>
                <a:sym typeface="Arial"/>
              </a:rPr>
              <a:t>, </a:t>
            </a:r>
            <a:r>
              <a:rPr i="1" lang="en-US" sz="1600">
                <a:latin typeface="Arial"/>
                <a:ea typeface="Arial"/>
                <a:cs typeface="Arial"/>
                <a:sym typeface="Arial"/>
              </a:rPr>
              <a:t>13</a:t>
            </a:r>
            <a:r>
              <a:rPr lang="en-US" sz="1600">
                <a:latin typeface="Arial"/>
                <a:ea typeface="Arial"/>
                <a:cs typeface="Arial"/>
                <a:sym typeface="Arial"/>
              </a:rPr>
              <a:t>(1), pp.1-15.</a:t>
            </a:r>
            <a:endParaRPr sz="1600">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2022-12-07T07:51:45Z</dcterms:created>
  <dc:creator>user</dc:creator>
</cp:coreProperties>
</file>