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57" r:id="rId3"/>
    <p:sldId id="260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76034" autoAdjust="0"/>
  </p:normalViewPr>
  <p:slideViewPr>
    <p:cSldViewPr snapToGrid="0">
      <p:cViewPr varScale="1">
        <p:scale>
          <a:sx n="66" d="100"/>
          <a:sy n="66" d="100"/>
        </p:scale>
        <p:origin x="6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ana Ecaterina Popa" userId="46396ee493970cda" providerId="LiveId" clId="{9EEE1C80-4577-433C-9805-B88770B4D95A}"/>
    <pc:docChg chg="modSld">
      <pc:chgData name="Ioana Ecaterina Popa" userId="46396ee493970cda" providerId="LiveId" clId="{9EEE1C80-4577-433C-9805-B88770B4D95A}" dt="2025-11-17T15:08:38.462" v="0" actId="113"/>
      <pc:docMkLst>
        <pc:docMk/>
      </pc:docMkLst>
      <pc:sldChg chg="modSp mod">
        <pc:chgData name="Ioana Ecaterina Popa" userId="46396ee493970cda" providerId="LiveId" clId="{9EEE1C80-4577-433C-9805-B88770B4D95A}" dt="2025-11-17T15:08:38.462" v="0" actId="113"/>
        <pc:sldMkLst>
          <pc:docMk/>
          <pc:sldMk cId="2340918427" sldId="260"/>
        </pc:sldMkLst>
        <pc:spChg chg="mod">
          <ac:chgData name="Ioana Ecaterina Popa" userId="46396ee493970cda" providerId="LiveId" clId="{9EEE1C80-4577-433C-9805-B88770B4D95A}" dt="2025-11-17T15:08:38.462" v="0" actId="113"/>
          <ac:spMkLst>
            <pc:docMk/>
            <pc:sldMk cId="2340918427" sldId="260"/>
            <ac:spMk id="3" creationId="{A0E404E7-9294-05B1-B061-25D5C48527A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38926-EE0A-409F-88CD-DC5C0E398FB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D2FFB-53CE-4AF7-BEBC-DAEE43C2B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7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6D2FFB-53CE-4AF7-BEBC-DAEE43C2BB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08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6D2FFB-53CE-4AF7-BEBC-DAEE43C2BB2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16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711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177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480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290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826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790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94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359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1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18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8871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153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5405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950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38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93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6649B-ABAE-4CAE-B5B6-38D4F2AB21DE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535FC37-B5C2-49BD-8717-78FE928D3A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854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0C058F-C4DF-052B-3193-37F85B51D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833" y="457200"/>
            <a:ext cx="9802333" cy="34553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3120E-71F7-770F-E826-1E4E976D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6415" y="4230094"/>
            <a:ext cx="6235268" cy="1800164"/>
          </a:xfrm>
        </p:spPr>
        <p:txBody>
          <a:bodyPr anchor="t">
            <a:normAutofit fontScale="25000" lnSpcReduction="20000"/>
          </a:bodyPr>
          <a:lstStyle/>
          <a:p>
            <a:pPr marL="0" indent="0">
              <a:buNone/>
            </a:pPr>
            <a:endParaRPr lang="nl-NL" sz="500" b="1" dirty="0"/>
          </a:p>
          <a:p>
            <a:pPr marL="0" indent="0">
              <a:buNone/>
            </a:pPr>
            <a:r>
              <a:rPr lang="nl-NL" sz="6400" dirty="0">
                <a:latin typeface="Arial" panose="020B0604020202020204" pitchFamily="34" charset="0"/>
                <a:cs typeface="Arial" panose="020B0604020202020204" pitchFamily="34" charset="0"/>
              </a:rPr>
              <a:t>Student name: Ioana Popa</a:t>
            </a: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nl-NL" sz="6400" dirty="0">
                <a:latin typeface="Arial" panose="020B0604020202020204" pitchFamily="34" charset="0"/>
                <a:cs typeface="Arial" panose="020B0604020202020204" pitchFamily="34" charset="0"/>
              </a:rPr>
              <a:t>Student ID: 2313594</a:t>
            </a: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nl-NL" sz="6400" dirty="0">
                <a:latin typeface="Arial" panose="020B0604020202020204" pitchFamily="34" charset="0"/>
                <a:cs typeface="Arial" panose="020B0604020202020204" pitchFamily="34" charset="0"/>
              </a:rPr>
              <a:t> Module name: Psychopathological Classifications and Provisions </a:t>
            </a: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Module code: (BMHP6029_LON)</a:t>
            </a: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Acknowledgement of the use/non-use of AI:</a:t>
            </a: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Name Dr White Wiita</a:t>
            </a:r>
          </a:p>
          <a:p>
            <a:pPr marL="0" indent="0">
              <a:buNone/>
            </a:pP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00" dirty="0"/>
          </a:p>
          <a:p>
            <a:endParaRPr lang="en-GB" sz="500" dirty="0"/>
          </a:p>
        </p:txBody>
      </p:sp>
    </p:spTree>
    <p:extLst>
      <p:ext uri="{BB962C8B-B14F-4D97-AF65-F5344CB8AC3E}">
        <p14:creationId xmlns:p14="http://schemas.microsoft.com/office/powerpoint/2010/main" val="4158671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71010-F158-B730-0962-471A6DACF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9" y="0"/>
            <a:ext cx="12045948" cy="436494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sz="1300" dirty="0"/>
              <a:t>ANXIETY  PSYCHOLOGY RESEARCH POSTER  6B00</a:t>
            </a:r>
            <a:br>
              <a:rPr lang="en-US" sz="1300" dirty="0"/>
            </a:br>
            <a:r>
              <a:rPr lang="en-US" sz="1300" b="1" dirty="0"/>
              <a:t>Anxiety is a feeling of fear, worry, or unease that can be mild or severe. It is a normal response to stress or perceived danger, but when it becomes excessive</a:t>
            </a:r>
            <a:br>
              <a:rPr lang="en-US" sz="1300" dirty="0"/>
            </a:br>
            <a:endParaRPr lang="en-US" sz="1300" dirty="0"/>
          </a:p>
        </p:txBody>
      </p:sp>
      <p:pic>
        <p:nvPicPr>
          <p:cNvPr id="53" name="Content Placeholder 52">
            <a:extLst>
              <a:ext uri="{FF2B5EF4-FFF2-40B4-BE49-F238E27FC236}">
                <a16:creationId xmlns:a16="http://schemas.microsoft.com/office/drawing/2014/main" id="{FBBBC1D3-492C-B9EF-208F-6FA5FC3B49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769" y="4157426"/>
            <a:ext cx="1775184" cy="2652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03BC07-47D2-29A9-CF55-CA6CBD7EF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18392" y="518114"/>
            <a:ext cx="2420143" cy="3639312"/>
          </a:xfrm>
          <a:prstGeom prst="rect">
            <a:avLst/>
          </a:prstGeom>
          <a:noFill/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2CD801-51A7-8BF4-2D6E-F7681F29CC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1785" y="518114"/>
            <a:ext cx="2429240" cy="3639312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D186D7-BAD5-387F-6CDF-9D273D0137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2088" y="535976"/>
            <a:ext cx="4559792" cy="189212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4898BB7-63D8-6CEE-E80C-6CF1959D91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2221" y="2428098"/>
            <a:ext cx="2806433" cy="439889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B24DB78-B6D5-340E-D856-E6B361578F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9713" y="2445241"/>
            <a:ext cx="1786246" cy="436475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9602CF0-7A72-877E-7EB3-2EE39E2889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057" y="4157426"/>
            <a:ext cx="3006669" cy="2669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35A38DCE-4AA5-32D1-73BA-FFD513E11A3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66463" y="436494"/>
            <a:ext cx="3092001" cy="637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52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E404E7-9294-05B1-B061-25D5C48527AC}"/>
              </a:ext>
            </a:extLst>
          </p:cNvPr>
          <p:cNvSpPr txBox="1"/>
          <p:nvPr/>
        </p:nvSpPr>
        <p:spPr>
          <a:xfrm>
            <a:off x="529390" y="673768"/>
            <a:ext cx="9875520" cy="6017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Harold,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Prof.D.G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. and Nel,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Rev.E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. (2022) ‘An Investigation on Demonic influences on human beings: Demonic Oppression or Demonic Possession: The Role of the Holy Spirit’,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Pharos Journal of Theology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, 103(103(2)). Available at: https://doi.org/10.46222/pharosjot.103.2033.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JIANG, Xiaoli, P.H. (2024) ‘Effectiveness Evaluation of Contracted Residents’ First Contact in Primary Care in the Context of Contracted Family Doctor Services’,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Zhongguo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quanke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yixue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, 27(10), pp. 1231–1237. Available at: https://doi.org/10.12114/j.issn.1007-9572.2023.0232.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Levin‐Rector, A. et al. (2018) ‘Predictors of Posttraumatic Stress Disorder, Anxiety Disorders, Depressive Disorders, and Any Mental Health Condition Among U.S. Soldiers and Marines, 2001–2011’,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Journal of Traumatic Stress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, 31(4), pp. 568–578. Available at: https://doi.org/10.1002/jts.22316.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Mindfulness-based cognitive therapy versus treatment as usual after non-remission with NHS Talking Therapies high-intensity psychological therapy for depression: a UK-based clinical effectiveness and cost-effectiveness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randomised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, controlled, superiority trial (2025)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The Lancet Psychiatry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 [Preprint]. Available at: https://doi.org/10.1016/s2215-0366(25)00105-1.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Niles, A.N. et al. (2015) ‘Anxiety and depressive symptoms and medical illness among adults with anxiety disorders’,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Journal of Psychosomatic Research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</a:rPr>
              <a:t>, 78(2), pp. 109–115. Available at: https://doi.org/10.1016/j.jpsychores.2014.11.018.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Harold,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Prof.D.G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and Nel,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Rev.E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(2022) ‘An Investigation on Demonic influences on human beings: Demonic Oppression or Demonic Possession: The Role of the Holy Spirit’,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Pharos Journal of Theology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103(103(2)). Available at: https://doi.org/10.46222/pharosjot.103.2033.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JIANG, Xiaoli, P.H. (2024) ‘Effectiveness Evaluation of Contracted Residents’ First Contact in Primary Care in the Context of Contracted Family Doctor Services’,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Zhongguo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quanke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110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yixue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27(10), pp. 1231–1237. Available at: https://doi.org/10.12114/j.issn.1007-9572.2023.0232.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Levin‐Rector, A. et al. (2018) ‘Predictors of Posttraumatic Stress Disorder, Anxiety Disorders, Depressive Disorders, and Any Mental Health Condition Among U.S. Soldiers and Marines, 2001–2011’,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Journal of Traumatic Stress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31(4), pp. 568–578. Available at: https://doi.org/10.1002/jts.22316.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Mindfulness-based cognitive therapy versus treatment as usual after non-remission with NHS Talking Therapies high-intensity psychological therapy for depression: a UK-based clinical effectiveness and cost-effectiveness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randomised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controlled, superiority trial (2025)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Lancet Psychiatry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[Preprint]. Available at: https://doi.org/10.1016/s2215-0366(25)00105-1.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Niles, A.N. et al. (2015) ‘Anxiety and depressive symptoms and medical illness among adults with anxiety disorders’,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Journal of Psychosomatic Research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78(2), pp. 109–115. Available at: https://doi.org/10.1016/j.jpsychores.2014.11.018.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Sharma, M.K. et al. (2022) ‘Case-based evidence for cognitive behavioral therapy &amp; naltrexone treatment of internet pornography’,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Asian Journal of Psychiatry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68. Available at: https://doi.org/10.1016/j.ajp.2021.102943.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Song, J. (2015) ‘Official relocation and self-help development: Three housing strategies under ambiguous property rights in China’s rural land development’,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Urban Studies (Edinburgh, Scotland)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52(1), pp. 121–137. Available at: https://doi.org/10.1177/0042098014524612.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Scholten, W. et al. (2023) ‘Baseline Severity as a Moderator of the Waiting List-Controlled Association of Cognitive Behavioral Therapy With Symptom Change in Social Anxiety Disorder: A Systematic Review and Individual Patient Data Meta-analysis’,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JAMA Psychiatry (Chicago, Ill.)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80(8), p. 822. Available at: https://doi.org/10.1001/jamapsychiatry.2023.1291.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Steel, Z. et al. (2014) ‘The global prevalence of common mental disorders: a systematic review and meta-analysis 1980–2013’,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International Journal of Epidemiology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43(2), pp. 476–493. Available at: https://doi.org/10.1093/ije/dyu038.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Thivisol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U.M.C.C. et al. (2023) ‘Loss of Tyro3 causes anxiety-relevant </a:t>
            </a:r>
            <a:r>
              <a:rPr kumimoji="0" lang="en-US" altLang="en-US" sz="11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behavioural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changes in female mice’, </a:t>
            </a:r>
            <a:r>
              <a:rPr kumimoji="0" lang="en-US" altLang="en-US" sz="11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Brain Research</a:t>
            </a:r>
            <a:r>
              <a:rPr kumimoji="0" lang="en-US" altLang="en-US" sz="11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1807. Available at: https://doi.org/10.1016/j.brainres.2023.148319.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1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6D5E10-308B-98E7-0426-477D530754FA}"/>
              </a:ext>
            </a:extLst>
          </p:cNvPr>
          <p:cNvSpPr txBox="1"/>
          <p:nvPr/>
        </p:nvSpPr>
        <p:spPr>
          <a:xfrm>
            <a:off x="298727" y="1672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Referens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091842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161</TotalTime>
  <Words>950</Words>
  <Application>Microsoft Office PowerPoint</Application>
  <PresentationFormat>Widescreen</PresentationFormat>
  <Paragraphs>27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Trebuchet MS</vt:lpstr>
      <vt:lpstr>Wingdings 3</vt:lpstr>
      <vt:lpstr>Facet</vt:lpstr>
      <vt:lpstr>PowerPoint Presentation</vt:lpstr>
      <vt:lpstr>ANXIETY  PSYCHOLOGY RESEARCH POSTER  6B00 Anxiety is a feeling of fear, worry, or unease that can be mild or severe. It is a normal response to stress or perceived danger, but when it becomes excessive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Ioana Ecaterina Popa</cp:lastModifiedBy>
  <cp:revision>3</cp:revision>
  <dcterms:created xsi:type="dcterms:W3CDTF">2025-10-14T16:16:07Z</dcterms:created>
  <dcterms:modified xsi:type="dcterms:W3CDTF">2025-11-17T15:08:45Z</dcterms:modified>
</cp:coreProperties>
</file>