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796B6-9965-44FF-BE13-CB7D1F89CC93}" v="385" dt="2025-10-23T16:42:14.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Khan" userId="8d2cbe46-8b5e-4347-b868-70f0432020bd" providerId="ADAL" clId="{F551B609-1D03-4715-8365-F8753C77CBF8}"/>
    <pc:docChg chg="custSel addSld delSld modSld">
      <pc:chgData name="Misbah Khan" userId="8d2cbe46-8b5e-4347-b868-70f0432020bd" providerId="ADAL" clId="{F551B609-1D03-4715-8365-F8753C77CBF8}" dt="2025-10-23T16:46:18.324" v="77" actId="1076"/>
      <pc:docMkLst>
        <pc:docMk/>
      </pc:docMkLst>
      <pc:sldChg chg="addSp delSp modSp mod modTransition delAnim">
        <pc:chgData name="Misbah Khan" userId="8d2cbe46-8b5e-4347-b868-70f0432020bd" providerId="ADAL" clId="{F551B609-1D03-4715-8365-F8753C77CBF8}" dt="2025-10-23T15:50:50.968" v="15"/>
        <pc:sldMkLst>
          <pc:docMk/>
          <pc:sldMk cId="2026790142" sldId="256"/>
        </pc:sldMkLst>
        <pc:picChg chg="add del mod">
          <ac:chgData name="Misbah Khan" userId="8d2cbe46-8b5e-4347-b868-70f0432020bd" providerId="ADAL" clId="{F551B609-1D03-4715-8365-F8753C77CBF8}" dt="2025-10-23T15:49:29.261" v="13" actId="478"/>
          <ac:picMkLst>
            <pc:docMk/>
            <pc:sldMk cId="2026790142" sldId="256"/>
            <ac:picMk id="7" creationId="{6EA91AA1-BC1B-A3B2-F9F6-9356AF0B139D}"/>
          </ac:picMkLst>
        </pc:picChg>
        <pc:picChg chg="add mod">
          <ac:chgData name="Misbah Khan" userId="8d2cbe46-8b5e-4347-b868-70f0432020bd" providerId="ADAL" clId="{F551B609-1D03-4715-8365-F8753C77CBF8}" dt="2025-10-23T15:50:50.968" v="15"/>
          <ac:picMkLst>
            <pc:docMk/>
            <pc:sldMk cId="2026790142" sldId="256"/>
            <ac:picMk id="8" creationId="{0DBBCC49-D4C1-65DE-BDA0-DE9648057B82}"/>
          </ac:picMkLst>
        </pc:picChg>
      </pc:sldChg>
      <pc:sldChg chg="addSp delSp modSp mod modTransition delAnim modAnim">
        <pc:chgData name="Misbah Khan" userId="8d2cbe46-8b5e-4347-b868-70f0432020bd" providerId="ADAL" clId="{F551B609-1D03-4715-8365-F8753C77CBF8}" dt="2025-10-23T16:43:05.667" v="73" actId="27636"/>
        <pc:sldMkLst>
          <pc:docMk/>
          <pc:sldMk cId="2720444779" sldId="257"/>
        </pc:sldMkLst>
        <pc:spChg chg="mod">
          <ac:chgData name="Misbah Khan" userId="8d2cbe46-8b5e-4347-b868-70f0432020bd" providerId="ADAL" clId="{F551B609-1D03-4715-8365-F8753C77CBF8}" dt="2025-10-23T16:43:05.667" v="73" actId="27636"/>
          <ac:spMkLst>
            <pc:docMk/>
            <pc:sldMk cId="2720444779" sldId="257"/>
            <ac:spMk id="3" creationId="{09FB4917-E296-EB7A-1D50-580188C98F56}"/>
          </ac:spMkLst>
        </pc:spChg>
        <pc:picChg chg="add del mod">
          <ac:chgData name="Misbah Khan" userId="8d2cbe46-8b5e-4347-b868-70f0432020bd" providerId="ADAL" clId="{F551B609-1D03-4715-8365-F8753C77CBF8}" dt="2025-10-23T15:48:58.321" v="12" actId="478"/>
          <ac:picMkLst>
            <pc:docMk/>
            <pc:sldMk cId="2720444779" sldId="257"/>
            <ac:picMk id="8" creationId="{8FD17D13-33FA-EEF4-4623-5DD53218CF30}"/>
          </ac:picMkLst>
        </pc:picChg>
        <pc:picChg chg="add del mod">
          <ac:chgData name="Misbah Khan" userId="8d2cbe46-8b5e-4347-b868-70f0432020bd" providerId="ADAL" clId="{F551B609-1D03-4715-8365-F8753C77CBF8}" dt="2025-10-23T15:51:52.461" v="17"/>
          <ac:picMkLst>
            <pc:docMk/>
            <pc:sldMk cId="2720444779" sldId="257"/>
            <ac:picMk id="10" creationId="{38ED755A-305A-F680-CBC6-E4DC1E149303}"/>
          </ac:picMkLst>
        </pc:picChg>
        <pc:picChg chg="add mod">
          <ac:chgData name="Misbah Khan" userId="8d2cbe46-8b5e-4347-b868-70f0432020bd" providerId="ADAL" clId="{F551B609-1D03-4715-8365-F8753C77CBF8}" dt="2025-10-23T15:53:26.328" v="18"/>
          <ac:picMkLst>
            <pc:docMk/>
            <pc:sldMk cId="2720444779" sldId="257"/>
            <ac:picMk id="15" creationId="{4E0485B0-3214-2C42-81B5-7628293CE846}"/>
          </ac:picMkLst>
        </pc:picChg>
      </pc:sldChg>
      <pc:sldChg chg="addSp modSp mod modTransition">
        <pc:chgData name="Misbah Khan" userId="8d2cbe46-8b5e-4347-b868-70f0432020bd" providerId="ADAL" clId="{F551B609-1D03-4715-8365-F8753C77CBF8}" dt="2025-10-23T16:23:48.971" v="40" actId="1036"/>
        <pc:sldMkLst>
          <pc:docMk/>
          <pc:sldMk cId="2007316307" sldId="258"/>
        </pc:sldMkLst>
        <pc:spChg chg="mod">
          <ac:chgData name="Misbah Khan" userId="8d2cbe46-8b5e-4347-b868-70f0432020bd" providerId="ADAL" clId="{F551B609-1D03-4715-8365-F8753C77CBF8}" dt="2025-10-23T15:16:06.850" v="7" actId="1076"/>
          <ac:spMkLst>
            <pc:docMk/>
            <pc:sldMk cId="2007316307" sldId="258"/>
            <ac:spMk id="4" creationId="{84F72CE0-972C-8B9D-4632-EDAB5B5BB9FB}"/>
          </ac:spMkLst>
        </pc:spChg>
        <pc:spChg chg="mod">
          <ac:chgData name="Misbah Khan" userId="8d2cbe46-8b5e-4347-b868-70f0432020bd" providerId="ADAL" clId="{F551B609-1D03-4715-8365-F8753C77CBF8}" dt="2025-10-23T15:15:47.755" v="3" actId="1076"/>
          <ac:spMkLst>
            <pc:docMk/>
            <pc:sldMk cId="2007316307" sldId="258"/>
            <ac:spMk id="5" creationId="{3934CB16-FE01-2F5A-D1D5-35A924D04CAC}"/>
          </ac:spMkLst>
        </pc:spChg>
        <pc:spChg chg="mod">
          <ac:chgData name="Misbah Khan" userId="8d2cbe46-8b5e-4347-b868-70f0432020bd" providerId="ADAL" clId="{F551B609-1D03-4715-8365-F8753C77CBF8}" dt="2025-10-23T15:15:34.748" v="1" actId="1076"/>
          <ac:spMkLst>
            <pc:docMk/>
            <pc:sldMk cId="2007316307" sldId="258"/>
            <ac:spMk id="9" creationId="{948F7EAC-5764-E54D-44C9-107B6E9D2619}"/>
          </ac:spMkLst>
        </pc:spChg>
        <pc:picChg chg="add mod">
          <ac:chgData name="Misbah Khan" userId="8d2cbe46-8b5e-4347-b868-70f0432020bd" providerId="ADAL" clId="{F551B609-1D03-4715-8365-F8753C77CBF8}" dt="2025-10-23T16:23:48.971" v="40" actId="1036"/>
          <ac:picMkLst>
            <pc:docMk/>
            <pc:sldMk cId="2007316307" sldId="258"/>
            <ac:picMk id="12" creationId="{BD351FA0-2F2E-1142-3B10-9FB43231B3DE}"/>
          </ac:picMkLst>
        </pc:picChg>
      </pc:sldChg>
      <pc:sldChg chg="addSp modSp modTransition">
        <pc:chgData name="Misbah Khan" userId="8d2cbe46-8b5e-4347-b868-70f0432020bd" providerId="ADAL" clId="{F551B609-1D03-4715-8365-F8753C77CBF8}" dt="2025-10-23T16:05:48.235" v="22"/>
        <pc:sldMkLst>
          <pc:docMk/>
          <pc:sldMk cId="1010982999" sldId="259"/>
        </pc:sldMkLst>
        <pc:picChg chg="add mod">
          <ac:chgData name="Misbah Khan" userId="8d2cbe46-8b5e-4347-b868-70f0432020bd" providerId="ADAL" clId="{F551B609-1D03-4715-8365-F8753C77CBF8}" dt="2025-10-23T16:05:48.235" v="22"/>
          <ac:picMkLst>
            <pc:docMk/>
            <pc:sldMk cId="1010982999" sldId="259"/>
            <ac:picMk id="10" creationId="{ADCF01FC-6B4C-3C72-7AB2-E9539BFF2550}"/>
          </ac:picMkLst>
        </pc:picChg>
      </pc:sldChg>
      <pc:sldChg chg="addSp delSp modSp mod modTransition modAnim">
        <pc:chgData name="Misbah Khan" userId="8d2cbe46-8b5e-4347-b868-70f0432020bd" providerId="ADAL" clId="{F551B609-1D03-4715-8365-F8753C77CBF8}" dt="2025-10-23T16:29:40.431" v="53"/>
        <pc:sldMkLst>
          <pc:docMk/>
          <pc:sldMk cId="2615322482" sldId="260"/>
        </pc:sldMkLst>
        <pc:picChg chg="add del mod">
          <ac:chgData name="Misbah Khan" userId="8d2cbe46-8b5e-4347-b868-70f0432020bd" providerId="ADAL" clId="{F551B609-1D03-4715-8365-F8753C77CBF8}" dt="2025-10-23T16:28:06.728" v="50"/>
          <ac:picMkLst>
            <pc:docMk/>
            <pc:sldMk cId="2615322482" sldId="260"/>
            <ac:picMk id="7" creationId="{EDF5C3CE-F8BB-71E9-648F-F09E041076FB}"/>
          </ac:picMkLst>
        </pc:picChg>
        <pc:picChg chg="add del mod">
          <ac:chgData name="Misbah Khan" userId="8d2cbe46-8b5e-4347-b868-70f0432020bd" providerId="ADAL" clId="{F551B609-1D03-4715-8365-F8753C77CBF8}" dt="2025-10-23T16:28:46" v="52"/>
          <ac:picMkLst>
            <pc:docMk/>
            <pc:sldMk cId="2615322482" sldId="260"/>
            <ac:picMk id="12" creationId="{C84052F4-F598-EE3E-B1C9-89DA36999B61}"/>
          </ac:picMkLst>
        </pc:picChg>
        <pc:picChg chg="add mod">
          <ac:chgData name="Misbah Khan" userId="8d2cbe46-8b5e-4347-b868-70f0432020bd" providerId="ADAL" clId="{F551B609-1D03-4715-8365-F8753C77CBF8}" dt="2025-10-23T16:29:40.431" v="53"/>
          <ac:picMkLst>
            <pc:docMk/>
            <pc:sldMk cId="2615322482" sldId="260"/>
            <ac:picMk id="22" creationId="{7A691B02-E7F3-7465-2B4A-80C7B296F35D}"/>
          </ac:picMkLst>
        </pc:picChg>
      </pc:sldChg>
      <pc:sldChg chg="addSp modSp modTransition">
        <pc:chgData name="Misbah Khan" userId="8d2cbe46-8b5e-4347-b868-70f0432020bd" providerId="ADAL" clId="{F551B609-1D03-4715-8365-F8753C77CBF8}" dt="2025-10-23T16:10:42.127" v="25"/>
        <pc:sldMkLst>
          <pc:docMk/>
          <pc:sldMk cId="813656358" sldId="261"/>
        </pc:sldMkLst>
        <pc:picChg chg="add mod">
          <ac:chgData name="Misbah Khan" userId="8d2cbe46-8b5e-4347-b868-70f0432020bd" providerId="ADAL" clId="{F551B609-1D03-4715-8365-F8753C77CBF8}" dt="2025-10-23T16:10:42.127" v="25"/>
          <ac:picMkLst>
            <pc:docMk/>
            <pc:sldMk cId="813656358" sldId="261"/>
            <ac:picMk id="8" creationId="{F5DF511B-7149-970A-4991-CC6C585DF341}"/>
          </ac:picMkLst>
        </pc:picChg>
      </pc:sldChg>
      <pc:sldChg chg="addSp modSp mod modTransition">
        <pc:chgData name="Misbah Khan" userId="8d2cbe46-8b5e-4347-b868-70f0432020bd" providerId="ADAL" clId="{F551B609-1D03-4715-8365-F8753C77CBF8}" dt="2025-10-23T16:45:14.646" v="74" actId="1036"/>
        <pc:sldMkLst>
          <pc:docMk/>
          <pc:sldMk cId="1651992570" sldId="262"/>
        </pc:sldMkLst>
        <pc:picChg chg="add mod">
          <ac:chgData name="Misbah Khan" userId="8d2cbe46-8b5e-4347-b868-70f0432020bd" providerId="ADAL" clId="{F551B609-1D03-4715-8365-F8753C77CBF8}" dt="2025-10-23T16:45:14.646" v="74" actId="1036"/>
          <ac:picMkLst>
            <pc:docMk/>
            <pc:sldMk cId="1651992570" sldId="262"/>
            <ac:picMk id="9" creationId="{2EDD59C2-CAA2-3500-ECF0-DA848A8761A2}"/>
          </ac:picMkLst>
        </pc:picChg>
      </pc:sldChg>
      <pc:sldChg chg="addSp delSp modSp mod modTransition modAnim">
        <pc:chgData name="Misbah Khan" userId="8d2cbe46-8b5e-4347-b868-70f0432020bd" providerId="ADAL" clId="{F551B609-1D03-4715-8365-F8753C77CBF8}" dt="2025-10-23T16:16:44.469" v="33" actId="1076"/>
        <pc:sldMkLst>
          <pc:docMk/>
          <pc:sldMk cId="2288708788" sldId="263"/>
        </pc:sldMkLst>
        <pc:picChg chg="add del mod">
          <ac:chgData name="Misbah Khan" userId="8d2cbe46-8b5e-4347-b868-70f0432020bd" providerId="ADAL" clId="{F551B609-1D03-4715-8365-F8753C77CBF8}" dt="2025-10-23T16:15:01.725" v="29"/>
          <ac:picMkLst>
            <pc:docMk/>
            <pc:sldMk cId="2288708788" sldId="263"/>
            <ac:picMk id="9" creationId="{A5D858C0-5B2F-F736-F98A-A5E6A2806A61}"/>
          </ac:picMkLst>
        </pc:picChg>
        <pc:picChg chg="add del mod">
          <ac:chgData name="Misbah Khan" userId="8d2cbe46-8b5e-4347-b868-70f0432020bd" providerId="ADAL" clId="{F551B609-1D03-4715-8365-F8753C77CBF8}" dt="2025-10-23T16:15:22.989" v="31"/>
          <ac:picMkLst>
            <pc:docMk/>
            <pc:sldMk cId="2288708788" sldId="263"/>
            <ac:picMk id="14" creationId="{96587469-7B46-2D4E-8F64-89F7C658483A}"/>
          </ac:picMkLst>
        </pc:picChg>
        <pc:picChg chg="add mod">
          <ac:chgData name="Misbah Khan" userId="8d2cbe46-8b5e-4347-b868-70f0432020bd" providerId="ADAL" clId="{F551B609-1D03-4715-8365-F8753C77CBF8}" dt="2025-10-23T16:16:44.469" v="33" actId="1076"/>
          <ac:picMkLst>
            <pc:docMk/>
            <pc:sldMk cId="2288708788" sldId="263"/>
            <ac:picMk id="19" creationId="{DE1DA942-EFFE-B6F1-F596-13301D15963F}"/>
          </ac:picMkLst>
        </pc:picChg>
      </pc:sldChg>
      <pc:sldChg chg="addSp modSp modTransition">
        <pc:chgData name="Misbah Khan" userId="8d2cbe46-8b5e-4347-b868-70f0432020bd" providerId="ADAL" clId="{F551B609-1D03-4715-8365-F8753C77CBF8}" dt="2025-10-23T16:18:09.831" v="34"/>
        <pc:sldMkLst>
          <pc:docMk/>
          <pc:sldMk cId="797714834" sldId="264"/>
        </pc:sldMkLst>
        <pc:picChg chg="add mod">
          <ac:chgData name="Misbah Khan" userId="8d2cbe46-8b5e-4347-b868-70f0432020bd" providerId="ADAL" clId="{F551B609-1D03-4715-8365-F8753C77CBF8}" dt="2025-10-23T16:18:09.831" v="34"/>
          <ac:picMkLst>
            <pc:docMk/>
            <pc:sldMk cId="797714834" sldId="264"/>
            <ac:picMk id="11" creationId="{5E6B2E03-17E3-2B68-40D7-993E102ADD93}"/>
          </ac:picMkLst>
        </pc:picChg>
      </pc:sldChg>
      <pc:sldChg chg="addSp delSp modSp mod modTransition modAnim">
        <pc:chgData name="Misbah Khan" userId="8d2cbe46-8b5e-4347-b868-70f0432020bd" providerId="ADAL" clId="{F551B609-1D03-4715-8365-F8753C77CBF8}" dt="2025-10-23T16:21:02.538" v="38" actId="1076"/>
        <pc:sldMkLst>
          <pc:docMk/>
          <pc:sldMk cId="2534374650" sldId="265"/>
        </pc:sldMkLst>
        <pc:picChg chg="add del mod">
          <ac:chgData name="Misbah Khan" userId="8d2cbe46-8b5e-4347-b868-70f0432020bd" providerId="ADAL" clId="{F551B609-1D03-4715-8365-F8753C77CBF8}" dt="2025-10-23T16:19:28.823" v="36"/>
          <ac:picMkLst>
            <pc:docMk/>
            <pc:sldMk cId="2534374650" sldId="265"/>
            <ac:picMk id="7" creationId="{E22A5A8D-0716-C24B-D22C-C73F8CF8F00C}"/>
          </ac:picMkLst>
        </pc:picChg>
        <pc:picChg chg="add mod">
          <ac:chgData name="Misbah Khan" userId="8d2cbe46-8b5e-4347-b868-70f0432020bd" providerId="ADAL" clId="{F551B609-1D03-4715-8365-F8753C77CBF8}" dt="2025-10-23T16:21:02.538" v="38" actId="1076"/>
          <ac:picMkLst>
            <pc:docMk/>
            <pc:sldMk cId="2534374650" sldId="265"/>
            <ac:picMk id="14" creationId="{5E259F75-3551-4D98-D02C-881F324A2CF1}"/>
          </ac:picMkLst>
        </pc:picChg>
      </pc:sldChg>
      <pc:sldChg chg="addSp modSp modTransition">
        <pc:chgData name="Misbah Khan" userId="8d2cbe46-8b5e-4347-b868-70f0432020bd" providerId="ADAL" clId="{F551B609-1D03-4715-8365-F8753C77CBF8}" dt="2025-10-23T16:22:49.428" v="39"/>
        <pc:sldMkLst>
          <pc:docMk/>
          <pc:sldMk cId="1148681642" sldId="266"/>
        </pc:sldMkLst>
        <pc:picChg chg="add mod">
          <ac:chgData name="Misbah Khan" userId="8d2cbe46-8b5e-4347-b868-70f0432020bd" providerId="ADAL" clId="{F551B609-1D03-4715-8365-F8753C77CBF8}" dt="2025-10-23T16:22:49.428" v="39"/>
          <ac:picMkLst>
            <pc:docMk/>
            <pc:sldMk cId="1148681642" sldId="266"/>
            <ac:picMk id="9" creationId="{D624C9E4-82DF-D09B-826F-F98ADD2BCDA7}"/>
          </ac:picMkLst>
        </pc:picChg>
      </pc:sldChg>
      <pc:sldChg chg="addSp delSp modSp mod modTransition modAnim">
        <pc:chgData name="Misbah Khan" userId="8d2cbe46-8b5e-4347-b868-70f0432020bd" providerId="ADAL" clId="{F551B609-1D03-4715-8365-F8753C77CBF8}" dt="2025-10-23T16:46:11.299" v="75" actId="1076"/>
        <pc:sldMkLst>
          <pc:docMk/>
          <pc:sldMk cId="3868260818" sldId="267"/>
        </pc:sldMkLst>
        <pc:picChg chg="add del mod">
          <ac:chgData name="Misbah Khan" userId="8d2cbe46-8b5e-4347-b868-70f0432020bd" providerId="ADAL" clId="{F551B609-1D03-4715-8365-F8753C77CBF8}" dt="2025-10-23T16:33:49.469" v="58"/>
          <ac:picMkLst>
            <pc:docMk/>
            <pc:sldMk cId="3868260818" sldId="267"/>
            <ac:picMk id="8" creationId="{06504E9E-CE29-2F88-A945-4BE103606730}"/>
          </ac:picMkLst>
        </pc:picChg>
        <pc:picChg chg="add del mod">
          <ac:chgData name="Misbah Khan" userId="8d2cbe46-8b5e-4347-b868-70f0432020bd" providerId="ADAL" clId="{F551B609-1D03-4715-8365-F8753C77CBF8}" dt="2025-10-23T16:34:57.401" v="60"/>
          <ac:picMkLst>
            <pc:docMk/>
            <pc:sldMk cId="3868260818" sldId="267"/>
            <ac:picMk id="20" creationId="{7B344869-260A-5C22-02B2-2FA58730D796}"/>
          </ac:picMkLst>
        </pc:picChg>
        <pc:picChg chg="add del mod">
          <ac:chgData name="Misbah Khan" userId="8d2cbe46-8b5e-4347-b868-70f0432020bd" providerId="ADAL" clId="{F551B609-1D03-4715-8365-F8753C77CBF8}" dt="2025-10-23T16:36:55.887" v="62"/>
          <ac:picMkLst>
            <pc:docMk/>
            <pc:sldMk cId="3868260818" sldId="267"/>
            <ac:picMk id="25" creationId="{16327E7D-47EA-5ED0-BA47-E54DB161898A}"/>
          </ac:picMkLst>
        </pc:picChg>
        <pc:picChg chg="add del mod">
          <ac:chgData name="Misbah Khan" userId="8d2cbe46-8b5e-4347-b868-70f0432020bd" providerId="ADAL" clId="{F551B609-1D03-4715-8365-F8753C77CBF8}" dt="2025-10-23T16:37:55.327" v="64"/>
          <ac:picMkLst>
            <pc:docMk/>
            <pc:sldMk cId="3868260818" sldId="267"/>
            <ac:picMk id="30" creationId="{28126180-C999-9C98-E194-87EB042A126E}"/>
          </ac:picMkLst>
        </pc:picChg>
        <pc:picChg chg="add mod">
          <ac:chgData name="Misbah Khan" userId="8d2cbe46-8b5e-4347-b868-70f0432020bd" providerId="ADAL" clId="{F551B609-1D03-4715-8365-F8753C77CBF8}" dt="2025-10-23T16:46:11.299" v="75" actId="1076"/>
          <ac:picMkLst>
            <pc:docMk/>
            <pc:sldMk cId="3868260818" sldId="267"/>
            <ac:picMk id="35" creationId="{491A11C6-07FE-8AF2-DC72-B091FAE86E44}"/>
          </ac:picMkLst>
        </pc:picChg>
      </pc:sldChg>
      <pc:sldChg chg="addSp delSp modSp mod modTransition modAnim">
        <pc:chgData name="Misbah Khan" userId="8d2cbe46-8b5e-4347-b868-70f0432020bd" providerId="ADAL" clId="{F551B609-1D03-4715-8365-F8753C77CBF8}" dt="2025-10-23T16:46:18.324" v="77" actId="1076"/>
        <pc:sldMkLst>
          <pc:docMk/>
          <pc:sldMk cId="3074296230" sldId="268"/>
        </pc:sldMkLst>
        <pc:picChg chg="add del mod">
          <ac:chgData name="Misbah Khan" userId="8d2cbe46-8b5e-4347-b868-70f0432020bd" providerId="ADAL" clId="{F551B609-1D03-4715-8365-F8753C77CBF8}" dt="2025-10-23T16:24:36.463" v="42"/>
          <ac:picMkLst>
            <pc:docMk/>
            <pc:sldMk cId="3074296230" sldId="268"/>
            <ac:picMk id="10" creationId="{20728BF2-822A-141D-5E72-59ED2E086B71}"/>
          </ac:picMkLst>
        </pc:picChg>
        <pc:picChg chg="add del mod">
          <ac:chgData name="Misbah Khan" userId="8d2cbe46-8b5e-4347-b868-70f0432020bd" providerId="ADAL" clId="{F551B609-1D03-4715-8365-F8753C77CBF8}" dt="2025-10-23T16:24:57.564" v="44"/>
          <ac:picMkLst>
            <pc:docMk/>
            <pc:sldMk cId="3074296230" sldId="268"/>
            <ac:picMk id="15" creationId="{E6CF6CE7-8205-C933-4D3C-5EA9AF700BC1}"/>
          </ac:picMkLst>
        </pc:picChg>
        <pc:picChg chg="add del mod">
          <ac:chgData name="Misbah Khan" userId="8d2cbe46-8b5e-4347-b868-70f0432020bd" providerId="ADAL" clId="{F551B609-1D03-4715-8365-F8753C77CBF8}" dt="2025-10-23T16:25:17.242" v="46"/>
          <ac:picMkLst>
            <pc:docMk/>
            <pc:sldMk cId="3074296230" sldId="268"/>
            <ac:picMk id="20" creationId="{F642874C-29F3-C7DC-748B-224F92F70608}"/>
          </ac:picMkLst>
        </pc:picChg>
        <pc:picChg chg="add del mod">
          <ac:chgData name="Misbah Khan" userId="8d2cbe46-8b5e-4347-b868-70f0432020bd" providerId="ADAL" clId="{F551B609-1D03-4715-8365-F8753C77CBF8}" dt="2025-10-23T16:30:00.887" v="54"/>
          <ac:picMkLst>
            <pc:docMk/>
            <pc:sldMk cId="3074296230" sldId="268"/>
            <ac:picMk id="25" creationId="{0EC8E780-C2CF-CC8F-CCCA-BC27EF0AF37D}"/>
          </ac:picMkLst>
        </pc:picChg>
        <pc:picChg chg="add del mod">
          <ac:chgData name="Misbah Khan" userId="8d2cbe46-8b5e-4347-b868-70f0432020bd" providerId="ADAL" clId="{F551B609-1D03-4715-8365-F8753C77CBF8}" dt="2025-10-23T16:30:51.191" v="56"/>
          <ac:picMkLst>
            <pc:docMk/>
            <pc:sldMk cId="3074296230" sldId="268"/>
            <ac:picMk id="31" creationId="{A2D142B5-BE27-C4BF-76F9-9675C6616302}"/>
          </ac:picMkLst>
        </pc:picChg>
        <pc:picChg chg="add mod">
          <ac:chgData name="Misbah Khan" userId="8d2cbe46-8b5e-4347-b868-70f0432020bd" providerId="ADAL" clId="{F551B609-1D03-4715-8365-F8753C77CBF8}" dt="2025-10-23T16:46:18.324" v="77" actId="1076"/>
          <ac:picMkLst>
            <pc:docMk/>
            <pc:sldMk cId="3074296230" sldId="268"/>
            <ac:picMk id="36" creationId="{B531E39D-859F-1166-C78B-881253BB4508}"/>
          </ac:picMkLst>
        </pc:picChg>
      </pc:sldChg>
      <pc:sldChg chg="addSp delSp modSp mod modTransition modAnim">
        <pc:chgData name="Misbah Khan" userId="8d2cbe46-8b5e-4347-b868-70f0432020bd" providerId="ADAL" clId="{F551B609-1D03-4715-8365-F8753C77CBF8}" dt="2025-10-23T16:42:44.329" v="71" actId="1035"/>
        <pc:sldMkLst>
          <pc:docMk/>
          <pc:sldMk cId="2771909049" sldId="269"/>
        </pc:sldMkLst>
        <pc:picChg chg="add del mod">
          <ac:chgData name="Misbah Khan" userId="8d2cbe46-8b5e-4347-b868-70f0432020bd" providerId="ADAL" clId="{F551B609-1D03-4715-8365-F8753C77CBF8}" dt="2025-10-23T16:27:30.223" v="49"/>
          <ac:picMkLst>
            <pc:docMk/>
            <pc:sldMk cId="2771909049" sldId="269"/>
            <ac:picMk id="12" creationId="{9DFD0ED8-49DF-855E-14E2-A082CDB40AF2}"/>
          </ac:picMkLst>
        </pc:picChg>
        <pc:picChg chg="add del mod">
          <ac:chgData name="Misbah Khan" userId="8d2cbe46-8b5e-4347-b868-70f0432020bd" providerId="ADAL" clId="{F551B609-1D03-4715-8365-F8753C77CBF8}" dt="2025-10-23T16:40:22.357" v="67"/>
          <ac:picMkLst>
            <pc:docMk/>
            <pc:sldMk cId="2771909049" sldId="269"/>
            <ac:picMk id="17" creationId="{CF7109C9-C0A2-7194-DFF7-C3AB833BB429}"/>
          </ac:picMkLst>
        </pc:picChg>
        <pc:picChg chg="add del mod">
          <ac:chgData name="Misbah Khan" userId="8d2cbe46-8b5e-4347-b868-70f0432020bd" providerId="ADAL" clId="{F551B609-1D03-4715-8365-F8753C77CBF8}" dt="2025-10-23T16:41:39.052" v="69"/>
          <ac:picMkLst>
            <pc:docMk/>
            <pc:sldMk cId="2771909049" sldId="269"/>
            <ac:picMk id="22" creationId="{BE67C728-6754-5C8A-75F4-6FF04C726B44}"/>
          </ac:picMkLst>
        </pc:picChg>
        <pc:picChg chg="add mod">
          <ac:chgData name="Misbah Khan" userId="8d2cbe46-8b5e-4347-b868-70f0432020bd" providerId="ADAL" clId="{F551B609-1D03-4715-8365-F8753C77CBF8}" dt="2025-10-23T16:42:44.329" v="71" actId="1035"/>
          <ac:picMkLst>
            <pc:docMk/>
            <pc:sldMk cId="2771909049" sldId="269"/>
            <ac:picMk id="27" creationId="{3766B0A4-B11E-05CB-A849-B095C25CED50}"/>
          </ac:picMkLst>
        </pc:picChg>
      </pc:sldChg>
      <pc:sldChg chg="modTransition">
        <pc:chgData name="Misbah Khan" userId="8d2cbe46-8b5e-4347-b868-70f0432020bd" providerId="ADAL" clId="{F551B609-1D03-4715-8365-F8753C77CBF8}" dt="2025-10-23T15:50:18.520" v="14"/>
        <pc:sldMkLst>
          <pc:docMk/>
          <pc:sldMk cId="704383070" sldId="270"/>
        </pc:sldMkLst>
      </pc:sldChg>
      <pc:sldChg chg="modTransition">
        <pc:chgData name="Misbah Khan" userId="8d2cbe46-8b5e-4347-b868-70f0432020bd" providerId="ADAL" clId="{F551B609-1D03-4715-8365-F8753C77CBF8}" dt="2025-10-23T15:50:18.520" v="14"/>
        <pc:sldMkLst>
          <pc:docMk/>
          <pc:sldMk cId="1634799920" sldId="271"/>
        </pc:sldMkLst>
      </pc:sldChg>
      <pc:sldChg chg="modTransition">
        <pc:chgData name="Misbah Khan" userId="8d2cbe46-8b5e-4347-b868-70f0432020bd" providerId="ADAL" clId="{F551B609-1D03-4715-8365-F8753C77CBF8}" dt="2025-10-23T15:50:18.520" v="14"/>
        <pc:sldMkLst>
          <pc:docMk/>
          <pc:sldMk cId="3618822302" sldId="272"/>
        </pc:sldMkLst>
      </pc:sldChg>
      <pc:sldChg chg="new del">
        <pc:chgData name="Misbah Khan" userId="8d2cbe46-8b5e-4347-b868-70f0432020bd" providerId="ADAL" clId="{F551B609-1D03-4715-8365-F8753C77CBF8}" dt="2025-10-23T15:35:28.614" v="9" actId="2696"/>
        <pc:sldMkLst>
          <pc:docMk/>
          <pc:sldMk cId="2697290474" sldId="273"/>
        </pc:sldMkLst>
      </pc:sldChg>
    </pc:docChg>
  </pc:docChgLst>
  <pc:docChgLst>
    <pc:chgData name="Misbah Khan" userId="8d2cbe46-8b5e-4347-b868-70f0432020bd" providerId="ADAL" clId="{017796B6-9965-44FF-BE13-CB7D1F89CC93}"/>
    <pc:docChg chg="undo custSel addSld delSld modSld">
      <pc:chgData name="Misbah Khan" userId="8d2cbe46-8b5e-4347-b868-70f0432020bd" providerId="ADAL" clId="{017796B6-9965-44FF-BE13-CB7D1F89CC93}" dt="2025-10-20T16:50:24.136" v="1893" actId="14100"/>
      <pc:docMkLst>
        <pc:docMk/>
      </pc:docMkLst>
      <pc:sldChg chg="addSp delSp modSp mod addAnim delAnim">
        <pc:chgData name="Misbah Khan" userId="8d2cbe46-8b5e-4347-b868-70f0432020bd" providerId="ADAL" clId="{017796B6-9965-44FF-BE13-CB7D1F89CC93}" dt="2025-10-20T16:43:19.684" v="1646" actId="255"/>
        <pc:sldMkLst>
          <pc:docMk/>
          <pc:sldMk cId="2026790142" sldId="256"/>
        </pc:sldMkLst>
        <pc:spChg chg="mod">
          <ac:chgData name="Misbah Khan" userId="8d2cbe46-8b5e-4347-b868-70f0432020bd" providerId="ADAL" clId="{017796B6-9965-44FF-BE13-CB7D1F89CC93}" dt="2025-10-20T16:42:05.819" v="1638" actId="1076"/>
          <ac:spMkLst>
            <pc:docMk/>
            <pc:sldMk cId="2026790142" sldId="256"/>
            <ac:spMk id="2" creationId="{7D572552-F810-1DE9-B6F5-969313B252E0}"/>
          </ac:spMkLst>
        </pc:spChg>
        <pc:spChg chg="add mod">
          <ac:chgData name="Misbah Khan" userId="8d2cbe46-8b5e-4347-b868-70f0432020bd" providerId="ADAL" clId="{017796B6-9965-44FF-BE13-CB7D1F89CC93}" dt="2025-10-20T16:43:19.684" v="1646" actId="255"/>
          <ac:spMkLst>
            <pc:docMk/>
            <pc:sldMk cId="2026790142" sldId="256"/>
            <ac:spMk id="3" creationId="{BAD9443C-44A1-ACDD-E2A8-AFFF8BDCD2B8}"/>
          </ac:spMkLst>
        </pc:spChg>
        <pc:spChg chg="add">
          <ac:chgData name="Misbah Khan" userId="8d2cbe46-8b5e-4347-b868-70f0432020bd" providerId="ADAL" clId="{017796B6-9965-44FF-BE13-CB7D1F89CC93}" dt="2025-10-20T16:42:01.581" v="1636" actId="26606"/>
          <ac:spMkLst>
            <pc:docMk/>
            <pc:sldMk cId="2026790142" sldId="256"/>
            <ac:spMk id="7196" creationId="{0DBF1ABE-8590-450D-BB49-BDDCCF3EEA9E}"/>
          </ac:spMkLst>
        </pc:spChg>
        <pc:spChg chg="add">
          <ac:chgData name="Misbah Khan" userId="8d2cbe46-8b5e-4347-b868-70f0432020bd" providerId="ADAL" clId="{017796B6-9965-44FF-BE13-CB7D1F89CC93}" dt="2025-10-20T16:42:01.581" v="1636" actId="26606"/>
          <ac:spMkLst>
            <pc:docMk/>
            <pc:sldMk cId="2026790142" sldId="256"/>
            <ac:spMk id="7198" creationId="{391F8D69-709A-4575-A393-B4C26481AF3B}"/>
          </ac:spMkLst>
        </pc:spChg>
        <pc:spChg chg="add">
          <ac:chgData name="Misbah Khan" userId="8d2cbe46-8b5e-4347-b868-70f0432020bd" providerId="ADAL" clId="{017796B6-9965-44FF-BE13-CB7D1F89CC93}" dt="2025-10-20T16:42:01.581" v="1636" actId="26606"/>
          <ac:spMkLst>
            <pc:docMk/>
            <pc:sldMk cId="2026790142" sldId="256"/>
            <ac:spMk id="7200" creationId="{C87A50C4-1191-461A-9E09-C8057F2AF01F}"/>
          </ac:spMkLst>
        </pc:spChg>
        <pc:spChg chg="add">
          <ac:chgData name="Misbah Khan" userId="8d2cbe46-8b5e-4347-b868-70f0432020bd" providerId="ADAL" clId="{017796B6-9965-44FF-BE13-CB7D1F89CC93}" dt="2025-10-20T16:42:01.581" v="1636" actId="26606"/>
          <ac:spMkLst>
            <pc:docMk/>
            <pc:sldMk cId="2026790142" sldId="256"/>
            <ac:spMk id="7202" creationId="{BC87DA9F-8DB2-4D48-8716-A928FBB8A5D2}"/>
          </ac:spMkLst>
        </pc:spChg>
        <pc:spChg chg="add">
          <ac:chgData name="Misbah Khan" userId="8d2cbe46-8b5e-4347-b868-70f0432020bd" providerId="ADAL" clId="{017796B6-9965-44FF-BE13-CB7D1F89CC93}" dt="2025-10-20T16:42:01.581" v="1636" actId="26606"/>
          <ac:spMkLst>
            <pc:docMk/>
            <pc:sldMk cId="2026790142" sldId="256"/>
            <ac:spMk id="7204" creationId="{195EA065-AC5D-431D-927E-87FF05884866}"/>
          </ac:spMkLst>
        </pc:spChg>
        <pc:spChg chg="add">
          <ac:chgData name="Misbah Khan" userId="8d2cbe46-8b5e-4347-b868-70f0432020bd" providerId="ADAL" clId="{017796B6-9965-44FF-BE13-CB7D1F89CC93}" dt="2025-10-20T16:42:01.581" v="1636" actId="26606"/>
          <ac:spMkLst>
            <pc:docMk/>
            <pc:sldMk cId="2026790142" sldId="256"/>
            <ac:spMk id="7206" creationId="{46934B3C-D73F-4CD0-95B1-0244D662D1C7}"/>
          </ac:spMkLst>
        </pc:spChg>
        <pc:picChg chg="add mod">
          <ac:chgData name="Misbah Khan" userId="8d2cbe46-8b5e-4347-b868-70f0432020bd" providerId="ADAL" clId="{017796B6-9965-44FF-BE13-CB7D1F89CC93}" dt="2025-10-20T16:42:15.083" v="1641" actId="14100"/>
          <ac:picMkLst>
            <pc:docMk/>
            <pc:sldMk cId="2026790142" sldId="256"/>
            <ac:picMk id="7170" creationId="{B89C409B-45BE-75FC-E92D-8EE10EC7A446}"/>
          </ac:picMkLst>
        </pc:picChg>
      </pc:sldChg>
      <pc:sldChg chg="addSp delSp modSp mod">
        <pc:chgData name="Misbah Khan" userId="8d2cbe46-8b5e-4347-b868-70f0432020bd" providerId="ADAL" clId="{017796B6-9965-44FF-BE13-CB7D1F89CC93}" dt="2025-10-20T16:35:04.107" v="1621" actId="20577"/>
        <pc:sldMkLst>
          <pc:docMk/>
          <pc:sldMk cId="2720444779" sldId="257"/>
        </pc:sldMkLst>
        <pc:spChg chg="mod">
          <ac:chgData name="Misbah Khan" userId="8d2cbe46-8b5e-4347-b868-70f0432020bd" providerId="ADAL" clId="{017796B6-9965-44FF-BE13-CB7D1F89CC93}" dt="2025-10-14T14:09:24.800" v="322" actId="20577"/>
          <ac:spMkLst>
            <pc:docMk/>
            <pc:sldMk cId="2720444779" sldId="257"/>
            <ac:spMk id="3" creationId="{09FB4917-E296-EB7A-1D50-580188C98F56}"/>
          </ac:spMkLst>
        </pc:spChg>
        <pc:spChg chg="add mod">
          <ac:chgData name="Misbah Khan" userId="8d2cbe46-8b5e-4347-b868-70f0432020bd" providerId="ADAL" clId="{017796B6-9965-44FF-BE13-CB7D1F89CC93}" dt="2025-10-20T16:35:04.107" v="1621" actId="20577"/>
          <ac:spMkLst>
            <pc:docMk/>
            <pc:sldMk cId="2720444779" sldId="257"/>
            <ac:spMk id="4" creationId="{F70E32C4-452F-8D94-DE7F-A46E403F5FE2}"/>
          </ac:spMkLst>
        </pc:spChg>
        <pc:picChg chg="add mod">
          <ac:chgData name="Misbah Khan" userId="8d2cbe46-8b5e-4347-b868-70f0432020bd" providerId="ADAL" clId="{017796B6-9965-44FF-BE13-CB7D1F89CC93}" dt="2025-10-20T16:33:49.428" v="1616" actId="1076"/>
          <ac:picMkLst>
            <pc:docMk/>
            <pc:sldMk cId="2720444779" sldId="257"/>
            <ac:picMk id="6146" creationId="{DC73E62B-DDD1-242E-5DBD-EC2CF02F6B1F}"/>
          </ac:picMkLst>
        </pc:picChg>
      </pc:sldChg>
      <pc:sldChg chg="addSp delSp modSp mod">
        <pc:chgData name="Misbah Khan" userId="8d2cbe46-8b5e-4347-b868-70f0432020bd" providerId="ADAL" clId="{017796B6-9965-44FF-BE13-CB7D1F89CC93}" dt="2025-10-20T16:31:31.366" v="1612" actId="1076"/>
        <pc:sldMkLst>
          <pc:docMk/>
          <pc:sldMk cId="2007316307" sldId="258"/>
        </pc:sldMkLst>
        <pc:spChg chg="add mod">
          <ac:chgData name="Misbah Khan" userId="8d2cbe46-8b5e-4347-b868-70f0432020bd" providerId="ADAL" clId="{017796B6-9965-44FF-BE13-CB7D1F89CC93}" dt="2025-10-20T16:31:31.366" v="1612" actId="1076"/>
          <ac:spMkLst>
            <pc:docMk/>
            <pc:sldMk cId="2007316307" sldId="258"/>
            <ac:spMk id="3" creationId="{E985045F-EC4D-DB86-E2BA-CE2325197372}"/>
          </ac:spMkLst>
        </pc:spChg>
        <pc:spChg chg="mod">
          <ac:chgData name="Misbah Khan" userId="8d2cbe46-8b5e-4347-b868-70f0432020bd" providerId="ADAL" clId="{017796B6-9965-44FF-BE13-CB7D1F89CC93}" dt="2025-10-15T14:28:07.686" v="1492" actId="113"/>
          <ac:spMkLst>
            <pc:docMk/>
            <pc:sldMk cId="2007316307" sldId="258"/>
            <ac:spMk id="4" creationId="{84F72CE0-972C-8B9D-4632-EDAB5B5BB9FB}"/>
          </ac:spMkLst>
        </pc:spChg>
        <pc:spChg chg="mod">
          <ac:chgData name="Misbah Khan" userId="8d2cbe46-8b5e-4347-b868-70f0432020bd" providerId="ADAL" clId="{017796B6-9965-44FF-BE13-CB7D1F89CC93}" dt="2025-10-15T14:27:56.984" v="1490" actId="113"/>
          <ac:spMkLst>
            <pc:docMk/>
            <pc:sldMk cId="2007316307" sldId="258"/>
            <ac:spMk id="9" creationId="{948F7EAC-5764-E54D-44C9-107B6E9D2619}"/>
          </ac:spMkLst>
        </pc:spChg>
        <pc:picChg chg="add mod">
          <ac:chgData name="Misbah Khan" userId="8d2cbe46-8b5e-4347-b868-70f0432020bd" providerId="ADAL" clId="{017796B6-9965-44FF-BE13-CB7D1F89CC93}" dt="2025-10-20T16:29:43.885" v="1608" actId="1076"/>
          <ac:picMkLst>
            <pc:docMk/>
            <pc:sldMk cId="2007316307" sldId="258"/>
            <ac:picMk id="5122" creationId="{6D52C53E-DB7D-4214-A907-6E5868A78AC5}"/>
          </ac:picMkLst>
        </pc:picChg>
      </pc:sldChg>
      <pc:sldChg chg="addSp delSp modSp new mod">
        <pc:chgData name="Misbah Khan" userId="8d2cbe46-8b5e-4347-b868-70f0432020bd" providerId="ADAL" clId="{017796B6-9965-44FF-BE13-CB7D1F89CC93}" dt="2025-10-20T16:27:35.727" v="1602" actId="1076"/>
        <pc:sldMkLst>
          <pc:docMk/>
          <pc:sldMk cId="1010982999" sldId="259"/>
        </pc:sldMkLst>
        <pc:spChg chg="mod">
          <ac:chgData name="Misbah Khan" userId="8d2cbe46-8b5e-4347-b868-70f0432020bd" providerId="ADAL" clId="{017796B6-9965-44FF-BE13-CB7D1F89CC93}" dt="2025-10-14T13:33:26.391" v="91" actId="1076"/>
          <ac:spMkLst>
            <pc:docMk/>
            <pc:sldMk cId="1010982999" sldId="259"/>
            <ac:spMk id="2" creationId="{1EF92B85-6BA9-670D-AE6D-01F7A4BC1A66}"/>
          </ac:spMkLst>
        </pc:spChg>
        <pc:spChg chg="add mod">
          <ac:chgData name="Misbah Khan" userId="8d2cbe46-8b5e-4347-b868-70f0432020bd" providerId="ADAL" clId="{017796B6-9965-44FF-BE13-CB7D1F89CC93}" dt="2025-10-20T16:27:35.727" v="1602" actId="1076"/>
          <ac:spMkLst>
            <pc:docMk/>
            <pc:sldMk cId="1010982999" sldId="259"/>
            <ac:spMk id="3" creationId="{2F23BCE2-90FC-316B-6128-60EDAA302D65}"/>
          </ac:spMkLst>
        </pc:spChg>
        <pc:spChg chg="add mod">
          <ac:chgData name="Misbah Khan" userId="8d2cbe46-8b5e-4347-b868-70f0432020bd" providerId="ADAL" clId="{017796B6-9965-44FF-BE13-CB7D1F89CC93}" dt="2025-10-14T13:47:03.637" v="140" actId="1076"/>
          <ac:spMkLst>
            <pc:docMk/>
            <pc:sldMk cId="1010982999" sldId="259"/>
            <ac:spMk id="4" creationId="{9CB404B7-3D04-28CB-E7D0-2CF3A0CCC5A0}"/>
          </ac:spMkLst>
        </pc:spChg>
        <pc:spChg chg="add mod">
          <ac:chgData name="Misbah Khan" userId="8d2cbe46-8b5e-4347-b868-70f0432020bd" providerId="ADAL" clId="{017796B6-9965-44FF-BE13-CB7D1F89CC93}" dt="2025-10-14T13:41:11.112" v="136" actId="1076"/>
          <ac:spMkLst>
            <pc:docMk/>
            <pc:sldMk cId="1010982999" sldId="259"/>
            <ac:spMk id="7" creationId="{C70BB0E8-A53F-2C00-F24A-A421E4F07D1E}"/>
          </ac:spMkLst>
        </pc:spChg>
        <pc:picChg chg="add mod">
          <ac:chgData name="Misbah Khan" userId="8d2cbe46-8b5e-4347-b868-70f0432020bd" providerId="ADAL" clId="{017796B6-9965-44FF-BE13-CB7D1F89CC93}" dt="2025-10-20T16:26:38.755" v="1598" actId="1076"/>
          <ac:picMkLst>
            <pc:docMk/>
            <pc:sldMk cId="1010982999" sldId="259"/>
            <ac:picMk id="4100" creationId="{F7D730A0-64B6-F9B8-31C6-F6FECB02BCDF}"/>
          </ac:picMkLst>
        </pc:picChg>
      </pc:sldChg>
      <pc:sldChg chg="modSp new del mod">
        <pc:chgData name="Misbah Khan" userId="8d2cbe46-8b5e-4347-b868-70f0432020bd" providerId="ADAL" clId="{017796B6-9965-44FF-BE13-CB7D1F89CC93}" dt="2025-10-14T13:32:50.910" v="59" actId="2696"/>
        <pc:sldMkLst>
          <pc:docMk/>
          <pc:sldMk cId="3068458196" sldId="259"/>
        </pc:sldMkLst>
      </pc:sldChg>
      <pc:sldChg chg="addSp delSp modSp new mod">
        <pc:chgData name="Misbah Khan" userId="8d2cbe46-8b5e-4347-b868-70f0432020bd" providerId="ADAL" clId="{017796B6-9965-44FF-BE13-CB7D1F89CC93}" dt="2025-10-20T16:49:55.578" v="1892" actId="20577"/>
        <pc:sldMkLst>
          <pc:docMk/>
          <pc:sldMk cId="2615322482" sldId="260"/>
        </pc:sldMkLst>
        <pc:spChg chg="mod">
          <ac:chgData name="Misbah Khan" userId="8d2cbe46-8b5e-4347-b868-70f0432020bd" providerId="ADAL" clId="{017796B6-9965-44FF-BE13-CB7D1F89CC93}" dt="2025-10-14T13:58:13.524" v="223" actId="1076"/>
          <ac:spMkLst>
            <pc:docMk/>
            <pc:sldMk cId="2615322482" sldId="260"/>
            <ac:spMk id="2" creationId="{737B456F-17F6-4F9B-8BB6-84AF318B0C19}"/>
          </ac:spMkLst>
        </pc:spChg>
        <pc:spChg chg="add mod">
          <ac:chgData name="Misbah Khan" userId="8d2cbe46-8b5e-4347-b868-70f0432020bd" providerId="ADAL" clId="{017796B6-9965-44FF-BE13-CB7D1F89CC93}" dt="2025-10-20T16:15:22.014" v="1583" actId="1076"/>
          <ac:spMkLst>
            <pc:docMk/>
            <pc:sldMk cId="2615322482" sldId="260"/>
            <ac:spMk id="4" creationId="{C1130A4E-6F32-C5A2-B472-3936C76CE7CF}"/>
          </ac:spMkLst>
        </pc:spChg>
        <pc:spChg chg="add mod">
          <ac:chgData name="Misbah Khan" userId="8d2cbe46-8b5e-4347-b868-70f0432020bd" providerId="ADAL" clId="{017796B6-9965-44FF-BE13-CB7D1F89CC93}" dt="2025-10-14T13:53:09.958" v="197" actId="1076"/>
          <ac:spMkLst>
            <pc:docMk/>
            <pc:sldMk cId="2615322482" sldId="260"/>
            <ac:spMk id="14" creationId="{688F0061-4864-6CAF-9A2B-8C037657B82F}"/>
          </ac:spMkLst>
        </pc:spChg>
        <pc:spChg chg="add">
          <ac:chgData name="Misbah Khan" userId="8d2cbe46-8b5e-4347-b868-70f0432020bd" providerId="ADAL" clId="{017796B6-9965-44FF-BE13-CB7D1F89CC93}" dt="2025-10-14T13:51:44" v="183"/>
          <ac:spMkLst>
            <pc:docMk/>
            <pc:sldMk cId="2615322482" sldId="260"/>
            <ac:spMk id="15" creationId="{C9C84D00-421B-4453-63A8-8385B92C9D6A}"/>
          </ac:spMkLst>
        </pc:spChg>
        <pc:spChg chg="add mod">
          <ac:chgData name="Misbah Khan" userId="8d2cbe46-8b5e-4347-b868-70f0432020bd" providerId="ADAL" clId="{017796B6-9965-44FF-BE13-CB7D1F89CC93}" dt="2025-10-15T14:28:21.147" v="1494" actId="113"/>
          <ac:spMkLst>
            <pc:docMk/>
            <pc:sldMk cId="2615322482" sldId="260"/>
            <ac:spMk id="16" creationId="{73473455-480F-697A-9005-1EE26E6BE59B}"/>
          </ac:spMkLst>
        </pc:spChg>
        <pc:spChg chg="add mod">
          <ac:chgData name="Misbah Khan" userId="8d2cbe46-8b5e-4347-b868-70f0432020bd" providerId="ADAL" clId="{017796B6-9965-44FF-BE13-CB7D1F89CC93}" dt="2025-10-15T14:28:27.514" v="1496" actId="113"/>
          <ac:spMkLst>
            <pc:docMk/>
            <pc:sldMk cId="2615322482" sldId="260"/>
            <ac:spMk id="19" creationId="{7ACC5230-5691-6A5D-4870-DF5161E199AD}"/>
          </ac:spMkLst>
        </pc:spChg>
        <pc:spChg chg="add mod">
          <ac:chgData name="Misbah Khan" userId="8d2cbe46-8b5e-4347-b868-70f0432020bd" providerId="ADAL" clId="{017796B6-9965-44FF-BE13-CB7D1F89CC93}" dt="2025-10-20T16:49:55.578" v="1892" actId="20577"/>
          <ac:spMkLst>
            <pc:docMk/>
            <pc:sldMk cId="2615322482" sldId="260"/>
            <ac:spMk id="21" creationId="{2B4CBF30-E3E4-59DC-B272-197B5DD7AF99}"/>
          </ac:spMkLst>
        </pc:spChg>
        <pc:spChg chg="add mod">
          <ac:chgData name="Misbah Khan" userId="8d2cbe46-8b5e-4347-b868-70f0432020bd" providerId="ADAL" clId="{017796B6-9965-44FF-BE13-CB7D1F89CC93}" dt="2025-10-15T14:28:39.770" v="1500" actId="113"/>
          <ac:spMkLst>
            <pc:docMk/>
            <pc:sldMk cId="2615322482" sldId="260"/>
            <ac:spMk id="23" creationId="{26945501-70F9-D6E6-315D-07A91B066662}"/>
          </ac:spMkLst>
        </pc:spChg>
        <pc:spChg chg="add mod">
          <ac:chgData name="Misbah Khan" userId="8d2cbe46-8b5e-4347-b868-70f0432020bd" providerId="ADAL" clId="{017796B6-9965-44FF-BE13-CB7D1F89CC93}" dt="2025-10-14T14:04:28.897" v="267" actId="1076"/>
          <ac:spMkLst>
            <pc:docMk/>
            <pc:sldMk cId="2615322482" sldId="260"/>
            <ac:spMk id="35" creationId="{3E187F85-6C88-C64C-FC82-955002C03C34}"/>
          </ac:spMkLst>
        </pc:spChg>
        <pc:picChg chg="add mod">
          <ac:chgData name="Misbah Khan" userId="8d2cbe46-8b5e-4347-b868-70f0432020bd" providerId="ADAL" clId="{017796B6-9965-44FF-BE13-CB7D1F89CC93}" dt="2025-10-14T14:04:31.983" v="268" actId="14100"/>
          <ac:picMkLst>
            <pc:docMk/>
            <pc:sldMk cId="2615322482" sldId="260"/>
            <ac:picMk id="2062" creationId="{235A4A25-67A0-1FB6-60A5-FD9887CADD6B}"/>
          </ac:picMkLst>
        </pc:picChg>
      </pc:sldChg>
      <pc:sldChg chg="addSp delSp modSp new mod">
        <pc:chgData name="Misbah Khan" userId="8d2cbe46-8b5e-4347-b868-70f0432020bd" providerId="ADAL" clId="{017796B6-9965-44FF-BE13-CB7D1F89CC93}" dt="2025-10-20T15:56:31.440" v="1537" actId="1076"/>
        <pc:sldMkLst>
          <pc:docMk/>
          <pc:sldMk cId="813656358" sldId="261"/>
        </pc:sldMkLst>
        <pc:spChg chg="mod">
          <ac:chgData name="Misbah Khan" userId="8d2cbe46-8b5e-4347-b868-70f0432020bd" providerId="ADAL" clId="{017796B6-9965-44FF-BE13-CB7D1F89CC93}" dt="2025-10-14T14:19:33.634" v="388" actId="1076"/>
          <ac:spMkLst>
            <pc:docMk/>
            <pc:sldMk cId="813656358" sldId="261"/>
            <ac:spMk id="2" creationId="{6766C295-5EF1-0D24-BBB8-4B7895421AA9}"/>
          </ac:spMkLst>
        </pc:spChg>
        <pc:spChg chg="add mod">
          <ac:chgData name="Misbah Khan" userId="8d2cbe46-8b5e-4347-b868-70f0432020bd" providerId="ADAL" clId="{017796B6-9965-44FF-BE13-CB7D1F89CC93}" dt="2025-10-20T15:56:31.440" v="1537" actId="1076"/>
          <ac:spMkLst>
            <pc:docMk/>
            <pc:sldMk cId="813656358" sldId="261"/>
            <ac:spMk id="3" creationId="{6EB6A0C5-3B64-815C-60E7-2D899EBA9969}"/>
          </ac:spMkLst>
        </pc:spChg>
        <pc:spChg chg="add mod">
          <ac:chgData name="Misbah Khan" userId="8d2cbe46-8b5e-4347-b868-70f0432020bd" providerId="ADAL" clId="{017796B6-9965-44FF-BE13-CB7D1F89CC93}" dt="2025-10-14T14:24:33.584" v="433" actId="1076"/>
          <ac:spMkLst>
            <pc:docMk/>
            <pc:sldMk cId="813656358" sldId="261"/>
            <ac:spMk id="4" creationId="{F8988E0F-F4BE-CB35-D06F-6E0AE63F68DB}"/>
          </ac:spMkLst>
        </pc:spChg>
        <pc:picChg chg="add mod">
          <ac:chgData name="Misbah Khan" userId="8d2cbe46-8b5e-4347-b868-70f0432020bd" providerId="ADAL" clId="{017796B6-9965-44FF-BE13-CB7D1F89CC93}" dt="2025-10-14T14:26:37.692" v="437" actId="1076"/>
          <ac:picMkLst>
            <pc:docMk/>
            <pc:sldMk cId="813656358" sldId="261"/>
            <ac:picMk id="3074" creationId="{9316943C-30D9-ED50-3064-DB921336F2DA}"/>
          </ac:picMkLst>
        </pc:picChg>
      </pc:sldChg>
      <pc:sldChg chg="addSp delSp modSp new mod">
        <pc:chgData name="Misbah Khan" userId="8d2cbe46-8b5e-4347-b868-70f0432020bd" providerId="ADAL" clId="{017796B6-9965-44FF-BE13-CB7D1F89CC93}" dt="2025-10-20T16:11:24.105" v="1577" actId="1076"/>
        <pc:sldMkLst>
          <pc:docMk/>
          <pc:sldMk cId="1651992570" sldId="262"/>
        </pc:sldMkLst>
        <pc:spChg chg="mod">
          <ac:chgData name="Misbah Khan" userId="8d2cbe46-8b5e-4347-b868-70f0432020bd" providerId="ADAL" clId="{017796B6-9965-44FF-BE13-CB7D1F89CC93}" dt="2025-10-14T14:35:30.331" v="637" actId="1076"/>
          <ac:spMkLst>
            <pc:docMk/>
            <pc:sldMk cId="1651992570" sldId="262"/>
            <ac:spMk id="2" creationId="{D0997CD4-8ECE-F6C6-E044-6A4AE37BA548}"/>
          </ac:spMkLst>
        </pc:spChg>
        <pc:spChg chg="add mod">
          <ac:chgData name="Misbah Khan" userId="8d2cbe46-8b5e-4347-b868-70f0432020bd" providerId="ADAL" clId="{017796B6-9965-44FF-BE13-CB7D1F89CC93}" dt="2025-10-20T16:11:24.105" v="1577" actId="1076"/>
          <ac:spMkLst>
            <pc:docMk/>
            <pc:sldMk cId="1651992570" sldId="262"/>
            <ac:spMk id="3" creationId="{472CDFB8-15EE-2081-5640-E31131D28E23}"/>
          </ac:spMkLst>
        </pc:spChg>
        <pc:spChg chg="add mod">
          <ac:chgData name="Misbah Khan" userId="8d2cbe46-8b5e-4347-b868-70f0432020bd" providerId="ADAL" clId="{017796B6-9965-44FF-BE13-CB7D1F89CC93}" dt="2025-10-14T14:39:17.448" v="657" actId="1076"/>
          <ac:spMkLst>
            <pc:docMk/>
            <pc:sldMk cId="1651992570" sldId="262"/>
            <ac:spMk id="4" creationId="{53BB0665-C4B4-841C-9531-E1F3B53B9E45}"/>
          </ac:spMkLst>
        </pc:spChg>
        <pc:spChg chg="add mod">
          <ac:chgData name="Misbah Khan" userId="8d2cbe46-8b5e-4347-b868-70f0432020bd" providerId="ADAL" clId="{017796B6-9965-44FF-BE13-CB7D1F89CC93}" dt="2025-10-14T14:39:29.465" v="659" actId="1076"/>
          <ac:spMkLst>
            <pc:docMk/>
            <pc:sldMk cId="1651992570" sldId="262"/>
            <ac:spMk id="6" creationId="{474C4BAC-8AA3-5A7D-5A09-C741161AB277}"/>
          </ac:spMkLst>
        </pc:spChg>
        <pc:spChg chg="add mod">
          <ac:chgData name="Misbah Khan" userId="8d2cbe46-8b5e-4347-b868-70f0432020bd" providerId="ADAL" clId="{017796B6-9965-44FF-BE13-CB7D1F89CC93}" dt="2025-10-15T14:29:47.096" v="1511" actId="1076"/>
          <ac:spMkLst>
            <pc:docMk/>
            <pc:sldMk cId="1651992570" sldId="262"/>
            <ac:spMk id="8" creationId="{90237E54-1097-6F2E-B3A2-03F3973516CE}"/>
          </ac:spMkLst>
        </pc:spChg>
        <pc:picChg chg="add mod">
          <ac:chgData name="Misbah Khan" userId="8d2cbe46-8b5e-4347-b868-70f0432020bd" providerId="ADAL" clId="{017796B6-9965-44FF-BE13-CB7D1F89CC93}" dt="2025-10-20T16:10:37.547" v="1572" actId="1076"/>
          <ac:picMkLst>
            <pc:docMk/>
            <pc:sldMk cId="1651992570" sldId="262"/>
            <ac:picMk id="3074" creationId="{B3E733F3-8CF2-A5DA-BA66-A0FDD90B0D79}"/>
          </ac:picMkLst>
        </pc:picChg>
        <pc:picChg chg="add mod">
          <ac:chgData name="Misbah Khan" userId="8d2cbe46-8b5e-4347-b868-70f0432020bd" providerId="ADAL" clId="{017796B6-9965-44FF-BE13-CB7D1F89CC93}" dt="2025-10-14T14:39:05.406" v="656" actId="14100"/>
          <ac:picMkLst>
            <pc:docMk/>
            <pc:sldMk cId="1651992570" sldId="262"/>
            <ac:picMk id="4102" creationId="{CE93359E-0B9B-BE42-97B3-1AF4B988F2F8}"/>
          </ac:picMkLst>
        </pc:picChg>
      </pc:sldChg>
      <pc:sldChg chg="addSp delSp modSp new mod">
        <pc:chgData name="Misbah Khan" userId="8d2cbe46-8b5e-4347-b868-70f0432020bd" providerId="ADAL" clId="{017796B6-9965-44FF-BE13-CB7D1F89CC93}" dt="2025-10-20T16:09:01.642" v="1568" actId="255"/>
        <pc:sldMkLst>
          <pc:docMk/>
          <pc:sldMk cId="2288708788" sldId="263"/>
        </pc:sldMkLst>
        <pc:spChg chg="mod">
          <ac:chgData name="Misbah Khan" userId="8d2cbe46-8b5e-4347-b868-70f0432020bd" providerId="ADAL" clId="{017796B6-9965-44FF-BE13-CB7D1F89CC93}" dt="2025-10-14T14:54:50.920" v="760" actId="1076"/>
          <ac:spMkLst>
            <pc:docMk/>
            <pc:sldMk cId="2288708788" sldId="263"/>
            <ac:spMk id="2" creationId="{EB7E3916-69A7-B05B-4BDF-EB1B92144C33}"/>
          </ac:spMkLst>
        </pc:spChg>
        <pc:spChg chg="add mod">
          <ac:chgData name="Misbah Khan" userId="8d2cbe46-8b5e-4347-b868-70f0432020bd" providerId="ADAL" clId="{017796B6-9965-44FF-BE13-CB7D1F89CC93}" dt="2025-10-20T16:09:01.642" v="1568" actId="255"/>
          <ac:spMkLst>
            <pc:docMk/>
            <pc:sldMk cId="2288708788" sldId="263"/>
            <ac:spMk id="3" creationId="{272D0C91-820E-174A-0B69-DD7716DDE0E4}"/>
          </ac:spMkLst>
        </pc:spChg>
        <pc:spChg chg="add mod">
          <ac:chgData name="Misbah Khan" userId="8d2cbe46-8b5e-4347-b868-70f0432020bd" providerId="ADAL" clId="{017796B6-9965-44FF-BE13-CB7D1F89CC93}" dt="2025-10-14T14:54:38.891" v="757" actId="14100"/>
          <ac:spMkLst>
            <pc:docMk/>
            <pc:sldMk cId="2288708788" sldId="263"/>
            <ac:spMk id="5" creationId="{6910C136-0E6F-03FF-50D4-3F9D1CF1A0D3}"/>
          </ac:spMkLst>
        </pc:spChg>
        <pc:spChg chg="add mod">
          <ac:chgData name="Misbah Khan" userId="8d2cbe46-8b5e-4347-b868-70f0432020bd" providerId="ADAL" clId="{017796B6-9965-44FF-BE13-CB7D1F89CC93}" dt="2025-10-14T14:55:16.298" v="766" actId="20577"/>
          <ac:spMkLst>
            <pc:docMk/>
            <pc:sldMk cId="2288708788" sldId="263"/>
            <ac:spMk id="7" creationId="{4338C614-15A7-7F4A-F7F5-5A3FB69AB98B}"/>
          </ac:spMkLst>
        </pc:spChg>
        <pc:picChg chg="add mod">
          <ac:chgData name="Misbah Khan" userId="8d2cbe46-8b5e-4347-b868-70f0432020bd" providerId="ADAL" clId="{017796B6-9965-44FF-BE13-CB7D1F89CC93}" dt="2025-10-14T14:54:42.464" v="758" actId="1076"/>
          <ac:picMkLst>
            <pc:docMk/>
            <pc:sldMk cId="2288708788" sldId="263"/>
            <ac:picMk id="5123" creationId="{092BEA23-E989-E621-BE13-B5B6069E525E}"/>
          </ac:picMkLst>
        </pc:picChg>
      </pc:sldChg>
      <pc:sldChg chg="addSp delSp modSp new mod setBg">
        <pc:chgData name="Misbah Khan" userId="8d2cbe46-8b5e-4347-b868-70f0432020bd" providerId="ADAL" clId="{017796B6-9965-44FF-BE13-CB7D1F89CC93}" dt="2025-10-20T16:07:08.971" v="1565" actId="1076"/>
        <pc:sldMkLst>
          <pc:docMk/>
          <pc:sldMk cId="797714834" sldId="264"/>
        </pc:sldMkLst>
        <pc:spChg chg="mod">
          <ac:chgData name="Misbah Khan" userId="8d2cbe46-8b5e-4347-b868-70f0432020bd" providerId="ADAL" clId="{017796B6-9965-44FF-BE13-CB7D1F89CC93}" dt="2025-10-14T15:17:55.703" v="871" actId="26606"/>
          <ac:spMkLst>
            <pc:docMk/>
            <pc:sldMk cId="797714834" sldId="264"/>
            <ac:spMk id="2" creationId="{7A017F88-1E99-C312-7791-9F7BC5B08415}"/>
          </ac:spMkLst>
        </pc:spChg>
        <pc:spChg chg="add mod">
          <ac:chgData name="Misbah Khan" userId="8d2cbe46-8b5e-4347-b868-70f0432020bd" providerId="ADAL" clId="{017796B6-9965-44FF-BE13-CB7D1F89CC93}" dt="2025-10-20T16:07:08.971" v="1565" actId="1076"/>
          <ac:spMkLst>
            <pc:docMk/>
            <pc:sldMk cId="797714834" sldId="264"/>
            <ac:spMk id="3" creationId="{F923154C-4873-CB48-68BA-53C58CD1C34C}"/>
          </ac:spMkLst>
        </pc:spChg>
        <pc:spChg chg="add mod ord">
          <ac:chgData name="Misbah Khan" userId="8d2cbe46-8b5e-4347-b868-70f0432020bd" providerId="ADAL" clId="{017796B6-9965-44FF-BE13-CB7D1F89CC93}" dt="2025-10-14T15:18:02.801" v="872" actId="20577"/>
          <ac:spMkLst>
            <pc:docMk/>
            <pc:sldMk cId="797714834" sldId="264"/>
            <ac:spMk id="5" creationId="{468780F6-08BA-2E4D-60FF-58954D2EA483}"/>
          </ac:spMkLst>
        </pc:spChg>
        <pc:spChg chg="add mod">
          <ac:chgData name="Misbah Khan" userId="8d2cbe46-8b5e-4347-b868-70f0432020bd" providerId="ADAL" clId="{017796B6-9965-44FF-BE13-CB7D1F89CC93}" dt="2025-10-14T15:31:41.734" v="890" actId="20577"/>
          <ac:spMkLst>
            <pc:docMk/>
            <pc:sldMk cId="797714834" sldId="264"/>
            <ac:spMk id="6" creationId="{38FE3549-27AC-1340-4F37-C73273E15163}"/>
          </ac:spMkLst>
        </pc:spChg>
        <pc:spChg chg="add">
          <ac:chgData name="Misbah Khan" userId="8d2cbe46-8b5e-4347-b868-70f0432020bd" providerId="ADAL" clId="{017796B6-9965-44FF-BE13-CB7D1F89CC93}" dt="2025-10-14T15:10:16.191" v="823" actId="26606"/>
          <ac:spMkLst>
            <pc:docMk/>
            <pc:sldMk cId="797714834" sldId="264"/>
            <ac:spMk id="6160" creationId="{8181FC64-B306-4821-98E2-780662EFC486}"/>
          </ac:spMkLst>
        </pc:spChg>
        <pc:spChg chg="add">
          <ac:chgData name="Misbah Khan" userId="8d2cbe46-8b5e-4347-b868-70f0432020bd" providerId="ADAL" clId="{017796B6-9965-44FF-BE13-CB7D1F89CC93}" dt="2025-10-14T15:10:16.191" v="823" actId="26606"/>
          <ac:spMkLst>
            <pc:docMk/>
            <pc:sldMk cId="797714834" sldId="264"/>
            <ac:spMk id="6161" creationId="{BC0385E9-02B2-4941-889A-EAD43F5BB0A3}"/>
          </ac:spMkLst>
        </pc:spChg>
        <pc:spChg chg="add del">
          <ac:chgData name="Misbah Khan" userId="8d2cbe46-8b5e-4347-b868-70f0432020bd" providerId="ADAL" clId="{017796B6-9965-44FF-BE13-CB7D1F89CC93}" dt="2025-10-14T15:17:55.703" v="871" actId="26606"/>
          <ac:spMkLst>
            <pc:docMk/>
            <pc:sldMk cId="797714834" sldId="264"/>
            <ac:spMk id="6162" creationId="{829A1E2C-5AC8-40FC-99E9-832069D39792}"/>
          </ac:spMkLst>
        </pc:spChg>
        <pc:spChg chg="add del">
          <ac:chgData name="Misbah Khan" userId="8d2cbe46-8b5e-4347-b868-70f0432020bd" providerId="ADAL" clId="{017796B6-9965-44FF-BE13-CB7D1F89CC93}" dt="2025-10-14T15:17:55.703" v="871" actId="26606"/>
          <ac:spMkLst>
            <pc:docMk/>
            <pc:sldMk cId="797714834" sldId="264"/>
            <ac:spMk id="6163" creationId="{55C54A75-E44A-4147-B9D0-FF46CFD31612}"/>
          </ac:spMkLst>
        </pc:spChg>
        <pc:spChg chg="add del">
          <ac:chgData name="Misbah Khan" userId="8d2cbe46-8b5e-4347-b868-70f0432020bd" providerId="ADAL" clId="{017796B6-9965-44FF-BE13-CB7D1F89CC93}" dt="2025-10-14T15:17:55.703" v="871" actId="26606"/>
          <ac:spMkLst>
            <pc:docMk/>
            <pc:sldMk cId="797714834" sldId="264"/>
            <ac:spMk id="6175" creationId="{3D5FBB81-B61B-416A-8F5D-A8DDF62530F1}"/>
          </ac:spMkLst>
        </pc:spChg>
        <pc:spChg chg="add del">
          <ac:chgData name="Misbah Khan" userId="8d2cbe46-8b5e-4347-b868-70f0432020bd" providerId="ADAL" clId="{017796B6-9965-44FF-BE13-CB7D1F89CC93}" dt="2025-10-14T15:17:55.703" v="871" actId="26606"/>
          <ac:spMkLst>
            <pc:docMk/>
            <pc:sldMk cId="797714834" sldId="264"/>
            <ac:spMk id="6176" creationId="{40C0D7D4-D83D-4C58-87D1-955F0A9173D7}"/>
          </ac:spMkLst>
        </pc:spChg>
        <pc:spChg chg="add del">
          <ac:chgData name="Misbah Khan" userId="8d2cbe46-8b5e-4347-b868-70f0432020bd" providerId="ADAL" clId="{017796B6-9965-44FF-BE13-CB7D1F89CC93}" dt="2025-10-14T15:17:55.703" v="871" actId="26606"/>
          <ac:spMkLst>
            <pc:docMk/>
            <pc:sldMk cId="797714834" sldId="264"/>
            <ac:spMk id="6177" creationId="{15F9A324-404E-4C5D-AFF0-C5D0D84182B0}"/>
          </ac:spMkLst>
        </pc:spChg>
        <pc:spChg chg="add del">
          <ac:chgData name="Misbah Khan" userId="8d2cbe46-8b5e-4347-b868-70f0432020bd" providerId="ADAL" clId="{017796B6-9965-44FF-BE13-CB7D1F89CC93}" dt="2025-10-14T15:17:55.703" v="871" actId="26606"/>
          <ac:spMkLst>
            <pc:docMk/>
            <pc:sldMk cId="797714834" sldId="264"/>
            <ac:spMk id="6178" creationId="{AC4CE3C4-3600-4353-9FE1-B32D06BEF02B}"/>
          </ac:spMkLst>
        </pc:spChg>
        <pc:picChg chg="add mod">
          <ac:chgData name="Misbah Khan" userId="8d2cbe46-8b5e-4347-b868-70f0432020bd" providerId="ADAL" clId="{017796B6-9965-44FF-BE13-CB7D1F89CC93}" dt="2025-10-20T16:06:20.837" v="1561" actId="1076"/>
          <ac:picMkLst>
            <pc:docMk/>
            <pc:sldMk cId="797714834" sldId="264"/>
            <ac:picMk id="2050" creationId="{F70295EA-B9B9-830B-BF5B-5B6305427300}"/>
          </ac:picMkLst>
        </pc:picChg>
      </pc:sldChg>
      <pc:sldChg chg="addSp delSp modSp new mod">
        <pc:chgData name="Misbah Khan" userId="8d2cbe46-8b5e-4347-b868-70f0432020bd" providerId="ADAL" clId="{017796B6-9965-44FF-BE13-CB7D1F89CC93}" dt="2025-10-14T15:40:30.585" v="1015" actId="20577"/>
        <pc:sldMkLst>
          <pc:docMk/>
          <pc:sldMk cId="2534374650" sldId="265"/>
        </pc:sldMkLst>
        <pc:spChg chg="mod">
          <ac:chgData name="Misbah Khan" userId="8d2cbe46-8b5e-4347-b868-70f0432020bd" providerId="ADAL" clId="{017796B6-9965-44FF-BE13-CB7D1F89CC93}" dt="2025-10-14T15:34:03.003" v="975" actId="27636"/>
          <ac:spMkLst>
            <pc:docMk/>
            <pc:sldMk cId="2534374650" sldId="265"/>
            <ac:spMk id="2" creationId="{17E1CBD2-55B3-2372-B98C-565E50D8D1D3}"/>
          </ac:spMkLst>
        </pc:spChg>
        <pc:spChg chg="add mod">
          <ac:chgData name="Misbah Khan" userId="8d2cbe46-8b5e-4347-b868-70f0432020bd" providerId="ADAL" clId="{017796B6-9965-44FF-BE13-CB7D1F89CC93}" dt="2025-10-14T15:39:37.130" v="1005" actId="14100"/>
          <ac:spMkLst>
            <pc:docMk/>
            <pc:sldMk cId="2534374650" sldId="265"/>
            <ac:spMk id="4" creationId="{572BBB48-F934-FF25-486A-3E6002205CF0}"/>
          </ac:spMkLst>
        </pc:spChg>
        <pc:spChg chg="add mod">
          <ac:chgData name="Misbah Khan" userId="8d2cbe46-8b5e-4347-b868-70f0432020bd" providerId="ADAL" clId="{017796B6-9965-44FF-BE13-CB7D1F89CC93}" dt="2025-10-14T15:39:32.148" v="1004" actId="313"/>
          <ac:spMkLst>
            <pc:docMk/>
            <pc:sldMk cId="2534374650" sldId="265"/>
            <ac:spMk id="10" creationId="{754746B3-CB4B-F0CB-A2E8-BA3AE62AE377}"/>
          </ac:spMkLst>
        </pc:spChg>
        <pc:spChg chg="add mod">
          <ac:chgData name="Misbah Khan" userId="8d2cbe46-8b5e-4347-b868-70f0432020bd" providerId="ADAL" clId="{017796B6-9965-44FF-BE13-CB7D1F89CC93}" dt="2025-10-14T15:40:30.585" v="1015" actId="20577"/>
          <ac:spMkLst>
            <pc:docMk/>
            <pc:sldMk cId="2534374650" sldId="265"/>
            <ac:spMk id="11" creationId="{110F3C9F-FFDF-5667-B822-0B9EEC064CD9}"/>
          </ac:spMkLst>
        </pc:spChg>
      </pc:sldChg>
      <pc:sldChg chg="new del">
        <pc:chgData name="Misbah Khan" userId="8d2cbe46-8b5e-4347-b868-70f0432020bd" providerId="ADAL" clId="{017796B6-9965-44FF-BE13-CB7D1F89CC93}" dt="2025-10-14T15:18:37.618" v="874" actId="680"/>
        <pc:sldMkLst>
          <pc:docMk/>
          <pc:sldMk cId="2635984508" sldId="265"/>
        </pc:sldMkLst>
      </pc:sldChg>
      <pc:sldChg chg="addSp delSp modSp new mod">
        <pc:chgData name="Misbah Khan" userId="8d2cbe46-8b5e-4347-b868-70f0432020bd" providerId="ADAL" clId="{017796B6-9965-44FF-BE13-CB7D1F89CC93}" dt="2025-10-20T15:58:18.013" v="1541" actId="1076"/>
        <pc:sldMkLst>
          <pc:docMk/>
          <pc:sldMk cId="1148681642" sldId="266"/>
        </pc:sldMkLst>
        <pc:spChg chg="mod">
          <ac:chgData name="Misbah Khan" userId="8d2cbe46-8b5e-4347-b868-70f0432020bd" providerId="ADAL" clId="{017796B6-9965-44FF-BE13-CB7D1F89CC93}" dt="2025-10-15T13:12:49.570" v="1126" actId="1076"/>
          <ac:spMkLst>
            <pc:docMk/>
            <pc:sldMk cId="1148681642" sldId="266"/>
            <ac:spMk id="2" creationId="{C9F1AE5F-B920-2DC2-A20B-F7D0A8B13985}"/>
          </ac:spMkLst>
        </pc:spChg>
        <pc:spChg chg="add mod">
          <ac:chgData name="Misbah Khan" userId="8d2cbe46-8b5e-4347-b868-70f0432020bd" providerId="ADAL" clId="{017796B6-9965-44FF-BE13-CB7D1F89CC93}" dt="2025-10-20T15:58:18.013" v="1541" actId="1076"/>
          <ac:spMkLst>
            <pc:docMk/>
            <pc:sldMk cId="1148681642" sldId="266"/>
            <ac:spMk id="3" creationId="{C5883863-EFA7-9E70-412C-6A92FE8B4733}"/>
          </ac:spMkLst>
        </pc:spChg>
        <pc:spChg chg="add mod">
          <ac:chgData name="Misbah Khan" userId="8d2cbe46-8b5e-4347-b868-70f0432020bd" providerId="ADAL" clId="{017796B6-9965-44FF-BE13-CB7D1F89CC93}" dt="2025-10-15T13:16:01.925" v="1186" actId="113"/>
          <ac:spMkLst>
            <pc:docMk/>
            <pc:sldMk cId="1148681642" sldId="266"/>
            <ac:spMk id="4" creationId="{54F94418-7C1D-F636-FCD3-A83CBEB5DA88}"/>
          </ac:spMkLst>
        </pc:spChg>
        <pc:picChg chg="add mod">
          <ac:chgData name="Misbah Khan" userId="8d2cbe46-8b5e-4347-b868-70f0432020bd" providerId="ADAL" clId="{017796B6-9965-44FF-BE13-CB7D1F89CC93}" dt="2025-10-15T13:15:37.663" v="1182" actId="1076"/>
          <ac:picMkLst>
            <pc:docMk/>
            <pc:sldMk cId="1148681642" sldId="266"/>
            <ac:picMk id="1026" creationId="{45BED13E-8982-8CF9-8D60-DFCFFFD864BF}"/>
          </ac:picMkLst>
        </pc:picChg>
      </pc:sldChg>
      <pc:sldChg chg="addSp delSp modSp new mod">
        <pc:chgData name="Misbah Khan" userId="8d2cbe46-8b5e-4347-b868-70f0432020bd" providerId="ADAL" clId="{017796B6-9965-44FF-BE13-CB7D1F89CC93}" dt="2025-10-20T16:04:15.008" v="1556" actId="1076"/>
        <pc:sldMkLst>
          <pc:docMk/>
          <pc:sldMk cId="3868260818" sldId="267"/>
        </pc:sldMkLst>
        <pc:spChg chg="mod">
          <ac:chgData name="Misbah Khan" userId="8d2cbe46-8b5e-4347-b868-70f0432020bd" providerId="ADAL" clId="{017796B6-9965-44FF-BE13-CB7D1F89CC93}" dt="2025-10-15T13:22:00.467" v="1234" actId="1076"/>
          <ac:spMkLst>
            <pc:docMk/>
            <pc:sldMk cId="3868260818" sldId="267"/>
            <ac:spMk id="2" creationId="{89939C38-D722-3707-A34D-4719655EB772}"/>
          </ac:spMkLst>
        </pc:spChg>
        <pc:spChg chg="add mod">
          <ac:chgData name="Misbah Khan" userId="8d2cbe46-8b5e-4347-b868-70f0432020bd" providerId="ADAL" clId="{017796B6-9965-44FF-BE13-CB7D1F89CC93}" dt="2025-10-20T16:04:15.008" v="1556" actId="1076"/>
          <ac:spMkLst>
            <pc:docMk/>
            <pc:sldMk cId="3868260818" sldId="267"/>
            <ac:spMk id="3" creationId="{DAFF82EF-DE0C-EBD1-2C7A-4E6FD304D97D}"/>
          </ac:spMkLst>
        </pc:spChg>
        <pc:spChg chg="add mod">
          <ac:chgData name="Misbah Khan" userId="8d2cbe46-8b5e-4347-b868-70f0432020bd" providerId="ADAL" clId="{017796B6-9965-44FF-BE13-CB7D1F89CC93}" dt="2025-10-15T13:20:16.082" v="1226" actId="1076"/>
          <ac:spMkLst>
            <pc:docMk/>
            <pc:sldMk cId="3868260818" sldId="267"/>
            <ac:spMk id="4" creationId="{64EC94B7-BEA5-BA8A-CDB8-8023A4F2C1C6}"/>
          </ac:spMkLst>
        </pc:spChg>
        <pc:spChg chg="add mod">
          <ac:chgData name="Misbah Khan" userId="8d2cbe46-8b5e-4347-b868-70f0432020bd" providerId="ADAL" clId="{017796B6-9965-44FF-BE13-CB7D1F89CC93}" dt="2025-10-20T16:02:58.445" v="1549" actId="1076"/>
          <ac:spMkLst>
            <pc:docMk/>
            <pc:sldMk cId="3868260818" sldId="267"/>
            <ac:spMk id="5" creationId="{E85E9ABF-96BE-73F3-F139-E42E35C274C8}"/>
          </ac:spMkLst>
        </pc:spChg>
        <pc:spChg chg="add mod">
          <ac:chgData name="Misbah Khan" userId="8d2cbe46-8b5e-4347-b868-70f0432020bd" providerId="ADAL" clId="{017796B6-9965-44FF-BE13-CB7D1F89CC93}" dt="2025-10-15T13:22:35.058" v="1241" actId="20577"/>
          <ac:spMkLst>
            <pc:docMk/>
            <pc:sldMk cId="3868260818" sldId="267"/>
            <ac:spMk id="6" creationId="{15E0D4E7-4E6F-8786-62E4-3C7CCC4109B1}"/>
          </ac:spMkLst>
        </pc:spChg>
        <pc:picChg chg="add mod">
          <ac:chgData name="Misbah Khan" userId="8d2cbe46-8b5e-4347-b868-70f0432020bd" providerId="ADAL" clId="{017796B6-9965-44FF-BE13-CB7D1F89CC93}" dt="2025-10-20T16:03:13.979" v="1552" actId="1076"/>
          <ac:picMkLst>
            <pc:docMk/>
            <pc:sldMk cId="3868260818" sldId="267"/>
            <ac:picMk id="1026" creationId="{D94CB2BA-1338-09A5-D77A-9E778DFD5F1B}"/>
          </ac:picMkLst>
        </pc:picChg>
      </pc:sldChg>
      <pc:sldChg chg="addSp delSp modSp new mod">
        <pc:chgData name="Misbah Khan" userId="8d2cbe46-8b5e-4347-b868-70f0432020bd" providerId="ADAL" clId="{017796B6-9965-44FF-BE13-CB7D1F89CC93}" dt="2025-10-20T15:54:00.907" v="1533" actId="20577"/>
        <pc:sldMkLst>
          <pc:docMk/>
          <pc:sldMk cId="3074296230" sldId="268"/>
        </pc:sldMkLst>
        <pc:spChg chg="mod">
          <ac:chgData name="Misbah Khan" userId="8d2cbe46-8b5e-4347-b868-70f0432020bd" providerId="ADAL" clId="{017796B6-9965-44FF-BE13-CB7D1F89CC93}" dt="2025-10-15T13:54:28.474" v="1399" actId="14100"/>
          <ac:spMkLst>
            <pc:docMk/>
            <pc:sldMk cId="3074296230" sldId="268"/>
            <ac:spMk id="2" creationId="{4C7B4A26-7AE7-326C-7CC9-C4E8B682D595}"/>
          </ac:spMkLst>
        </pc:spChg>
        <pc:spChg chg="add mod">
          <ac:chgData name="Misbah Khan" userId="8d2cbe46-8b5e-4347-b868-70f0432020bd" providerId="ADAL" clId="{017796B6-9965-44FF-BE13-CB7D1F89CC93}" dt="2025-10-20T15:54:00.907" v="1533" actId="20577"/>
          <ac:spMkLst>
            <pc:docMk/>
            <pc:sldMk cId="3074296230" sldId="268"/>
            <ac:spMk id="3" creationId="{F791C1FF-0E3C-1F2D-557C-FA2230202E82}"/>
          </ac:spMkLst>
        </pc:spChg>
        <pc:spChg chg="add mod">
          <ac:chgData name="Misbah Khan" userId="8d2cbe46-8b5e-4347-b868-70f0432020bd" providerId="ADAL" clId="{017796B6-9965-44FF-BE13-CB7D1F89CC93}" dt="2025-10-15T13:45:39.336" v="1311" actId="20577"/>
          <ac:spMkLst>
            <pc:docMk/>
            <pc:sldMk cId="3074296230" sldId="268"/>
            <ac:spMk id="4" creationId="{E089EC1C-2534-A5B7-8F0F-F185CE7CCBAF}"/>
          </ac:spMkLst>
        </pc:spChg>
        <pc:spChg chg="add mod">
          <ac:chgData name="Misbah Khan" userId="8d2cbe46-8b5e-4347-b868-70f0432020bd" providerId="ADAL" clId="{017796B6-9965-44FF-BE13-CB7D1F89CC93}" dt="2025-10-15T13:51:55.534" v="1377" actId="1076"/>
          <ac:spMkLst>
            <pc:docMk/>
            <pc:sldMk cId="3074296230" sldId="268"/>
            <ac:spMk id="5" creationId="{BC93B1FF-0A2C-480C-3C82-5CE67B2BBC68}"/>
          </ac:spMkLst>
        </pc:spChg>
        <pc:spChg chg="add mod">
          <ac:chgData name="Misbah Khan" userId="8d2cbe46-8b5e-4347-b868-70f0432020bd" providerId="ADAL" clId="{017796B6-9965-44FF-BE13-CB7D1F89CC93}" dt="2025-10-15T13:52:14.391" v="1386" actId="20577"/>
          <ac:spMkLst>
            <pc:docMk/>
            <pc:sldMk cId="3074296230" sldId="268"/>
            <ac:spMk id="6" creationId="{CD456C89-8A7C-DEBC-C1A0-934FE9606D94}"/>
          </ac:spMkLst>
        </pc:spChg>
        <pc:picChg chg="add mod">
          <ac:chgData name="Misbah Khan" userId="8d2cbe46-8b5e-4347-b868-70f0432020bd" providerId="ADAL" clId="{017796B6-9965-44FF-BE13-CB7D1F89CC93}" dt="2025-10-15T13:54:24.800" v="1398" actId="1076"/>
          <ac:picMkLst>
            <pc:docMk/>
            <pc:sldMk cId="3074296230" sldId="268"/>
            <ac:picMk id="3075" creationId="{5BF6E663-EB09-42C8-4944-095D2658EAA8}"/>
          </ac:picMkLst>
        </pc:picChg>
      </pc:sldChg>
      <pc:sldChg chg="addSp delSp modSp new mod">
        <pc:chgData name="Misbah Khan" userId="8d2cbe46-8b5e-4347-b868-70f0432020bd" providerId="ADAL" clId="{017796B6-9965-44FF-BE13-CB7D1F89CC93}" dt="2025-10-20T16:50:24.136" v="1893" actId="14100"/>
        <pc:sldMkLst>
          <pc:docMk/>
          <pc:sldMk cId="2771909049" sldId="269"/>
        </pc:sldMkLst>
        <pc:spChg chg="mod">
          <ac:chgData name="Misbah Khan" userId="8d2cbe46-8b5e-4347-b868-70f0432020bd" providerId="ADAL" clId="{017796B6-9965-44FF-BE13-CB7D1F89CC93}" dt="2025-10-15T13:57:36.973" v="1413" actId="14100"/>
          <ac:spMkLst>
            <pc:docMk/>
            <pc:sldMk cId="2771909049" sldId="269"/>
            <ac:spMk id="2" creationId="{FED445C3-EC78-BDA5-7F61-7C50F6242E68}"/>
          </ac:spMkLst>
        </pc:spChg>
        <pc:spChg chg="add mod">
          <ac:chgData name="Misbah Khan" userId="8d2cbe46-8b5e-4347-b868-70f0432020bd" providerId="ADAL" clId="{017796B6-9965-44FF-BE13-CB7D1F89CC93}" dt="2025-10-20T15:59:56.947" v="1545" actId="1076"/>
          <ac:spMkLst>
            <pc:docMk/>
            <pc:sldMk cId="2771909049" sldId="269"/>
            <ac:spMk id="3" creationId="{F6E33354-30F8-DB74-8838-641E276C1496}"/>
          </ac:spMkLst>
        </pc:spChg>
        <pc:spChg chg="add del mod">
          <ac:chgData name="Misbah Khan" userId="8d2cbe46-8b5e-4347-b868-70f0432020bd" providerId="ADAL" clId="{017796B6-9965-44FF-BE13-CB7D1F89CC93}" dt="2025-10-20T16:49:15.514" v="1890" actId="20577"/>
          <ac:spMkLst>
            <pc:docMk/>
            <pc:sldMk cId="2771909049" sldId="269"/>
            <ac:spMk id="5" creationId="{A77FC50A-8146-1C68-9954-5FF0AE0D4F5B}"/>
          </ac:spMkLst>
        </pc:spChg>
        <pc:picChg chg="add mod">
          <ac:chgData name="Misbah Khan" userId="8d2cbe46-8b5e-4347-b868-70f0432020bd" providerId="ADAL" clId="{017796B6-9965-44FF-BE13-CB7D1F89CC93}" dt="2025-10-20T16:50:24.136" v="1893" actId="14100"/>
          <ac:picMkLst>
            <pc:docMk/>
            <pc:sldMk cId="2771909049" sldId="269"/>
            <ac:picMk id="4098" creationId="{D7F3CD39-1F2F-0A32-5274-B63DB79329EB}"/>
          </ac:picMkLst>
        </pc:picChg>
      </pc:sldChg>
      <pc:sldChg chg="addSp modSp new mod">
        <pc:chgData name="Misbah Khan" userId="8d2cbe46-8b5e-4347-b868-70f0432020bd" providerId="ADAL" clId="{017796B6-9965-44FF-BE13-CB7D1F89CC93}" dt="2025-10-15T14:22:12.670" v="1476" actId="1076"/>
        <pc:sldMkLst>
          <pc:docMk/>
          <pc:sldMk cId="704383070" sldId="270"/>
        </pc:sldMkLst>
        <pc:spChg chg="add mod">
          <ac:chgData name="Misbah Khan" userId="8d2cbe46-8b5e-4347-b868-70f0432020bd" providerId="ADAL" clId="{017796B6-9965-44FF-BE13-CB7D1F89CC93}" dt="2025-10-15T14:22:12.670" v="1476" actId="1076"/>
          <ac:spMkLst>
            <pc:docMk/>
            <pc:sldMk cId="704383070" sldId="270"/>
            <ac:spMk id="2" creationId="{771B49FF-29D2-EE4D-25F4-0200032B70C6}"/>
          </ac:spMkLst>
        </pc:spChg>
        <pc:spChg chg="add mod">
          <ac:chgData name="Misbah Khan" userId="8d2cbe46-8b5e-4347-b868-70f0432020bd" providerId="ADAL" clId="{017796B6-9965-44FF-BE13-CB7D1F89CC93}" dt="2025-10-15T14:22:06.384" v="1475" actId="1076"/>
          <ac:spMkLst>
            <pc:docMk/>
            <pc:sldMk cId="704383070" sldId="270"/>
            <ac:spMk id="3" creationId="{B6CBA1B4-507B-5D03-7892-18AB57A3B2DF}"/>
          </ac:spMkLst>
        </pc:spChg>
      </pc:sldChg>
      <pc:sldChg chg="new del">
        <pc:chgData name="Misbah Khan" userId="8d2cbe46-8b5e-4347-b868-70f0432020bd" providerId="ADAL" clId="{017796B6-9965-44FF-BE13-CB7D1F89CC93}" dt="2025-10-15T14:14:07.217" v="1447" actId="2696"/>
        <pc:sldMkLst>
          <pc:docMk/>
          <pc:sldMk cId="3936464287" sldId="270"/>
        </pc:sldMkLst>
      </pc:sldChg>
      <pc:sldChg chg="addSp modSp new mod">
        <pc:chgData name="Misbah Khan" userId="8d2cbe46-8b5e-4347-b868-70f0432020bd" providerId="ADAL" clId="{017796B6-9965-44FF-BE13-CB7D1F89CC93}" dt="2025-10-15T14:23:27.419" v="1484" actId="1076"/>
        <pc:sldMkLst>
          <pc:docMk/>
          <pc:sldMk cId="1634799920" sldId="271"/>
        </pc:sldMkLst>
        <pc:spChg chg="add mod">
          <ac:chgData name="Misbah Khan" userId="8d2cbe46-8b5e-4347-b868-70f0432020bd" providerId="ADAL" clId="{017796B6-9965-44FF-BE13-CB7D1F89CC93}" dt="2025-10-15T14:23:27.419" v="1484" actId="1076"/>
          <ac:spMkLst>
            <pc:docMk/>
            <pc:sldMk cId="1634799920" sldId="271"/>
            <ac:spMk id="2" creationId="{80547EBB-420E-9BEE-8E1E-A62627485D52}"/>
          </ac:spMkLst>
        </pc:spChg>
      </pc:sldChg>
      <pc:sldChg chg="addSp modSp new mod">
        <pc:chgData name="Misbah Khan" userId="8d2cbe46-8b5e-4347-b868-70f0432020bd" providerId="ADAL" clId="{017796B6-9965-44FF-BE13-CB7D1F89CC93}" dt="2025-10-20T16:47:47.932" v="1888" actId="113"/>
        <pc:sldMkLst>
          <pc:docMk/>
          <pc:sldMk cId="3618822302" sldId="272"/>
        </pc:sldMkLst>
        <pc:spChg chg="add mod">
          <ac:chgData name="Misbah Khan" userId="8d2cbe46-8b5e-4347-b868-70f0432020bd" providerId="ADAL" clId="{017796B6-9965-44FF-BE13-CB7D1F89CC93}" dt="2025-10-20T16:47:47.932" v="1888" actId="113"/>
          <ac:spMkLst>
            <pc:docMk/>
            <pc:sldMk cId="3618822302" sldId="272"/>
            <ac:spMk id="2" creationId="{D9914891-0430-5427-207D-6E6309E10E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10/23/2025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25441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10/23/2025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14592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10/23/2025</a:t>
            </a:fld>
            <a:endParaRPr lang="en-US" dirty="0"/>
          </a:p>
        </p:txBody>
      </p:sp>
    </p:spTree>
    <p:extLst>
      <p:ext uri="{BB962C8B-B14F-4D97-AF65-F5344CB8AC3E}">
        <p14:creationId xmlns:p14="http://schemas.microsoft.com/office/powerpoint/2010/main" val="2408987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10/23/2025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2814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10/23/2025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52679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10/23/2025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28798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10/23/2025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83911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10/23/2025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3314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10/23/2025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93729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10/23/2025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51244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10/23/2025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56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10/23/2025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440433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33" r:id="rId6"/>
    <p:sldLayoutId id="2147483829" r:id="rId7"/>
    <p:sldLayoutId id="2147483830" r:id="rId8"/>
    <p:sldLayoutId id="2147483831" r:id="rId9"/>
    <p:sldLayoutId id="2147483832" r:id="rId10"/>
    <p:sldLayoutId id="2147483834"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gif"/></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2.gif"/></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5.gif"/></Relationships>
</file>

<file path=ppt/slides/_rels/slide15.xml.rels><?xml version="1.0" encoding="UTF-8" standalone="yes"?>
<Relationships xmlns="http://schemas.openxmlformats.org/package/2006/relationships"><Relationship Id="rId8" Type="http://schemas.openxmlformats.org/officeDocument/2006/relationships/hyperlink" Target="https://academic.oup.com/ageing/article/49/2/264/5661652?utm_source=chatgpt.com" TargetMode="External"/><Relationship Id="rId13" Type="http://schemas.openxmlformats.org/officeDocument/2006/relationships/hyperlink" Target="https://www.gov.uk/government/news/4d-tech-to-prevent-falls-to-be-rolled-out-in-social-care-" TargetMode="External"/><Relationship Id="rId3" Type="http://schemas.openxmlformats.org/officeDocument/2006/relationships/hyperlink" Target="https://www.ageuk.org.uk/discover/2024/september/state-of-health-and-care-of-older-people-in-england-2024/?utm_source=chatgpt.com" TargetMode="External"/><Relationship Id="rId7" Type="http://schemas.openxmlformats.org/officeDocument/2006/relationships/hyperlink" Target="https://www.carehome.co.uk/advice/what-is-the-cqc-care-quality-commission" TargetMode="External"/><Relationship Id="rId12" Type="http://schemas.openxmlformats.org/officeDocument/2006/relationships/hyperlink" Target="https://www.gov.uk/government/news/4d-tech-to-prevent-falls-to-be-rolled-out-in-social-care-settings" TargetMode="External"/><Relationship Id="rId2" Type="http://schemas.openxmlformats.org/officeDocument/2006/relationships/hyperlink" Target="https://www.ageuk.org.uk/" TargetMode="External"/><Relationship Id="rId16" Type="http://schemas.openxmlformats.org/officeDocument/2006/relationships/hyperlink" Target="https://www.ft.com/content/1d00c52d-e3ec-45f4-9cb1-1a642ba5b69b" TargetMode="External"/><Relationship Id="rId1" Type="http://schemas.openxmlformats.org/officeDocument/2006/relationships/slideLayout" Target="../slideLayouts/slideLayout7.xml"/><Relationship Id="rId6" Type="http://schemas.openxmlformats.org/officeDocument/2006/relationships/hyperlink" Target="https://www.bgs.org.uk/" TargetMode="External"/><Relationship Id="rId11" Type="http://schemas.openxmlformats.org/officeDocument/2006/relationships/hyperlink" Target="https://www.gov.uk/" TargetMode="External"/><Relationship Id="rId5" Type="http://schemas.openxmlformats.org/officeDocument/2006/relationships/hyperlink" Target="https://www.digitalhealth.net/2024/05/light-tech-project-launched-across-10-care-homes-for-dementia-patients/?utm_source=chatgpt.com" TargetMode="External"/><Relationship Id="rId15" Type="http://schemas.openxmlformats.org/officeDocument/2006/relationships/hyperlink" Target="https://www.equalityhumanrights.com/" TargetMode="External"/><Relationship Id="rId10" Type="http://schemas.openxmlformats.org/officeDocument/2006/relationships/hyperlink" Target="https://www.gov.uk/guidance/care-act-2014-guidance" TargetMode="External"/><Relationship Id="rId4" Type="http://schemas.openxmlformats.org/officeDocument/2006/relationships/hyperlink" Target="https://academic.oup.com/ageing/article/51/7/afac158/6649132?utm_source=chatgpt.com" TargetMode="External"/><Relationship Id="rId9" Type="http://schemas.openxmlformats.org/officeDocument/2006/relationships/hyperlink" Target="https://www.cromwellmedical.com/what-do-the-latest-statistics-reveal-about-the-state-of-care-homes-in-the-uk" TargetMode="External"/><Relationship Id="rId14" Type="http://schemas.openxmlformats.org/officeDocument/2006/relationships/hyperlink" Target="https://www.gov.uk/government/news/government-backed-technologies-support-those-living-with-dementia?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cbi.nlm.nih.gov/books/NBK583604/?utm_source=chatgpt.com" TargetMode="External"/><Relationship Id="rId13" Type="http://schemas.openxmlformats.org/officeDocument/2006/relationships/hyperlink" Target="https://arxiv.org/abs/2505.04184?utm_source=chatgpt.com" TargetMode="External"/><Relationship Id="rId18" Type="http://schemas.openxmlformats.org/officeDocument/2006/relationships/hyperlink" Target="https://www.ons.gov.uk/" TargetMode="External"/><Relationship Id="rId3" Type="http://schemas.openxmlformats.org/officeDocument/2006/relationships/hyperlink" Target="https://www.gov.uk/government/news/cutting-edge-tech-introduced-in-social-care?utm_source=chatgpt.com" TargetMode="External"/><Relationship Id="rId7" Type="http://schemas.openxmlformats.org/officeDocument/2006/relationships/hyperlink" Target="https://commonslibrary.parliament.uk/" TargetMode="External"/><Relationship Id="rId12" Type="http://schemas.openxmlformats.org/officeDocument/2006/relationships/hyperlink" Target="https://www.libertyhumanrights.org.uk/" TargetMode="External"/><Relationship Id="rId17" Type="http://schemas.openxmlformats.org/officeDocument/2006/relationships/hyperlink" Target="https://www.nice.org.uk/guidance/cg161" TargetMode="External"/><Relationship Id="rId2" Type="http://schemas.openxmlformats.org/officeDocument/2006/relationships/hyperlink" Target="https://www.gov.uk/government/publications/evidence-review-for-adult-social-care-reform/evidence-review-for-adult-social-care-reform-summary-report?utm_source=chatgpt.com" TargetMode="External"/><Relationship Id="rId16" Type="http://schemas.openxmlformats.org/officeDocument/2006/relationships/hyperlink" Target="https://www.longtermplan.nhs.uk/" TargetMode="External"/><Relationship Id="rId1" Type="http://schemas.openxmlformats.org/officeDocument/2006/relationships/slideLayout" Target="../slideLayouts/slideLayout7.xml"/><Relationship Id="rId6" Type="http://schemas.openxmlformats.org/officeDocument/2006/relationships/hyperlink" Target="https://www.theguardian.com/" TargetMode="External"/><Relationship Id="rId11" Type="http://schemas.openxmlformats.org/officeDocument/2006/relationships/hyperlink" Target="https://www.itv.com/news/2025-04-03/thousands-of-care-homes-not-been-inspected-since-2020-data-analysis-finds" TargetMode="External"/><Relationship Id="rId5" Type="http://schemas.openxmlformats.org/officeDocument/2006/relationships/hyperlink" Target="https://www.gov.uk/government/publications/2022-based-population-projections-a-" TargetMode="External"/><Relationship Id="rId15" Type="http://schemas.openxmlformats.org/officeDocument/2006/relationships/hyperlink" Target="https://www.theguardian.com/money/article/2024/aug/10/nationwide-free-dementia-clinics-branches-uk" TargetMode="External"/><Relationship Id="rId10" Type="http://schemas.openxmlformats.org/officeDocument/2006/relationships/hyperlink" Target="https://ico.org.uk/" TargetMode="External"/><Relationship Id="rId4" Type="http://schemas.openxmlformats.org/officeDocument/2006/relationships/hyperlink" Target="https://www.gov.uk/" TargetMode="External"/><Relationship Id="rId9" Type="http://schemas.openxmlformats.org/officeDocument/2006/relationships/hyperlink" Target="https://www.imperial.nhs.uk/about-us/news/innovative-home-monitoring-service-aims-to-improve-care?utm_source=chatgpt.com" TargetMode="External"/><Relationship Id="rId14" Type="http://schemas.openxmlformats.org/officeDocument/2006/relationships/hyperlink" Target="https://arxiv.org/abs/1903.1208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freepik.com/free-vector/flat-hand-drawn-seniors-using-technology_12067502.htm" TargetMode="External"/><Relationship Id="rId13" Type="http://schemas.openxmlformats.org/officeDocument/2006/relationships/hyperlink" Target="https://www.shutterstock.com/image-vector/cute-cartoon-group-happy-elderly-260nw-2580248937.jpg" TargetMode="External"/><Relationship Id="rId18" Type="http://schemas.openxmlformats.org/officeDocument/2006/relationships/hyperlink" Target="https://pixabay.com/gifs/fall-senior-citizens-elderly-woman-1574/?utm_source=chatgpt.com" TargetMode="External"/><Relationship Id="rId3" Type="http://schemas.openxmlformats.org/officeDocument/2006/relationships/hyperlink" Target="https://publications.parliament.uk/pa/cm5901/cmselect/cmwomeq/414/report.html?utm_source=chatgpt.com" TargetMode="External"/><Relationship Id="rId7" Type="http://schemas.openxmlformats.org/officeDocument/2006/relationships/hyperlink" Target="https://www.dreamstime.com/photos-images/old-woman-looking-younger-self-mirror.html?utm_source=chatgpt.com" TargetMode="External"/><Relationship Id="rId12" Type="http://schemas.openxmlformats.org/officeDocument/2006/relationships/hyperlink" Target="https://cdn.pixabay.com/animation/2023/06/20/07/51/07%1e51%1e04%1e313__480.png" TargetMode="External"/><Relationship Id="rId17" Type="http://schemas.openxmlformats.org/officeDocument/2006/relationships/hyperlink" Target="https://tenor.com/en%1eGB/search/animated-old-people-gifs" TargetMode="External"/><Relationship Id="rId2" Type="http://schemas.openxmlformats.org/officeDocument/2006/relationships/hyperlink" Target="https://www.gov.uk/government/publications/ageing-society-grand-challenge" TargetMode="External"/><Relationship Id="rId16" Type="http://schemas.openxmlformats.org/officeDocument/2006/relationships/hyperlink" Target="https://www.shutterstock.com/image-vector/illustration-declining-birthrate-aging-population-600nw-2310118021.jpg" TargetMode="External"/><Relationship Id="rId1" Type="http://schemas.openxmlformats.org/officeDocument/2006/relationships/slideLayout" Target="../slideLayouts/slideLayout7.xml"/><Relationship Id="rId6" Type="http://schemas.openxmlformats.org/officeDocument/2006/relationships/hyperlink" Target="https://www.dreamstime.com/illustration/old-man-fall-down.html" TargetMode="External"/><Relationship Id="rId11" Type="http://schemas.openxmlformats.org/officeDocument/2006/relationships/hyperlink" Target="https://i.pinimg.com/736x/cf/80/97/cf80971223143410881853bc37c58c5e.jpg" TargetMode="External"/><Relationship Id="rId5" Type="http://schemas.openxmlformats.org/officeDocument/2006/relationships/hyperlink" Target="https://www.who.int/publications/i/item/9789240016866" TargetMode="External"/><Relationship Id="rId15" Type="http://schemas.openxmlformats.org/officeDocument/2006/relationships/hyperlink" Target="https://www.shutterstock.com/shutterstock/photos/1139630471/display_1500/stock-vector-cartoon-old-people-happy-aged-citizens-disabled-senior-on-older-wheelchair-and-care-seniors-1139630471.jpg" TargetMode="External"/><Relationship Id="rId10" Type="http://schemas.openxmlformats.org/officeDocument/2006/relationships/hyperlink" Target="https://www.istockphoto.com/illustrations/elderly-care-home" TargetMode="External"/><Relationship Id="rId4" Type="http://schemas.openxmlformats.org/officeDocument/2006/relationships/hyperlink" Target="https://www.who.int/" TargetMode="External"/><Relationship Id="rId9" Type="http://schemas.openxmlformats.org/officeDocument/2006/relationships/hyperlink" Target="https://www.istockphoto.com/" TargetMode="External"/><Relationship Id="rId14" Type="http://schemas.openxmlformats.org/officeDocument/2006/relationships/hyperlink" Target="https://www.shutterstock.com/image%1evector/life%1estages%1eflat%1evector%1eillustration%1eset%1e7261852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96" name="Rectangle 7195">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198" name="Freeform: Shape 7197">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00" name="Freeform: Shape 7199">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202" name="Freeform: Shape 7201">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204" name="Freeform: Shape 7203">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206" name="Freeform: Shape 7205">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D572552-F810-1DE9-B6F5-969313B252E0}"/>
              </a:ext>
            </a:extLst>
          </p:cNvPr>
          <p:cNvSpPr>
            <a:spLocks noGrp="1"/>
          </p:cNvSpPr>
          <p:nvPr>
            <p:ph type="ctrTitle"/>
          </p:nvPr>
        </p:nvSpPr>
        <p:spPr>
          <a:xfrm>
            <a:off x="1713171" y="4358355"/>
            <a:ext cx="8394306" cy="1396053"/>
          </a:xfrm>
        </p:spPr>
        <p:txBody>
          <a:bodyPr anchor="b">
            <a:normAutofit fontScale="90000"/>
          </a:bodyPr>
          <a:lstStyle/>
          <a:p>
            <a:pPr algn="ctr">
              <a:lnSpc>
                <a:spcPct val="110000"/>
              </a:lnSpc>
            </a:pPr>
            <a:r>
              <a:rPr lang="en-GB" sz="1400" b="1" dirty="0">
                <a:latin typeface="Arial" panose="020B0604020202020204" pitchFamily="34" charset="0"/>
                <a:cs typeface="Arial" panose="020B0604020202020204" pitchFamily="34" charset="0"/>
              </a:rPr>
              <a:t>Student Name: Misbah Khan</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Student ID: 2221347</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Module: Empowering the Older Person</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Module Code: BMHP6027</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Component 1: Individual  Presentation (PowerPoint with Voice-Over)</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Lecturer: Zakkiyah Ahmed</a:t>
            </a:r>
            <a:br>
              <a:rPr lang="en-GB" sz="1400" b="1" dirty="0"/>
            </a:br>
            <a:endParaRPr lang="en-GB" sz="1400" dirty="0"/>
          </a:p>
        </p:txBody>
      </p:sp>
      <p:pic>
        <p:nvPicPr>
          <p:cNvPr id="7170" name="Picture 2" descr="63+ Thousand Happy Elderly Cartoon Royalty-Free Images, Stock Photos &amp;  Pictures | Shutterstock">
            <a:extLst>
              <a:ext uri="{FF2B5EF4-FFF2-40B4-BE49-F238E27FC236}">
                <a16:creationId xmlns:a16="http://schemas.microsoft.com/office/drawing/2014/main" id="{B89C409B-45BE-75FC-E92D-8EE10EC7A4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243" r="6393" b="2"/>
          <a:stretch>
            <a:fillRect/>
          </a:stretch>
        </p:blipFill>
        <p:spPr bwMode="auto">
          <a:xfrm>
            <a:off x="3551218" y="566057"/>
            <a:ext cx="5144976" cy="320251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AD9443C-44A1-ACDD-E2A8-AFFF8BDCD2B8}"/>
              </a:ext>
            </a:extLst>
          </p:cNvPr>
          <p:cNvSpPr txBox="1"/>
          <p:nvPr/>
        </p:nvSpPr>
        <p:spPr>
          <a:xfrm>
            <a:off x="3668709" y="3244334"/>
            <a:ext cx="2778380" cy="246221"/>
          </a:xfrm>
          <a:prstGeom prst="rect">
            <a:avLst/>
          </a:prstGeom>
          <a:noFill/>
        </p:spPr>
        <p:txBody>
          <a:bodyPr wrap="square" rtlCol="0">
            <a:spAutoFit/>
          </a:bodyPr>
          <a:lstStyle/>
          <a:p>
            <a:r>
              <a:rPr lang="en-GB" sz="1000" dirty="0"/>
              <a:t>(Shutterstock, 2025)</a:t>
            </a:r>
          </a:p>
        </p:txBody>
      </p:sp>
      <p:pic>
        <p:nvPicPr>
          <p:cNvPr id="8" name="Audio 7">
            <a:hlinkClick r:id="" action="ppaction://media"/>
            <a:extLst>
              <a:ext uri="{FF2B5EF4-FFF2-40B4-BE49-F238E27FC236}">
                <a16:creationId xmlns:a16="http://schemas.microsoft.com/office/drawing/2014/main" id="{0DBBCC49-D4C1-65DE-BDA0-DE9648057B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6790142"/>
      </p:ext>
    </p:extLst>
  </p:cSld>
  <p:clrMapOvr>
    <a:masterClrMapping/>
  </p:clrMapOvr>
  <mc:AlternateContent xmlns:mc="http://schemas.openxmlformats.org/markup-compatibility/2006" xmlns:p14="http://schemas.microsoft.com/office/powerpoint/2010/main">
    <mc:Choice Requires="p14">
      <p:transition spd="slow" p14:dur="2000" advTm="18495"/>
    </mc:Choice>
    <mc:Fallback xmlns="">
      <p:transition spd="slow" advTm="18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97CE3CF-2324-031F-2BD3-F249D9700E54}"/>
              </a:ext>
            </a:extLst>
          </p:cNvPr>
          <p:cNvSpPr>
            <a:spLocks noGrp="1"/>
          </p:cNvSpPr>
          <p:nvPr>
            <p:ph type="title"/>
          </p:nvPr>
        </p:nvSpPr>
        <p:spPr>
          <a:xfrm>
            <a:off x="381000" y="170769"/>
            <a:ext cx="5295569" cy="722993"/>
          </a:xfrm>
        </p:spPr>
        <p:txBody>
          <a:bodyPr anchor="b">
            <a:normAutofit fontScale="90000"/>
          </a:bodyPr>
          <a:lstStyle/>
          <a:p>
            <a:r>
              <a:rPr lang="en-GB" dirty="0"/>
              <a:t>Introduction</a:t>
            </a:r>
          </a:p>
        </p:txBody>
      </p:sp>
      <p:sp>
        <p:nvSpPr>
          <p:cNvPr id="3" name="Content Placeholder 2">
            <a:extLst>
              <a:ext uri="{FF2B5EF4-FFF2-40B4-BE49-F238E27FC236}">
                <a16:creationId xmlns:a16="http://schemas.microsoft.com/office/drawing/2014/main" id="{09FB4917-E296-EB7A-1D50-580188C98F56}"/>
              </a:ext>
            </a:extLst>
          </p:cNvPr>
          <p:cNvSpPr>
            <a:spLocks noGrp="1"/>
          </p:cNvSpPr>
          <p:nvPr>
            <p:ph idx="1"/>
          </p:nvPr>
        </p:nvSpPr>
        <p:spPr>
          <a:xfrm>
            <a:off x="381000" y="1064531"/>
            <a:ext cx="5714999" cy="5595257"/>
          </a:xfrm>
        </p:spPr>
        <p:txBody>
          <a:bodyPr anchor="t">
            <a:normAutofit fontScale="92500" lnSpcReduction="10000"/>
          </a:bodyPr>
          <a:lstStyle/>
          <a:p>
            <a:pPr>
              <a:lnSpc>
                <a:spcPct val="130000"/>
              </a:lnSpc>
            </a:pPr>
            <a:r>
              <a:rPr lang="en-GB" sz="1300" dirty="0">
                <a:latin typeface="Arial" panose="020B0604020202020204" pitchFamily="34" charset="0"/>
                <a:cs typeface="Arial" panose="020B0604020202020204" pitchFamily="34" charset="0"/>
              </a:rPr>
              <a:t>This presentation will explore and evaluate the care and support needs of older adults in the UK. It will examine how ageing is understood through biological and social lenses, critically assess care provisions, and explore current legislation, policy, and how we can empower older people in the sector. As the UK population continues to age, understanding and responding to these needs is vital to ensuring older people live with dignity, independence, and access to high-quality care (UK Parliament, 2025).</a:t>
            </a:r>
          </a:p>
          <a:p>
            <a:pPr>
              <a:lnSpc>
                <a:spcPct val="130000"/>
              </a:lnSpc>
            </a:pPr>
            <a:r>
              <a:rPr lang="en-GB" sz="1300" dirty="0">
                <a:latin typeface="Arial" panose="020B0604020202020204" pitchFamily="34" charset="0"/>
                <a:cs typeface="Arial" panose="020B0604020202020204" pitchFamily="34" charset="0"/>
              </a:rPr>
              <a:t>Ageing is a complex, lifelong biological process that results in a progressive decline in physiological function and increased vulnerability to disease (McAuley, 2024). Several theories attempt to explain how and why we age. For example, the genetic theory of ageing posits that biological ageing is programmed in our DNA, limiting cell division and regeneration. Meanwhile, the wear-and-tear theory suggests that cumulative damage to cells and tissues caused by free radicals, environmental exposure, or lifestyle factors gradually impairs bodily functions (McAuley, 2024).</a:t>
            </a:r>
          </a:p>
          <a:p>
            <a:pPr>
              <a:lnSpc>
                <a:spcPct val="130000"/>
              </a:lnSpc>
            </a:pPr>
            <a:r>
              <a:rPr lang="en-GB" sz="1300" dirty="0">
                <a:latin typeface="Arial" panose="020B0604020202020204" pitchFamily="34" charset="0"/>
                <a:cs typeface="Arial" panose="020B0604020202020204" pitchFamily="34" charset="0"/>
              </a:rPr>
              <a:t>Although these biological models help explain physiological decline, ageing must also be understood socially and psychologically, as older adults' experiences are shaped by lifelong socioeconomic, cultural, and environmental influences.</a:t>
            </a:r>
          </a:p>
          <a:p>
            <a:pPr>
              <a:lnSpc>
                <a:spcPct val="130000"/>
              </a:lnSpc>
            </a:pPr>
            <a:endParaRPr lang="en-GB" sz="700" dirty="0">
              <a:latin typeface="Arial" panose="020B0604020202020204" pitchFamily="34" charset="0"/>
              <a:cs typeface="Arial" panose="020B0604020202020204" pitchFamily="34" charset="0"/>
            </a:endParaRPr>
          </a:p>
        </p:txBody>
      </p:sp>
      <p:sp>
        <p:nvSpPr>
          <p:cNvPr id="2057" name="Freeform: Shape 205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59" name="Freeform: Shape 205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61" name="Freeform: Shape 206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146" name="Picture 2" descr="Photographer Made His 91 Year-Old Mother Feel Young Again">
            <a:extLst>
              <a:ext uri="{FF2B5EF4-FFF2-40B4-BE49-F238E27FC236}">
                <a16:creationId xmlns:a16="http://schemas.microsoft.com/office/drawing/2014/main" id="{DC73E62B-DDD1-242E-5DBD-EC2CF02F6B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025" y="1040911"/>
            <a:ext cx="4631531" cy="42345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70E32C4-452F-8D94-DE7F-A46E403F5FE2}"/>
              </a:ext>
            </a:extLst>
          </p:cNvPr>
          <p:cNvSpPr txBox="1"/>
          <p:nvPr/>
        </p:nvSpPr>
        <p:spPr>
          <a:xfrm>
            <a:off x="9144000" y="5370130"/>
            <a:ext cx="1828800" cy="246221"/>
          </a:xfrm>
          <a:prstGeom prst="rect">
            <a:avLst/>
          </a:prstGeom>
          <a:noFill/>
        </p:spPr>
        <p:txBody>
          <a:bodyPr wrap="square" rtlCol="0">
            <a:spAutoFit/>
          </a:bodyPr>
          <a:lstStyle/>
          <a:p>
            <a:r>
              <a:rPr lang="en-GB" sz="1000" dirty="0"/>
              <a:t>(Pinterest, n.d.)</a:t>
            </a:r>
          </a:p>
        </p:txBody>
      </p:sp>
      <p:pic>
        <p:nvPicPr>
          <p:cNvPr id="15" name="Audio 14">
            <a:hlinkClick r:id="" action="ppaction://media"/>
            <a:extLst>
              <a:ext uri="{FF2B5EF4-FFF2-40B4-BE49-F238E27FC236}">
                <a16:creationId xmlns:a16="http://schemas.microsoft.com/office/drawing/2014/main" id="{4E0485B0-3214-2C42-81B5-7628293CE8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0444779"/>
      </p:ext>
    </p:extLst>
  </p:cSld>
  <p:clrMapOvr>
    <a:masterClrMapping/>
  </p:clrMapOvr>
  <mc:AlternateContent xmlns:mc="http://schemas.openxmlformats.org/markup-compatibility/2006" xmlns:p14="http://schemas.microsoft.com/office/powerpoint/2010/main">
    <mc:Choice Requires="p14">
      <p:transition spd="slow" p14:dur="2000" advTm="82275"/>
    </mc:Choice>
    <mc:Fallback xmlns="">
      <p:transition spd="slow" advTm="82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2D75-B51A-8687-D37C-55D0D95033A6}"/>
              </a:ext>
            </a:extLst>
          </p:cNvPr>
          <p:cNvSpPr>
            <a:spLocks noGrp="1"/>
          </p:cNvSpPr>
          <p:nvPr>
            <p:ph type="title"/>
          </p:nvPr>
        </p:nvSpPr>
        <p:spPr>
          <a:xfrm>
            <a:off x="4347809" y="492840"/>
            <a:ext cx="7828136" cy="1004141"/>
          </a:xfrm>
        </p:spPr>
        <p:txBody>
          <a:bodyPr>
            <a:noAutofit/>
          </a:bodyPr>
          <a:lstStyle/>
          <a:p>
            <a:r>
              <a:rPr lang="en-GB" sz="2800" dirty="0"/>
              <a:t>The Ageing Population: Setting the scene</a:t>
            </a:r>
          </a:p>
        </p:txBody>
      </p:sp>
      <p:sp>
        <p:nvSpPr>
          <p:cNvPr id="4" name="TextBox 3">
            <a:extLst>
              <a:ext uri="{FF2B5EF4-FFF2-40B4-BE49-F238E27FC236}">
                <a16:creationId xmlns:a16="http://schemas.microsoft.com/office/drawing/2014/main" id="{84F72CE0-972C-8B9D-4632-EDAB5B5BB9FB}"/>
              </a:ext>
            </a:extLst>
          </p:cNvPr>
          <p:cNvSpPr txBox="1"/>
          <p:nvPr/>
        </p:nvSpPr>
        <p:spPr>
          <a:xfrm>
            <a:off x="8538495" y="2312311"/>
            <a:ext cx="3406618" cy="440120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Importance: Why Innovation, Empowerment, and Policy Matter</a:t>
            </a:r>
          </a:p>
          <a:p>
            <a:r>
              <a:rPr lang="en-GB" sz="1200" b="1" dirty="0">
                <a:latin typeface="Arial" panose="020B0604020202020204" pitchFamily="34" charset="0"/>
                <a:cs typeface="Arial" panose="020B0604020202020204" pitchFamily="34" charset="0"/>
              </a:rPr>
              <a:t>Innovation:</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Technologies such as telehealth, smart monitoring, and assistive devices enhance independence and reduce risk.</a:t>
            </a:r>
          </a:p>
          <a:p>
            <a:pPr lvl="1"/>
            <a:r>
              <a:rPr lang="en-GB" sz="1200" dirty="0">
                <a:latin typeface="Arial" panose="020B0604020202020204" pitchFamily="34" charset="0"/>
                <a:cs typeface="Arial" panose="020B0604020202020204" pitchFamily="34" charset="0"/>
              </a:rPr>
              <a:t>Helps reduce pressure on overstretched services (Ma et al., 2025).</a:t>
            </a:r>
          </a:p>
          <a:p>
            <a:r>
              <a:rPr lang="en-GB" sz="1200" b="1" dirty="0">
                <a:latin typeface="Arial" panose="020B0604020202020204" pitchFamily="34" charset="0"/>
                <a:cs typeface="Arial" panose="020B0604020202020204" pitchFamily="34" charset="0"/>
              </a:rPr>
              <a:t>Empowerment:</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Involving older adults in decision-making boosts autonomy, dignity, and adherence to care plans.</a:t>
            </a:r>
          </a:p>
          <a:p>
            <a:pPr lvl="1"/>
            <a:r>
              <a:rPr lang="en-GB" sz="1200" dirty="0">
                <a:latin typeface="Arial" panose="020B0604020202020204" pitchFamily="34" charset="0"/>
                <a:cs typeface="Arial" panose="020B0604020202020204" pitchFamily="34" charset="0"/>
              </a:rPr>
              <a:t>Counters ageism and encourages active participation in society (WHO, 2021).</a:t>
            </a:r>
          </a:p>
          <a:p>
            <a:r>
              <a:rPr lang="en-GB" sz="1200" b="1" dirty="0">
                <a:latin typeface="Arial" panose="020B0604020202020204" pitchFamily="34" charset="0"/>
                <a:cs typeface="Arial" panose="020B0604020202020204" pitchFamily="34" charset="0"/>
              </a:rPr>
              <a:t>Policy:</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Legislation like the Care Act 2014 and Mental Capacity Act 2005 protect rights and set care standards.</a:t>
            </a:r>
          </a:p>
          <a:p>
            <a:pPr lvl="1"/>
            <a:r>
              <a:rPr lang="en-GB" sz="1200" dirty="0">
                <a:latin typeface="Arial" panose="020B0604020202020204" pitchFamily="34" charset="0"/>
                <a:cs typeface="Arial" panose="020B0604020202020204" pitchFamily="34" charset="0"/>
              </a:rPr>
              <a:t>Future reforms are needed to address funding, workforce shortages, and growing demand (UK Parliament, 2025</a:t>
            </a:r>
            <a:r>
              <a:rPr lang="en-GB" sz="1200" dirty="0"/>
              <a:t>).</a:t>
            </a:r>
          </a:p>
          <a:p>
            <a:pPr lvl="1"/>
            <a:endParaRPr lang="en-GB" sz="1000" dirty="0"/>
          </a:p>
          <a:p>
            <a:pPr lvl="1"/>
            <a:endParaRPr lang="en-GB" dirty="0"/>
          </a:p>
        </p:txBody>
      </p:sp>
      <p:sp>
        <p:nvSpPr>
          <p:cNvPr id="5" name="TextBox 4">
            <a:extLst>
              <a:ext uri="{FF2B5EF4-FFF2-40B4-BE49-F238E27FC236}">
                <a16:creationId xmlns:a16="http://schemas.microsoft.com/office/drawing/2014/main" id="{3934CB16-FE01-2F5A-D1D5-35A924D04CAC}"/>
              </a:ext>
            </a:extLst>
          </p:cNvPr>
          <p:cNvSpPr txBox="1"/>
          <p:nvPr/>
        </p:nvSpPr>
        <p:spPr>
          <a:xfrm>
            <a:off x="4458005" y="2611389"/>
            <a:ext cx="4041649" cy="3970318"/>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Main Care Needs of Older People</a:t>
            </a:r>
          </a:p>
          <a:p>
            <a:r>
              <a:rPr lang="en-GB" sz="1200" b="1" dirty="0">
                <a:latin typeface="Arial" panose="020B0604020202020204" pitchFamily="34" charset="0"/>
                <a:cs typeface="Arial" panose="020B0604020202020204" pitchFamily="34" charset="0"/>
              </a:rPr>
              <a:t>Physical Needs:</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Chronic illnesses (e.g. diabetes, arthritis), frailty, falls, mobility and sensory impairments.</a:t>
            </a:r>
          </a:p>
          <a:p>
            <a:pPr lvl="1"/>
            <a:r>
              <a:rPr lang="en-GB" sz="1200" dirty="0">
                <a:latin typeface="Arial" panose="020B0604020202020204" pitchFamily="34" charset="0"/>
                <a:cs typeface="Arial" panose="020B0604020202020204" pitchFamily="34" charset="0"/>
              </a:rPr>
              <a:t>Requires home adaptations, assistive devices, rehabilitation, and medical support.</a:t>
            </a:r>
          </a:p>
          <a:p>
            <a:r>
              <a:rPr lang="en-GB" sz="1200" b="1" dirty="0">
                <a:latin typeface="Arial" panose="020B0604020202020204" pitchFamily="34" charset="0"/>
                <a:cs typeface="Arial" panose="020B0604020202020204" pitchFamily="34" charset="0"/>
              </a:rPr>
              <a:t>Emotional Needs:</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Loneliness, grief, anxiety, low mood after bereavement or retirement.</a:t>
            </a:r>
          </a:p>
          <a:p>
            <a:pPr lvl="1"/>
            <a:r>
              <a:rPr lang="en-GB" sz="1200" dirty="0">
                <a:latin typeface="Arial" panose="020B0604020202020204" pitchFamily="34" charset="0"/>
                <a:cs typeface="Arial" panose="020B0604020202020204" pitchFamily="34" charset="0"/>
              </a:rPr>
              <a:t>Support needed through counselling, community engagement, and emotional wellbeing services.</a:t>
            </a:r>
          </a:p>
          <a:p>
            <a:r>
              <a:rPr lang="en-GB" sz="1200" b="1" dirty="0">
                <a:latin typeface="Arial" panose="020B0604020202020204" pitchFamily="34" charset="0"/>
                <a:cs typeface="Arial" panose="020B0604020202020204" pitchFamily="34" charset="0"/>
              </a:rPr>
              <a:t>Social Needs:</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Social isolation, especially among those living alone or digitally excluded.</a:t>
            </a:r>
          </a:p>
          <a:p>
            <a:pPr lvl="1"/>
            <a:r>
              <a:rPr lang="en-GB" sz="1200" dirty="0">
                <a:latin typeface="Arial" panose="020B0604020202020204" pitchFamily="34" charset="0"/>
                <a:cs typeface="Arial" panose="020B0604020202020204" pitchFamily="34" charset="0"/>
              </a:rPr>
              <a:t>Need for access to community services, transport, peer support, and meaningful social roles.</a:t>
            </a:r>
          </a:p>
          <a:p>
            <a:r>
              <a:rPr lang="en-GB" sz="1200" b="1" dirty="0">
                <a:latin typeface="Arial" panose="020B0604020202020204" pitchFamily="34" charset="0"/>
                <a:cs typeface="Arial" panose="020B0604020202020204" pitchFamily="34" charset="0"/>
              </a:rPr>
              <a:t>Psychological Needs:</a:t>
            </a:r>
            <a:endParaRPr lang="en-GB" sz="1200" dirty="0">
              <a:latin typeface="Arial" panose="020B0604020202020204" pitchFamily="34" charset="0"/>
              <a:cs typeface="Arial" panose="020B0604020202020204" pitchFamily="34" charset="0"/>
            </a:endParaRPr>
          </a:p>
          <a:p>
            <a:pPr lvl="1"/>
            <a:r>
              <a:rPr lang="en-GB" sz="1200" dirty="0">
                <a:latin typeface="Arial" panose="020B0604020202020204" pitchFamily="34" charset="0"/>
                <a:cs typeface="Arial" panose="020B0604020202020204" pitchFamily="34" charset="0"/>
              </a:rPr>
              <a:t>Increasing prevalence of dementia, cognitive decline, and undiagnosed depression.</a:t>
            </a:r>
          </a:p>
          <a:p>
            <a:pPr lvl="1"/>
            <a:r>
              <a:rPr lang="en-GB" sz="1200" dirty="0">
                <a:latin typeface="Arial" panose="020B0604020202020204" pitchFamily="34" charset="0"/>
                <a:cs typeface="Arial" panose="020B0604020202020204" pitchFamily="34" charset="0"/>
              </a:rPr>
              <a:t>Requires mental health support, memory services, and early interventions.</a:t>
            </a:r>
          </a:p>
        </p:txBody>
      </p:sp>
      <p:sp>
        <p:nvSpPr>
          <p:cNvPr id="9" name="TextBox 8">
            <a:extLst>
              <a:ext uri="{FF2B5EF4-FFF2-40B4-BE49-F238E27FC236}">
                <a16:creationId xmlns:a16="http://schemas.microsoft.com/office/drawing/2014/main" id="{948F7EAC-5764-E54D-44C9-107B6E9D2619}"/>
              </a:ext>
            </a:extLst>
          </p:cNvPr>
          <p:cNvSpPr txBox="1"/>
          <p:nvPr/>
        </p:nvSpPr>
        <p:spPr>
          <a:xfrm>
            <a:off x="40576" y="4088717"/>
            <a:ext cx="4343153" cy="2492990"/>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Significance: Why the Ageing Population Matters in the UK</a:t>
            </a:r>
          </a:p>
          <a:p>
            <a:r>
              <a:rPr lang="en-GB" sz="1200" dirty="0">
                <a:latin typeface="Arial" panose="020B0604020202020204" pitchFamily="34" charset="0"/>
                <a:cs typeface="Arial" panose="020B0604020202020204" pitchFamily="34" charset="0"/>
              </a:rPr>
              <a:t>The UK population is ageing rapidly:</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Over 11 million people aged 65+ in 2021 (18.6%) (ONS, 2023).</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85+ population to nearly double by 2047 (GAD, 2023).</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old-age dependency ratio is rising, increasing pressure on health, social care, and the workforce.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Longer life expectancy increases demand for complex, long-term support.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Public services must adapt to this shift to remain sustainable and inclusive.</a:t>
            </a:r>
          </a:p>
        </p:txBody>
      </p:sp>
      <p:pic>
        <p:nvPicPr>
          <p:cNvPr id="5122" name="Picture 2" descr="5+ Hundred Ageing Population Cartoon Royalty-Free Images, Stock Photos &amp;  Pictures | Shutterstock">
            <a:extLst>
              <a:ext uri="{FF2B5EF4-FFF2-40B4-BE49-F238E27FC236}">
                <a16:creationId xmlns:a16="http://schemas.microsoft.com/office/drawing/2014/main" id="{6D52C53E-DB7D-4214-A907-6E5868A78A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015" y="1107180"/>
            <a:ext cx="4172277" cy="255610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85045F-EC4D-DB86-E2BA-CE2325197372}"/>
              </a:ext>
            </a:extLst>
          </p:cNvPr>
          <p:cNvSpPr txBox="1"/>
          <p:nvPr/>
        </p:nvSpPr>
        <p:spPr>
          <a:xfrm>
            <a:off x="246887" y="3703987"/>
            <a:ext cx="2350008" cy="246221"/>
          </a:xfrm>
          <a:prstGeom prst="rect">
            <a:avLst/>
          </a:prstGeom>
          <a:noFill/>
        </p:spPr>
        <p:txBody>
          <a:bodyPr wrap="square" rtlCol="0">
            <a:spAutoFit/>
          </a:bodyPr>
          <a:lstStyle/>
          <a:p>
            <a:r>
              <a:rPr lang="en-GB" sz="1000" dirty="0"/>
              <a:t>(Shutterstock, 2025)</a:t>
            </a:r>
          </a:p>
        </p:txBody>
      </p:sp>
      <p:pic>
        <p:nvPicPr>
          <p:cNvPr id="12" name="Audio 11">
            <a:hlinkClick r:id="" action="ppaction://media"/>
            <a:extLst>
              <a:ext uri="{FF2B5EF4-FFF2-40B4-BE49-F238E27FC236}">
                <a16:creationId xmlns:a16="http://schemas.microsoft.com/office/drawing/2014/main" id="{BD351FA0-2F2E-1142-3B10-9FB43231B3D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08585" y="885090"/>
            <a:ext cx="2057400" cy="2057400"/>
          </a:xfrm>
          <a:prstGeom prst="ellipse">
            <a:avLst/>
          </a:prstGeom>
        </p:spPr>
      </p:pic>
    </p:spTree>
    <p:extLst>
      <p:ext uri="{BB962C8B-B14F-4D97-AF65-F5344CB8AC3E}">
        <p14:creationId xmlns:p14="http://schemas.microsoft.com/office/powerpoint/2010/main" val="2007316307"/>
      </p:ext>
    </p:extLst>
  </p:cSld>
  <p:clrMapOvr>
    <a:masterClrMapping/>
  </p:clrMapOvr>
  <mc:AlternateContent xmlns:mc="http://schemas.openxmlformats.org/markup-compatibility/2006" xmlns:p14="http://schemas.microsoft.com/office/powerpoint/2010/main">
    <mc:Choice Requires="p14">
      <p:transition spd="slow" p14:dur="2000" advTm="179036"/>
    </mc:Choice>
    <mc:Fallback xmlns="">
      <p:transition spd="slow" advTm="179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2B85-6BA9-670D-AE6D-01F7A4BC1A66}"/>
              </a:ext>
            </a:extLst>
          </p:cNvPr>
          <p:cNvSpPr>
            <a:spLocks noGrp="1"/>
          </p:cNvSpPr>
          <p:nvPr>
            <p:ph type="title"/>
          </p:nvPr>
        </p:nvSpPr>
        <p:spPr>
          <a:xfrm>
            <a:off x="347473" y="217563"/>
            <a:ext cx="5477256" cy="676657"/>
          </a:xfrm>
        </p:spPr>
        <p:txBody>
          <a:bodyPr>
            <a:normAutofit fontScale="90000"/>
          </a:bodyPr>
          <a:lstStyle/>
          <a:p>
            <a:r>
              <a:rPr lang="en-GB" dirty="0"/>
              <a:t>Theoretical Frameworks</a:t>
            </a:r>
          </a:p>
        </p:txBody>
      </p:sp>
      <p:sp>
        <p:nvSpPr>
          <p:cNvPr id="4" name="TextBox 3">
            <a:extLst>
              <a:ext uri="{FF2B5EF4-FFF2-40B4-BE49-F238E27FC236}">
                <a16:creationId xmlns:a16="http://schemas.microsoft.com/office/drawing/2014/main" id="{9CB404B7-3D04-28CB-E7D0-2CF3A0CCC5A0}"/>
              </a:ext>
            </a:extLst>
          </p:cNvPr>
          <p:cNvSpPr txBox="1"/>
          <p:nvPr/>
        </p:nvSpPr>
        <p:spPr>
          <a:xfrm>
            <a:off x="6894576" y="3621024"/>
            <a:ext cx="4480560" cy="3046988"/>
          </a:xfrm>
          <a:prstGeom prst="rect">
            <a:avLst/>
          </a:prstGeom>
          <a:noFill/>
        </p:spPr>
        <p:txBody>
          <a:bodyPr wrap="square" rtlCol="0">
            <a:spAutoFit/>
          </a:bodyPr>
          <a:lstStyle/>
          <a:p>
            <a:r>
              <a:rPr lang="en-GB" sz="1200" b="1" dirty="0"/>
              <a:t>Why These Theories Matter in Care and Ageing</a:t>
            </a:r>
          </a:p>
          <a:p>
            <a:r>
              <a:rPr lang="en-GB" sz="1200" b="1" dirty="0"/>
              <a:t>Understanding Needs</a:t>
            </a:r>
            <a:r>
              <a:rPr lang="en-GB" sz="1200" dirty="0"/>
              <a:t>: Theories help explain behavioural and emotional responses in later life, improving person-centred care (Moody &amp; Sasser, 2020).</a:t>
            </a:r>
          </a:p>
          <a:p>
            <a:endParaRPr lang="en-GB" sz="1200" dirty="0"/>
          </a:p>
          <a:p>
            <a:r>
              <a:rPr lang="en-GB" sz="1200" b="1" dirty="0"/>
              <a:t>Challenging Stereotypes</a:t>
            </a:r>
            <a:r>
              <a:rPr lang="en-GB" sz="1200" dirty="0"/>
              <a:t>: Disproves ageist assumptions, e.g., that all older people disengage or become dependent (WHO, 2020).</a:t>
            </a:r>
          </a:p>
          <a:p>
            <a:endParaRPr lang="en-GB" sz="1200" dirty="0"/>
          </a:p>
          <a:p>
            <a:r>
              <a:rPr lang="en-GB" sz="1200" b="1" dirty="0"/>
              <a:t>Tailoring Support</a:t>
            </a:r>
            <a:r>
              <a:rPr lang="en-GB" sz="1200" dirty="0"/>
              <a:t>: Continuity and life course theories encourage care planning that respects individual history and identity (</a:t>
            </a:r>
            <a:r>
              <a:rPr lang="en-GB" sz="1200" dirty="0" err="1"/>
              <a:t>Settersten</a:t>
            </a:r>
            <a:r>
              <a:rPr lang="en-GB" sz="1200" dirty="0"/>
              <a:t> &amp; Gannon, 2021).</a:t>
            </a:r>
          </a:p>
          <a:p>
            <a:endParaRPr lang="en-GB" sz="1200" dirty="0"/>
          </a:p>
          <a:p>
            <a:r>
              <a:rPr lang="en-GB" sz="1200" b="1" dirty="0"/>
              <a:t>Evaluating Services</a:t>
            </a:r>
            <a:r>
              <a:rPr lang="en-GB" sz="1200" dirty="0"/>
              <a:t>: Provides a framework to assess if care settings encourage autonomy, participation, and meaningful activity (Ayalon &amp; Tesch-Römer, 2018).</a:t>
            </a:r>
          </a:p>
        </p:txBody>
      </p:sp>
      <p:sp>
        <p:nvSpPr>
          <p:cNvPr id="7" name="TextBox 6">
            <a:extLst>
              <a:ext uri="{FF2B5EF4-FFF2-40B4-BE49-F238E27FC236}">
                <a16:creationId xmlns:a16="http://schemas.microsoft.com/office/drawing/2014/main" id="{C70BB0E8-A53F-2C00-F24A-A421E4F07D1E}"/>
              </a:ext>
            </a:extLst>
          </p:cNvPr>
          <p:cNvSpPr txBox="1"/>
          <p:nvPr/>
        </p:nvSpPr>
        <p:spPr>
          <a:xfrm>
            <a:off x="347473" y="2451664"/>
            <a:ext cx="5934456" cy="3970318"/>
          </a:xfrm>
          <a:prstGeom prst="rect">
            <a:avLst/>
          </a:prstGeom>
          <a:noFill/>
        </p:spPr>
        <p:txBody>
          <a:bodyPr wrap="square" rtlCol="0">
            <a:spAutoFit/>
          </a:bodyPr>
          <a:lstStyle/>
          <a:p>
            <a:r>
              <a:rPr lang="en-GB" sz="1200" b="1" dirty="0">
                <a:latin typeface="+mj-lt"/>
                <a:ea typeface="Calibri" panose="020F0502020204030204" pitchFamily="34" charset="0"/>
                <a:cs typeface="Calibri" panose="020F0502020204030204" pitchFamily="34" charset="0"/>
              </a:rPr>
              <a:t>Key Theories of Ageing</a:t>
            </a:r>
          </a:p>
          <a:p>
            <a:r>
              <a:rPr lang="en-GB" sz="1200" b="1" dirty="0">
                <a:latin typeface="+mj-lt"/>
                <a:ea typeface="Calibri" panose="020F0502020204030204" pitchFamily="34" charset="0"/>
                <a:cs typeface="Calibri" panose="020F0502020204030204" pitchFamily="34" charset="0"/>
              </a:rPr>
              <a:t>1. Activity Theory</a:t>
            </a:r>
            <a:endParaRPr lang="en-GB" sz="1200" dirty="0">
              <a:latin typeface="+mj-lt"/>
              <a:ea typeface="Calibri" panose="020F0502020204030204" pitchFamily="34" charset="0"/>
              <a:cs typeface="Calibri" panose="020F0502020204030204" pitchFamily="34" charset="0"/>
            </a:endParaRPr>
          </a:p>
          <a:p>
            <a:r>
              <a:rPr lang="en-GB" sz="1200" dirty="0">
                <a:latin typeface="+mj-lt"/>
                <a:ea typeface="Calibri" panose="020F0502020204030204" pitchFamily="34" charset="0"/>
                <a:cs typeface="Calibri" panose="020F0502020204030204" pitchFamily="34" charset="0"/>
              </a:rPr>
              <a:t>Older adults maintain wellbeing by staying active and socially engaged.</a:t>
            </a:r>
          </a:p>
          <a:p>
            <a:r>
              <a:rPr lang="en-GB" sz="1200" dirty="0">
                <a:latin typeface="+mj-lt"/>
                <a:ea typeface="Calibri" panose="020F0502020204030204" pitchFamily="34" charset="0"/>
                <a:cs typeface="Calibri" panose="020F0502020204030204" pitchFamily="34" charset="0"/>
              </a:rPr>
              <a:t>Promotes continued roles and participation in society.</a:t>
            </a:r>
            <a:br>
              <a:rPr lang="en-GB" sz="1200" dirty="0">
                <a:latin typeface="+mj-lt"/>
                <a:ea typeface="Calibri" panose="020F0502020204030204" pitchFamily="34" charset="0"/>
                <a:cs typeface="Calibri" panose="020F0502020204030204" pitchFamily="34" charset="0"/>
              </a:rPr>
            </a:br>
            <a:r>
              <a:rPr lang="en-GB" sz="1200" dirty="0">
                <a:latin typeface="+mj-lt"/>
                <a:ea typeface="Calibri" panose="020F0502020204030204" pitchFamily="34" charset="0"/>
                <a:cs typeface="Calibri" panose="020F0502020204030204" pitchFamily="34" charset="0"/>
              </a:rPr>
              <a:t>(</a:t>
            </a:r>
            <a:r>
              <a:rPr lang="en-GB" sz="1200" i="1" dirty="0">
                <a:latin typeface="+mj-lt"/>
                <a:ea typeface="Calibri" panose="020F0502020204030204" pitchFamily="34" charset="0"/>
                <a:cs typeface="Calibri" panose="020F0502020204030204" pitchFamily="34" charset="0"/>
              </a:rPr>
              <a:t>Havighurst, 1961</a:t>
            </a:r>
            <a:r>
              <a:rPr lang="en-GB" sz="1200" dirty="0">
                <a:latin typeface="+mj-lt"/>
                <a:ea typeface="Calibri" panose="020F0502020204030204" pitchFamily="34" charset="0"/>
                <a:cs typeface="Calibri" panose="020F0502020204030204" pitchFamily="34" charset="0"/>
              </a:rPr>
              <a:t>)</a:t>
            </a:r>
          </a:p>
          <a:p>
            <a:endParaRPr lang="en-GB" sz="1200" dirty="0">
              <a:latin typeface="+mj-lt"/>
              <a:ea typeface="Calibri" panose="020F0502020204030204" pitchFamily="34" charset="0"/>
              <a:cs typeface="Calibri" panose="020F0502020204030204" pitchFamily="34" charset="0"/>
            </a:endParaRPr>
          </a:p>
          <a:p>
            <a:r>
              <a:rPr lang="en-GB" sz="1200" b="1" dirty="0">
                <a:latin typeface="+mj-lt"/>
                <a:ea typeface="Calibri" panose="020F0502020204030204" pitchFamily="34" charset="0"/>
                <a:cs typeface="Calibri" panose="020F0502020204030204" pitchFamily="34" charset="0"/>
              </a:rPr>
              <a:t>2. Disengagement Theory</a:t>
            </a:r>
            <a:endParaRPr lang="en-GB" sz="1200" dirty="0">
              <a:latin typeface="+mj-lt"/>
              <a:ea typeface="Calibri" panose="020F0502020204030204" pitchFamily="34" charset="0"/>
              <a:cs typeface="Calibri" panose="020F0502020204030204" pitchFamily="34" charset="0"/>
            </a:endParaRPr>
          </a:p>
          <a:p>
            <a:r>
              <a:rPr lang="en-GB" sz="1200" dirty="0">
                <a:latin typeface="+mj-lt"/>
                <a:ea typeface="Calibri" panose="020F0502020204030204" pitchFamily="34" charset="0"/>
                <a:cs typeface="Calibri" panose="020F0502020204030204" pitchFamily="34" charset="0"/>
              </a:rPr>
              <a:t>Ageing involves a natural withdrawal from social roles and relationships.</a:t>
            </a:r>
          </a:p>
          <a:p>
            <a:r>
              <a:rPr lang="en-GB" sz="1200" dirty="0">
                <a:latin typeface="+mj-lt"/>
                <a:ea typeface="Calibri" panose="020F0502020204030204" pitchFamily="34" charset="0"/>
                <a:cs typeface="Calibri" panose="020F0502020204030204" pitchFamily="34" charset="0"/>
              </a:rPr>
              <a:t>Suggests this is mutually beneficial for individuals and society.</a:t>
            </a:r>
            <a:br>
              <a:rPr lang="en-GB" sz="1200" dirty="0">
                <a:latin typeface="+mj-lt"/>
                <a:ea typeface="Calibri" panose="020F0502020204030204" pitchFamily="34" charset="0"/>
                <a:cs typeface="Calibri" panose="020F0502020204030204" pitchFamily="34" charset="0"/>
              </a:rPr>
            </a:br>
            <a:r>
              <a:rPr lang="en-GB" sz="1200" dirty="0">
                <a:latin typeface="+mj-lt"/>
                <a:ea typeface="Calibri" panose="020F0502020204030204" pitchFamily="34" charset="0"/>
                <a:cs typeface="Calibri" panose="020F0502020204030204" pitchFamily="34" charset="0"/>
              </a:rPr>
              <a:t>(</a:t>
            </a:r>
            <a:r>
              <a:rPr lang="en-GB" sz="1200" i="1" dirty="0">
                <a:latin typeface="+mj-lt"/>
                <a:ea typeface="Calibri" panose="020F0502020204030204" pitchFamily="34" charset="0"/>
                <a:cs typeface="Calibri" panose="020F0502020204030204" pitchFamily="34" charset="0"/>
              </a:rPr>
              <a:t>Cumming &amp; Henry, 1961</a:t>
            </a:r>
            <a:r>
              <a:rPr lang="en-GB" sz="1200" dirty="0">
                <a:latin typeface="+mj-lt"/>
                <a:ea typeface="Calibri" panose="020F0502020204030204" pitchFamily="34" charset="0"/>
                <a:cs typeface="Calibri" panose="020F0502020204030204" pitchFamily="34" charset="0"/>
              </a:rPr>
              <a:t>)</a:t>
            </a:r>
          </a:p>
          <a:p>
            <a:endParaRPr lang="en-GB" sz="1200" dirty="0">
              <a:latin typeface="+mj-lt"/>
              <a:ea typeface="Calibri" panose="020F0502020204030204" pitchFamily="34" charset="0"/>
              <a:cs typeface="Calibri" panose="020F0502020204030204" pitchFamily="34" charset="0"/>
            </a:endParaRPr>
          </a:p>
          <a:p>
            <a:r>
              <a:rPr lang="en-GB" sz="1200" b="1" dirty="0">
                <a:latin typeface="+mj-lt"/>
                <a:ea typeface="Calibri" panose="020F0502020204030204" pitchFamily="34" charset="0"/>
                <a:cs typeface="Calibri" panose="020F0502020204030204" pitchFamily="34" charset="0"/>
              </a:rPr>
              <a:t>3. Continuity Theory</a:t>
            </a:r>
            <a:endParaRPr lang="en-GB" sz="1200" dirty="0">
              <a:latin typeface="+mj-lt"/>
              <a:ea typeface="Calibri" panose="020F0502020204030204" pitchFamily="34" charset="0"/>
              <a:cs typeface="Calibri" panose="020F0502020204030204" pitchFamily="34" charset="0"/>
            </a:endParaRPr>
          </a:p>
          <a:p>
            <a:r>
              <a:rPr lang="en-GB" sz="1200" dirty="0">
                <a:latin typeface="+mj-lt"/>
                <a:ea typeface="Calibri" panose="020F0502020204030204" pitchFamily="34" charset="0"/>
                <a:cs typeface="Calibri" panose="020F0502020204030204" pitchFamily="34" charset="0"/>
              </a:rPr>
              <a:t>Individuals maintain consistent habits, preferences, and relationships throughout life.</a:t>
            </a:r>
          </a:p>
          <a:p>
            <a:r>
              <a:rPr lang="en-GB" sz="1200" dirty="0">
                <a:latin typeface="+mj-lt"/>
                <a:ea typeface="Calibri" panose="020F0502020204030204" pitchFamily="34" charset="0"/>
                <a:cs typeface="Calibri" panose="020F0502020204030204" pitchFamily="34" charset="0"/>
              </a:rPr>
              <a:t>Emphasises stability and adaptation to ageing.</a:t>
            </a:r>
            <a:br>
              <a:rPr lang="en-GB" sz="1200" dirty="0">
                <a:latin typeface="+mj-lt"/>
                <a:ea typeface="Calibri" panose="020F0502020204030204" pitchFamily="34" charset="0"/>
                <a:cs typeface="Calibri" panose="020F0502020204030204" pitchFamily="34" charset="0"/>
              </a:rPr>
            </a:br>
            <a:r>
              <a:rPr lang="en-GB" sz="1200" dirty="0">
                <a:latin typeface="+mj-lt"/>
                <a:ea typeface="Calibri" panose="020F0502020204030204" pitchFamily="34" charset="0"/>
                <a:cs typeface="Calibri" panose="020F0502020204030204" pitchFamily="34" charset="0"/>
              </a:rPr>
              <a:t>(</a:t>
            </a:r>
            <a:r>
              <a:rPr lang="en-GB" sz="1200" i="1" dirty="0">
                <a:latin typeface="+mj-lt"/>
                <a:ea typeface="Calibri" panose="020F0502020204030204" pitchFamily="34" charset="0"/>
                <a:cs typeface="Calibri" panose="020F0502020204030204" pitchFamily="34" charset="0"/>
              </a:rPr>
              <a:t>Atchley, 1989</a:t>
            </a:r>
            <a:r>
              <a:rPr lang="en-GB" sz="1200" dirty="0">
                <a:latin typeface="+mj-lt"/>
                <a:ea typeface="Calibri" panose="020F0502020204030204" pitchFamily="34" charset="0"/>
                <a:cs typeface="Calibri" panose="020F0502020204030204" pitchFamily="34" charset="0"/>
              </a:rPr>
              <a:t>)</a:t>
            </a:r>
          </a:p>
          <a:p>
            <a:endParaRPr lang="en-GB" sz="1200" dirty="0">
              <a:latin typeface="+mj-lt"/>
              <a:ea typeface="Calibri" panose="020F0502020204030204" pitchFamily="34" charset="0"/>
              <a:cs typeface="Calibri" panose="020F0502020204030204" pitchFamily="34" charset="0"/>
            </a:endParaRPr>
          </a:p>
          <a:p>
            <a:r>
              <a:rPr lang="en-GB" sz="1200" b="1" dirty="0">
                <a:latin typeface="+mj-lt"/>
                <a:ea typeface="Calibri" panose="020F0502020204030204" pitchFamily="34" charset="0"/>
                <a:cs typeface="Calibri" panose="020F0502020204030204" pitchFamily="34" charset="0"/>
              </a:rPr>
              <a:t>4. Life Course Theory</a:t>
            </a:r>
            <a:endParaRPr lang="en-GB" sz="1200" dirty="0">
              <a:latin typeface="+mj-lt"/>
              <a:ea typeface="Calibri" panose="020F0502020204030204" pitchFamily="34" charset="0"/>
              <a:cs typeface="Calibri" panose="020F0502020204030204" pitchFamily="34" charset="0"/>
            </a:endParaRPr>
          </a:p>
          <a:p>
            <a:r>
              <a:rPr lang="en-GB" sz="1200" dirty="0">
                <a:latin typeface="+mj-lt"/>
                <a:ea typeface="Calibri" panose="020F0502020204030204" pitchFamily="34" charset="0"/>
                <a:cs typeface="Calibri" panose="020F0502020204030204" pitchFamily="34" charset="0"/>
              </a:rPr>
              <a:t>Ageing is shaped by life events, social structures, and historical context.</a:t>
            </a:r>
          </a:p>
          <a:p>
            <a:r>
              <a:rPr lang="en-GB" sz="1200" dirty="0">
                <a:latin typeface="+mj-lt"/>
                <a:ea typeface="Calibri" panose="020F0502020204030204" pitchFamily="34" charset="0"/>
                <a:cs typeface="Calibri" panose="020F0502020204030204" pitchFamily="34" charset="0"/>
              </a:rPr>
              <a:t>Focuses on transitions and cumulative life experiences.</a:t>
            </a:r>
            <a:br>
              <a:rPr lang="en-GB" sz="1200" dirty="0">
                <a:latin typeface="+mj-lt"/>
                <a:ea typeface="Calibri" panose="020F0502020204030204" pitchFamily="34" charset="0"/>
                <a:cs typeface="Calibri" panose="020F0502020204030204" pitchFamily="34" charset="0"/>
              </a:rPr>
            </a:br>
            <a:r>
              <a:rPr lang="en-GB" sz="1200" dirty="0">
                <a:latin typeface="+mj-lt"/>
                <a:ea typeface="Calibri" panose="020F0502020204030204" pitchFamily="34" charset="0"/>
                <a:cs typeface="Calibri" panose="020F0502020204030204" pitchFamily="34" charset="0"/>
              </a:rPr>
              <a:t>(</a:t>
            </a:r>
            <a:r>
              <a:rPr lang="en-GB" sz="1200" i="1" dirty="0">
                <a:latin typeface="+mj-lt"/>
                <a:ea typeface="Calibri" panose="020F0502020204030204" pitchFamily="34" charset="0"/>
                <a:cs typeface="Calibri" panose="020F0502020204030204" pitchFamily="34" charset="0"/>
              </a:rPr>
              <a:t>Elder, Johnson &amp; Crosnoe, 2003</a:t>
            </a:r>
            <a:r>
              <a:rPr lang="en-GB" sz="1200" dirty="0">
                <a:latin typeface="+mj-lt"/>
                <a:ea typeface="Calibri" panose="020F0502020204030204" pitchFamily="34" charset="0"/>
                <a:cs typeface="Calibri" panose="020F0502020204030204" pitchFamily="34" charset="0"/>
              </a:rPr>
              <a:t>)</a:t>
            </a:r>
          </a:p>
        </p:txBody>
      </p:sp>
      <p:pic>
        <p:nvPicPr>
          <p:cNvPr id="4100" name="Picture 4" descr="Cartoon Old People Happy Aged Citizens Stock Vector (Royalty Free)  1139630471 | Shutterstock">
            <a:extLst>
              <a:ext uri="{FF2B5EF4-FFF2-40B4-BE49-F238E27FC236}">
                <a16:creationId xmlns:a16="http://schemas.microsoft.com/office/drawing/2014/main" id="{F7D730A0-64B6-F9B8-31C6-F6FECB02BC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6063" y="315058"/>
            <a:ext cx="5998464" cy="27340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F23BCE2-90FC-316B-6128-60EDAA302D65}"/>
              </a:ext>
            </a:extLst>
          </p:cNvPr>
          <p:cNvSpPr txBox="1"/>
          <p:nvPr/>
        </p:nvSpPr>
        <p:spPr>
          <a:xfrm>
            <a:off x="9857232" y="3108293"/>
            <a:ext cx="1517904" cy="246221"/>
          </a:xfrm>
          <a:prstGeom prst="rect">
            <a:avLst/>
          </a:prstGeom>
          <a:noFill/>
        </p:spPr>
        <p:txBody>
          <a:bodyPr wrap="square" rtlCol="0">
            <a:spAutoFit/>
          </a:bodyPr>
          <a:lstStyle/>
          <a:p>
            <a:r>
              <a:rPr lang="en-GB" sz="1000" dirty="0"/>
              <a:t>(Shutterstock, 2018)</a:t>
            </a:r>
          </a:p>
        </p:txBody>
      </p:sp>
      <p:pic>
        <p:nvPicPr>
          <p:cNvPr id="10" name="Audio 9">
            <a:hlinkClick r:id="" action="ppaction://media"/>
            <a:extLst>
              <a:ext uri="{FF2B5EF4-FFF2-40B4-BE49-F238E27FC236}">
                <a16:creationId xmlns:a16="http://schemas.microsoft.com/office/drawing/2014/main" id="{ADCF01FC-6B4C-3C72-7AB2-E9539BFF25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0982999"/>
      </p:ext>
    </p:extLst>
  </p:cSld>
  <p:clrMapOvr>
    <a:masterClrMapping/>
  </p:clrMapOvr>
  <mc:AlternateContent xmlns:mc="http://schemas.openxmlformats.org/markup-compatibility/2006" xmlns:p14="http://schemas.microsoft.com/office/powerpoint/2010/main">
    <mc:Choice Requires="p14">
      <p:transition spd="slow" p14:dur="2000" advTm="160406"/>
    </mc:Choice>
    <mc:Fallback xmlns="">
      <p:transition spd="slow" advTm="160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B456F-17F6-4F9B-8BB6-84AF318B0C19}"/>
              </a:ext>
            </a:extLst>
          </p:cNvPr>
          <p:cNvSpPr>
            <a:spLocks noGrp="1"/>
          </p:cNvSpPr>
          <p:nvPr>
            <p:ph type="title"/>
          </p:nvPr>
        </p:nvSpPr>
        <p:spPr>
          <a:xfrm>
            <a:off x="347472" y="716137"/>
            <a:ext cx="4920947" cy="859537"/>
          </a:xfrm>
        </p:spPr>
        <p:txBody>
          <a:bodyPr>
            <a:normAutofit fontScale="90000"/>
          </a:bodyPr>
          <a:lstStyle/>
          <a:p>
            <a:r>
              <a:rPr lang="en-GB" dirty="0"/>
              <a:t>Policy and Legislation</a:t>
            </a:r>
          </a:p>
        </p:txBody>
      </p:sp>
      <p:sp>
        <p:nvSpPr>
          <p:cNvPr id="14" name="Rectangle 10">
            <a:extLst>
              <a:ext uri="{FF2B5EF4-FFF2-40B4-BE49-F238E27FC236}">
                <a16:creationId xmlns:a16="http://schemas.microsoft.com/office/drawing/2014/main" id="{688F0061-4864-6CAF-9A2B-8C037657B82F}"/>
              </a:ext>
            </a:extLst>
          </p:cNvPr>
          <p:cNvSpPr>
            <a:spLocks noChangeArrowheads="1"/>
          </p:cNvSpPr>
          <p:nvPr/>
        </p:nvSpPr>
        <p:spPr bwMode="auto">
          <a:xfrm>
            <a:off x="81646" y="2340582"/>
            <a:ext cx="3483646" cy="530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none" strike="noStrike" cap="none" normalizeH="0" baseline="0" dirty="0">
                <a:ln>
                  <a:noFill/>
                </a:ln>
                <a:solidFill>
                  <a:schemeClr val="tx1"/>
                </a:solidFill>
                <a:effectLst/>
                <a:latin typeface="+mj-lt"/>
              </a:rPr>
              <a:t>Key Acts and Policies Supporting Older People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11">
            <a:extLst>
              <a:ext uri="{FF2B5EF4-FFF2-40B4-BE49-F238E27FC236}">
                <a16:creationId xmlns:a16="http://schemas.microsoft.com/office/drawing/2014/main" id="{C9C84D00-421B-4453-63A8-8385B92C9D6A}"/>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6" name="Rectangle 12">
            <a:extLst>
              <a:ext uri="{FF2B5EF4-FFF2-40B4-BE49-F238E27FC236}">
                <a16:creationId xmlns:a16="http://schemas.microsoft.com/office/drawing/2014/main" id="{73473455-480F-697A-9005-1EE26E6BE59B}"/>
              </a:ext>
            </a:extLst>
          </p:cNvPr>
          <p:cNvSpPr>
            <a:spLocks noChangeArrowheads="1"/>
          </p:cNvSpPr>
          <p:nvPr/>
        </p:nvSpPr>
        <p:spPr bwMode="auto">
          <a:xfrm>
            <a:off x="59574" y="2651520"/>
            <a:ext cx="3402218" cy="1969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effectLst/>
                <a:latin typeface="+mj-lt"/>
              </a:rPr>
              <a:t>1</a:t>
            </a:r>
            <a:r>
              <a:rPr kumimoji="0" lang="en-US" altLang="en-US" sz="1000" b="1" i="0" u="none" strike="noStrike" cap="none" normalizeH="0" baseline="0" dirty="0">
                <a:ln>
                  <a:noFill/>
                </a:ln>
                <a:effectLst/>
                <a:latin typeface="+mj-lt"/>
              </a:rPr>
              <a:t>. Care Act 2014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effectLst/>
                <a:latin typeface="+mj-lt"/>
              </a:rPr>
              <a:t>Establishes a legal framework for adult social care in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effectLst/>
                <a:latin typeface="+mj-lt"/>
              </a:rPr>
              <a:t>Emphasises wellbeing, prevention, and person-</a:t>
            </a:r>
            <a:r>
              <a:rPr kumimoji="0" lang="en-US" altLang="en-US" sz="1000" i="0" u="none" strike="noStrike" cap="none" normalizeH="0" baseline="0" dirty="0" err="1">
                <a:ln>
                  <a:noFill/>
                </a:ln>
                <a:effectLst/>
                <a:latin typeface="+mj-lt"/>
              </a:rPr>
              <a:t>centred</a:t>
            </a:r>
            <a:r>
              <a:rPr kumimoji="0" lang="en-US" altLang="en-US" sz="1000" i="0" u="none" strike="noStrike" cap="none" normalizeH="0" baseline="0" dirty="0">
                <a:ln>
                  <a:noFill/>
                </a:ln>
                <a:effectLst/>
                <a:latin typeface="+mj-lt"/>
              </a:rPr>
              <a:t>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effectLst/>
                <a:latin typeface="+mj-lt"/>
              </a:rPr>
              <a:t>Gives individuals a legal right to have their care needs assessed and met.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effectLst/>
                <a:latin typeface="+mj-lt"/>
              </a:rPr>
              <a:t>Introduced the duty to promote individual wellbeing in care planning (DHSC, 2014).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effectLst/>
                <a:latin typeface="+mj-lt"/>
              </a:rPr>
              <a:t>Supports carers and encourages coordinated services across health and social care.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effectLst/>
                <a:latin typeface="+mj-lt"/>
              </a:rPr>
              <a:t>(Department of Health and Social Care, 2014)</a:t>
            </a:r>
            <a:endParaRPr kumimoji="0" lang="en-US" altLang="en-US" sz="1000" b="0" i="0" u="none" strike="noStrike" cap="none" normalizeH="0" baseline="0" dirty="0">
              <a:ln>
                <a:noFill/>
              </a:ln>
              <a:effectLst/>
              <a:latin typeface="+mj-lt"/>
            </a:endParaRPr>
          </a:p>
        </p:txBody>
      </p:sp>
      <p:pic>
        <p:nvPicPr>
          <p:cNvPr id="2062" name="Picture 14" descr="46+ Thousand Childhood Old Age Royalty-Free Images, Stock Photos &amp; Pictures  | Shutterstock">
            <a:extLst>
              <a:ext uri="{FF2B5EF4-FFF2-40B4-BE49-F238E27FC236}">
                <a16:creationId xmlns:a16="http://schemas.microsoft.com/office/drawing/2014/main" id="{235A4A25-67A0-1FB6-60A5-FD9887CADD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3248" y="473075"/>
            <a:ext cx="5006404" cy="280047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6">
            <a:extLst>
              <a:ext uri="{FF2B5EF4-FFF2-40B4-BE49-F238E27FC236}">
                <a16:creationId xmlns:a16="http://schemas.microsoft.com/office/drawing/2014/main" id="{7ACC5230-5691-6A5D-4870-DF5161E199AD}"/>
              </a:ext>
            </a:extLst>
          </p:cNvPr>
          <p:cNvSpPr>
            <a:spLocks noChangeArrowheads="1"/>
          </p:cNvSpPr>
          <p:nvPr/>
        </p:nvSpPr>
        <p:spPr bwMode="auto">
          <a:xfrm>
            <a:off x="163074" y="4768920"/>
            <a:ext cx="331164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mj-lt"/>
              </a:rPr>
              <a:t>Equality Act 2010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Consolidates previous anti-discrimination laws into one act.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Protects older adults from age-based discrimination in services, employment, and healthcare.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Promotes equal access to care, ensuring older people are not unfairly treated based on age, disability, race, or gender.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Key in promoting inclusive care environments (EHRC, 2020).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mj-lt"/>
              </a:rPr>
              <a:t>(Equality and Human Rights Commission, 2020)</a:t>
            </a:r>
            <a:endParaRPr kumimoji="0" lang="en-US" altLang="en-US" sz="1000" b="0" i="0" u="none" strike="noStrike" cap="none" normalizeH="0" baseline="0" dirty="0">
              <a:ln>
                <a:noFill/>
              </a:ln>
              <a:solidFill>
                <a:schemeClr val="tx1"/>
              </a:solidFill>
              <a:effectLst/>
              <a:latin typeface="+mj-lt"/>
            </a:endParaRPr>
          </a:p>
        </p:txBody>
      </p:sp>
      <p:sp>
        <p:nvSpPr>
          <p:cNvPr id="21" name="Rectangle 17">
            <a:extLst>
              <a:ext uri="{FF2B5EF4-FFF2-40B4-BE49-F238E27FC236}">
                <a16:creationId xmlns:a16="http://schemas.microsoft.com/office/drawing/2014/main" id="{2B4CBF30-E3E4-59DC-B272-197B5DD7AF99}"/>
              </a:ext>
            </a:extLst>
          </p:cNvPr>
          <p:cNvSpPr>
            <a:spLocks noChangeArrowheads="1"/>
          </p:cNvSpPr>
          <p:nvPr/>
        </p:nvSpPr>
        <p:spPr bwMode="auto">
          <a:xfrm>
            <a:off x="3835844" y="2305615"/>
            <a:ext cx="2562224"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mj-lt"/>
              </a:rPr>
              <a:t>3. Human Rights Act 1998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Incorporates the European Convention on Human Rights into UK law.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Protects rights such as dignity, privacy, liberty, and freedom from inhuman or degrading treatment crucial in care settings.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Empowers older people to challenge poor or unsafe care practices.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Particularly relevant in preventing abuse or neglect in residential or domiciliary care (Liberty, 2022).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i="1" u="none" strike="noStrike" cap="none" normalizeH="0" baseline="0" dirty="0">
                <a:ln>
                  <a:noFill/>
                </a:ln>
                <a:solidFill>
                  <a:schemeClr val="tx1"/>
                </a:solidFill>
                <a:effectLst/>
                <a:latin typeface="+mj-lt"/>
              </a:rPr>
              <a:t>(Liberty, 2022)</a:t>
            </a:r>
            <a:endParaRPr kumimoji="0" lang="en-US" altLang="en-US" sz="1000" i="0" u="none" strike="noStrike" cap="none" normalizeH="0" baseline="0" dirty="0">
              <a:ln>
                <a:noFill/>
              </a:ln>
              <a:solidFill>
                <a:schemeClr val="tx1"/>
              </a:solidFill>
              <a:effectLst/>
              <a:latin typeface="+mj-lt"/>
            </a:endParaRPr>
          </a:p>
        </p:txBody>
      </p:sp>
      <p:sp>
        <p:nvSpPr>
          <p:cNvPr id="23" name="Rectangle 18">
            <a:extLst>
              <a:ext uri="{FF2B5EF4-FFF2-40B4-BE49-F238E27FC236}">
                <a16:creationId xmlns:a16="http://schemas.microsoft.com/office/drawing/2014/main" id="{26945501-70F9-D6E6-315D-07A91B066662}"/>
              </a:ext>
            </a:extLst>
          </p:cNvPr>
          <p:cNvSpPr>
            <a:spLocks noChangeArrowheads="1"/>
          </p:cNvSpPr>
          <p:nvPr/>
        </p:nvSpPr>
        <p:spPr bwMode="auto">
          <a:xfrm>
            <a:off x="3565292" y="4739004"/>
            <a:ext cx="2953512"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mj-lt"/>
              </a:rPr>
              <a:t>NHS Long Term Plan (2019)</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0" i="0" u="none" strike="noStrike" cap="none" normalizeH="0" baseline="0" dirty="0">
                <a:ln>
                  <a:noFill/>
                </a:ln>
                <a:solidFill>
                  <a:schemeClr val="tx1"/>
                </a:solidFill>
                <a:effectLst/>
                <a:latin typeface="+mj-lt"/>
              </a:rPr>
              <a:t>A </a:t>
            </a:r>
            <a:r>
              <a:rPr kumimoji="0" lang="en-US" altLang="en-US" sz="1000" i="0" u="none" strike="noStrike" cap="none" normalizeH="0" baseline="0" dirty="0">
                <a:ln>
                  <a:noFill/>
                </a:ln>
                <a:solidFill>
                  <a:schemeClr val="tx1"/>
                </a:solidFill>
                <a:effectLst/>
                <a:latin typeface="+mj-lt"/>
              </a:rPr>
              <a:t>10-year strategic plan to improve the NHS in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Commits to ageing well, with a focus 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Integrated care systems (ICS)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Personalised care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Community-based support to reduce hospital admissions.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i="0" u="none" strike="noStrike" cap="none" normalizeH="0" baseline="0" dirty="0">
                <a:ln>
                  <a:noFill/>
                </a:ln>
                <a:solidFill>
                  <a:schemeClr val="tx1"/>
                </a:solidFill>
                <a:effectLst/>
                <a:latin typeface="+mj-lt"/>
              </a:rPr>
              <a:t>Aims to increase support for those with multiple long-term conditions and frailty (NHS England, 2019).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mj-lt"/>
              </a:rPr>
              <a:t>(NHS England, 2019)</a:t>
            </a:r>
            <a:endParaRPr kumimoji="0" lang="en-US" altLang="en-US" sz="1000" b="0" i="0" u="none" strike="noStrike" cap="none" normalizeH="0" baseline="0" dirty="0">
              <a:ln>
                <a:noFill/>
              </a:ln>
              <a:solidFill>
                <a:schemeClr val="tx1"/>
              </a:solidFill>
              <a:effectLst/>
              <a:latin typeface="+mj-lt"/>
            </a:endParaRPr>
          </a:p>
        </p:txBody>
      </p:sp>
      <p:sp>
        <p:nvSpPr>
          <p:cNvPr id="35" name="TextBox 34">
            <a:extLst>
              <a:ext uri="{FF2B5EF4-FFF2-40B4-BE49-F238E27FC236}">
                <a16:creationId xmlns:a16="http://schemas.microsoft.com/office/drawing/2014/main" id="{3E187F85-6C88-C64C-FC82-955002C03C34}"/>
              </a:ext>
            </a:extLst>
          </p:cNvPr>
          <p:cNvSpPr txBox="1"/>
          <p:nvPr/>
        </p:nvSpPr>
        <p:spPr>
          <a:xfrm>
            <a:off x="6934936" y="3409213"/>
            <a:ext cx="4737644" cy="3439403"/>
          </a:xfrm>
          <a:prstGeom prst="rect">
            <a:avLst/>
          </a:prstGeom>
          <a:noFill/>
        </p:spPr>
        <p:txBody>
          <a:bodyPr wrap="square" rtlCol="0">
            <a:spAutoFit/>
          </a:bodyPr>
          <a:lstStyle/>
          <a:p>
            <a:r>
              <a:rPr lang="en-GB" sz="1050" b="1" dirty="0"/>
              <a:t>Why Policy and Legislation Matter in Older People’s Care</a:t>
            </a:r>
          </a:p>
          <a:p>
            <a:r>
              <a:rPr lang="en-GB" sz="1050" dirty="0"/>
              <a:t>🔹 </a:t>
            </a:r>
            <a:r>
              <a:rPr lang="en-GB" sz="1050" b="1" dirty="0"/>
              <a:t>Shapes Practice</a:t>
            </a:r>
            <a:endParaRPr lang="en-GB" sz="1050" dirty="0"/>
          </a:p>
          <a:p>
            <a:pPr lvl="1"/>
            <a:r>
              <a:rPr lang="en-GB" sz="1050" dirty="0"/>
              <a:t>Defines standards for person-centred, safe, and coordinated care.</a:t>
            </a:r>
          </a:p>
          <a:p>
            <a:pPr lvl="1"/>
            <a:r>
              <a:rPr lang="en-GB" sz="1050" dirty="0"/>
              <a:t>Encourages accountability in health and social care delivery.</a:t>
            </a:r>
            <a:br>
              <a:rPr lang="en-GB" sz="1050" dirty="0"/>
            </a:br>
            <a:r>
              <a:rPr lang="en-GB" sz="1050" i="1" dirty="0"/>
              <a:t>(Glasby, 2020)</a:t>
            </a:r>
            <a:endParaRPr lang="en-GB" sz="1050" dirty="0"/>
          </a:p>
          <a:p>
            <a:r>
              <a:rPr lang="en-GB" sz="1050" dirty="0"/>
              <a:t>🔹 </a:t>
            </a:r>
            <a:r>
              <a:rPr lang="en-GB" sz="1050" b="1" dirty="0"/>
              <a:t>Promotes Rights and Equality</a:t>
            </a:r>
            <a:endParaRPr lang="en-GB" sz="1050" dirty="0"/>
          </a:p>
          <a:p>
            <a:pPr lvl="1"/>
            <a:r>
              <a:rPr lang="en-GB" sz="1050" dirty="0"/>
              <a:t>Protects older adults from discrimination, abuse, and neglect.</a:t>
            </a:r>
          </a:p>
          <a:p>
            <a:pPr lvl="1"/>
            <a:r>
              <a:rPr lang="en-GB" sz="1050" dirty="0"/>
              <a:t>Upholds dignity, autonomy, and access to justice.</a:t>
            </a:r>
            <a:br>
              <a:rPr lang="en-GB" sz="1050" dirty="0"/>
            </a:br>
            <a:r>
              <a:rPr lang="en-GB" sz="1050" i="1" dirty="0"/>
              <a:t>(Manthorpe &amp; Harris, 2021; Liberty, 2022)</a:t>
            </a:r>
            <a:endParaRPr lang="en-GB" sz="1050" dirty="0"/>
          </a:p>
          <a:p>
            <a:r>
              <a:rPr lang="en-GB" sz="1050" dirty="0"/>
              <a:t>🔹 </a:t>
            </a:r>
            <a:r>
              <a:rPr lang="en-GB" sz="1050" b="1" dirty="0"/>
              <a:t>Guides Funding and Priorities</a:t>
            </a:r>
            <a:endParaRPr lang="en-GB" sz="1050" dirty="0"/>
          </a:p>
          <a:p>
            <a:pPr lvl="1"/>
            <a:r>
              <a:rPr lang="en-GB" sz="1050" dirty="0"/>
              <a:t>Determines where resources go (e.g. community vs hospital care).</a:t>
            </a:r>
          </a:p>
          <a:p>
            <a:pPr lvl="1"/>
            <a:r>
              <a:rPr lang="en-GB" sz="1050" dirty="0"/>
              <a:t>Supports early intervention, prevention, and long-term planning.</a:t>
            </a:r>
            <a:br>
              <a:rPr lang="en-GB" sz="1050" dirty="0"/>
            </a:br>
            <a:r>
              <a:rPr lang="en-GB" sz="1050" i="1" dirty="0"/>
              <a:t>(Charlesworth et al., 2022)</a:t>
            </a:r>
            <a:endParaRPr lang="en-GB" sz="1050" dirty="0"/>
          </a:p>
          <a:p>
            <a:r>
              <a:rPr lang="en-GB" sz="1050" dirty="0"/>
              <a:t>🔹 </a:t>
            </a:r>
            <a:r>
              <a:rPr lang="en-GB" sz="1050" b="1" dirty="0"/>
              <a:t>Empowers Older People</a:t>
            </a:r>
            <a:endParaRPr lang="en-GB" sz="1050" dirty="0"/>
          </a:p>
          <a:p>
            <a:pPr lvl="1"/>
            <a:r>
              <a:rPr lang="en-GB" sz="1050" dirty="0"/>
              <a:t>Gives legal rights to be involved in care decisions.</a:t>
            </a:r>
          </a:p>
          <a:p>
            <a:pPr lvl="1"/>
            <a:r>
              <a:rPr lang="en-GB" sz="1050" dirty="0"/>
              <a:t>Promotes choice, independence, and control.</a:t>
            </a:r>
            <a:br>
              <a:rPr lang="en-GB" sz="1050" dirty="0"/>
            </a:br>
            <a:r>
              <a:rPr lang="en-GB" sz="1050" i="1" dirty="0"/>
              <a:t>(Braye et al., 2015</a:t>
            </a:r>
            <a:r>
              <a:rPr lang="en-GB" i="1" dirty="0"/>
              <a:t>)</a:t>
            </a:r>
            <a:endParaRPr lang="en-GB" dirty="0"/>
          </a:p>
        </p:txBody>
      </p:sp>
      <p:sp>
        <p:nvSpPr>
          <p:cNvPr id="4" name="TextBox 3">
            <a:extLst>
              <a:ext uri="{FF2B5EF4-FFF2-40B4-BE49-F238E27FC236}">
                <a16:creationId xmlns:a16="http://schemas.microsoft.com/office/drawing/2014/main" id="{C1130A4E-6F32-C5A2-B472-3936C76CE7CF}"/>
              </a:ext>
            </a:extLst>
          </p:cNvPr>
          <p:cNvSpPr txBox="1"/>
          <p:nvPr/>
        </p:nvSpPr>
        <p:spPr>
          <a:xfrm>
            <a:off x="10315484" y="2930092"/>
            <a:ext cx="1403868" cy="400110"/>
          </a:xfrm>
          <a:prstGeom prst="rect">
            <a:avLst/>
          </a:prstGeom>
          <a:noFill/>
        </p:spPr>
        <p:txBody>
          <a:bodyPr wrap="square" rtlCol="0">
            <a:spAutoFit/>
          </a:bodyPr>
          <a:lstStyle/>
          <a:p>
            <a:r>
              <a:rPr lang="en-GB" sz="1000" dirty="0"/>
              <a:t>(Shutterstock, n.d.)</a:t>
            </a:r>
          </a:p>
        </p:txBody>
      </p:sp>
      <p:pic>
        <p:nvPicPr>
          <p:cNvPr id="22" name="Audio 21">
            <a:hlinkClick r:id="" action="ppaction://media"/>
            <a:extLst>
              <a:ext uri="{FF2B5EF4-FFF2-40B4-BE49-F238E27FC236}">
                <a16:creationId xmlns:a16="http://schemas.microsoft.com/office/drawing/2014/main" id="{7A691B02-E7F3-7465-2B4A-80C7B296F3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5322482"/>
      </p:ext>
    </p:extLst>
  </p:cSld>
  <p:clrMapOvr>
    <a:masterClrMapping/>
  </p:clrMapOvr>
  <mc:AlternateContent xmlns:mc="http://schemas.openxmlformats.org/markup-compatibility/2006" xmlns:p14="http://schemas.microsoft.com/office/powerpoint/2010/main">
    <mc:Choice Requires="p14">
      <p:transition spd="slow" p14:dur="2000" advTm="46126"/>
    </mc:Choice>
    <mc:Fallback xmlns="">
      <p:transition spd="slow" advTm="4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6C295-5EF1-0D24-BBB8-4B7895421AA9}"/>
              </a:ext>
            </a:extLst>
          </p:cNvPr>
          <p:cNvSpPr>
            <a:spLocks noGrp="1"/>
          </p:cNvSpPr>
          <p:nvPr>
            <p:ph type="title"/>
          </p:nvPr>
        </p:nvSpPr>
        <p:spPr>
          <a:xfrm>
            <a:off x="1408176" y="131325"/>
            <a:ext cx="8770571" cy="837940"/>
          </a:xfrm>
        </p:spPr>
        <p:txBody>
          <a:bodyPr>
            <a:normAutofit fontScale="90000"/>
          </a:bodyPr>
          <a:lstStyle/>
          <a:p>
            <a:r>
              <a:rPr lang="en-GB" dirty="0"/>
              <a:t>Evaluation of Current Care Provisions</a:t>
            </a:r>
          </a:p>
        </p:txBody>
      </p:sp>
      <p:sp>
        <p:nvSpPr>
          <p:cNvPr id="4" name="TextBox 3">
            <a:extLst>
              <a:ext uri="{FF2B5EF4-FFF2-40B4-BE49-F238E27FC236}">
                <a16:creationId xmlns:a16="http://schemas.microsoft.com/office/drawing/2014/main" id="{F8988E0F-F4BE-CB35-D06F-6E0AE63F68DB}"/>
              </a:ext>
            </a:extLst>
          </p:cNvPr>
          <p:cNvSpPr txBox="1"/>
          <p:nvPr/>
        </p:nvSpPr>
        <p:spPr>
          <a:xfrm>
            <a:off x="109728" y="2440104"/>
            <a:ext cx="6309360" cy="3323987"/>
          </a:xfrm>
          <a:prstGeom prst="rect">
            <a:avLst/>
          </a:prstGeom>
          <a:noFill/>
        </p:spPr>
        <p:txBody>
          <a:bodyPr wrap="square" rtlCol="0">
            <a:spAutoFit/>
          </a:bodyPr>
          <a:lstStyle/>
          <a:p>
            <a:r>
              <a:rPr lang="en-GB" sz="1400" b="1" dirty="0"/>
              <a:t>Overview of Current Services for Older People in the UK</a:t>
            </a:r>
          </a:p>
          <a:p>
            <a:r>
              <a:rPr lang="en-GB" sz="1400" dirty="0"/>
              <a:t>National Health Service (NHS) Social Care system: includes residential homes, domiciliary care, day centres, hospice/palliative care, community/GP services (Age UK, 2024).</a:t>
            </a:r>
          </a:p>
          <a:p>
            <a:r>
              <a:rPr lang="en-GB" sz="1400" b="1" dirty="0"/>
              <a:t>Hospice at Home</a:t>
            </a:r>
            <a:r>
              <a:rPr lang="en-GB" sz="1400" dirty="0"/>
              <a:t> services aim to deliver end-of-life care in people’s homes, offering comfort, dignity, and symptom management. However, the quality of these services varies widely depending on local models and resources (Hunt et al., 2021)</a:t>
            </a:r>
          </a:p>
          <a:p>
            <a:r>
              <a:rPr lang="en-GB" sz="1400" dirty="0"/>
              <a:t>Many older people rely on unpaid carers (family/friends), often providing high hours of care, especially for those ageing with long‑term conditions.</a:t>
            </a:r>
          </a:p>
          <a:p>
            <a:r>
              <a:rPr lang="en-GB" sz="1400" b="1" dirty="0"/>
              <a:t>Local authority-provided long-term care</a:t>
            </a:r>
            <a:r>
              <a:rPr lang="en-GB" sz="1400" dirty="0"/>
              <a:t> is available for those who meet eligibility criteria under the Care Act 2014. However, in recent years, the number of older people receiving publicly funded care has declined, leaving many with unmet needs (Age UK, 2024).</a:t>
            </a:r>
          </a:p>
        </p:txBody>
      </p:sp>
      <p:pic>
        <p:nvPicPr>
          <p:cNvPr id="3074" name="Picture 2" descr="Old Man Guy GIF - Old Man Guy Senior - Discover &amp; Share GIFs">
            <a:extLst>
              <a:ext uri="{FF2B5EF4-FFF2-40B4-BE49-F238E27FC236}">
                <a16:creationId xmlns:a16="http://schemas.microsoft.com/office/drawing/2014/main" id="{9316943C-30D9-ED50-3064-DB921336F2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9332" y="2266689"/>
            <a:ext cx="3076575" cy="44748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EB6A0C5-3B64-815C-60E7-2D899EBA9969}"/>
              </a:ext>
            </a:extLst>
          </p:cNvPr>
          <p:cNvSpPr txBox="1"/>
          <p:nvPr/>
        </p:nvSpPr>
        <p:spPr>
          <a:xfrm>
            <a:off x="8750808" y="6498742"/>
            <a:ext cx="1709928" cy="246221"/>
          </a:xfrm>
          <a:prstGeom prst="rect">
            <a:avLst/>
          </a:prstGeom>
          <a:noFill/>
        </p:spPr>
        <p:txBody>
          <a:bodyPr wrap="square" rtlCol="0">
            <a:spAutoFit/>
          </a:bodyPr>
          <a:lstStyle/>
          <a:p>
            <a:r>
              <a:rPr lang="en-GB" sz="1000" dirty="0"/>
              <a:t>(Tenor.com, n.d.)</a:t>
            </a:r>
          </a:p>
        </p:txBody>
      </p:sp>
      <p:pic>
        <p:nvPicPr>
          <p:cNvPr id="8" name="Audio 7">
            <a:hlinkClick r:id="" action="ppaction://media"/>
            <a:extLst>
              <a:ext uri="{FF2B5EF4-FFF2-40B4-BE49-F238E27FC236}">
                <a16:creationId xmlns:a16="http://schemas.microsoft.com/office/drawing/2014/main" id="{F5DF511B-7149-970A-4991-CC6C585DF3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3656358"/>
      </p:ext>
    </p:extLst>
  </p:cSld>
  <p:clrMapOvr>
    <a:masterClrMapping/>
  </p:clrMapOvr>
  <mc:AlternateContent xmlns:mc="http://schemas.openxmlformats.org/markup-compatibility/2006" xmlns:p14="http://schemas.microsoft.com/office/powerpoint/2010/main">
    <mc:Choice Requires="p14">
      <p:transition spd="slow" p14:dur="2000" advTm="42502"/>
    </mc:Choice>
    <mc:Fallback xmlns="">
      <p:transition spd="slow" advTm="4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97CD4-8ECE-F6C6-E044-6A4AE37BA548}"/>
              </a:ext>
            </a:extLst>
          </p:cNvPr>
          <p:cNvSpPr>
            <a:spLocks noGrp="1"/>
          </p:cNvSpPr>
          <p:nvPr>
            <p:ph type="title"/>
          </p:nvPr>
        </p:nvSpPr>
        <p:spPr>
          <a:xfrm>
            <a:off x="393192" y="302953"/>
            <a:ext cx="6208777" cy="1133857"/>
          </a:xfrm>
        </p:spPr>
        <p:txBody>
          <a:bodyPr>
            <a:normAutofit fontScale="90000"/>
          </a:bodyPr>
          <a:lstStyle/>
          <a:p>
            <a:r>
              <a:rPr lang="en-GB" dirty="0"/>
              <a:t>Evaluation of Residential Care Homes In The UK.</a:t>
            </a:r>
          </a:p>
        </p:txBody>
      </p:sp>
      <p:sp>
        <p:nvSpPr>
          <p:cNvPr id="4" name="TextBox 3">
            <a:extLst>
              <a:ext uri="{FF2B5EF4-FFF2-40B4-BE49-F238E27FC236}">
                <a16:creationId xmlns:a16="http://schemas.microsoft.com/office/drawing/2014/main" id="{53BB0665-C4B4-841C-9531-E1F3B53B9E45}"/>
              </a:ext>
            </a:extLst>
          </p:cNvPr>
          <p:cNvSpPr txBox="1"/>
          <p:nvPr/>
        </p:nvSpPr>
        <p:spPr>
          <a:xfrm>
            <a:off x="136779" y="2002183"/>
            <a:ext cx="5367911" cy="2308324"/>
          </a:xfrm>
          <a:prstGeom prst="rect">
            <a:avLst/>
          </a:prstGeom>
          <a:noFill/>
        </p:spPr>
        <p:txBody>
          <a:bodyPr wrap="square" rtlCol="0">
            <a:spAutoFit/>
          </a:bodyPr>
          <a:lstStyle/>
          <a:p>
            <a:endParaRPr lang="en-GB" sz="1200" b="1" dirty="0"/>
          </a:p>
          <a:p>
            <a:r>
              <a:rPr lang="en-GB" sz="1200" dirty="0"/>
              <a:t>Residential care homes provide accommodation, personal care, and support for older adults unable to live independently.</a:t>
            </a:r>
          </a:p>
          <a:p>
            <a:r>
              <a:rPr lang="en-GB" sz="1200" dirty="0"/>
              <a:t>As of 2024, there are 480,000 care home beds in the UK, but only 86 new beds were added in the past year insufficient for growing demand (Financial Times, 2025).</a:t>
            </a:r>
          </a:p>
          <a:p>
            <a:r>
              <a:rPr lang="en-GB" sz="1200" dirty="0"/>
              <a:t>England has about 14,700 care homes registered with the Care Quality Commission (CQC):</a:t>
            </a:r>
          </a:p>
          <a:p>
            <a:pPr lvl="1"/>
            <a:r>
              <a:rPr lang="en-GB" sz="1200" dirty="0"/>
              <a:t>68% rated ‘Good’</a:t>
            </a:r>
          </a:p>
          <a:p>
            <a:pPr lvl="1"/>
            <a:r>
              <a:rPr lang="en-GB" sz="1200" dirty="0"/>
              <a:t>4% rated ‘Outstanding’</a:t>
            </a:r>
          </a:p>
          <a:p>
            <a:pPr lvl="1"/>
            <a:r>
              <a:rPr lang="en-GB" sz="1200" dirty="0"/>
              <a:t>15% rated ‘Requires Improvement’ or ‘Inadequate’ (Carehome.co.uk, 2025).</a:t>
            </a:r>
          </a:p>
        </p:txBody>
      </p:sp>
      <p:sp>
        <p:nvSpPr>
          <p:cNvPr id="6" name="Rectangle 1">
            <a:extLst>
              <a:ext uri="{FF2B5EF4-FFF2-40B4-BE49-F238E27FC236}">
                <a16:creationId xmlns:a16="http://schemas.microsoft.com/office/drawing/2014/main" id="{474C4BAC-8AA3-5A7D-5A09-C741161AB277}"/>
              </a:ext>
            </a:extLst>
          </p:cNvPr>
          <p:cNvSpPr>
            <a:spLocks noChangeArrowheads="1"/>
          </p:cNvSpPr>
          <p:nvPr/>
        </p:nvSpPr>
        <p:spPr bwMode="auto">
          <a:xfrm>
            <a:off x="3819525" y="4420705"/>
            <a:ext cx="309981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Over half of care homes have not had a full CQC inspection since 2020, causing concerns over service quality and outdated ratings (ITV News,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Approximately 12.7% of care homes have no current rating, reducing transparency for families and residents (Carehome.co.uk, 2025)</a:t>
            </a:r>
          </a:p>
        </p:txBody>
      </p:sp>
      <p:sp>
        <p:nvSpPr>
          <p:cNvPr id="8" name="Rectangle 2">
            <a:extLst>
              <a:ext uri="{FF2B5EF4-FFF2-40B4-BE49-F238E27FC236}">
                <a16:creationId xmlns:a16="http://schemas.microsoft.com/office/drawing/2014/main" id="{90237E54-1097-6F2E-B3A2-03F3973516CE}"/>
              </a:ext>
            </a:extLst>
          </p:cNvPr>
          <p:cNvSpPr>
            <a:spLocks noChangeArrowheads="1"/>
          </p:cNvSpPr>
          <p:nvPr/>
        </p:nvSpPr>
        <p:spPr bwMode="auto">
          <a:xfrm>
            <a:off x="7461504" y="3660136"/>
            <a:ext cx="441655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mj-lt"/>
              </a:rPr>
              <a:t>Theoretical insights:</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mj-lt"/>
              </a:rPr>
              <a:t>Continuity Theory (Atchley, 1989): Sudden transfers and disrupted routines harm older adults’ wellbeing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mj-l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mj-lt"/>
              </a:rPr>
              <a:t>Activity Theory (Havighurst, 1961): Lack of meaningful engagement and social activities, often due to staffing shortages, lowers residents’ life satisfaction.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mj-lt"/>
              </a:rPr>
              <a:t>Funding and cost pressures challenge sector sustainability rising staffing, regulatory, and facility expenses risk closures and reduced services (Cromwell Medical,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mj-lt"/>
              </a:rPr>
              <a:t>Concerns extend beyond availability to include care quality, consistency, and affordability, especially for those relying on public funding.</a:t>
            </a:r>
          </a:p>
        </p:txBody>
      </p:sp>
      <p:pic>
        <p:nvPicPr>
          <p:cNvPr id="4102" name="Picture 6" descr="7 Funny old people ideas in 2025 | funny old people, funny pictures, funny  gif">
            <a:extLst>
              <a:ext uri="{FF2B5EF4-FFF2-40B4-BE49-F238E27FC236}">
                <a16:creationId xmlns:a16="http://schemas.microsoft.com/office/drawing/2014/main" id="{CE93359E-0B9B-BE42-97B3-1AF4B988F2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368" y="4237355"/>
            <a:ext cx="2331720" cy="261480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2,600+ Elderly Care Home Stock Illustrations, Royalty-Free Vector Graphics  &amp; Clip Art - iStock | Elderly care home visit, Tele-care elderly care home  visit, Elderly care home uk">
            <a:extLst>
              <a:ext uri="{FF2B5EF4-FFF2-40B4-BE49-F238E27FC236}">
                <a16:creationId xmlns:a16="http://schemas.microsoft.com/office/drawing/2014/main" id="{B3E733F3-8CF2-A5DA-BA66-A0FDD90B0D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6222" y="1017443"/>
            <a:ext cx="5829300" cy="22694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72CDFB8-15EE-2081-5640-E31131D28E23}"/>
              </a:ext>
            </a:extLst>
          </p:cNvPr>
          <p:cNvSpPr txBox="1"/>
          <p:nvPr/>
        </p:nvSpPr>
        <p:spPr>
          <a:xfrm>
            <a:off x="9227060" y="3286929"/>
            <a:ext cx="2106930" cy="246221"/>
          </a:xfrm>
          <a:prstGeom prst="rect">
            <a:avLst/>
          </a:prstGeom>
          <a:noFill/>
        </p:spPr>
        <p:txBody>
          <a:bodyPr wrap="square" rtlCol="0">
            <a:spAutoFit/>
          </a:bodyPr>
          <a:lstStyle/>
          <a:p>
            <a:r>
              <a:rPr lang="en-GB" sz="1000" dirty="0"/>
              <a:t>(iStockphoto, n.d.)</a:t>
            </a:r>
          </a:p>
        </p:txBody>
      </p:sp>
      <p:pic>
        <p:nvPicPr>
          <p:cNvPr id="9" name="Audio 8">
            <a:hlinkClick r:id="" action="ppaction://media"/>
            <a:extLst>
              <a:ext uri="{FF2B5EF4-FFF2-40B4-BE49-F238E27FC236}">
                <a16:creationId xmlns:a16="http://schemas.microsoft.com/office/drawing/2014/main" id="{2EDD59C2-CAA2-3500-ECF0-DA848A8761A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280525" y="-611446"/>
            <a:ext cx="2057400" cy="2057400"/>
          </a:xfrm>
          <a:prstGeom prst="ellipse">
            <a:avLst/>
          </a:prstGeom>
        </p:spPr>
      </p:pic>
    </p:spTree>
    <p:extLst>
      <p:ext uri="{BB962C8B-B14F-4D97-AF65-F5344CB8AC3E}">
        <p14:creationId xmlns:p14="http://schemas.microsoft.com/office/powerpoint/2010/main" val="1651992570"/>
      </p:ext>
    </p:extLst>
  </p:cSld>
  <p:clrMapOvr>
    <a:masterClrMapping/>
  </p:clrMapOvr>
  <mc:AlternateContent xmlns:mc="http://schemas.openxmlformats.org/markup-compatibility/2006" xmlns:p14="http://schemas.microsoft.com/office/powerpoint/2010/main">
    <mc:Choice Requires="p14">
      <p:transition spd="slow" p14:dur="2000" advTm="78873"/>
    </mc:Choice>
    <mc:Fallback xmlns="">
      <p:transition spd="slow" advTm="78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E3916-69A7-B05B-4BDF-EB1B92144C33}"/>
              </a:ext>
            </a:extLst>
          </p:cNvPr>
          <p:cNvSpPr>
            <a:spLocks noGrp="1"/>
          </p:cNvSpPr>
          <p:nvPr>
            <p:ph type="title"/>
          </p:nvPr>
        </p:nvSpPr>
        <p:spPr>
          <a:xfrm>
            <a:off x="1581912" y="561092"/>
            <a:ext cx="9610344" cy="1345269"/>
          </a:xfrm>
        </p:spPr>
        <p:txBody>
          <a:bodyPr/>
          <a:lstStyle/>
          <a:p>
            <a:r>
              <a:rPr lang="en-GB" dirty="0"/>
              <a:t>Impact of Population Trends</a:t>
            </a:r>
          </a:p>
        </p:txBody>
      </p:sp>
      <p:sp>
        <p:nvSpPr>
          <p:cNvPr id="5" name="Rectangle 1">
            <a:extLst>
              <a:ext uri="{FF2B5EF4-FFF2-40B4-BE49-F238E27FC236}">
                <a16:creationId xmlns:a16="http://schemas.microsoft.com/office/drawing/2014/main" id="{6910C136-0E6F-03FF-50D4-3F9D1CF1A0D3}"/>
              </a:ext>
            </a:extLst>
          </p:cNvPr>
          <p:cNvSpPr>
            <a:spLocks noChangeArrowheads="1"/>
          </p:cNvSpPr>
          <p:nvPr/>
        </p:nvSpPr>
        <p:spPr bwMode="auto">
          <a:xfrm>
            <a:off x="246889" y="2289749"/>
            <a:ext cx="4352543"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200" b="1" dirty="0"/>
              <a:t>Population Trends &amp; Increasing Demand</a:t>
            </a:r>
          </a:p>
          <a:p>
            <a:r>
              <a:rPr lang="en-GB" sz="1200" dirty="0"/>
              <a:t>The UK is experiencing a significant rise in the older population, especially among those aged 65+ and 85+.</a:t>
            </a:r>
          </a:p>
          <a:p>
            <a:endParaRPr lang="en-GB" sz="1200" dirty="0"/>
          </a:p>
          <a:p>
            <a:r>
              <a:rPr lang="en-GB" sz="1200" dirty="0"/>
              <a:t>By 2038, the number of older adults needing help with daily tasks is projected to rise from 3.5 million to 5.2 million a 48% increase (GOV.UK, 2019).</a:t>
            </a:r>
          </a:p>
          <a:p>
            <a:endParaRPr lang="en-GB" sz="1200" dirty="0"/>
          </a:p>
          <a:p>
            <a:r>
              <a:rPr lang="en-GB" sz="1200" dirty="0"/>
              <a:t>Older people with ADL limitations will rise by 19.3%, while those in care homes will rise by 47.8% (Age and Ageing, 2023).</a:t>
            </a:r>
          </a:p>
          <a:p>
            <a:endParaRPr lang="en-GB" sz="1200" dirty="0"/>
          </a:p>
          <a:p>
            <a:r>
              <a:rPr lang="en-GB" sz="1200" dirty="0"/>
              <a:t>Social care expenditure is projected to increase by 94.1% by 2038, putting extreme pressure on budgets (Age and Ageing, 2023).</a:t>
            </a:r>
          </a:p>
          <a:p>
            <a:endParaRPr lang="en-GB" sz="1200" dirty="0"/>
          </a:p>
          <a:p>
            <a:r>
              <a:rPr lang="en-GB" sz="1200" dirty="0"/>
              <a:t>Demand for community-based care and home care will also increase by nearly 45% over the same period (Age and Ageing, 2023).</a:t>
            </a:r>
          </a:p>
          <a:p>
            <a:endParaRPr lang="en-GB" sz="1200" dirty="0"/>
          </a:p>
          <a:p>
            <a:r>
              <a:rPr lang="en-GB" sz="1200" dirty="0"/>
              <a:t>Around 2 million older people in England already experience unmet care needs, such as help with bathing or dressing (Age UK, 2024).</a:t>
            </a:r>
          </a:p>
        </p:txBody>
      </p:sp>
      <p:sp>
        <p:nvSpPr>
          <p:cNvPr id="7" name="TextBox 6">
            <a:extLst>
              <a:ext uri="{FF2B5EF4-FFF2-40B4-BE49-F238E27FC236}">
                <a16:creationId xmlns:a16="http://schemas.microsoft.com/office/drawing/2014/main" id="{4338C614-15A7-7F4A-F7F5-5A3FB69AB98B}"/>
              </a:ext>
            </a:extLst>
          </p:cNvPr>
          <p:cNvSpPr txBox="1"/>
          <p:nvPr/>
        </p:nvSpPr>
        <p:spPr>
          <a:xfrm>
            <a:off x="8417813" y="2325195"/>
            <a:ext cx="3602736" cy="4062651"/>
          </a:xfrm>
          <a:prstGeom prst="rect">
            <a:avLst/>
          </a:prstGeom>
          <a:noFill/>
        </p:spPr>
        <p:txBody>
          <a:bodyPr wrap="square" rtlCol="0">
            <a:spAutoFit/>
          </a:bodyPr>
          <a:lstStyle/>
          <a:p>
            <a:r>
              <a:rPr lang="en-GB" sz="1200" b="1" dirty="0"/>
              <a:t>Impacts on Service Delivery &amp; Future Challenges</a:t>
            </a:r>
          </a:p>
          <a:p>
            <a:r>
              <a:rPr lang="en-GB" sz="1200" dirty="0"/>
              <a:t>Dementia cases in England will more than double between 2015–2040 from 530,000 to 1.18 million with care costs rising to £80.1 billion (Comas-Herrera et al., 2020).</a:t>
            </a:r>
          </a:p>
          <a:p>
            <a:r>
              <a:rPr lang="en-GB" sz="1200" dirty="0"/>
              <a:t>Rising demand increases pressure on:</a:t>
            </a:r>
          </a:p>
          <a:p>
            <a:pPr lvl="1"/>
            <a:r>
              <a:rPr lang="en-GB" sz="1200" dirty="0"/>
              <a:t>Care workforce capacity</a:t>
            </a:r>
          </a:p>
          <a:p>
            <a:pPr lvl="1"/>
            <a:r>
              <a:rPr lang="en-GB" sz="1200" dirty="0"/>
              <a:t>Funding and local authority budgets</a:t>
            </a:r>
          </a:p>
          <a:p>
            <a:pPr lvl="1"/>
            <a:r>
              <a:rPr lang="en-GB" sz="1200" dirty="0"/>
              <a:t>Residential bed availability</a:t>
            </a:r>
          </a:p>
          <a:p>
            <a:pPr lvl="1"/>
            <a:r>
              <a:rPr lang="en-GB" sz="1200" dirty="0"/>
              <a:t>Access to timely assessments and care plans</a:t>
            </a:r>
          </a:p>
          <a:p>
            <a:r>
              <a:rPr lang="en-GB" sz="1200" dirty="0"/>
              <a:t>Current care models risk becoming unsustainable without:</a:t>
            </a:r>
          </a:p>
          <a:p>
            <a:pPr lvl="1"/>
            <a:r>
              <a:rPr lang="en-GB" sz="1200" dirty="0"/>
              <a:t>New investment</a:t>
            </a:r>
          </a:p>
          <a:p>
            <a:pPr lvl="1"/>
            <a:r>
              <a:rPr lang="en-GB" sz="1200" dirty="0"/>
              <a:t>Integration of health and social care</a:t>
            </a:r>
          </a:p>
          <a:p>
            <a:pPr lvl="1"/>
            <a:r>
              <a:rPr lang="en-GB" sz="1200" dirty="0"/>
              <a:t>Support for unpaid carers</a:t>
            </a:r>
          </a:p>
          <a:p>
            <a:r>
              <a:rPr lang="en-GB" sz="1200" dirty="0"/>
              <a:t>Long-term reforms and prevention strategies are needed to cope with the growing dependency and multimorbidity of the older population (GOV.UK, 2019</a:t>
            </a:r>
            <a:r>
              <a:rPr lang="en-GB" dirty="0"/>
              <a:t>).</a:t>
            </a:r>
          </a:p>
        </p:txBody>
      </p:sp>
      <p:pic>
        <p:nvPicPr>
          <p:cNvPr id="5123" name="Picture 3" descr="Older Person Looking Younger Self Mirror Stock Photos - Free &amp; Royalty-Free  Stock Photos from Dreamstime">
            <a:extLst>
              <a:ext uri="{FF2B5EF4-FFF2-40B4-BE49-F238E27FC236}">
                <a16:creationId xmlns:a16="http://schemas.microsoft.com/office/drawing/2014/main" id="{092BEA23-E989-E621-BE13-B5B6069E5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9432" y="2461015"/>
            <a:ext cx="3752850" cy="39971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2D0C91-820E-174A-0B69-DD7716DDE0E4}"/>
              </a:ext>
            </a:extLst>
          </p:cNvPr>
          <p:cNvSpPr txBox="1"/>
          <p:nvPr/>
        </p:nvSpPr>
        <p:spPr>
          <a:xfrm>
            <a:off x="6096000" y="6458133"/>
            <a:ext cx="1822704" cy="253916"/>
          </a:xfrm>
          <a:prstGeom prst="rect">
            <a:avLst/>
          </a:prstGeom>
          <a:noFill/>
        </p:spPr>
        <p:txBody>
          <a:bodyPr wrap="square" rtlCol="0">
            <a:spAutoFit/>
          </a:bodyPr>
          <a:lstStyle/>
          <a:p>
            <a:r>
              <a:rPr lang="en-GB" sz="1050" dirty="0"/>
              <a:t>(</a:t>
            </a:r>
            <a:r>
              <a:rPr lang="en-GB" sz="1050" dirty="0" err="1"/>
              <a:t>Dreamstime</a:t>
            </a:r>
            <a:r>
              <a:rPr lang="en-GB" sz="1050" dirty="0"/>
              <a:t>, n.d.)</a:t>
            </a:r>
          </a:p>
        </p:txBody>
      </p:sp>
      <p:pic>
        <p:nvPicPr>
          <p:cNvPr id="19" name="Audio 18">
            <a:hlinkClick r:id="" action="ppaction://media"/>
            <a:extLst>
              <a:ext uri="{FF2B5EF4-FFF2-40B4-BE49-F238E27FC236}">
                <a16:creationId xmlns:a16="http://schemas.microsoft.com/office/drawing/2014/main" id="{DE1DA942-EFFE-B6F1-F596-13301D1596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9732264" y="267795"/>
            <a:ext cx="2057400" cy="2057400"/>
          </a:xfrm>
          <a:prstGeom prst="ellipse">
            <a:avLst/>
          </a:prstGeom>
        </p:spPr>
      </p:pic>
    </p:spTree>
    <p:extLst>
      <p:ext uri="{BB962C8B-B14F-4D97-AF65-F5344CB8AC3E}">
        <p14:creationId xmlns:p14="http://schemas.microsoft.com/office/powerpoint/2010/main" val="2288708788"/>
      </p:ext>
    </p:extLst>
  </p:cSld>
  <p:clrMapOvr>
    <a:masterClrMapping/>
  </p:clrMapOvr>
  <mc:AlternateContent xmlns:mc="http://schemas.openxmlformats.org/markup-compatibility/2006" xmlns:p14="http://schemas.microsoft.com/office/powerpoint/2010/main">
    <mc:Choice Requires="p14">
      <p:transition spd="slow" p14:dur="2000" advTm="65881"/>
    </mc:Choice>
    <mc:Fallback xmlns="">
      <p:transition spd="slow" advTm="65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76" name="Freeform: Shape 6175">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77" name="Freeform: Shape 617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78" name="Freeform: Shape 6177">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6160" name="Rectangle 615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61" name="Freeform: Shape 6160">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2" name="Freeform: Shape 616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63" name="Freeform: Shape 6162">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A017F88-1E99-C312-7791-9F7BC5B08415}"/>
              </a:ext>
            </a:extLst>
          </p:cNvPr>
          <p:cNvSpPr>
            <a:spLocks noGrp="1"/>
          </p:cNvSpPr>
          <p:nvPr>
            <p:ph type="title"/>
          </p:nvPr>
        </p:nvSpPr>
        <p:spPr>
          <a:xfrm>
            <a:off x="556060" y="73818"/>
            <a:ext cx="9491454" cy="666411"/>
          </a:xfrm>
        </p:spPr>
        <p:txBody>
          <a:bodyPr vert="horz" lIns="109728" tIns="109728" rIns="109728" bIns="91440" rtlCol="0" anchor="b">
            <a:normAutofit/>
          </a:bodyPr>
          <a:lstStyle/>
          <a:p>
            <a:pPr>
              <a:lnSpc>
                <a:spcPct val="120000"/>
              </a:lnSpc>
            </a:pPr>
            <a:r>
              <a:rPr lang="en-US" sz="2500" dirty="0"/>
              <a:t>Technological Innovations In Elderly Care</a:t>
            </a:r>
          </a:p>
        </p:txBody>
      </p:sp>
      <p:sp>
        <p:nvSpPr>
          <p:cNvPr id="5" name="Rectangle 1">
            <a:extLst>
              <a:ext uri="{FF2B5EF4-FFF2-40B4-BE49-F238E27FC236}">
                <a16:creationId xmlns:a16="http://schemas.microsoft.com/office/drawing/2014/main" id="{468780F6-08BA-2E4D-60FF-58954D2EA483}"/>
              </a:ext>
            </a:extLst>
          </p:cNvPr>
          <p:cNvSpPr>
            <a:spLocks noChangeArrowheads="1"/>
          </p:cNvSpPr>
          <p:nvPr/>
        </p:nvSpPr>
        <p:spPr bwMode="auto">
          <a:xfrm>
            <a:off x="505070" y="897846"/>
            <a:ext cx="5296964" cy="52652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109728" tIns="109728" rIns="109728" bIns="91440" numCol="1" rtlCol="0" anchorCtr="0" compatLnSpc="1">
            <a:prstTxWarp prst="textNoShape">
              <a:avLst/>
            </a:prstTxWarp>
            <a:noAutofit/>
          </a:bodyPr>
          <a:lstStyle/>
          <a:p>
            <a:endParaRPr lang="en-GB" sz="1050" dirty="0"/>
          </a:p>
        </p:txBody>
      </p:sp>
      <p:sp>
        <p:nvSpPr>
          <p:cNvPr id="6" name="TextBox 5">
            <a:extLst>
              <a:ext uri="{FF2B5EF4-FFF2-40B4-BE49-F238E27FC236}">
                <a16:creationId xmlns:a16="http://schemas.microsoft.com/office/drawing/2014/main" id="{38FE3549-27AC-1340-4F37-C73273E15163}"/>
              </a:ext>
            </a:extLst>
          </p:cNvPr>
          <p:cNvSpPr txBox="1"/>
          <p:nvPr/>
        </p:nvSpPr>
        <p:spPr>
          <a:xfrm>
            <a:off x="301753" y="897846"/>
            <a:ext cx="6340924" cy="5678478"/>
          </a:xfrm>
          <a:prstGeom prst="rect">
            <a:avLst/>
          </a:prstGeom>
          <a:noFill/>
        </p:spPr>
        <p:txBody>
          <a:bodyPr wrap="square" rtlCol="0">
            <a:spAutoFit/>
          </a:bodyPr>
          <a:lstStyle/>
          <a:p>
            <a:r>
              <a:rPr lang="en-GB" sz="1100" b="1" dirty="0"/>
              <a:t>UK-Based Technological Advances in Elderly Care (2024–2025)</a:t>
            </a:r>
          </a:p>
          <a:p>
            <a:r>
              <a:rPr lang="en-GB" sz="1100" b="1" dirty="0"/>
              <a:t>Telehealth &amp; Remote Monitoring</a:t>
            </a:r>
          </a:p>
          <a:p>
            <a:r>
              <a:rPr lang="en-GB" sz="1100" b="1" dirty="0"/>
              <a:t>MinderCare by Imperial College Healthcare NHS Trust</a:t>
            </a:r>
            <a:r>
              <a:rPr lang="en-GB" sz="1100" dirty="0"/>
              <a:t>: A pioneering service using in-home sensors to monitor daily routines of individuals with dementia. The data is analysed by a clinical team to provide tailored advice and early interventions, reducing hospital admissions (Imperial College Healthcare NHS Trust, 2025).</a:t>
            </a:r>
          </a:p>
          <a:p>
            <a:endParaRPr lang="en-GB" sz="1100" dirty="0"/>
          </a:p>
          <a:p>
            <a:r>
              <a:rPr lang="en-GB" sz="1100" b="1" dirty="0"/>
              <a:t>Nationwide's Dementia Clinics</a:t>
            </a:r>
            <a:r>
              <a:rPr lang="en-GB" sz="1100" dirty="0"/>
              <a:t>: Nationwide Building Society launched free dementia clinics at 200 branches across the UK, staffed by Dementia UK Admiral Nurses to provide diagnosis support, symptom management, legal advice, and caregiving assistance (Nationwide Building Society, 2024).</a:t>
            </a:r>
          </a:p>
          <a:p>
            <a:endParaRPr lang="en-GB" sz="1100" dirty="0"/>
          </a:p>
          <a:p>
            <a:r>
              <a:rPr lang="en-GB" sz="1100" b="1" dirty="0"/>
              <a:t>🏠 Smart Homes &amp; Assistive Technologies</a:t>
            </a:r>
          </a:p>
          <a:p>
            <a:r>
              <a:rPr lang="en-GB" sz="1100" b="1" dirty="0" err="1"/>
              <a:t>ZeDTech</a:t>
            </a:r>
            <a:r>
              <a:rPr lang="en-GB" sz="1100" b="1" dirty="0"/>
              <a:t> Dementia Network</a:t>
            </a:r>
            <a:r>
              <a:rPr lang="en-GB" sz="1100" dirty="0"/>
              <a:t>: Led by Imperial College London, this initiative develops zero-burden technologies for independent living in dementia patients, collaborating with researchers and healthcare professionals (Imperial College London, 2025).</a:t>
            </a:r>
          </a:p>
          <a:p>
            <a:r>
              <a:rPr lang="en-GB" sz="1100" b="1" dirty="0"/>
              <a:t>4D Fall Detection Technology</a:t>
            </a:r>
            <a:r>
              <a:rPr lang="en-GB" sz="1100" dirty="0"/>
              <a:t>: The UK government piloted 4D mapping technology in care homes to detect falls using sensors and alert carers. This technology resulted in a 66% reduction in falls and approximately a 97.5% decrease in ambulance calls post-fall, easing pressure on the NHS (Department of Health and Social Care, 2024).</a:t>
            </a:r>
          </a:p>
          <a:p>
            <a:r>
              <a:rPr lang="en-GB" sz="1100" b="1" dirty="0"/>
              <a:t>Smart Meter Load Disaggregation for Activity Monitoring</a:t>
            </a:r>
            <a:r>
              <a:rPr lang="en-GB" sz="1100" dirty="0"/>
              <a:t>: A partnership with Mersey Care NHS Foundation Trust explored using smart meter data to monitor activities of daily living in dementia patients, aiming for early detection of routine changes (Mersey Care NHS Foundation Trust, 2019).</a:t>
            </a:r>
          </a:p>
          <a:p>
            <a:endParaRPr lang="en-GB" sz="1100" dirty="0"/>
          </a:p>
          <a:p>
            <a:r>
              <a:rPr lang="en-GB" sz="1100" b="1" dirty="0"/>
              <a:t>🧠 Dementia Care Innovations</a:t>
            </a:r>
          </a:p>
          <a:p>
            <a:r>
              <a:rPr lang="en-GB" sz="1100" b="1" dirty="0"/>
              <a:t>Light Tech Project by Alzheimer’s Society</a:t>
            </a:r>
            <a:r>
              <a:rPr lang="en-GB" sz="1100" dirty="0"/>
              <a:t>: In collaboration with Sport England and Social-Ability, interactive light technology was introduced in 10 care homes across the UK to stimulate cognitive and emotional well-being of residents (Alzheimer’s Society, 2024).</a:t>
            </a:r>
          </a:p>
          <a:p>
            <a:r>
              <a:rPr lang="en-GB" sz="1100" b="1" dirty="0"/>
              <a:t>Government-Backed Dementia Research Networks</a:t>
            </a:r>
            <a:r>
              <a:rPr lang="en-GB" sz="1100" dirty="0"/>
              <a:t>: The UK government invested £6.7 million into four research networks to develop assistive technologies for people living with dementia, focusing on memory loss and communication challenges (Department of Health and Social Care, 2025).</a:t>
            </a:r>
          </a:p>
        </p:txBody>
      </p:sp>
      <p:pic>
        <p:nvPicPr>
          <p:cNvPr id="2050" name="Picture 2" descr="Flat-hand drawn seniors using technology | Free Vector">
            <a:extLst>
              <a:ext uri="{FF2B5EF4-FFF2-40B4-BE49-F238E27FC236}">
                <a16:creationId xmlns:a16="http://schemas.microsoft.com/office/drawing/2014/main" id="{F70295EA-B9B9-830B-BF5B-5B63054273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8799" y="1747121"/>
            <a:ext cx="4555496" cy="30345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923154C-4873-CB48-68BA-53C58CD1C34C}"/>
              </a:ext>
            </a:extLst>
          </p:cNvPr>
          <p:cNvSpPr txBox="1"/>
          <p:nvPr/>
        </p:nvSpPr>
        <p:spPr>
          <a:xfrm>
            <a:off x="9535495" y="4564663"/>
            <a:ext cx="1688432" cy="253916"/>
          </a:xfrm>
          <a:prstGeom prst="rect">
            <a:avLst/>
          </a:prstGeom>
          <a:noFill/>
        </p:spPr>
        <p:txBody>
          <a:bodyPr wrap="square" rtlCol="0">
            <a:spAutoFit/>
          </a:bodyPr>
          <a:lstStyle/>
          <a:p>
            <a:r>
              <a:rPr lang="en-GB" sz="1050" dirty="0"/>
              <a:t>(</a:t>
            </a:r>
            <a:r>
              <a:rPr lang="en-GB" sz="1050" dirty="0" err="1"/>
              <a:t>Freepik</a:t>
            </a:r>
            <a:r>
              <a:rPr lang="en-GB" sz="1050" dirty="0"/>
              <a:t>, n.d.)</a:t>
            </a:r>
          </a:p>
        </p:txBody>
      </p:sp>
      <p:pic>
        <p:nvPicPr>
          <p:cNvPr id="11" name="Audio 10">
            <a:hlinkClick r:id="" action="ppaction://media"/>
            <a:extLst>
              <a:ext uri="{FF2B5EF4-FFF2-40B4-BE49-F238E27FC236}">
                <a16:creationId xmlns:a16="http://schemas.microsoft.com/office/drawing/2014/main" id="{5E6B2E03-17E3-2B68-40D7-993E102ADD9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7714834"/>
      </p:ext>
    </p:extLst>
  </p:cSld>
  <p:clrMapOvr>
    <a:masterClrMapping/>
  </p:clrMapOvr>
  <mc:AlternateContent xmlns:mc="http://schemas.openxmlformats.org/markup-compatibility/2006" xmlns:p14="http://schemas.microsoft.com/office/powerpoint/2010/main">
    <mc:Choice Requires="p14">
      <p:transition spd="slow" p14:dur="2000" advTm="32412"/>
    </mc:Choice>
    <mc:Fallback xmlns="">
      <p:transition spd="slow" advTm="32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CBD2-55B3-2372-B98C-565E50D8D1D3}"/>
              </a:ext>
            </a:extLst>
          </p:cNvPr>
          <p:cNvSpPr>
            <a:spLocks noGrp="1"/>
          </p:cNvSpPr>
          <p:nvPr>
            <p:ph type="title"/>
          </p:nvPr>
        </p:nvSpPr>
        <p:spPr>
          <a:xfrm>
            <a:off x="603504" y="442221"/>
            <a:ext cx="11146536" cy="517900"/>
          </a:xfrm>
        </p:spPr>
        <p:txBody>
          <a:bodyPr>
            <a:normAutofit fontScale="90000"/>
          </a:bodyPr>
          <a:lstStyle/>
          <a:p>
            <a:r>
              <a:rPr lang="en-GB" dirty="0"/>
              <a:t>Critical Assessment of Technology Advances</a:t>
            </a:r>
          </a:p>
        </p:txBody>
      </p:sp>
      <p:sp>
        <p:nvSpPr>
          <p:cNvPr id="4" name="TextBox 3">
            <a:extLst>
              <a:ext uri="{FF2B5EF4-FFF2-40B4-BE49-F238E27FC236}">
                <a16:creationId xmlns:a16="http://schemas.microsoft.com/office/drawing/2014/main" id="{572BBB48-F934-FF25-486A-3E6002205CF0}"/>
              </a:ext>
            </a:extLst>
          </p:cNvPr>
          <p:cNvSpPr txBox="1"/>
          <p:nvPr/>
        </p:nvSpPr>
        <p:spPr>
          <a:xfrm>
            <a:off x="256032" y="2430073"/>
            <a:ext cx="3639312" cy="4493538"/>
          </a:xfrm>
          <a:prstGeom prst="rect">
            <a:avLst/>
          </a:prstGeom>
          <a:noFill/>
        </p:spPr>
        <p:txBody>
          <a:bodyPr wrap="square" rtlCol="0">
            <a:spAutoFit/>
          </a:bodyPr>
          <a:lstStyle/>
          <a:p>
            <a:r>
              <a:rPr lang="en-GB" sz="1100" b="1" dirty="0"/>
              <a:t>Telehealth &amp; Remote Monitoring (e.g., MinderCare by Imperial College Healthcare NHS Trust)</a:t>
            </a:r>
          </a:p>
          <a:p>
            <a:r>
              <a:rPr lang="en-GB" sz="1100" b="1" dirty="0"/>
              <a:t>Benefits:</a:t>
            </a:r>
            <a:endParaRPr lang="en-GB" sz="1100" dirty="0"/>
          </a:p>
          <a:p>
            <a:r>
              <a:rPr lang="en-GB" sz="1100" dirty="0"/>
              <a:t>Enables continuous health monitoring without the need for frequent hospital visits, reducing healthcare system burden (Imperial College Healthcare NHS Trust, 2025).</a:t>
            </a:r>
          </a:p>
          <a:p>
            <a:r>
              <a:rPr lang="en-GB" sz="1100" dirty="0"/>
              <a:t>Supports early intervention and personalised care plans, potentially reducing hospital admissions (Imperial College Healthcare NHS Trust, 2025).</a:t>
            </a:r>
          </a:p>
          <a:p>
            <a:r>
              <a:rPr lang="en-GB" sz="1100" dirty="0"/>
              <a:t>Enhances independent living for elderly people, particularly those with dementia.</a:t>
            </a:r>
          </a:p>
          <a:p>
            <a:endParaRPr lang="en-GB" sz="1100" dirty="0"/>
          </a:p>
          <a:p>
            <a:r>
              <a:rPr lang="en-GB" sz="1100" b="1" dirty="0"/>
              <a:t>Challenges:</a:t>
            </a:r>
          </a:p>
          <a:p>
            <a:r>
              <a:rPr lang="en-GB" sz="1100" dirty="0"/>
              <a:t>Cost of installation and maintenance of sensor technologies can be high, limiting scalability across less-funded regions (Greenhalgh et al., 2020).</a:t>
            </a:r>
          </a:p>
          <a:p>
            <a:r>
              <a:rPr lang="en-GB" sz="1100" dirty="0"/>
              <a:t>Digital exclusion remains a major barrier; elderly individuals with low digital literacy or no internet access may not benefit fully (Seifert et al., 2021).</a:t>
            </a:r>
          </a:p>
          <a:p>
            <a:r>
              <a:rPr lang="en-GB" sz="1100" dirty="0"/>
              <a:t>Privacy and data security concerns arise due to continuous monitoring and sensitive health data collection, posing ethical dilemmas (Shilton et al., 2019).</a:t>
            </a:r>
          </a:p>
        </p:txBody>
      </p:sp>
      <p:sp>
        <p:nvSpPr>
          <p:cNvPr id="10" name="TextBox 9">
            <a:extLst>
              <a:ext uri="{FF2B5EF4-FFF2-40B4-BE49-F238E27FC236}">
                <a16:creationId xmlns:a16="http://schemas.microsoft.com/office/drawing/2014/main" id="{754746B3-CB4B-F0CB-A2E8-BA3AE62AE377}"/>
              </a:ext>
            </a:extLst>
          </p:cNvPr>
          <p:cNvSpPr txBox="1"/>
          <p:nvPr/>
        </p:nvSpPr>
        <p:spPr>
          <a:xfrm>
            <a:off x="4457700" y="2430073"/>
            <a:ext cx="3464054" cy="4154984"/>
          </a:xfrm>
          <a:prstGeom prst="rect">
            <a:avLst/>
          </a:prstGeom>
          <a:noFill/>
        </p:spPr>
        <p:txBody>
          <a:bodyPr wrap="square" rtlCol="0">
            <a:spAutoFit/>
          </a:bodyPr>
          <a:lstStyle/>
          <a:p>
            <a:r>
              <a:rPr lang="en-GB" sz="1100" b="1" dirty="0"/>
              <a:t>Smart Homes &amp; Assistive Technologies (e.g., 4D Fall Detection, </a:t>
            </a:r>
            <a:r>
              <a:rPr lang="en-GB" sz="1100" b="1" dirty="0" err="1"/>
              <a:t>ZeDTech</a:t>
            </a:r>
            <a:r>
              <a:rPr lang="en-GB" sz="1100" b="1" dirty="0"/>
              <a:t> Dementia Network)</a:t>
            </a:r>
          </a:p>
          <a:p>
            <a:r>
              <a:rPr lang="en-GB" sz="1100" b="1" dirty="0"/>
              <a:t>Benefits:</a:t>
            </a:r>
            <a:endParaRPr lang="en-GB" sz="1100" dirty="0"/>
          </a:p>
          <a:p>
            <a:r>
              <a:rPr lang="en-GB" sz="1100" dirty="0"/>
              <a:t>Significantly reduces falls and associated injuries (66% reduction in falls reported) (Department of Health and Social Care, 2024).</a:t>
            </a:r>
          </a:p>
          <a:p>
            <a:r>
              <a:rPr lang="en-GB" sz="1100" dirty="0"/>
              <a:t>Improves real-time response and care provision through automated alerts, easing pressure on carers and emergency services (Department of Health and Social Care, 2024).</a:t>
            </a:r>
          </a:p>
          <a:p>
            <a:r>
              <a:rPr lang="en-GB" sz="1100" dirty="0"/>
              <a:t>Promotes independent living by monitoring activities without burdening users.</a:t>
            </a:r>
          </a:p>
          <a:p>
            <a:endParaRPr lang="en-GB" sz="1100" dirty="0"/>
          </a:p>
          <a:p>
            <a:r>
              <a:rPr lang="en-GB" sz="1100" b="1" dirty="0"/>
              <a:t>Challenges:</a:t>
            </a:r>
          </a:p>
          <a:p>
            <a:r>
              <a:rPr lang="en-GB" sz="1100" dirty="0"/>
              <a:t>High upfront costs for installation and integration with existing care infrastructure (Wang et al., 2021).</a:t>
            </a:r>
          </a:p>
          <a:p>
            <a:r>
              <a:rPr lang="en-GB" sz="1100" dirty="0"/>
              <a:t>Resistance to technology adoption due to fear or mistrust among elderly users (Mitzner et al., 2019).</a:t>
            </a:r>
          </a:p>
          <a:p>
            <a:r>
              <a:rPr lang="en-GB" sz="1100" dirty="0"/>
              <a:t>Ethical concerns regarding autonomy and consent when monitoring cognitive and physical behaviours continuously (Shilton et al., 2019).</a:t>
            </a:r>
          </a:p>
        </p:txBody>
      </p:sp>
      <p:sp>
        <p:nvSpPr>
          <p:cNvPr id="11" name="TextBox 10">
            <a:extLst>
              <a:ext uri="{FF2B5EF4-FFF2-40B4-BE49-F238E27FC236}">
                <a16:creationId xmlns:a16="http://schemas.microsoft.com/office/drawing/2014/main" id="{110F3C9F-FFDF-5667-B822-0B9EEC064CD9}"/>
              </a:ext>
            </a:extLst>
          </p:cNvPr>
          <p:cNvSpPr txBox="1"/>
          <p:nvPr/>
        </p:nvSpPr>
        <p:spPr>
          <a:xfrm>
            <a:off x="8164070" y="2599351"/>
            <a:ext cx="3707890" cy="3985706"/>
          </a:xfrm>
          <a:prstGeom prst="rect">
            <a:avLst/>
          </a:prstGeom>
          <a:noFill/>
        </p:spPr>
        <p:txBody>
          <a:bodyPr wrap="square" rtlCol="0">
            <a:spAutoFit/>
          </a:bodyPr>
          <a:lstStyle/>
          <a:p>
            <a:r>
              <a:rPr lang="en-GB" sz="1100" b="1" dirty="0"/>
              <a:t>Dementia Care Innovations (e.g., Light Tech Project, Government-Backed Research Networks)</a:t>
            </a:r>
          </a:p>
          <a:p>
            <a:r>
              <a:rPr lang="en-GB" sz="1100" b="1" dirty="0"/>
              <a:t>Benefits:</a:t>
            </a:r>
            <a:endParaRPr lang="en-GB" sz="1100" dirty="0"/>
          </a:p>
          <a:p>
            <a:r>
              <a:rPr lang="en-GB" sz="1100" dirty="0"/>
              <a:t>Stimulates cognitive and emotional well-being, improving quality of life (Alzheimer’s Society, 2024).</a:t>
            </a:r>
          </a:p>
          <a:p>
            <a:r>
              <a:rPr lang="en-GB" sz="1100" dirty="0"/>
              <a:t>Supports multidisciplinary research collaboration to develop effective, evidence-based technologies (Department of Health and Social Care, 2025).</a:t>
            </a:r>
          </a:p>
          <a:p>
            <a:r>
              <a:rPr lang="en-GB" sz="1100" dirty="0"/>
              <a:t>Facilitates tailored interventions addressing complex dementia-related challenges.</a:t>
            </a:r>
          </a:p>
          <a:p>
            <a:endParaRPr lang="en-GB" sz="1100" dirty="0"/>
          </a:p>
          <a:p>
            <a:r>
              <a:rPr lang="en-GB" sz="1100" b="1" dirty="0"/>
              <a:t>Challenges:</a:t>
            </a:r>
          </a:p>
          <a:p>
            <a:r>
              <a:rPr lang="en-GB" sz="1100" dirty="0"/>
              <a:t>Scaling such innovations across the NHS and care homes requires substantial funding and training (Department of Health and Social Care, 2025).</a:t>
            </a:r>
          </a:p>
          <a:p>
            <a:r>
              <a:rPr lang="en-GB" sz="1100" dirty="0"/>
              <a:t>Ensuring ethical deployment so that interventions do not inadvertently distress patients or reduce human contact (Robinson et al., 2019).</a:t>
            </a:r>
          </a:p>
          <a:p>
            <a:r>
              <a:rPr lang="en-GB" sz="1100" dirty="0"/>
              <a:t>Unequal access may arise if technology is only available in certain care settings or geographic locations (Seifert et al., 2021).</a:t>
            </a:r>
          </a:p>
        </p:txBody>
      </p:sp>
      <p:pic>
        <p:nvPicPr>
          <p:cNvPr id="14" name="Audio 13">
            <a:hlinkClick r:id="" action="ppaction://media"/>
            <a:extLst>
              <a:ext uri="{FF2B5EF4-FFF2-40B4-BE49-F238E27FC236}">
                <a16:creationId xmlns:a16="http://schemas.microsoft.com/office/drawing/2014/main" id="{5E259F75-3551-4D98-D02C-881F324A2CF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9814560" y="541951"/>
            <a:ext cx="2057400" cy="2057400"/>
          </a:xfrm>
          <a:prstGeom prst="ellipse">
            <a:avLst/>
          </a:prstGeom>
        </p:spPr>
      </p:pic>
    </p:spTree>
    <p:extLst>
      <p:ext uri="{BB962C8B-B14F-4D97-AF65-F5344CB8AC3E}">
        <p14:creationId xmlns:p14="http://schemas.microsoft.com/office/powerpoint/2010/main" val="2534374650"/>
      </p:ext>
    </p:extLst>
  </p:cSld>
  <p:clrMapOvr>
    <a:masterClrMapping/>
  </p:clrMapOvr>
  <mc:AlternateContent xmlns:mc="http://schemas.openxmlformats.org/markup-compatibility/2006" xmlns:p14="http://schemas.microsoft.com/office/powerpoint/2010/main">
    <mc:Choice Requires="p14">
      <p:transition spd="slow" p14:dur="2000" advTm="61963"/>
    </mc:Choice>
    <mc:Fallback xmlns="">
      <p:transition spd="slow" advTm="61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1AE5F-B920-2DC2-A20B-F7D0A8B13985}"/>
              </a:ext>
            </a:extLst>
          </p:cNvPr>
          <p:cNvSpPr>
            <a:spLocks noGrp="1"/>
          </p:cNvSpPr>
          <p:nvPr>
            <p:ph type="title"/>
          </p:nvPr>
        </p:nvSpPr>
        <p:spPr>
          <a:xfrm>
            <a:off x="5843016" y="339220"/>
            <a:ext cx="5047489" cy="2212849"/>
          </a:xfrm>
        </p:spPr>
        <p:txBody>
          <a:bodyPr>
            <a:normAutofit fontScale="90000"/>
          </a:bodyPr>
          <a:lstStyle/>
          <a:p>
            <a:r>
              <a:rPr lang="en-GB" dirty="0"/>
              <a:t>Case Study - 4D Fall Detection Technology in Care Homes</a:t>
            </a:r>
            <a:br>
              <a:rPr lang="en-GB" dirty="0"/>
            </a:br>
            <a:endParaRPr lang="en-GB" dirty="0"/>
          </a:p>
        </p:txBody>
      </p:sp>
      <p:sp>
        <p:nvSpPr>
          <p:cNvPr id="4" name="TextBox 3">
            <a:extLst>
              <a:ext uri="{FF2B5EF4-FFF2-40B4-BE49-F238E27FC236}">
                <a16:creationId xmlns:a16="http://schemas.microsoft.com/office/drawing/2014/main" id="{54F94418-7C1D-F636-FCD3-A83CBEB5DA88}"/>
              </a:ext>
            </a:extLst>
          </p:cNvPr>
          <p:cNvSpPr txBox="1"/>
          <p:nvPr/>
        </p:nvSpPr>
        <p:spPr>
          <a:xfrm>
            <a:off x="1280160" y="2744920"/>
            <a:ext cx="3456432" cy="2862322"/>
          </a:xfrm>
          <a:prstGeom prst="rect">
            <a:avLst/>
          </a:prstGeom>
          <a:noFill/>
        </p:spPr>
        <p:txBody>
          <a:bodyPr wrap="square" rtlCol="0">
            <a:spAutoFit/>
          </a:bodyPr>
          <a:lstStyle/>
          <a:p>
            <a:r>
              <a:rPr lang="en-GB" sz="1200" dirty="0"/>
              <a:t>In 2024, the UK government piloted 4D fall detection technology across selected care homes. This system uses sensor-based 4D mapping to monitor and interpret the movements of older residents in real-time. Unlike traditional motion detectors, these sensors provide predictive monitoring, identifying unusual patterns in walking, balance, or posture that may indicate an increased risk of falling. The technology led to a 66% reduction in falls and a 97.5% drop in ambulance call-outs after falls, significantly reducing strain on the NHS and improving safety outcomes (Department of Health and Social Care, 2024).</a:t>
            </a:r>
          </a:p>
        </p:txBody>
      </p:sp>
      <p:pic>
        <p:nvPicPr>
          <p:cNvPr id="1026" name="Picture 2" descr="Fall Senior Citizens Elderly - Free GIF on Pixabay">
            <a:extLst>
              <a:ext uri="{FF2B5EF4-FFF2-40B4-BE49-F238E27FC236}">
                <a16:creationId xmlns:a16="http://schemas.microsoft.com/office/drawing/2014/main" id="{45BED13E-8982-8CF9-8D60-DFCFFFD864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144" y="2552069"/>
            <a:ext cx="4876800" cy="32480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5883863-EFA7-9E70-412C-6A92FE8B4733}"/>
              </a:ext>
            </a:extLst>
          </p:cNvPr>
          <p:cNvSpPr txBox="1"/>
          <p:nvPr/>
        </p:nvSpPr>
        <p:spPr>
          <a:xfrm>
            <a:off x="8439912" y="5853218"/>
            <a:ext cx="2033016" cy="253916"/>
          </a:xfrm>
          <a:prstGeom prst="rect">
            <a:avLst/>
          </a:prstGeom>
          <a:noFill/>
        </p:spPr>
        <p:txBody>
          <a:bodyPr wrap="square" rtlCol="0">
            <a:spAutoFit/>
          </a:bodyPr>
          <a:lstStyle/>
          <a:p>
            <a:r>
              <a:rPr lang="en-GB" sz="1050"/>
              <a:t>(Tilixia‑Summer, 2022)</a:t>
            </a:r>
            <a:endParaRPr lang="en-GB" sz="1050" dirty="0"/>
          </a:p>
        </p:txBody>
      </p:sp>
      <p:pic>
        <p:nvPicPr>
          <p:cNvPr id="9" name="Audio 8">
            <a:hlinkClick r:id="" action="ppaction://media"/>
            <a:extLst>
              <a:ext uri="{FF2B5EF4-FFF2-40B4-BE49-F238E27FC236}">
                <a16:creationId xmlns:a16="http://schemas.microsoft.com/office/drawing/2014/main" id="{D624C9E4-82DF-D09B-826F-F98ADD2BCD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8681642"/>
      </p:ext>
    </p:extLst>
  </p:cSld>
  <p:clrMapOvr>
    <a:masterClrMapping/>
  </p:clrMapOvr>
  <mc:AlternateContent xmlns:mc="http://schemas.openxmlformats.org/markup-compatibility/2006" xmlns:p14="http://schemas.microsoft.com/office/powerpoint/2010/main">
    <mc:Choice Requires="p14">
      <p:transition spd="slow" p14:dur="2000" advTm="16517"/>
    </mc:Choice>
    <mc:Fallback xmlns="">
      <p:transition spd="slow" advTm="1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39C38-D722-3707-A34D-4719655EB772}"/>
              </a:ext>
            </a:extLst>
          </p:cNvPr>
          <p:cNvSpPr>
            <a:spLocks noGrp="1"/>
          </p:cNvSpPr>
          <p:nvPr>
            <p:ph type="title"/>
          </p:nvPr>
        </p:nvSpPr>
        <p:spPr>
          <a:xfrm>
            <a:off x="246888" y="159433"/>
            <a:ext cx="8770571" cy="1345269"/>
          </a:xfrm>
        </p:spPr>
        <p:txBody>
          <a:bodyPr/>
          <a:lstStyle/>
          <a:p>
            <a:r>
              <a:rPr lang="en-GB" dirty="0"/>
              <a:t>Learning Points</a:t>
            </a:r>
          </a:p>
        </p:txBody>
      </p:sp>
      <p:sp>
        <p:nvSpPr>
          <p:cNvPr id="4" name="TextBox 3">
            <a:extLst>
              <a:ext uri="{FF2B5EF4-FFF2-40B4-BE49-F238E27FC236}">
                <a16:creationId xmlns:a16="http://schemas.microsoft.com/office/drawing/2014/main" id="{64EC94B7-BEA5-BA8A-CDB8-8023A4F2C1C6}"/>
              </a:ext>
            </a:extLst>
          </p:cNvPr>
          <p:cNvSpPr txBox="1"/>
          <p:nvPr/>
        </p:nvSpPr>
        <p:spPr>
          <a:xfrm>
            <a:off x="16764" y="2445462"/>
            <a:ext cx="4297680" cy="3970318"/>
          </a:xfrm>
          <a:prstGeom prst="rect">
            <a:avLst/>
          </a:prstGeom>
          <a:noFill/>
        </p:spPr>
        <p:txBody>
          <a:bodyPr wrap="square" rtlCol="0">
            <a:spAutoFit/>
          </a:bodyPr>
          <a:lstStyle/>
          <a:p>
            <a:r>
              <a:rPr lang="en-GB" sz="1200" b="1" dirty="0"/>
              <a:t>✅ 1. Proactive, Preventative Elderly Care</a:t>
            </a:r>
          </a:p>
          <a:p>
            <a:r>
              <a:rPr lang="en-GB" sz="1200" dirty="0"/>
              <a:t>The case demonstrates a significant shift in elderly care from a reactive model treating incidents after they occur to a proactive, preventative approach. Traditional fall responses often involved emergency hospitalisation, which can lead to further physical and psychological decline in older adults (NICE, 2022). In contrast, 4D technology allows staff to intervene before a fall happens, through data insights that alert them to changes in gait or behaviour.</a:t>
            </a:r>
          </a:p>
          <a:p>
            <a:r>
              <a:rPr lang="en-GB" sz="1200" dirty="0"/>
              <a:t>📚 </a:t>
            </a:r>
            <a:r>
              <a:rPr lang="en-GB" sz="1200" b="1" dirty="0"/>
              <a:t>Theoretical Application:</a:t>
            </a:r>
            <a:br>
              <a:rPr lang="en-GB" sz="1200" dirty="0"/>
            </a:br>
            <a:r>
              <a:rPr lang="en-GB" sz="1200" dirty="0"/>
              <a:t>This reflects Life Course Theory (Elder, Johnson &amp; Crosnoe, 2003), which considers how early and cumulative life events affect ageing outcomes. The fall detection system applies this by using real-time behavioural data to inform interventions based on each individual’s risk profile.</a:t>
            </a:r>
          </a:p>
          <a:p>
            <a:r>
              <a:rPr lang="en-GB" sz="1200" dirty="0"/>
              <a:t>📚 </a:t>
            </a:r>
            <a:r>
              <a:rPr lang="en-GB" sz="1200" b="1" dirty="0"/>
              <a:t>Policy Link:</a:t>
            </a:r>
            <a:br>
              <a:rPr lang="en-GB" sz="1200" dirty="0"/>
            </a:br>
            <a:r>
              <a:rPr lang="en-GB" sz="1200" dirty="0"/>
              <a:t>The system supports goals in the NHS Long Term Plan (NHS England, 2019), which advocates for early intervention and digital innovation in community care.</a:t>
            </a:r>
          </a:p>
        </p:txBody>
      </p:sp>
      <p:sp>
        <p:nvSpPr>
          <p:cNvPr id="5" name="TextBox 4">
            <a:extLst>
              <a:ext uri="{FF2B5EF4-FFF2-40B4-BE49-F238E27FC236}">
                <a16:creationId xmlns:a16="http://schemas.microsoft.com/office/drawing/2014/main" id="{E85E9ABF-96BE-73F3-F139-E42E35C274C8}"/>
              </a:ext>
            </a:extLst>
          </p:cNvPr>
          <p:cNvSpPr txBox="1"/>
          <p:nvPr/>
        </p:nvSpPr>
        <p:spPr>
          <a:xfrm>
            <a:off x="4314444" y="3059764"/>
            <a:ext cx="4213860" cy="3416320"/>
          </a:xfrm>
          <a:prstGeom prst="rect">
            <a:avLst/>
          </a:prstGeom>
          <a:noFill/>
        </p:spPr>
        <p:txBody>
          <a:bodyPr wrap="square" rtlCol="0">
            <a:spAutoFit/>
          </a:bodyPr>
          <a:lstStyle/>
          <a:p>
            <a:r>
              <a:rPr lang="en-GB" sz="1200" b="1" dirty="0"/>
              <a:t>✅ 2. Enhancing Independence and Dignity in Later Life</a:t>
            </a:r>
          </a:p>
          <a:p>
            <a:r>
              <a:rPr lang="en-GB" sz="1200" dirty="0"/>
              <a:t>The technology offers a non-invasive solution that respects residents' privacy and autonomy. Unlike CCTV or constant staff surveillance, 4D sensors allow individuals to move freely, encouraging mobility while reducing unnecessary restrictions.</a:t>
            </a:r>
          </a:p>
          <a:p>
            <a:r>
              <a:rPr lang="en-GB" sz="1200" dirty="0"/>
              <a:t>📚 </a:t>
            </a:r>
            <a:r>
              <a:rPr lang="en-GB" sz="1200" b="1" dirty="0"/>
              <a:t>Theoretical Application:</a:t>
            </a:r>
            <a:br>
              <a:rPr lang="en-GB" sz="1200" dirty="0"/>
            </a:br>
            <a:r>
              <a:rPr lang="en-GB" sz="1200" dirty="0"/>
              <a:t>This directly supports Continuity Theory (Atchley, 1989), which posits that older adults strive to maintain familiar routines and environments. With fall risks reduced, residents can continue daily activities with less fear and disruption.</a:t>
            </a:r>
          </a:p>
          <a:p>
            <a:r>
              <a:rPr lang="en-GB" sz="1200" dirty="0"/>
              <a:t>📚 </a:t>
            </a:r>
            <a:r>
              <a:rPr lang="en-GB" sz="1200" b="1" dirty="0"/>
              <a:t>Policy Link:</a:t>
            </a:r>
            <a:br>
              <a:rPr lang="en-GB" sz="1200" dirty="0"/>
            </a:br>
            <a:r>
              <a:rPr lang="en-GB" sz="1200" dirty="0"/>
              <a:t>This approach aligns with the UK Ageing Society Grand Challenge, which aims to help people live independently and actively for at least five more years (UK Government, 2019).</a:t>
            </a:r>
          </a:p>
        </p:txBody>
      </p:sp>
      <p:sp>
        <p:nvSpPr>
          <p:cNvPr id="6" name="TextBox 5">
            <a:extLst>
              <a:ext uri="{FF2B5EF4-FFF2-40B4-BE49-F238E27FC236}">
                <a16:creationId xmlns:a16="http://schemas.microsoft.com/office/drawing/2014/main" id="{15E0D4E7-4E6F-8786-62E4-3C7CCC4109B1}"/>
              </a:ext>
            </a:extLst>
          </p:cNvPr>
          <p:cNvSpPr txBox="1"/>
          <p:nvPr/>
        </p:nvSpPr>
        <p:spPr>
          <a:xfrm>
            <a:off x="8528304" y="2814794"/>
            <a:ext cx="3383280" cy="3231654"/>
          </a:xfrm>
          <a:prstGeom prst="rect">
            <a:avLst/>
          </a:prstGeom>
          <a:noFill/>
        </p:spPr>
        <p:txBody>
          <a:bodyPr wrap="square" rtlCol="0">
            <a:spAutoFit/>
          </a:bodyPr>
          <a:lstStyle/>
          <a:p>
            <a:r>
              <a:rPr lang="en-GB" sz="1200" b="1" dirty="0"/>
              <a:t>✅ 3. Challenging Ageing Stereotypes Through Innovation</a:t>
            </a:r>
          </a:p>
          <a:p>
            <a:r>
              <a:rPr lang="en-GB" sz="1200" dirty="0"/>
              <a:t>Older adults are often stereotyped as passive or dependent. However, this technology demonstrates that with the right support, they can remain active participants in their own care. The system encourages safe mobility rather than restricting it, contributing to positive ageing.</a:t>
            </a:r>
          </a:p>
          <a:p>
            <a:r>
              <a:rPr lang="en-GB" sz="1200" dirty="0"/>
              <a:t>📚 </a:t>
            </a:r>
            <a:r>
              <a:rPr lang="en-GB" sz="1200" b="1" dirty="0"/>
              <a:t>Theoretical Discussion:</a:t>
            </a:r>
            <a:br>
              <a:rPr lang="en-GB" sz="1200" dirty="0"/>
            </a:br>
            <a:r>
              <a:rPr lang="en-GB" sz="1200" dirty="0"/>
              <a:t>While Disengagement Theory (Cumming &amp; Henry, 1961) suggests that withdrawal from activity and social roles is natural in ageing, this case challenges that view by promoting ongoing engagement and mobility, safely supported by technology.</a:t>
            </a:r>
          </a:p>
        </p:txBody>
      </p:sp>
      <p:pic>
        <p:nvPicPr>
          <p:cNvPr id="1026" name="Picture 2" descr="Old Man Fall Down Stock Illustrations – 285 Old Man Fall Down Stock  Illustrations, Vectors &amp; Clipart - Dreamstime">
            <a:extLst>
              <a:ext uri="{FF2B5EF4-FFF2-40B4-BE49-F238E27FC236}">
                <a16:creationId xmlns:a16="http://schemas.microsoft.com/office/drawing/2014/main" id="{D94CB2BA-1338-09A5-D77A-9E778DFD5F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5744" y="159433"/>
            <a:ext cx="4096512" cy="20756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AFF82EF-DE0C-EBD1-2C7A-4E6FD304D97D}"/>
              </a:ext>
            </a:extLst>
          </p:cNvPr>
          <p:cNvSpPr txBox="1"/>
          <p:nvPr/>
        </p:nvSpPr>
        <p:spPr>
          <a:xfrm>
            <a:off x="9017459" y="1988900"/>
            <a:ext cx="1755648" cy="246221"/>
          </a:xfrm>
          <a:prstGeom prst="rect">
            <a:avLst/>
          </a:prstGeom>
          <a:noFill/>
        </p:spPr>
        <p:txBody>
          <a:bodyPr wrap="square" rtlCol="0">
            <a:spAutoFit/>
          </a:bodyPr>
          <a:lstStyle/>
          <a:p>
            <a:r>
              <a:rPr lang="en-GB" sz="1000" dirty="0"/>
              <a:t>(</a:t>
            </a:r>
            <a:r>
              <a:rPr lang="en-GB" sz="1000" dirty="0" err="1"/>
              <a:t>Dreamstime</a:t>
            </a:r>
            <a:r>
              <a:rPr lang="en-GB" sz="1000" dirty="0"/>
              <a:t>, n.d.)</a:t>
            </a:r>
          </a:p>
        </p:txBody>
      </p:sp>
      <p:pic>
        <p:nvPicPr>
          <p:cNvPr id="35" name="Audio 34">
            <a:hlinkClick r:id="" action="ppaction://media"/>
            <a:extLst>
              <a:ext uri="{FF2B5EF4-FFF2-40B4-BE49-F238E27FC236}">
                <a16:creationId xmlns:a16="http://schemas.microsoft.com/office/drawing/2014/main" id="{491A11C6-07FE-8AF2-DC72-B091FAE86E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117836" y="5232566"/>
            <a:ext cx="2057400" cy="2057400"/>
          </a:xfrm>
          <a:prstGeom prst="ellipse">
            <a:avLst/>
          </a:prstGeom>
        </p:spPr>
      </p:pic>
    </p:spTree>
    <p:extLst>
      <p:ext uri="{BB962C8B-B14F-4D97-AF65-F5344CB8AC3E}">
        <p14:creationId xmlns:p14="http://schemas.microsoft.com/office/powerpoint/2010/main" val="3868260818"/>
      </p:ext>
    </p:extLst>
  </p:cSld>
  <p:clrMapOvr>
    <a:masterClrMapping/>
  </p:clrMapOvr>
  <mc:AlternateContent xmlns:mc="http://schemas.openxmlformats.org/markup-compatibility/2006" xmlns:p14="http://schemas.microsoft.com/office/powerpoint/2010/main">
    <mc:Choice Requires="p14">
      <p:transition spd="slow" p14:dur="2000" advTm="59676"/>
    </mc:Choice>
    <mc:Fallback xmlns="">
      <p:transition spd="slow" advTm="59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4A26-7AE7-326C-7CC9-C4E8B682D595}"/>
              </a:ext>
            </a:extLst>
          </p:cNvPr>
          <p:cNvSpPr>
            <a:spLocks noGrp="1"/>
          </p:cNvSpPr>
          <p:nvPr>
            <p:ph type="title"/>
          </p:nvPr>
        </p:nvSpPr>
        <p:spPr>
          <a:xfrm>
            <a:off x="521208" y="267253"/>
            <a:ext cx="4407408" cy="1268104"/>
          </a:xfrm>
        </p:spPr>
        <p:txBody>
          <a:bodyPr>
            <a:normAutofit fontScale="90000"/>
          </a:bodyPr>
          <a:lstStyle/>
          <a:p>
            <a:r>
              <a:rPr lang="en-GB" dirty="0"/>
              <a:t>Recommendations</a:t>
            </a:r>
          </a:p>
        </p:txBody>
      </p:sp>
      <p:sp>
        <p:nvSpPr>
          <p:cNvPr id="4" name="TextBox 3">
            <a:extLst>
              <a:ext uri="{FF2B5EF4-FFF2-40B4-BE49-F238E27FC236}">
                <a16:creationId xmlns:a16="http://schemas.microsoft.com/office/drawing/2014/main" id="{E089EC1C-2534-A5B7-8F0F-F185CE7CCBAF}"/>
              </a:ext>
            </a:extLst>
          </p:cNvPr>
          <p:cNvSpPr txBox="1"/>
          <p:nvPr/>
        </p:nvSpPr>
        <p:spPr>
          <a:xfrm>
            <a:off x="521208" y="2606040"/>
            <a:ext cx="5833872" cy="646331"/>
          </a:xfrm>
          <a:prstGeom prst="rect">
            <a:avLst/>
          </a:prstGeom>
          <a:noFill/>
        </p:spPr>
        <p:txBody>
          <a:bodyPr wrap="square" rtlCol="0">
            <a:spAutoFit/>
          </a:bodyPr>
          <a:lstStyle/>
          <a:p>
            <a:endParaRPr lang="en-GB" b="1" dirty="0"/>
          </a:p>
          <a:p>
            <a:endParaRPr lang="en-GB" b="1" dirty="0"/>
          </a:p>
        </p:txBody>
      </p:sp>
      <p:sp>
        <p:nvSpPr>
          <p:cNvPr id="5" name="Rectangle 1">
            <a:extLst>
              <a:ext uri="{FF2B5EF4-FFF2-40B4-BE49-F238E27FC236}">
                <a16:creationId xmlns:a16="http://schemas.microsoft.com/office/drawing/2014/main" id="{BC93B1FF-0A2C-480C-3C82-5CE67B2BBC68}"/>
              </a:ext>
            </a:extLst>
          </p:cNvPr>
          <p:cNvSpPr>
            <a:spLocks noChangeArrowheads="1"/>
          </p:cNvSpPr>
          <p:nvPr/>
        </p:nvSpPr>
        <p:spPr bwMode="auto">
          <a:xfrm>
            <a:off x="173737" y="2417243"/>
            <a:ext cx="3913631"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mj-lt"/>
              </a:rPr>
              <a:t>Strategic Service Improvements:</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Implement Comprehensive Geriatric Assessment (British Geriatrics Society, 2021)</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Promote purposeful activity &amp; social engagement (Cohen et al., 2022)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Address frailty with exercise &amp; nutrition (Liu et al., 2025)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mj-lt"/>
              </a:rPr>
              <a:t>Technological Enhancements:</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Use ambient assistive tech &amp; fall detection systems (DHSC, 2021; GOV.UK, 2024a)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Expand remote monitoring &amp; telecare (DHSC, 2022)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Integrate AI for early risk detection, ensuring governance (GOV.UK, 2024b; Hern, 2024)</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mj-lt"/>
              </a:rPr>
              <a:t>Policy &amp; Barriers:</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Invest in digital infrastructure &amp; workforce training (DHSC, 2022; Skills for Care, 2024)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mj-lt"/>
              </a:rPr>
              <a:t>Mitigate digital divide &amp; privacy concerns (Age UK, 2023; ICO,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D456C89-8A7C-DEBC-C1A0-934FE9606D94}"/>
              </a:ext>
            </a:extLst>
          </p:cNvPr>
          <p:cNvSpPr txBox="1"/>
          <p:nvPr/>
        </p:nvSpPr>
        <p:spPr>
          <a:xfrm>
            <a:off x="4928616" y="2487168"/>
            <a:ext cx="6605016" cy="3970318"/>
          </a:xfrm>
          <a:prstGeom prst="rect">
            <a:avLst/>
          </a:prstGeom>
          <a:noFill/>
        </p:spPr>
        <p:txBody>
          <a:bodyPr wrap="square" rtlCol="0">
            <a:spAutoFit/>
          </a:bodyPr>
          <a:lstStyle/>
          <a:p>
            <a:pPr lvl="0" eaLnBrk="0" fontAlgn="base" hangingPunct="0">
              <a:spcBef>
                <a:spcPct val="0"/>
              </a:spcBef>
              <a:spcAft>
                <a:spcPct val="0"/>
              </a:spcAft>
              <a:buFontTx/>
              <a:buChar char="•"/>
            </a:pPr>
            <a:r>
              <a:rPr lang="en-US" altLang="en-US" sz="1200" b="1" dirty="0"/>
              <a:t>Theory-Based Approach:</a:t>
            </a:r>
            <a:endParaRPr lang="en-US" altLang="en-US" sz="1200" dirty="0"/>
          </a:p>
          <a:p>
            <a:pPr lvl="0" eaLnBrk="0" fontAlgn="base" hangingPunct="0">
              <a:spcBef>
                <a:spcPct val="0"/>
              </a:spcBef>
              <a:spcAft>
                <a:spcPct val="0"/>
              </a:spcAft>
              <a:buFontTx/>
              <a:buChar char="•"/>
            </a:pPr>
            <a:r>
              <a:rPr lang="en-US" altLang="en-US" sz="1200" dirty="0"/>
              <a:t>Activity Theory: Encouraging continued engagement improves well-being (Havighurst, 1961)</a:t>
            </a:r>
            <a:r>
              <a:rPr lang="en-GB" sz="1200" dirty="0"/>
              <a:t> </a:t>
            </a:r>
          </a:p>
          <a:p>
            <a:pPr lvl="0" eaLnBrk="0" fontAlgn="base" hangingPunct="0">
              <a:spcBef>
                <a:spcPct val="0"/>
              </a:spcBef>
              <a:spcAft>
                <a:spcPct val="0"/>
              </a:spcAft>
            </a:pPr>
            <a:r>
              <a:rPr lang="en-GB" sz="1200" b="1" dirty="0"/>
              <a:t>Application: </a:t>
            </a:r>
            <a:r>
              <a:rPr lang="en-GB" sz="1200" dirty="0"/>
              <a:t>Care services should promote continued participation in social, physical, and creative activities to counteract isolation and functional decline, addressing gaps in mental well-being and social engagement.</a:t>
            </a:r>
          </a:p>
          <a:p>
            <a:pPr lvl="0" eaLnBrk="0" fontAlgn="base" hangingPunct="0">
              <a:spcBef>
                <a:spcPct val="0"/>
              </a:spcBef>
              <a:spcAft>
                <a:spcPct val="0"/>
              </a:spcAft>
            </a:pPr>
            <a:endParaRPr lang="en-US" altLang="en-US" sz="1200" dirty="0"/>
          </a:p>
          <a:p>
            <a:pPr lvl="0" eaLnBrk="0" fontAlgn="base" hangingPunct="0">
              <a:spcBef>
                <a:spcPct val="0"/>
              </a:spcBef>
              <a:spcAft>
                <a:spcPct val="0"/>
              </a:spcAft>
              <a:buFontTx/>
              <a:buChar char="•"/>
            </a:pPr>
            <a:r>
              <a:rPr lang="en-US" altLang="en-US" sz="1200" dirty="0"/>
              <a:t>Disengagement Theory: Understanding natural withdrawal supports respectful care (Cumming &amp; Henry, 1961)</a:t>
            </a:r>
          </a:p>
          <a:p>
            <a:pPr lvl="0" eaLnBrk="0" fontAlgn="base" hangingPunct="0">
              <a:spcBef>
                <a:spcPct val="0"/>
              </a:spcBef>
              <a:spcAft>
                <a:spcPct val="0"/>
              </a:spcAft>
            </a:pPr>
            <a:r>
              <a:rPr lang="en-GB" sz="1200" b="1" dirty="0"/>
              <a:t>Application:</a:t>
            </a:r>
            <a:r>
              <a:rPr lang="en-GB" sz="1200" dirty="0"/>
              <a:t> Care models can acknowledge and respect older adults' choices to disengage while ensuring support is available, thus addressing gaps in autonomy and dignity in care.</a:t>
            </a:r>
          </a:p>
          <a:p>
            <a:pPr lvl="0" eaLnBrk="0" fontAlgn="base" hangingPunct="0">
              <a:spcBef>
                <a:spcPct val="0"/>
              </a:spcBef>
              <a:spcAft>
                <a:spcPct val="0"/>
              </a:spcAft>
            </a:pPr>
            <a:endParaRPr lang="en-US" altLang="en-US" sz="1200" dirty="0"/>
          </a:p>
          <a:p>
            <a:pPr lvl="0" eaLnBrk="0" fontAlgn="base" hangingPunct="0">
              <a:spcBef>
                <a:spcPct val="0"/>
              </a:spcBef>
              <a:spcAft>
                <a:spcPct val="0"/>
              </a:spcAft>
              <a:buFontTx/>
              <a:buChar char="•"/>
            </a:pPr>
            <a:r>
              <a:rPr lang="en-US" altLang="en-US" sz="1200" dirty="0"/>
              <a:t>Continuity Theory: Maintaining habits aids identity &amp; adjustment (Atchley, 1989)</a:t>
            </a:r>
          </a:p>
          <a:p>
            <a:pPr lvl="0" eaLnBrk="0" fontAlgn="base" hangingPunct="0">
              <a:spcBef>
                <a:spcPct val="0"/>
              </a:spcBef>
              <a:spcAft>
                <a:spcPct val="0"/>
              </a:spcAft>
            </a:pPr>
            <a:r>
              <a:rPr lang="en-GB" sz="1200" b="1" dirty="0"/>
              <a:t>Application</a:t>
            </a:r>
            <a:r>
              <a:rPr lang="en-GB" sz="1200" dirty="0"/>
              <a:t>: Personalised care plans should focus on maintaining daily routines and roles, reducing stress and confusion, which helps bridge gaps in person-centred care.</a:t>
            </a:r>
          </a:p>
          <a:p>
            <a:pPr lvl="0" eaLnBrk="0" fontAlgn="base" hangingPunct="0">
              <a:spcBef>
                <a:spcPct val="0"/>
              </a:spcBef>
              <a:spcAft>
                <a:spcPct val="0"/>
              </a:spcAft>
              <a:buFontTx/>
              <a:buChar char="•"/>
            </a:pPr>
            <a:endParaRPr lang="en-US" altLang="en-US" sz="1200" dirty="0"/>
          </a:p>
          <a:p>
            <a:pPr lvl="0" eaLnBrk="0" fontAlgn="base" hangingPunct="0">
              <a:spcBef>
                <a:spcPct val="0"/>
              </a:spcBef>
              <a:spcAft>
                <a:spcPct val="0"/>
              </a:spcAft>
              <a:buFontTx/>
              <a:buChar char="•"/>
            </a:pPr>
            <a:r>
              <a:rPr lang="en-US" altLang="en-US" sz="1200" dirty="0"/>
              <a:t>Life Course Theory: Life-long influences shape ageing outcomes (Elder, 1998)</a:t>
            </a:r>
          </a:p>
          <a:p>
            <a:pPr lvl="0" eaLnBrk="0" fontAlgn="base" hangingPunct="0">
              <a:spcBef>
                <a:spcPct val="0"/>
              </a:spcBef>
              <a:spcAft>
                <a:spcPct val="0"/>
              </a:spcAft>
              <a:buFontTx/>
              <a:buChar char="•"/>
            </a:pPr>
            <a:r>
              <a:rPr lang="en-GB" sz="1200" b="1" dirty="0"/>
              <a:t>Application:</a:t>
            </a:r>
            <a:r>
              <a:rPr lang="en-GB" sz="1200" dirty="0"/>
              <a:t> Early intervention and prevention across the life span such as lifelong health promotion and socio-economic support can mitigate health inequalities and reduce frailty in older age, addressing gaps in reactive-only elderly care.</a:t>
            </a:r>
          </a:p>
        </p:txBody>
      </p:sp>
      <p:pic>
        <p:nvPicPr>
          <p:cNvPr id="3075" name="Picture 3" descr="1,000+ Older Women Empowerment Stock Illustrations, Royalty-Free Vector  Graphics &amp; Clip Art - iStock">
            <a:extLst>
              <a:ext uri="{FF2B5EF4-FFF2-40B4-BE49-F238E27FC236}">
                <a16:creationId xmlns:a16="http://schemas.microsoft.com/office/drawing/2014/main" id="{5BF6E663-EB09-42C8-4944-095D2658EA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7822" y="101918"/>
            <a:ext cx="4014978" cy="20528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91C1FF-0E3C-1F2D-557C-FA2230202E82}"/>
              </a:ext>
            </a:extLst>
          </p:cNvPr>
          <p:cNvSpPr txBox="1"/>
          <p:nvPr/>
        </p:nvSpPr>
        <p:spPr>
          <a:xfrm>
            <a:off x="8741664" y="2154412"/>
            <a:ext cx="1700784" cy="246221"/>
          </a:xfrm>
          <a:prstGeom prst="rect">
            <a:avLst/>
          </a:prstGeom>
          <a:noFill/>
        </p:spPr>
        <p:txBody>
          <a:bodyPr wrap="square" rtlCol="0">
            <a:spAutoFit/>
          </a:bodyPr>
          <a:lstStyle/>
          <a:p>
            <a:r>
              <a:rPr lang="en-GB" sz="1000" dirty="0"/>
              <a:t>(iStock, n.d.)</a:t>
            </a:r>
          </a:p>
        </p:txBody>
      </p:sp>
      <p:pic>
        <p:nvPicPr>
          <p:cNvPr id="36" name="Audio 35">
            <a:hlinkClick r:id="" action="ppaction://media"/>
            <a:extLst>
              <a:ext uri="{FF2B5EF4-FFF2-40B4-BE49-F238E27FC236}">
                <a16:creationId xmlns:a16="http://schemas.microsoft.com/office/drawing/2014/main" id="{B531E39D-859F-1166-C78B-881253BB45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5067300" y="454242"/>
            <a:ext cx="2057400" cy="2057400"/>
          </a:xfrm>
          <a:prstGeom prst="ellipse">
            <a:avLst/>
          </a:prstGeom>
        </p:spPr>
      </p:pic>
    </p:spTree>
    <p:extLst>
      <p:ext uri="{BB962C8B-B14F-4D97-AF65-F5344CB8AC3E}">
        <p14:creationId xmlns:p14="http://schemas.microsoft.com/office/powerpoint/2010/main" val="3074296230"/>
      </p:ext>
    </p:extLst>
  </p:cSld>
  <p:clrMapOvr>
    <a:masterClrMapping/>
  </p:clrMapOvr>
  <mc:AlternateContent xmlns:mc="http://schemas.openxmlformats.org/markup-compatibility/2006" xmlns:p14="http://schemas.microsoft.com/office/powerpoint/2010/main">
    <mc:Choice Requires="p14">
      <p:transition spd="slow" p14:dur="2000" advTm="96339"/>
    </mc:Choice>
    <mc:Fallback xmlns="">
      <p:transition spd="slow" advTm="96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445C3-EC78-BDA5-7F61-7C50F6242E68}"/>
              </a:ext>
            </a:extLst>
          </p:cNvPr>
          <p:cNvSpPr>
            <a:spLocks noGrp="1"/>
          </p:cNvSpPr>
          <p:nvPr>
            <p:ph type="title"/>
          </p:nvPr>
        </p:nvSpPr>
        <p:spPr>
          <a:xfrm>
            <a:off x="1920240" y="442221"/>
            <a:ext cx="8770571" cy="911092"/>
          </a:xfrm>
        </p:spPr>
        <p:txBody>
          <a:bodyPr/>
          <a:lstStyle/>
          <a:p>
            <a:r>
              <a:rPr lang="en-GB" dirty="0"/>
              <a:t>Conclusion</a:t>
            </a:r>
          </a:p>
        </p:txBody>
      </p:sp>
      <p:pic>
        <p:nvPicPr>
          <p:cNvPr id="4098" name="Picture 2" descr="Choir Old - Free GIF on Pixabay">
            <a:extLst>
              <a:ext uri="{FF2B5EF4-FFF2-40B4-BE49-F238E27FC236}">
                <a16:creationId xmlns:a16="http://schemas.microsoft.com/office/drawing/2014/main" id="{D7F3CD39-1F2F-0A32-5274-B63DB79329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7857" y="1271016"/>
            <a:ext cx="4748784" cy="47487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7FC50A-8146-1C68-9954-5FF0AE0D4F5B}"/>
              </a:ext>
            </a:extLst>
          </p:cNvPr>
          <p:cNvSpPr txBox="1"/>
          <p:nvPr/>
        </p:nvSpPr>
        <p:spPr>
          <a:xfrm>
            <a:off x="221633" y="2464369"/>
            <a:ext cx="6477000" cy="3046988"/>
          </a:xfrm>
          <a:prstGeom prst="rect">
            <a:avLst/>
          </a:prstGeom>
          <a:noFill/>
        </p:spPr>
        <p:txBody>
          <a:bodyPr wrap="square" rtlCol="0">
            <a:spAutoFit/>
          </a:bodyPr>
          <a:lstStyle/>
          <a:p>
            <a:r>
              <a:rPr lang="en-GB" sz="1200" dirty="0">
                <a:latin typeface="+mj-lt"/>
              </a:rPr>
              <a:t>This presentation has highlighted the growing complexity of elderly care in the UK, underpinned by a rapidly ageing population. We have explored the strengths and limitations of current care provisions, evaluated key social theories of ageing, and considered how legislation like the Care Act 2014 and technological innovation such as telecare and smart systems are shaping the future of care. Crucially, we’ve seen how integrating theory with policy and innovation is essential for delivering person-centred, ethical, and effective care.</a:t>
            </a:r>
          </a:p>
          <a:p>
            <a:endParaRPr lang="en-GB" sz="1200" dirty="0">
              <a:latin typeface="+mj-lt"/>
            </a:endParaRPr>
          </a:p>
          <a:p>
            <a:r>
              <a:rPr lang="en-GB" sz="1200" dirty="0"/>
              <a:t>Looking ahead, the future of elderly care will depend on inclusive digital strategies, accessible technologies, and the meaningful involvement of older adults in shaping the services they receive. Further research is needed to assess the long-term impact of AI and data-driven care, as well as how to balance technological advancement with human touch and ethical standards. To meet the complex challenges of ageing, a collaborative and person-centred approach is essential one that respects the lived experiences of older people, addresses systemic inequalities, and ensures care systems are not only innovative but compassionate and equitable.</a:t>
            </a:r>
            <a:endParaRPr lang="en-GB" sz="1200" dirty="0">
              <a:latin typeface="+mj-lt"/>
            </a:endParaRPr>
          </a:p>
        </p:txBody>
      </p:sp>
      <p:sp>
        <p:nvSpPr>
          <p:cNvPr id="3" name="TextBox 2">
            <a:extLst>
              <a:ext uri="{FF2B5EF4-FFF2-40B4-BE49-F238E27FC236}">
                <a16:creationId xmlns:a16="http://schemas.microsoft.com/office/drawing/2014/main" id="{F6E33354-30F8-DB74-8838-641E276C1496}"/>
              </a:ext>
            </a:extLst>
          </p:cNvPr>
          <p:cNvSpPr txBox="1"/>
          <p:nvPr/>
        </p:nvSpPr>
        <p:spPr>
          <a:xfrm>
            <a:off x="9308592" y="5451940"/>
            <a:ext cx="1609344" cy="253916"/>
          </a:xfrm>
          <a:prstGeom prst="rect">
            <a:avLst/>
          </a:prstGeom>
          <a:noFill/>
        </p:spPr>
        <p:txBody>
          <a:bodyPr wrap="square" rtlCol="0">
            <a:spAutoFit/>
          </a:bodyPr>
          <a:lstStyle/>
          <a:p>
            <a:r>
              <a:rPr lang="en-GB" sz="1050"/>
              <a:t>(Pixabay, 2023)</a:t>
            </a:r>
            <a:endParaRPr lang="en-GB" sz="1050" dirty="0"/>
          </a:p>
        </p:txBody>
      </p:sp>
      <p:pic>
        <p:nvPicPr>
          <p:cNvPr id="27" name="Audio 26">
            <a:hlinkClick r:id="" action="ppaction://media"/>
            <a:extLst>
              <a:ext uri="{FF2B5EF4-FFF2-40B4-BE49-F238E27FC236}">
                <a16:creationId xmlns:a16="http://schemas.microsoft.com/office/drawing/2014/main" id="{3766B0A4-B11E-05CB-A849-B095C25CED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09160"/>
            <a:ext cx="2057400" cy="2057400"/>
          </a:xfrm>
          <a:prstGeom prst="ellipse">
            <a:avLst/>
          </a:prstGeom>
        </p:spPr>
      </p:pic>
    </p:spTree>
    <p:extLst>
      <p:ext uri="{BB962C8B-B14F-4D97-AF65-F5344CB8AC3E}">
        <p14:creationId xmlns:p14="http://schemas.microsoft.com/office/powerpoint/2010/main" val="2771909049"/>
      </p:ext>
    </p:extLst>
  </p:cSld>
  <p:clrMapOvr>
    <a:masterClrMapping/>
  </p:clrMapOvr>
  <mc:AlternateContent xmlns:mc="http://schemas.openxmlformats.org/markup-compatibility/2006" xmlns:p14="http://schemas.microsoft.com/office/powerpoint/2010/main">
    <mc:Choice Requires="p14">
      <p:transition spd="slow" p14:dur="2000" advTm="24818"/>
    </mc:Choice>
    <mc:Fallback xmlns="">
      <p:transition spd="slow" advTm="24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1B49FF-29D2-EE4D-25F4-0200032B70C6}"/>
              </a:ext>
            </a:extLst>
          </p:cNvPr>
          <p:cNvSpPr txBox="1"/>
          <p:nvPr/>
        </p:nvSpPr>
        <p:spPr>
          <a:xfrm>
            <a:off x="173736" y="674310"/>
            <a:ext cx="11503152" cy="6201698"/>
          </a:xfrm>
          <a:prstGeom prst="rect">
            <a:avLst/>
          </a:prstGeom>
          <a:noFill/>
        </p:spPr>
        <p:txBody>
          <a:bodyPr wrap="square" rtlCol="0">
            <a:spAutoFit/>
          </a:bodyPr>
          <a:lstStyle/>
          <a:p>
            <a:r>
              <a:rPr lang="en-GB" sz="1100" dirty="0"/>
              <a:t>Age UK (2023) </a:t>
            </a:r>
            <a:r>
              <a:rPr lang="en-GB" sz="1100" i="1" dirty="0"/>
              <a:t>The digital divide: Access to tech among older adults in the UK</a:t>
            </a:r>
            <a:r>
              <a:rPr lang="en-GB" sz="1100" dirty="0"/>
              <a:t>. Available at: </a:t>
            </a:r>
            <a:r>
              <a:rPr lang="en-GB" sz="1100" u="sng" dirty="0">
                <a:hlinkClick r:id="rId2"/>
              </a:rPr>
              <a:t>https://www.ageuk.org.uk</a:t>
            </a:r>
            <a:r>
              <a:rPr lang="en-GB" sz="1100" dirty="0"/>
              <a:t> </a:t>
            </a:r>
          </a:p>
          <a:p>
            <a:r>
              <a:rPr lang="en-GB" sz="1100" dirty="0"/>
              <a:t>Age UK (2024) </a:t>
            </a:r>
            <a:r>
              <a:rPr lang="en-GB" sz="1100" i="1" dirty="0"/>
              <a:t>State of Health and Care of Older People in England 2024</a:t>
            </a:r>
            <a:r>
              <a:rPr lang="en-GB" sz="1100" dirty="0"/>
              <a:t>. Available at: </a:t>
            </a:r>
            <a:r>
              <a:rPr lang="en-GB" sz="1100" u="sng" dirty="0">
                <a:hlinkClick r:id="rId3"/>
              </a:rPr>
              <a:t>https://www.ageuk.org.uk/discover/2024/september/state-of-health-and-care-of-older-people-in-england-2024/</a:t>
            </a:r>
            <a:r>
              <a:rPr lang="en-GB" sz="1100" dirty="0"/>
              <a:t> </a:t>
            </a:r>
          </a:p>
          <a:p>
            <a:r>
              <a:rPr lang="en-GB" sz="1100" dirty="0"/>
              <a:t>Ageing &amp; Ageing (2023) </a:t>
            </a:r>
            <a:r>
              <a:rPr lang="en-GB" sz="1100" i="1" dirty="0"/>
              <a:t>Projections of dependency and social care expenditure for older people to 2038</a:t>
            </a:r>
            <a:r>
              <a:rPr lang="en-GB" sz="1100" dirty="0"/>
              <a:t>. Available at: </a:t>
            </a:r>
            <a:r>
              <a:rPr lang="en-GB" sz="1100" u="sng" dirty="0">
                <a:hlinkClick r:id="rId4"/>
              </a:rPr>
              <a:t>https://academic.oup.com/ageing/article/51/7/afac158/6649132</a:t>
            </a:r>
            <a:endParaRPr lang="en-GB" sz="1100" dirty="0"/>
          </a:p>
          <a:p>
            <a:r>
              <a:rPr lang="en-GB" sz="1100" dirty="0"/>
              <a:t>Alzheimer’s Society. (2024) </a:t>
            </a:r>
            <a:r>
              <a:rPr lang="en-GB" sz="1100" i="1" dirty="0"/>
              <a:t>Light tech project launched across 10 care homes for dementia patients</a:t>
            </a:r>
            <a:r>
              <a:rPr lang="en-GB" sz="1100" dirty="0"/>
              <a:t>. Available at: </a:t>
            </a:r>
            <a:r>
              <a:rPr lang="en-GB" sz="1100" u="sng" dirty="0">
                <a:hlinkClick r:id="rId5"/>
              </a:rPr>
              <a:t>https://www.digitalhealth.net/2024/05/light-tech-project-launched-across-10-care-homes-for-dementia-patients/</a:t>
            </a:r>
            <a:r>
              <a:rPr lang="en-GB" sz="1100" dirty="0"/>
              <a:t> </a:t>
            </a:r>
          </a:p>
          <a:p>
            <a:r>
              <a:rPr lang="en-GB" sz="1100" dirty="0"/>
              <a:t>Atchley, R.C. (1989) ‘A continuity theory of normal aging’, </a:t>
            </a:r>
            <a:r>
              <a:rPr lang="en-GB" sz="1100" i="1" dirty="0"/>
              <a:t>The Gerontologist</a:t>
            </a:r>
            <a:r>
              <a:rPr lang="en-GB" sz="1100" dirty="0"/>
              <a:t>, 29(2), pp. 183–190.</a:t>
            </a:r>
          </a:p>
          <a:p>
            <a:r>
              <a:rPr lang="en-GB" sz="1100" dirty="0"/>
              <a:t>Ayalon, L. and Tesch-Römer, C. (2018) </a:t>
            </a:r>
            <a:r>
              <a:rPr lang="en-GB" sz="1100" i="1" dirty="0"/>
              <a:t>Contemporary Perspectives on Ageism</a:t>
            </a:r>
            <a:r>
              <a:rPr lang="en-GB" sz="1100" dirty="0"/>
              <a:t>. Springer.</a:t>
            </a:r>
          </a:p>
          <a:p>
            <a:r>
              <a:rPr lang="en-GB" sz="1100" dirty="0"/>
              <a:t>Braye, S., Preston-Shoot, M. and Orr, D. (2015) </a:t>
            </a:r>
            <a:r>
              <a:rPr lang="en-GB" sz="1100" i="1" dirty="0"/>
              <a:t>Self-neglect and Adult Safeguarding: Findings from Research</a:t>
            </a:r>
            <a:r>
              <a:rPr lang="en-GB" sz="1100" dirty="0"/>
              <a:t>. London: SCIE.</a:t>
            </a:r>
          </a:p>
          <a:p>
            <a:r>
              <a:rPr lang="en-GB" sz="1100" dirty="0"/>
              <a:t>British Geriatrics Society (2021) </a:t>
            </a:r>
            <a:r>
              <a:rPr lang="en-GB" sz="1100" i="1" dirty="0"/>
              <a:t>Comprehensive Geriatric Assessment toolkit</a:t>
            </a:r>
            <a:r>
              <a:rPr lang="en-GB" sz="1100" dirty="0"/>
              <a:t>. Available at: </a:t>
            </a:r>
            <a:r>
              <a:rPr lang="en-GB" sz="1100" u="sng" dirty="0">
                <a:hlinkClick r:id="rId6"/>
              </a:rPr>
              <a:t>https://www.bgs.org.uk</a:t>
            </a:r>
            <a:r>
              <a:rPr lang="en-GB" sz="1100" dirty="0"/>
              <a:t> </a:t>
            </a:r>
          </a:p>
          <a:p>
            <a:r>
              <a:rPr lang="en-GB" sz="1100" dirty="0"/>
              <a:t>Carehome.co.uk (2025) </a:t>
            </a:r>
            <a:r>
              <a:rPr lang="en-GB" sz="1100" i="1" dirty="0"/>
              <a:t>What is the Care Quality Commission (CQC)?</a:t>
            </a:r>
            <a:r>
              <a:rPr lang="en-GB" sz="1100" dirty="0"/>
              <a:t> Available at: </a:t>
            </a:r>
            <a:r>
              <a:rPr lang="en-GB" sz="1100" u="sng" dirty="0">
                <a:hlinkClick r:id="rId7"/>
              </a:rPr>
              <a:t>https://www.carehome.co.uk/advice/what-is-the-cqc-care-quality-commission</a:t>
            </a:r>
            <a:r>
              <a:rPr lang="en-GB" sz="1100" dirty="0"/>
              <a:t> </a:t>
            </a:r>
          </a:p>
          <a:p>
            <a:r>
              <a:rPr lang="en-GB" sz="1100" dirty="0"/>
              <a:t>Charlesworth, A., Watt, T. and </a:t>
            </a:r>
            <a:r>
              <a:rPr lang="en-GB" sz="1100" dirty="0" err="1"/>
              <a:t>Thorlby</a:t>
            </a:r>
            <a:r>
              <a:rPr lang="en-GB" sz="1100" dirty="0"/>
              <a:t>, R. (2022) </a:t>
            </a:r>
            <a:r>
              <a:rPr lang="en-GB" sz="1100" i="1" dirty="0"/>
              <a:t>The NHS Long Term Plan Explained</a:t>
            </a:r>
            <a:r>
              <a:rPr lang="en-GB" sz="1100" dirty="0"/>
              <a:t>. London: The Health Foundation.</a:t>
            </a:r>
          </a:p>
          <a:p>
            <a:r>
              <a:rPr lang="en-GB" sz="1100" dirty="0"/>
              <a:t>Cohen, A.J. et al. (2022) ‘Creative arts and ageing: A systematic review’, </a:t>
            </a:r>
            <a:r>
              <a:rPr lang="en-GB" sz="1100" i="1" dirty="0"/>
              <a:t>The Gerontologist</a:t>
            </a:r>
            <a:r>
              <a:rPr lang="en-GB" sz="1100" dirty="0"/>
              <a:t>, 62(6), pp. e317–e329.</a:t>
            </a:r>
          </a:p>
          <a:p>
            <a:r>
              <a:rPr lang="en-GB" sz="1100" dirty="0"/>
              <a:t>Comas‑Herrera, A. et al. (2020) </a:t>
            </a:r>
            <a:r>
              <a:rPr lang="en-GB" sz="1100" i="1" dirty="0"/>
              <a:t>Projections of care for older people with dementia in England: 2015 to 2040</a:t>
            </a:r>
            <a:r>
              <a:rPr lang="en-GB" sz="1100" dirty="0"/>
              <a:t>, </a:t>
            </a:r>
            <a:r>
              <a:rPr lang="en-GB" sz="1100" i="1" dirty="0"/>
              <a:t>Age and Ageing</a:t>
            </a:r>
            <a:r>
              <a:rPr lang="en-GB" sz="1100" dirty="0"/>
              <a:t>, 49(2), pp. 264‑271. Available at: </a:t>
            </a:r>
            <a:r>
              <a:rPr lang="en-GB" sz="1100" u="sng" dirty="0">
                <a:hlinkClick r:id="rId8"/>
              </a:rPr>
              <a:t>https://academic.oup.com/ageing/article/49/2/264/5661652</a:t>
            </a:r>
            <a:endParaRPr lang="en-GB" sz="1100" dirty="0"/>
          </a:p>
          <a:p>
            <a:r>
              <a:rPr lang="en-GB" sz="1100" dirty="0"/>
              <a:t>Cromwell Medical (2024) </a:t>
            </a:r>
            <a:r>
              <a:rPr lang="en-GB" sz="1100" i="1" dirty="0"/>
              <a:t>What Do the Latest Statistics Reveal About the State of Care Homes in the UK?</a:t>
            </a:r>
            <a:r>
              <a:rPr lang="en-GB" sz="1100" dirty="0"/>
              <a:t> Available at: </a:t>
            </a:r>
            <a:r>
              <a:rPr lang="en-GB" sz="1100" u="sng" dirty="0">
                <a:hlinkClick r:id="rId9"/>
              </a:rPr>
              <a:t>https://www.cromwellmedical.com/what-do-the-latest-statistics-reveal-about-the-state-of-care-homes-in-the-uk</a:t>
            </a:r>
            <a:r>
              <a:rPr lang="en-GB" sz="1100" dirty="0"/>
              <a:t> </a:t>
            </a:r>
          </a:p>
          <a:p>
            <a:r>
              <a:rPr lang="en-GB" sz="1100" dirty="0"/>
              <a:t>Cumming, E. and Henry, W. E. (1961) </a:t>
            </a:r>
            <a:r>
              <a:rPr lang="en-GB" sz="1100" i="1" dirty="0"/>
              <a:t>Growing Old: The Process of Disengagement</a:t>
            </a:r>
            <a:r>
              <a:rPr lang="en-GB" sz="1100" dirty="0"/>
              <a:t>. New York: Basic Books.</a:t>
            </a:r>
          </a:p>
          <a:p>
            <a:r>
              <a:rPr lang="en-GB" sz="1100" dirty="0"/>
              <a:t>Department of Health and Social Care (2014) </a:t>
            </a:r>
            <a:r>
              <a:rPr lang="en-GB" sz="1100" i="1" dirty="0"/>
              <a:t>Care Act 2014: Statutory Guidance</a:t>
            </a:r>
            <a:r>
              <a:rPr lang="en-GB" sz="1100" dirty="0"/>
              <a:t>. Available at: </a:t>
            </a:r>
            <a:r>
              <a:rPr lang="en-GB" sz="1100" u="sng" dirty="0">
                <a:hlinkClick r:id="rId10"/>
              </a:rPr>
              <a:t>https://www.gov.uk/guidance/care-act-2014-guidance</a:t>
            </a:r>
            <a:r>
              <a:rPr lang="en-GB" sz="1100" dirty="0"/>
              <a:t> </a:t>
            </a:r>
          </a:p>
          <a:p>
            <a:r>
              <a:rPr lang="en-GB" sz="1100" dirty="0"/>
              <a:t>Department of Health and Social Care (2023) </a:t>
            </a:r>
            <a:r>
              <a:rPr lang="en-GB" sz="1100" i="1" dirty="0"/>
              <a:t>Adult Social Care Reform: Next Steps to Put People at the Heart of Care</a:t>
            </a:r>
            <a:r>
              <a:rPr lang="en-GB" sz="1100" dirty="0"/>
              <a:t>. Available at: </a:t>
            </a:r>
            <a:r>
              <a:rPr lang="en-GB" sz="1100" u="sng" dirty="0">
                <a:hlinkClick r:id="rId11"/>
              </a:rPr>
              <a:t>https://www.gov.uk</a:t>
            </a:r>
            <a:r>
              <a:rPr lang="en-GB" sz="1100" dirty="0"/>
              <a:t> </a:t>
            </a:r>
          </a:p>
          <a:p>
            <a:r>
              <a:rPr lang="en-GB" sz="1100" dirty="0"/>
              <a:t>Department of Health and Social Care (DHSC) (2021) </a:t>
            </a:r>
            <a:r>
              <a:rPr lang="en-GB" sz="1100" i="1" dirty="0"/>
              <a:t>People at the Heart of Care: Adult Social Care Reform White Paper</a:t>
            </a:r>
            <a:r>
              <a:rPr lang="en-GB" sz="1100" dirty="0"/>
              <a:t>. Available at: </a:t>
            </a:r>
            <a:r>
              <a:rPr lang="en-GB" sz="1100" u="sng" dirty="0">
                <a:hlinkClick r:id="rId11"/>
              </a:rPr>
              <a:t>https://www.gov.uk</a:t>
            </a:r>
            <a:r>
              <a:rPr lang="en-GB" sz="1100" dirty="0"/>
              <a:t> </a:t>
            </a:r>
          </a:p>
          <a:p>
            <a:r>
              <a:rPr lang="en-GB" sz="1100" dirty="0"/>
              <a:t>Department of Health and Social Care. (2024) </a:t>
            </a:r>
            <a:r>
              <a:rPr lang="en-GB" sz="1100" i="1" dirty="0"/>
              <a:t>4D tech to prevent falls to be rolled out in social care settings</a:t>
            </a:r>
            <a:r>
              <a:rPr lang="en-GB" sz="1100" dirty="0"/>
              <a:t>. Available at: </a:t>
            </a:r>
            <a:r>
              <a:rPr lang="en-GB" sz="1100" u="sng" dirty="0">
                <a:hlinkClick r:id="rId12"/>
              </a:rPr>
              <a:t>https://www.gov.uk/government/news/4d-tech-to-prevent-falls-to-be-rolled-out-in-social-care-settings</a:t>
            </a:r>
            <a:r>
              <a:rPr lang="en-GB" sz="1100" dirty="0"/>
              <a:t>  </a:t>
            </a:r>
          </a:p>
          <a:p>
            <a:r>
              <a:rPr lang="en-GB" sz="1100" dirty="0"/>
              <a:t>Department of Health and Social Care. (2024). </a:t>
            </a:r>
            <a:r>
              <a:rPr lang="en-GB" sz="1100" i="1" dirty="0"/>
              <a:t>4D tech to prevent falls to be rolled out in social care settings</a:t>
            </a:r>
            <a:r>
              <a:rPr lang="en-GB" sz="1100" dirty="0"/>
              <a:t>. Available at: </a:t>
            </a:r>
            <a:r>
              <a:rPr lang="en-GB" sz="1100" u="sng" dirty="0">
                <a:hlinkClick r:id="rId13"/>
              </a:rPr>
              <a:t>https://www.gov.uk/government/news/4d-tech-to-prevent-falls-to-be-rolled-out-in-social-care-</a:t>
            </a:r>
            <a:r>
              <a:rPr lang="en-GB" sz="1100" dirty="0"/>
              <a:t> </a:t>
            </a:r>
          </a:p>
          <a:p>
            <a:r>
              <a:rPr lang="en-GB" sz="1100" dirty="0"/>
              <a:t>Department of Health and Social Care. (2025) </a:t>
            </a:r>
            <a:r>
              <a:rPr lang="en-GB" sz="1100" i="1" dirty="0"/>
              <a:t>Government-backed technologies support those living with dementia</a:t>
            </a:r>
            <a:r>
              <a:rPr lang="en-GB" sz="1100" dirty="0"/>
              <a:t>. Available at: </a:t>
            </a:r>
            <a:r>
              <a:rPr lang="en-GB" sz="1100" u="sng" dirty="0">
                <a:hlinkClick r:id="rId14"/>
              </a:rPr>
              <a:t>https://www.gov.uk/government/news/government-backed-technologies-support-those-living-with-dementia</a:t>
            </a:r>
            <a:r>
              <a:rPr lang="en-GB" sz="1100" dirty="0"/>
              <a:t> </a:t>
            </a:r>
          </a:p>
          <a:p>
            <a:r>
              <a:rPr lang="en-GB" sz="1100" dirty="0"/>
              <a:t>DHSC (2022) </a:t>
            </a:r>
            <a:r>
              <a:rPr lang="en-GB" sz="1100" i="1" dirty="0"/>
              <a:t>A Plan for Digital Health and Social Care</a:t>
            </a:r>
            <a:r>
              <a:rPr lang="en-GB" sz="1100" dirty="0"/>
              <a:t>. Available at: </a:t>
            </a:r>
            <a:r>
              <a:rPr lang="en-GB" sz="1100" u="sng" dirty="0">
                <a:hlinkClick r:id="rId11"/>
              </a:rPr>
              <a:t>https://www.gov.uk</a:t>
            </a:r>
            <a:r>
              <a:rPr lang="en-GB" sz="1100" dirty="0"/>
              <a:t> </a:t>
            </a:r>
          </a:p>
          <a:p>
            <a:r>
              <a:rPr lang="en-GB" sz="1100" dirty="0"/>
              <a:t>Elder, G. H., Johnson, M. K. and Crosnoe, R. (2003) ‘The Emergence and Development of Life Course Theory’, in Mortimer, J. T. and Shanahan, M. J. (eds.) </a:t>
            </a:r>
            <a:r>
              <a:rPr lang="en-GB" sz="1100" i="1" dirty="0"/>
              <a:t>Handbook of the Life Course</a:t>
            </a:r>
            <a:r>
              <a:rPr lang="en-GB" sz="1100" dirty="0"/>
              <a:t>. Boston, MA: Springer, pp. 3–19.</a:t>
            </a:r>
          </a:p>
          <a:p>
            <a:r>
              <a:rPr lang="en-GB" sz="1100" dirty="0"/>
              <a:t>Elder, G.H. Jr (1998) ‘The life course as developmental theory’, </a:t>
            </a:r>
            <a:r>
              <a:rPr lang="en-GB" sz="1100" i="1" dirty="0"/>
              <a:t>Child Development</a:t>
            </a:r>
            <a:r>
              <a:rPr lang="en-GB" sz="1100" dirty="0"/>
              <a:t>, 69(1), pp. 1–12.</a:t>
            </a:r>
          </a:p>
          <a:p>
            <a:r>
              <a:rPr lang="en-GB" sz="1100" dirty="0"/>
              <a:t>Equality and Human Rights Commission (2020) </a:t>
            </a:r>
            <a:r>
              <a:rPr lang="en-GB" sz="1100" i="1" dirty="0"/>
              <a:t>Equality Act 2010 Guidance</a:t>
            </a:r>
            <a:r>
              <a:rPr lang="en-GB" sz="1100" dirty="0"/>
              <a:t>. Available at: </a:t>
            </a:r>
            <a:r>
              <a:rPr lang="en-GB" sz="1100" u="sng" dirty="0">
                <a:hlinkClick r:id="rId15"/>
              </a:rPr>
              <a:t>https://www.equalityhumanrights.com</a:t>
            </a:r>
            <a:r>
              <a:rPr lang="en-GB" sz="1100" dirty="0"/>
              <a:t> </a:t>
            </a:r>
          </a:p>
          <a:p>
            <a:r>
              <a:rPr lang="en-GB" sz="1100" dirty="0"/>
              <a:t>Financial Times (2025) </a:t>
            </a:r>
            <a:r>
              <a:rPr lang="en-GB" sz="1100" i="1" dirty="0"/>
              <a:t>Just 86 Extra UK Care Home Beds Created in 2024 Despite Soaring Need</a:t>
            </a:r>
            <a:r>
              <a:rPr lang="en-GB" sz="1100" dirty="0"/>
              <a:t>. Available at: </a:t>
            </a:r>
            <a:r>
              <a:rPr lang="en-GB" sz="1100" u="sng" dirty="0">
                <a:hlinkClick r:id="rId16"/>
              </a:rPr>
              <a:t>https://www.ft.com/content/1d00c52d-e3ec-45f4-9cb1-1a642ba5b69b</a:t>
            </a:r>
            <a:r>
              <a:rPr lang="en-GB" sz="1100" dirty="0"/>
              <a:t> </a:t>
            </a:r>
          </a:p>
          <a:p>
            <a:endParaRPr lang="en-GB" sz="1200" dirty="0"/>
          </a:p>
        </p:txBody>
      </p:sp>
      <p:sp>
        <p:nvSpPr>
          <p:cNvPr id="3" name="TextBox 2">
            <a:extLst>
              <a:ext uri="{FF2B5EF4-FFF2-40B4-BE49-F238E27FC236}">
                <a16:creationId xmlns:a16="http://schemas.microsoft.com/office/drawing/2014/main" id="{B6CBA1B4-507B-5D03-7892-18AB57A3B2DF}"/>
              </a:ext>
            </a:extLst>
          </p:cNvPr>
          <p:cNvSpPr txBox="1"/>
          <p:nvPr/>
        </p:nvSpPr>
        <p:spPr>
          <a:xfrm>
            <a:off x="274320" y="69300"/>
            <a:ext cx="3191256" cy="369332"/>
          </a:xfrm>
          <a:prstGeom prst="rect">
            <a:avLst/>
          </a:prstGeom>
          <a:noFill/>
        </p:spPr>
        <p:txBody>
          <a:bodyPr wrap="square" rtlCol="0">
            <a:spAutoFit/>
          </a:bodyPr>
          <a:lstStyle/>
          <a:p>
            <a:r>
              <a:rPr lang="en-GB" dirty="0" err="1"/>
              <a:t>Referenes</a:t>
            </a:r>
            <a:endParaRPr lang="en-GB" dirty="0"/>
          </a:p>
        </p:txBody>
      </p:sp>
    </p:spTree>
    <p:extLst>
      <p:ext uri="{BB962C8B-B14F-4D97-AF65-F5344CB8AC3E}">
        <p14:creationId xmlns:p14="http://schemas.microsoft.com/office/powerpoint/2010/main" val="704383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547EBB-420E-9BEE-8E1E-A62627485D52}"/>
              </a:ext>
            </a:extLst>
          </p:cNvPr>
          <p:cNvSpPr txBox="1"/>
          <p:nvPr/>
        </p:nvSpPr>
        <p:spPr>
          <a:xfrm>
            <a:off x="100584" y="100584"/>
            <a:ext cx="11283696" cy="7032694"/>
          </a:xfrm>
          <a:prstGeom prst="rect">
            <a:avLst/>
          </a:prstGeom>
          <a:noFill/>
        </p:spPr>
        <p:txBody>
          <a:bodyPr wrap="square" rtlCol="0">
            <a:spAutoFit/>
          </a:bodyPr>
          <a:lstStyle/>
          <a:p>
            <a:r>
              <a:rPr lang="en-GB" sz="1100" dirty="0"/>
              <a:t>Glasby, J. (2020) </a:t>
            </a:r>
            <a:r>
              <a:rPr lang="en-GB" sz="1100" i="1" dirty="0"/>
              <a:t>Understanding Health and Social Care</a:t>
            </a:r>
            <a:r>
              <a:rPr lang="en-GB" sz="1100" dirty="0"/>
              <a:t>. 4th </a:t>
            </a:r>
            <a:r>
              <a:rPr lang="en-GB" sz="1100" dirty="0" err="1"/>
              <a:t>edn</a:t>
            </a:r>
            <a:r>
              <a:rPr lang="en-GB" sz="1100" dirty="0"/>
              <a:t>. London: Policy Press.</a:t>
            </a:r>
          </a:p>
          <a:p>
            <a:r>
              <a:rPr lang="en-GB" sz="1100" dirty="0"/>
              <a:t>GOV.UK (2019) </a:t>
            </a:r>
            <a:r>
              <a:rPr lang="en-GB" sz="1100" i="1" dirty="0"/>
              <a:t>Evidence review for adult social care reform</a:t>
            </a:r>
            <a:r>
              <a:rPr lang="en-GB" sz="1100" dirty="0"/>
              <a:t>. Available at: </a:t>
            </a:r>
            <a:r>
              <a:rPr lang="en-GB" sz="1100" u="sng" dirty="0">
                <a:hlinkClick r:id="rId2"/>
              </a:rPr>
              <a:t>https://www.gov.uk/government/publications/evidence-review-for-adult-social-care-reform/evidence-review-for-adult-social-care-reform-summary-report</a:t>
            </a:r>
            <a:endParaRPr lang="en-GB" sz="1100" dirty="0"/>
          </a:p>
          <a:p>
            <a:r>
              <a:rPr lang="en-GB" sz="1100" dirty="0"/>
              <a:t>GOV.UK (2024a) </a:t>
            </a:r>
            <a:r>
              <a:rPr lang="en-GB" sz="1100" i="1" dirty="0"/>
              <a:t>Cutting-edge tech introduced in social care</a:t>
            </a:r>
            <a:r>
              <a:rPr lang="en-GB" sz="1100" dirty="0"/>
              <a:t>. Available at: </a:t>
            </a:r>
            <a:r>
              <a:rPr lang="en-GB" sz="1100" u="sng" dirty="0">
                <a:hlinkClick r:id="rId3"/>
              </a:rPr>
              <a:t>https://www.gov.uk/government/news/cutting-edge-tech-introduced-in-social-care</a:t>
            </a:r>
            <a:r>
              <a:rPr lang="en-GB" sz="1100" dirty="0"/>
              <a:t> (Accessed: 15 October 2025).</a:t>
            </a:r>
          </a:p>
          <a:p>
            <a:r>
              <a:rPr lang="en-GB" sz="1100" dirty="0"/>
              <a:t>GOV.UK (2024b) </a:t>
            </a:r>
            <a:r>
              <a:rPr lang="en-GB" sz="1100" i="1" dirty="0"/>
              <a:t>Care robots trialled across UK regions</a:t>
            </a:r>
            <a:r>
              <a:rPr lang="en-GB" sz="1100" dirty="0"/>
              <a:t>. Available at: </a:t>
            </a:r>
            <a:r>
              <a:rPr lang="en-GB" sz="1100" u="sng" dirty="0">
                <a:hlinkClick r:id="rId4"/>
              </a:rPr>
              <a:t>https://www.gov.uk</a:t>
            </a:r>
            <a:r>
              <a:rPr lang="en-GB" sz="1100" dirty="0"/>
              <a:t> </a:t>
            </a:r>
          </a:p>
          <a:p>
            <a:r>
              <a:rPr lang="en-GB" sz="1100" dirty="0"/>
              <a:t>Government Actuary’s Department (GAD) (2023) </a:t>
            </a:r>
            <a:r>
              <a:rPr lang="en-GB" sz="1100" i="1" dirty="0"/>
              <a:t>2022-based population projections</a:t>
            </a:r>
            <a:r>
              <a:rPr lang="en-GB" sz="1100" dirty="0"/>
              <a:t>. Available at: </a:t>
            </a:r>
            <a:r>
              <a:rPr lang="en-GB" sz="1100" u="sng" dirty="0">
                <a:hlinkClick r:id="rId5"/>
              </a:rPr>
              <a:t>https://www.gov.uk/government/publications/2022-based-population-projections-a-</a:t>
            </a:r>
            <a:endParaRPr lang="en-GB" sz="1100" dirty="0"/>
          </a:p>
          <a:p>
            <a:r>
              <a:rPr lang="en-GB" sz="1100" dirty="0"/>
              <a:t>Greenhalgh, T., </a:t>
            </a:r>
            <a:r>
              <a:rPr lang="en-GB" sz="1100" dirty="0" err="1"/>
              <a:t>Wherton</a:t>
            </a:r>
            <a:r>
              <a:rPr lang="en-GB" sz="1100" dirty="0"/>
              <a:t>, J., Shaw, S. and Morrison, C. (2020) ‘Video consultations for COVID-19’, </a:t>
            </a:r>
            <a:r>
              <a:rPr lang="en-GB" sz="1100" i="1" dirty="0"/>
              <a:t>BMJ</a:t>
            </a:r>
            <a:r>
              <a:rPr lang="en-GB" sz="1100" dirty="0"/>
              <a:t>, 368, m998. </a:t>
            </a:r>
            <a:r>
              <a:rPr lang="en-GB" sz="1100" dirty="0" err="1"/>
              <a:t>doi</a:t>
            </a:r>
            <a:r>
              <a:rPr lang="en-GB" sz="1100" dirty="0"/>
              <a:t>: 10.1136/bmj.m998.</a:t>
            </a:r>
          </a:p>
          <a:p>
            <a:r>
              <a:rPr lang="en-GB" sz="1100" dirty="0"/>
              <a:t>Havighurst, R. J. (1961) ‘Successful Aging’, </a:t>
            </a:r>
            <a:r>
              <a:rPr lang="en-GB" sz="1100" i="1" dirty="0"/>
              <a:t>The Gerontologist</a:t>
            </a:r>
            <a:r>
              <a:rPr lang="en-GB" sz="1100" dirty="0"/>
              <a:t>, 1(1), pp. 8–13.</a:t>
            </a:r>
          </a:p>
          <a:p>
            <a:r>
              <a:rPr lang="en-GB" sz="1100" dirty="0"/>
              <a:t>Hern, A. (2024) ‘Warning over unregulated AI in care planning’, </a:t>
            </a:r>
            <a:r>
              <a:rPr lang="en-GB" sz="1100" i="1" dirty="0"/>
              <a:t>The Guardian</a:t>
            </a:r>
            <a:r>
              <a:rPr lang="en-GB" sz="1100" dirty="0"/>
              <a:t>, 10 March. Available at: </a:t>
            </a:r>
            <a:r>
              <a:rPr lang="en-GB" sz="1100" u="sng" dirty="0">
                <a:hlinkClick r:id="rId6"/>
              </a:rPr>
              <a:t>https://www.theguardian.com</a:t>
            </a:r>
            <a:endParaRPr lang="en-GB" sz="1100" dirty="0"/>
          </a:p>
          <a:p>
            <a:r>
              <a:rPr lang="en-GB" sz="1100" dirty="0"/>
              <a:t>House of Commons Library (2024) </a:t>
            </a:r>
            <a:r>
              <a:rPr lang="en-GB" sz="1100" i="1" dirty="0"/>
              <a:t>An ageing population: the long-term challenges for health and social care</a:t>
            </a:r>
            <a:r>
              <a:rPr lang="en-GB" sz="1100" dirty="0"/>
              <a:t>. Available at: </a:t>
            </a:r>
            <a:r>
              <a:rPr lang="en-GB" sz="1100" u="sng" dirty="0">
                <a:hlinkClick r:id="rId7"/>
              </a:rPr>
              <a:t>https://commonslibrary.parliament.uk</a:t>
            </a:r>
            <a:r>
              <a:rPr lang="en-GB" sz="1100" dirty="0"/>
              <a:t> </a:t>
            </a:r>
          </a:p>
          <a:p>
            <a:r>
              <a:rPr lang="en-GB" sz="1100" dirty="0"/>
              <a:t>Hunt, K. J. et al. (2021) </a:t>
            </a:r>
            <a:r>
              <a:rPr lang="en-GB" sz="1100" i="1" dirty="0"/>
              <a:t>The Effectiveness and Cost-Effectiveness of Hospice at Home Services: A Mixed Methods Evaluation</a:t>
            </a:r>
            <a:r>
              <a:rPr lang="en-GB" sz="1100" dirty="0"/>
              <a:t>. Southampton: NIHR Journals Library. Available at: </a:t>
            </a:r>
            <a:r>
              <a:rPr lang="en-GB" sz="1100" u="sng" dirty="0">
                <a:hlinkClick r:id="rId8"/>
              </a:rPr>
              <a:t>https://www.ncbi.nlm.nih.gov/books/NBK583604/</a:t>
            </a:r>
            <a:r>
              <a:rPr lang="en-GB" sz="1100" dirty="0"/>
              <a:t> </a:t>
            </a:r>
          </a:p>
          <a:p>
            <a:r>
              <a:rPr lang="en-GB" sz="1100" dirty="0"/>
              <a:t>Imperial College Healthcare NHS Trust. (2025) </a:t>
            </a:r>
            <a:r>
              <a:rPr lang="en-GB" sz="1100" i="1" dirty="0"/>
              <a:t>Innovative home monitoring service aims to improve care for patients with dementia</a:t>
            </a:r>
            <a:r>
              <a:rPr lang="en-GB" sz="1100" dirty="0"/>
              <a:t>. Available at: </a:t>
            </a:r>
            <a:r>
              <a:rPr lang="en-GB" sz="1100" u="sng" dirty="0">
                <a:hlinkClick r:id="rId9"/>
              </a:rPr>
              <a:t>https://www.imperial.nhs.uk/about-us/news/innovative-home-monitoring-service-aims-to-improve-care</a:t>
            </a:r>
            <a:r>
              <a:rPr lang="en-GB" sz="1100" dirty="0"/>
              <a:t> </a:t>
            </a:r>
          </a:p>
          <a:p>
            <a:r>
              <a:rPr lang="en-GB" sz="1100" dirty="0"/>
              <a:t>Information Commissioner’s Office (ICO) (2023) </a:t>
            </a:r>
            <a:r>
              <a:rPr lang="en-GB" sz="1100" i="1" dirty="0"/>
              <a:t>Data protection and social care: Best practice guide</a:t>
            </a:r>
            <a:r>
              <a:rPr lang="en-GB" sz="1100" dirty="0"/>
              <a:t>. Available at: </a:t>
            </a:r>
            <a:r>
              <a:rPr lang="en-GB" sz="1100" u="sng" dirty="0">
                <a:hlinkClick r:id="rId10"/>
              </a:rPr>
              <a:t>https://ico.org.uk</a:t>
            </a:r>
            <a:r>
              <a:rPr lang="en-GB" sz="1100" dirty="0"/>
              <a:t> </a:t>
            </a:r>
          </a:p>
          <a:p>
            <a:r>
              <a:rPr lang="en-GB" sz="1100" dirty="0"/>
              <a:t>ITV News (2025) </a:t>
            </a:r>
            <a:r>
              <a:rPr lang="en-GB" sz="1100" i="1" dirty="0"/>
              <a:t>Thousands of Care Homes Not Inspected Since 2020, Analysis Finds</a:t>
            </a:r>
            <a:r>
              <a:rPr lang="en-GB" sz="1100" dirty="0"/>
              <a:t>. Available at: </a:t>
            </a:r>
            <a:r>
              <a:rPr lang="en-GB" sz="1100" u="sng" dirty="0">
                <a:hlinkClick r:id="rId11"/>
              </a:rPr>
              <a:t>https://www.itv.com/news/2025-04-03/thousands-of-care-homes-not-been-inspected-since-2020-data-analysis-finds</a:t>
            </a:r>
            <a:r>
              <a:rPr lang="en-GB" sz="1100" dirty="0"/>
              <a:t> </a:t>
            </a:r>
          </a:p>
          <a:p>
            <a:r>
              <a:rPr lang="en-GB" sz="1100" dirty="0"/>
              <a:t>Liberty (2022) </a:t>
            </a:r>
            <a:r>
              <a:rPr lang="en-GB" sz="1100" i="1" dirty="0"/>
              <a:t>Human Rights Act: A Guide</a:t>
            </a:r>
            <a:r>
              <a:rPr lang="en-GB" sz="1100" dirty="0"/>
              <a:t>. Available at: </a:t>
            </a:r>
            <a:r>
              <a:rPr lang="en-GB" sz="1100" u="sng" dirty="0">
                <a:hlinkClick r:id="rId12"/>
              </a:rPr>
              <a:t>https://www.libertyhumanrights.org.uk</a:t>
            </a:r>
            <a:r>
              <a:rPr lang="en-GB" sz="1100" dirty="0"/>
              <a:t> </a:t>
            </a:r>
          </a:p>
          <a:p>
            <a:r>
              <a:rPr lang="en-GB" sz="1100" dirty="0"/>
              <a:t>Liu, Y. et al. (2025) ‘Frailty interventions in older adults: Overview of systematic reviews’, </a:t>
            </a:r>
            <a:r>
              <a:rPr lang="en-GB" sz="1100" i="1" dirty="0"/>
              <a:t>BMC Geriatrics</a:t>
            </a:r>
            <a:r>
              <a:rPr lang="en-GB" sz="1100" dirty="0"/>
              <a:t>, 25, 135.</a:t>
            </a:r>
          </a:p>
          <a:p>
            <a:r>
              <a:rPr lang="en-GB" sz="1100" dirty="0"/>
              <a:t>Ma, H., Wang, D., He, L. and Lin, Y. (2025) ‘Human-computer interaction for dementia care: challenges and future directions’, </a:t>
            </a:r>
            <a:r>
              <a:rPr lang="en-GB" sz="1100" i="1" dirty="0" err="1"/>
              <a:t>arXiv</a:t>
            </a:r>
            <a:r>
              <a:rPr lang="en-GB" sz="1100" i="1" dirty="0"/>
              <a:t> preprint</a:t>
            </a:r>
            <a:r>
              <a:rPr lang="en-GB" sz="1100" dirty="0"/>
              <a:t>. Available at: </a:t>
            </a:r>
            <a:r>
              <a:rPr lang="en-GB" sz="1100" u="sng" dirty="0">
                <a:hlinkClick r:id="rId13"/>
              </a:rPr>
              <a:t>https://arxiv.org/abs/2505.04184</a:t>
            </a:r>
            <a:r>
              <a:rPr lang="en-GB" sz="1100" dirty="0"/>
              <a:t> </a:t>
            </a:r>
          </a:p>
          <a:p>
            <a:r>
              <a:rPr lang="en-GB" sz="1100" dirty="0"/>
              <a:t>Manthorpe, J. and Harris, J. (2021) </a:t>
            </a:r>
            <a:r>
              <a:rPr lang="en-GB" sz="1100" i="1" dirty="0"/>
              <a:t>Social Work with Older People</a:t>
            </a:r>
            <a:r>
              <a:rPr lang="en-GB" sz="1100" dirty="0"/>
              <a:t>. 6th </a:t>
            </a:r>
            <a:r>
              <a:rPr lang="en-GB" sz="1100" dirty="0" err="1"/>
              <a:t>edn</a:t>
            </a:r>
            <a:r>
              <a:rPr lang="en-GB" sz="1100" dirty="0"/>
              <a:t>. London: Sage.</a:t>
            </a:r>
          </a:p>
          <a:p>
            <a:r>
              <a:rPr lang="en-GB" sz="1100" dirty="0"/>
              <a:t>McAuley, M.T. (2024) ‘The evolution of ageing: classic theories and emerging ideas’, </a:t>
            </a:r>
            <a:r>
              <a:rPr lang="en-GB" sz="1100" i="1" dirty="0"/>
              <a:t>Biogerontology</a:t>
            </a:r>
            <a:r>
              <a:rPr lang="en-GB" sz="1100" dirty="0"/>
              <a:t>, 25(2). </a:t>
            </a:r>
            <a:r>
              <a:rPr lang="en-GB" sz="1100" dirty="0" err="1"/>
              <a:t>doi</a:t>
            </a:r>
            <a:r>
              <a:rPr lang="en-GB" sz="1100" dirty="0"/>
              <a:t>: 10.1007/s10522-024-10143-5.</a:t>
            </a:r>
          </a:p>
          <a:p>
            <a:r>
              <a:rPr lang="en-GB" sz="1100" dirty="0"/>
              <a:t>Mersey Care NHS Foundation Trust. (2019). </a:t>
            </a:r>
            <a:r>
              <a:rPr lang="en-GB" sz="1100" i="1" dirty="0"/>
              <a:t>Detecting Activities of Daily Living and Routine Behaviours in Dementia Patients Living Alone Using Smart Meter Load Disaggregation</a:t>
            </a:r>
            <a:r>
              <a:rPr lang="en-GB" sz="1100" dirty="0"/>
              <a:t>. Available at: </a:t>
            </a:r>
            <a:r>
              <a:rPr lang="en-GB" sz="1100" u="sng" dirty="0">
                <a:hlinkClick r:id="rId14"/>
              </a:rPr>
              <a:t>https://arxiv.org/abs/1903.12080</a:t>
            </a:r>
            <a:r>
              <a:rPr lang="en-GB" sz="1100" dirty="0"/>
              <a:t> </a:t>
            </a:r>
          </a:p>
          <a:p>
            <a:r>
              <a:rPr lang="en-GB" sz="1100" dirty="0"/>
              <a:t>Mitzner, T.L., Boron, J.B., Fausset, C.B., Adams, A.E., </a:t>
            </a:r>
            <a:r>
              <a:rPr lang="en-GB" sz="1100" dirty="0" err="1"/>
              <a:t>Charness</a:t>
            </a:r>
            <a:r>
              <a:rPr lang="en-GB" sz="1100" dirty="0"/>
              <a:t>, N., Czaja, S.J., Dijkstra, K., Fisk, A.D., Rogers, W.A. and Boot, W.R. (2019) ‘Older adults talk technology: Technology usage and attitudes’, </a:t>
            </a:r>
            <a:r>
              <a:rPr lang="en-GB" sz="1100" i="1" dirty="0"/>
              <a:t>Computers in Human </a:t>
            </a:r>
            <a:r>
              <a:rPr lang="en-GB" sz="1100" i="1" dirty="0" err="1"/>
              <a:t>Behavior</a:t>
            </a:r>
            <a:r>
              <a:rPr lang="en-GB" sz="1100" dirty="0"/>
              <a:t>, 26(6), pp. 1710–1721. </a:t>
            </a:r>
            <a:r>
              <a:rPr lang="en-GB" sz="1100" dirty="0" err="1"/>
              <a:t>doi</a:t>
            </a:r>
            <a:r>
              <a:rPr lang="en-GB" sz="1100" dirty="0"/>
              <a:t>: 10.1016/j.chb.2010.06.020.</a:t>
            </a:r>
          </a:p>
          <a:p>
            <a:r>
              <a:rPr lang="en-GB" sz="1100" dirty="0"/>
              <a:t>Moody, H. R. and Sasser, J. R. (2020) </a:t>
            </a:r>
            <a:r>
              <a:rPr lang="en-GB" sz="1100" i="1" dirty="0"/>
              <a:t>Aging: Concepts and Controversies</a:t>
            </a:r>
            <a:r>
              <a:rPr lang="en-GB" sz="1100" dirty="0"/>
              <a:t>. 10th </a:t>
            </a:r>
            <a:r>
              <a:rPr lang="en-GB" sz="1100" dirty="0" err="1"/>
              <a:t>edn</a:t>
            </a:r>
            <a:r>
              <a:rPr lang="en-GB" sz="1100" dirty="0"/>
              <a:t>. Los Angeles: SAGE Publications.</a:t>
            </a:r>
          </a:p>
          <a:p>
            <a:r>
              <a:rPr lang="en-GB" sz="1100" dirty="0"/>
              <a:t>Nationwide Building Society. (2024). </a:t>
            </a:r>
            <a:r>
              <a:rPr lang="en-GB" sz="1100" i="1" dirty="0"/>
              <a:t>Nationwide offers free dementia clinics at 200 branches</a:t>
            </a:r>
            <a:r>
              <a:rPr lang="en-GB" sz="1100" dirty="0"/>
              <a:t>. Available at: </a:t>
            </a:r>
            <a:r>
              <a:rPr lang="en-GB" sz="1100" u="sng" dirty="0">
                <a:hlinkClick r:id="rId15"/>
              </a:rPr>
              <a:t>https://www.theguardian.com/money/article/2024/aug/10/nationwide-free-dementia-clinics-branches-uk</a:t>
            </a:r>
            <a:r>
              <a:rPr lang="en-GB" sz="1100" dirty="0"/>
              <a:t> </a:t>
            </a:r>
          </a:p>
          <a:p>
            <a:r>
              <a:rPr lang="en-GB" sz="1100" dirty="0"/>
              <a:t>NHS England (2019) </a:t>
            </a:r>
            <a:r>
              <a:rPr lang="en-GB" sz="1100" i="1" dirty="0"/>
              <a:t>The NHS Long Term Plan</a:t>
            </a:r>
            <a:r>
              <a:rPr lang="en-GB" sz="1100" dirty="0"/>
              <a:t>. Available at: </a:t>
            </a:r>
            <a:r>
              <a:rPr lang="en-GB" sz="1100" u="sng" dirty="0">
                <a:hlinkClick r:id="rId16"/>
              </a:rPr>
              <a:t>https://www.longtermplan.nhs.uk</a:t>
            </a:r>
            <a:r>
              <a:rPr lang="en-GB" sz="1100" dirty="0"/>
              <a:t> </a:t>
            </a:r>
          </a:p>
          <a:p>
            <a:r>
              <a:rPr lang="en-GB" sz="1100" dirty="0"/>
              <a:t>NICE (2022) </a:t>
            </a:r>
            <a:r>
              <a:rPr lang="en-GB" sz="1100" i="1" dirty="0"/>
              <a:t>Falls in older people: assessing risk and prevention</a:t>
            </a:r>
            <a:r>
              <a:rPr lang="en-GB" sz="1100" dirty="0"/>
              <a:t>. Clinical guideline [CG161]. [Online] Available at: </a:t>
            </a:r>
            <a:r>
              <a:rPr lang="en-GB" sz="1100" u="sng" dirty="0">
                <a:hlinkClick r:id="rId17"/>
              </a:rPr>
              <a:t>https://www.nice.org.uk/guidance/cg161</a:t>
            </a:r>
            <a:r>
              <a:rPr lang="en-GB" sz="1100" dirty="0"/>
              <a:t> </a:t>
            </a:r>
          </a:p>
          <a:p>
            <a:r>
              <a:rPr lang="en-GB" sz="1100" dirty="0"/>
              <a:t>Office for National Statistics (ONS) (2023) </a:t>
            </a:r>
            <a:r>
              <a:rPr lang="en-GB" sz="1100" i="1" dirty="0"/>
              <a:t>Living longer: the changing demographics of the UK</a:t>
            </a:r>
            <a:r>
              <a:rPr lang="en-GB" sz="1100" dirty="0"/>
              <a:t>. Available at: </a:t>
            </a:r>
            <a:r>
              <a:rPr lang="en-GB" sz="1100" u="sng" dirty="0">
                <a:hlinkClick r:id="rId18"/>
              </a:rPr>
              <a:t>https://www.ons.gov.uk</a:t>
            </a:r>
            <a:r>
              <a:rPr lang="en-GB" sz="1100" dirty="0"/>
              <a:t> </a:t>
            </a:r>
          </a:p>
          <a:p>
            <a:r>
              <a:rPr lang="en-GB" sz="1100" dirty="0"/>
              <a:t>Robinson, L., Hutchings, D., Corner, L., Hughes, J., Brittain, K., Bond, J. and Jagger, C. (2019) ‘Balancing technology and human contact in care for dementia: ethical perspectives’, </a:t>
            </a:r>
            <a:r>
              <a:rPr lang="en-GB" sz="1100" i="1" dirty="0"/>
              <a:t>Dementia</a:t>
            </a:r>
            <a:r>
              <a:rPr lang="en-GB" sz="1100" dirty="0"/>
              <a:t>, 18(6), pp. 2046–2061. </a:t>
            </a:r>
            <a:r>
              <a:rPr lang="en-GB" sz="1100" dirty="0" err="1"/>
              <a:t>doi</a:t>
            </a:r>
            <a:r>
              <a:rPr lang="en-GB" sz="1100" dirty="0"/>
              <a:t>: 10.1177/1471301216683799.</a:t>
            </a:r>
          </a:p>
          <a:p>
            <a:r>
              <a:rPr lang="en-GB" sz="1100" dirty="0"/>
              <a:t>Seifert, A., Cotton, S.R. and Xie, B. (2021) ‘A double burden of exclusion? Digital and social exclusion of older adults in times of COVID-19’, </a:t>
            </a:r>
            <a:r>
              <a:rPr lang="en-GB" sz="1100" i="1" dirty="0"/>
              <a:t>The Journals of Gerontology: Series B</a:t>
            </a:r>
            <a:r>
              <a:rPr lang="en-GB" sz="1100" dirty="0"/>
              <a:t>, 76(3), pp. e99–e103. </a:t>
            </a:r>
            <a:r>
              <a:rPr lang="en-GB" sz="1100" dirty="0" err="1"/>
              <a:t>doi</a:t>
            </a:r>
            <a:r>
              <a:rPr lang="en-GB" sz="1100" dirty="0"/>
              <a:t>: 10.1093/</a:t>
            </a:r>
            <a:r>
              <a:rPr lang="en-GB" sz="1100" dirty="0" err="1"/>
              <a:t>geronb</a:t>
            </a:r>
            <a:r>
              <a:rPr lang="en-GB" sz="1100" dirty="0"/>
              <a:t>/gbaa098.</a:t>
            </a:r>
          </a:p>
          <a:p>
            <a:r>
              <a:rPr lang="en-GB" sz="1100" dirty="0" err="1"/>
              <a:t>Settersten</a:t>
            </a:r>
            <a:r>
              <a:rPr lang="en-GB" sz="1100" dirty="0"/>
              <a:t>, R. A. and Gannon, L. (2021) ‘Concepts and Theories of Ageing: Beyond Stereotypes’, </a:t>
            </a:r>
            <a:r>
              <a:rPr lang="en-GB" sz="1100" i="1" dirty="0"/>
              <a:t>Annual Review of Gerontology and Geriatrics</a:t>
            </a:r>
            <a:r>
              <a:rPr lang="en-GB" sz="1100" dirty="0"/>
              <a:t>, 41(1), pp. 3–18.</a:t>
            </a:r>
          </a:p>
          <a:p>
            <a:endParaRPr lang="en-GB" sz="1100" dirty="0"/>
          </a:p>
        </p:txBody>
      </p:sp>
    </p:spTree>
    <p:extLst>
      <p:ext uri="{BB962C8B-B14F-4D97-AF65-F5344CB8AC3E}">
        <p14:creationId xmlns:p14="http://schemas.microsoft.com/office/powerpoint/2010/main" val="1634799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914891-0430-5427-207D-6E6309E10E40}"/>
              </a:ext>
            </a:extLst>
          </p:cNvPr>
          <p:cNvSpPr txBox="1"/>
          <p:nvPr/>
        </p:nvSpPr>
        <p:spPr>
          <a:xfrm>
            <a:off x="237744" y="438912"/>
            <a:ext cx="11466576" cy="6617196"/>
          </a:xfrm>
          <a:prstGeom prst="rect">
            <a:avLst/>
          </a:prstGeom>
          <a:noFill/>
        </p:spPr>
        <p:txBody>
          <a:bodyPr wrap="square" rtlCol="0">
            <a:spAutoFit/>
          </a:bodyPr>
          <a:lstStyle/>
          <a:p>
            <a:r>
              <a:rPr lang="en-GB" sz="1200" dirty="0"/>
              <a:t>Shilton, K., Greene, J., Waard, I.D., Coveney, J., Tang, L. and Spittal, M.J. (2019) ‘Ethics of digital health technologies: Balancing innovation and privacy’, </a:t>
            </a:r>
            <a:r>
              <a:rPr lang="en-GB" sz="1200" i="1" dirty="0"/>
              <a:t>Journal of Medical Ethics</a:t>
            </a:r>
            <a:r>
              <a:rPr lang="en-GB" sz="1200" dirty="0"/>
              <a:t>, 45(10), pp. 667–672. </a:t>
            </a:r>
            <a:r>
              <a:rPr lang="en-GB" sz="1200" dirty="0" err="1"/>
              <a:t>doi</a:t>
            </a:r>
            <a:r>
              <a:rPr lang="en-GB" sz="1200" dirty="0"/>
              <a:t>: 10.1136/medethics-2019-105605.</a:t>
            </a:r>
          </a:p>
          <a:p>
            <a:r>
              <a:rPr lang="en-GB" sz="1200" dirty="0"/>
              <a:t>Skills for Care (2024) </a:t>
            </a:r>
            <a:r>
              <a:rPr lang="en-GB" sz="1200" i="1" dirty="0"/>
              <a:t>Digital skills framework for the adult social care workforce</a:t>
            </a:r>
            <a:r>
              <a:rPr lang="en-GB" sz="1200" dirty="0"/>
              <a:t>. Available at: https://www.skillsforcare.org.uk </a:t>
            </a:r>
          </a:p>
          <a:p>
            <a:r>
              <a:rPr lang="en-GB" sz="1200" dirty="0"/>
              <a:t>UK Government (2019) </a:t>
            </a:r>
            <a:r>
              <a:rPr lang="en-GB" sz="1200" i="1" dirty="0"/>
              <a:t>Ageing Society Grand Challenge Mission</a:t>
            </a:r>
            <a:r>
              <a:rPr lang="en-GB" sz="1200" dirty="0"/>
              <a:t>. [Online] Available at: </a:t>
            </a:r>
            <a:r>
              <a:rPr lang="en-GB" sz="1200" u="sng" dirty="0">
                <a:hlinkClick r:id="rId2"/>
              </a:rPr>
              <a:t>https://www.gov.uk/government/publications/ageing-society-grand-challenge</a:t>
            </a:r>
            <a:r>
              <a:rPr lang="en-GB" sz="1200" dirty="0"/>
              <a:t> </a:t>
            </a:r>
          </a:p>
          <a:p>
            <a:r>
              <a:rPr lang="en-GB" sz="1200" dirty="0"/>
              <a:t>UK Parliament Women &amp; Equalities Committee (2025) </a:t>
            </a:r>
            <a:r>
              <a:rPr lang="en-GB" sz="1200" i="1" dirty="0"/>
              <a:t>The Rights of Older People</a:t>
            </a:r>
            <a:r>
              <a:rPr lang="en-GB" sz="1200" dirty="0"/>
              <a:t>. Available at: </a:t>
            </a:r>
            <a:r>
              <a:rPr lang="en-GB" sz="1200" u="sng" dirty="0">
                <a:hlinkClick r:id="rId3"/>
              </a:rPr>
              <a:t>https://publications.parliament.uk/pa/cm5901/cmselect/cmwomeq/414/report.html</a:t>
            </a:r>
            <a:r>
              <a:rPr lang="en-GB" sz="1200" dirty="0"/>
              <a:t> </a:t>
            </a:r>
          </a:p>
          <a:p>
            <a:r>
              <a:rPr lang="en-GB" sz="1200" dirty="0"/>
              <a:t>Wang, H., Lin, Z. and Wang, Q. (2021) ‘Cost-benefit analysis of smart home technologies for elderly care’, </a:t>
            </a:r>
            <a:r>
              <a:rPr lang="en-GB" sz="1200" i="1" dirty="0"/>
              <a:t>International Journal of Environmental Research and Public Health</a:t>
            </a:r>
            <a:r>
              <a:rPr lang="en-GB" sz="1200" dirty="0"/>
              <a:t>, 18(14), 7578. </a:t>
            </a:r>
            <a:r>
              <a:rPr lang="en-GB" sz="1200" dirty="0" err="1"/>
              <a:t>doi</a:t>
            </a:r>
            <a:r>
              <a:rPr lang="en-GB" sz="1200" dirty="0"/>
              <a:t>: 10.3390/ijerph18147578.</a:t>
            </a:r>
          </a:p>
          <a:p>
            <a:r>
              <a:rPr lang="en-GB" sz="1200" dirty="0"/>
              <a:t>World Health Organisation (WHO) (2020) </a:t>
            </a:r>
            <a:r>
              <a:rPr lang="en-GB" sz="1200" i="1" dirty="0"/>
              <a:t>Decade of Healthy Ageing: Baseline Report</a:t>
            </a:r>
            <a:r>
              <a:rPr lang="en-GB" sz="1200" dirty="0"/>
              <a:t>. Available at: </a:t>
            </a:r>
            <a:r>
              <a:rPr lang="en-GB" sz="1200" u="sng" dirty="0">
                <a:hlinkClick r:id="rId4"/>
              </a:rPr>
              <a:t>https://www.who.int</a:t>
            </a:r>
            <a:r>
              <a:rPr lang="en-GB" sz="1200" dirty="0"/>
              <a:t> </a:t>
            </a:r>
          </a:p>
          <a:p>
            <a:r>
              <a:rPr lang="en-GB" sz="1200" dirty="0"/>
              <a:t>World Health Organisation (WHO) (2021) </a:t>
            </a:r>
            <a:r>
              <a:rPr lang="en-GB" sz="1200" i="1" dirty="0"/>
              <a:t>Global Report on Ageism</a:t>
            </a:r>
            <a:r>
              <a:rPr lang="en-GB" sz="1200" dirty="0"/>
              <a:t>. Available at: </a:t>
            </a:r>
            <a:r>
              <a:rPr lang="en-GB" sz="1200" u="sng" dirty="0">
                <a:hlinkClick r:id="rId5"/>
              </a:rPr>
              <a:t>https://www.who.int/publications/i/item/9789240016866</a:t>
            </a:r>
            <a:r>
              <a:rPr lang="en-GB" sz="1200" dirty="0"/>
              <a:t> </a:t>
            </a:r>
          </a:p>
          <a:p>
            <a:r>
              <a:rPr lang="en-GB" sz="1200" b="1" dirty="0"/>
              <a:t>Image References:</a:t>
            </a:r>
            <a:endParaRPr lang="en-GB" sz="1000" b="1" dirty="0"/>
          </a:p>
          <a:p>
            <a:r>
              <a:rPr lang="en-GB" sz="1200" dirty="0" err="1"/>
              <a:t>Dreamstime</a:t>
            </a:r>
            <a:r>
              <a:rPr lang="en-GB" sz="1200" dirty="0"/>
              <a:t> (n.d.) </a:t>
            </a:r>
            <a:r>
              <a:rPr lang="en-GB" sz="1200" i="1" dirty="0"/>
              <a:t>Old man fall down illustration</a:t>
            </a:r>
            <a:r>
              <a:rPr lang="en-GB" sz="1200" dirty="0"/>
              <a:t>. [Illustration]. Available at: </a:t>
            </a:r>
            <a:r>
              <a:rPr lang="en-GB" sz="1200" u="sng" dirty="0">
                <a:hlinkClick r:id="rId6"/>
              </a:rPr>
              <a:t>https://www.dreamstime.com/illustration/old-man-fall-down.html</a:t>
            </a:r>
            <a:endParaRPr lang="en-GB" sz="1200" dirty="0"/>
          </a:p>
          <a:p>
            <a:r>
              <a:rPr lang="en-GB" sz="1200" dirty="0" err="1"/>
              <a:t>Dreamstime</a:t>
            </a:r>
            <a:r>
              <a:rPr lang="en-GB" sz="1200" dirty="0"/>
              <a:t> (n.d.) </a:t>
            </a:r>
            <a:r>
              <a:rPr lang="en-GB" sz="1200" i="1" dirty="0"/>
              <a:t>Old woman looking younger self in mirror – stock photo</a:t>
            </a:r>
            <a:r>
              <a:rPr lang="en-GB" sz="1200" dirty="0"/>
              <a:t>. [online image]. Available at: </a:t>
            </a:r>
            <a:r>
              <a:rPr lang="en-GB" sz="1200" u="sng" dirty="0">
                <a:hlinkClick r:id="rId7"/>
              </a:rPr>
              <a:t>https://www.dreamstime.com/photos-images/old-woman-looking-younger-self-mirror.html</a:t>
            </a:r>
            <a:r>
              <a:rPr lang="en-GB" sz="1200" dirty="0"/>
              <a:t> </a:t>
            </a:r>
          </a:p>
          <a:p>
            <a:r>
              <a:rPr lang="en-GB" sz="1200" dirty="0" err="1"/>
              <a:t>Freepik</a:t>
            </a:r>
            <a:r>
              <a:rPr lang="en-GB" sz="1200" dirty="0"/>
              <a:t> (n.d.) </a:t>
            </a:r>
            <a:r>
              <a:rPr lang="en-GB" sz="1200" i="1" dirty="0"/>
              <a:t>Flat hand‑drawn seniors using technology</a:t>
            </a:r>
            <a:r>
              <a:rPr lang="en-GB" sz="1200" dirty="0"/>
              <a:t> [Vector illustration]. Available at: </a:t>
            </a:r>
            <a:r>
              <a:rPr lang="en-GB" sz="1200" u="sng" dirty="0">
                <a:hlinkClick r:id="rId8"/>
              </a:rPr>
              <a:t>https://www.freepik.com/free-vector/flat-hand-drawn-seniors-using-technology_12067502.htm</a:t>
            </a:r>
            <a:r>
              <a:rPr lang="en-GB" sz="1200" dirty="0"/>
              <a:t> </a:t>
            </a:r>
          </a:p>
          <a:p>
            <a:r>
              <a:rPr lang="en-GB" sz="1200" dirty="0"/>
              <a:t> iStock (n.d.) </a:t>
            </a:r>
            <a:r>
              <a:rPr lang="en-GB" sz="1200" i="1" dirty="0"/>
              <a:t>Cartoon of elderly woman looking in mirror and seeing younger self</a:t>
            </a:r>
            <a:r>
              <a:rPr lang="en-GB" sz="1200" dirty="0"/>
              <a:t>. [Illustration]. Available at: </a:t>
            </a:r>
            <a:r>
              <a:rPr lang="en-GB" sz="1200" u="sng" dirty="0">
                <a:hlinkClick r:id="rId9"/>
              </a:rPr>
              <a:t>https://www.istockphoto.com</a:t>
            </a:r>
            <a:r>
              <a:rPr lang="en-GB" sz="1200" dirty="0"/>
              <a:t> </a:t>
            </a:r>
          </a:p>
          <a:p>
            <a:r>
              <a:rPr lang="en-GB" sz="1200" dirty="0"/>
              <a:t>iStockphoto (n.d.) </a:t>
            </a:r>
            <a:r>
              <a:rPr lang="en-GB" sz="1200" i="1" dirty="0"/>
              <a:t>“Elderly care home illustrations”</a:t>
            </a:r>
            <a:r>
              <a:rPr lang="en-GB" sz="1200" dirty="0"/>
              <a:t> [stock illustration]. Available at: </a:t>
            </a:r>
            <a:r>
              <a:rPr lang="en-GB" sz="1200" u="sng" dirty="0">
                <a:hlinkClick r:id="rId10"/>
              </a:rPr>
              <a:t>https://www.istockphoto.com/illustrations/elderly-care-home</a:t>
            </a:r>
            <a:r>
              <a:rPr lang="en-GB" sz="1200" dirty="0"/>
              <a:t> </a:t>
            </a:r>
          </a:p>
          <a:p>
            <a:r>
              <a:rPr lang="en-GB" sz="1200" dirty="0"/>
              <a:t>Pinterest (2025) </a:t>
            </a:r>
            <a:r>
              <a:rPr lang="en-GB" sz="1200" i="1" dirty="0"/>
              <a:t>Image title or description</a:t>
            </a:r>
            <a:r>
              <a:rPr lang="en-GB" sz="1200" dirty="0"/>
              <a:t> [Online image]. Available at: </a:t>
            </a:r>
            <a:r>
              <a:rPr lang="en-GB" sz="1200" u="sng" dirty="0">
                <a:hlinkClick r:id="rId11"/>
              </a:rPr>
              <a:t>https://i.pinimg.com/736x/cf/80/97/cf80971223143410881853bc37c58c5e.jpg</a:t>
            </a:r>
            <a:endParaRPr lang="en-GB" sz="1200" dirty="0"/>
          </a:p>
          <a:p>
            <a:r>
              <a:rPr lang="en-GB" sz="1200" dirty="0" err="1"/>
              <a:t>Pixabay</a:t>
            </a:r>
            <a:r>
              <a:rPr lang="en-GB" sz="1200" dirty="0"/>
              <a:t> (2023) </a:t>
            </a:r>
            <a:r>
              <a:rPr lang="en-GB" sz="1200" i="1" dirty="0"/>
              <a:t>07‑51‑04‑313__480.png</a:t>
            </a:r>
            <a:r>
              <a:rPr lang="en-GB" sz="1200" dirty="0"/>
              <a:t> [PNG image]. Available at: </a:t>
            </a:r>
            <a:r>
              <a:rPr lang="en-GB" sz="1200" u="sng" dirty="0">
                <a:hlinkClick r:id="rId12"/>
              </a:rPr>
              <a:t>https://cdn.pixabay.com/animation/2023/06/20/07/51/07‑51‑04‑313__480.png</a:t>
            </a:r>
            <a:r>
              <a:rPr lang="en-GB" sz="1200" dirty="0"/>
              <a:t> </a:t>
            </a:r>
          </a:p>
          <a:p>
            <a:r>
              <a:rPr lang="en-GB" sz="1200" dirty="0"/>
              <a:t>Shutterstock (2025) </a:t>
            </a:r>
            <a:r>
              <a:rPr lang="en-GB" sz="1200" i="1" dirty="0"/>
              <a:t>Cute cartoon group of happy elderly people character design</a:t>
            </a:r>
            <a:r>
              <a:rPr lang="en-GB" sz="1200" dirty="0"/>
              <a:t> [Online image]. Available at: </a:t>
            </a:r>
            <a:r>
              <a:rPr lang="en-GB" sz="1200" u="sng" dirty="0">
                <a:hlinkClick r:id="rId13"/>
              </a:rPr>
              <a:t>https://www.shutterstock.com/image-vector/cute-cartoon-group-happy-elderly-260nw-2580248937.jpg</a:t>
            </a:r>
            <a:r>
              <a:rPr lang="en-GB" sz="1200" dirty="0"/>
              <a:t> </a:t>
            </a:r>
          </a:p>
          <a:p>
            <a:r>
              <a:rPr lang="en-GB" sz="1200" dirty="0"/>
              <a:t>Shutterstock (n.d.) </a:t>
            </a:r>
            <a:r>
              <a:rPr lang="en-GB" sz="1200" i="1" dirty="0"/>
              <a:t>Life stages flat vector illustration set (image ID 726185239)</a:t>
            </a:r>
            <a:r>
              <a:rPr lang="en-GB" sz="1200" dirty="0"/>
              <a:t> [stock illustration]. Available at: </a:t>
            </a:r>
            <a:r>
              <a:rPr lang="en-GB" sz="1200" u="sng" dirty="0">
                <a:hlinkClick r:id="rId14"/>
              </a:rPr>
              <a:t>https://www.shutterstock.com/image‑vector/life‑stages‑flat‑vector‑illustration‑set‑726185239</a:t>
            </a:r>
            <a:r>
              <a:rPr lang="en-GB" sz="1200" dirty="0"/>
              <a:t> </a:t>
            </a:r>
          </a:p>
          <a:p>
            <a:endParaRPr lang="en-GB" sz="1200" dirty="0"/>
          </a:p>
          <a:p>
            <a:r>
              <a:rPr lang="en-GB" sz="1200" dirty="0"/>
              <a:t>Shutterstock, 2018. </a:t>
            </a:r>
            <a:r>
              <a:rPr lang="en-GB" sz="1200" i="1" dirty="0"/>
              <a:t>Cartoon old people happy aged citizens disabled senior on older wheelchair and care seniors</a:t>
            </a:r>
            <a:r>
              <a:rPr lang="en-GB" sz="1200" dirty="0"/>
              <a:t> [image]. Available at: </a:t>
            </a:r>
            <a:r>
              <a:rPr lang="en-GB" sz="1200" u="sng" dirty="0">
                <a:hlinkClick r:id="rId15"/>
              </a:rPr>
              <a:t>https://www.shutterstock.com/shutterstock/photos/1139630471/display_1500/stock-vector-cartoon-old-people-happy-aged-citizens-disabled-senior-on-older-wheelchair-and-care-seniors-1139630471.jpg</a:t>
            </a:r>
            <a:r>
              <a:rPr lang="en-GB" sz="1200" dirty="0"/>
              <a:t> </a:t>
            </a:r>
          </a:p>
          <a:p>
            <a:r>
              <a:rPr lang="en-GB" sz="1200" dirty="0"/>
              <a:t>Shutterstock, 2025. </a:t>
            </a:r>
            <a:r>
              <a:rPr lang="en-GB" sz="1200" i="1" dirty="0"/>
              <a:t>Illustration of a declining birthrate and aging population where the elderly and children are on the scale</a:t>
            </a:r>
            <a:r>
              <a:rPr lang="en-GB" sz="1200" dirty="0"/>
              <a:t>. [online] Available at: </a:t>
            </a:r>
            <a:r>
              <a:rPr lang="en-GB" sz="1200" u="sng" dirty="0">
                <a:hlinkClick r:id="rId16"/>
              </a:rPr>
              <a:t>https://www.shutterstock.com/image-vector/illustration-declining-birthrate-aging-population-600nw-2310118021.jpg</a:t>
            </a:r>
            <a:endParaRPr lang="en-GB" sz="1200" dirty="0"/>
          </a:p>
          <a:p>
            <a:r>
              <a:rPr lang="en-GB" sz="1200" dirty="0"/>
              <a:t>Tenor.com (n.d.) </a:t>
            </a:r>
            <a:r>
              <a:rPr lang="en-GB" sz="1200" i="1" dirty="0"/>
              <a:t>Animated Old People GIFs</a:t>
            </a:r>
            <a:r>
              <a:rPr lang="en-GB" sz="1200" dirty="0"/>
              <a:t>. [online] Available at: </a:t>
            </a:r>
            <a:r>
              <a:rPr lang="en-GB" sz="1200" u="sng" dirty="0">
                <a:hlinkClick r:id="rId17"/>
              </a:rPr>
              <a:t>https://tenor.com/</a:t>
            </a:r>
            <a:r>
              <a:rPr lang="en-GB" sz="1200" u="sng" dirty="0" err="1">
                <a:hlinkClick r:id="rId17"/>
              </a:rPr>
              <a:t>en</a:t>
            </a:r>
            <a:r>
              <a:rPr lang="en-GB" sz="1200" u="sng" dirty="0">
                <a:hlinkClick r:id="rId17"/>
              </a:rPr>
              <a:t>‑GB/search/animated-old-people-gifs</a:t>
            </a:r>
            <a:r>
              <a:rPr lang="en-GB" sz="1200" dirty="0"/>
              <a:t> </a:t>
            </a:r>
          </a:p>
          <a:p>
            <a:r>
              <a:rPr lang="en-GB" sz="1200" dirty="0" err="1"/>
              <a:t>Tilixia</a:t>
            </a:r>
            <a:r>
              <a:rPr lang="en-GB" sz="1200" dirty="0"/>
              <a:t>‑Summer (2022) </a:t>
            </a:r>
            <a:r>
              <a:rPr lang="en-GB" sz="1200" i="1" dirty="0"/>
              <a:t>Fall, Senior citizens, Elderly GIF</a:t>
            </a:r>
            <a:r>
              <a:rPr lang="en-GB" sz="1200" dirty="0"/>
              <a:t> [GIF]. Available at: </a:t>
            </a:r>
            <a:r>
              <a:rPr lang="en-GB" sz="1200" u="sng" dirty="0">
                <a:hlinkClick r:id="rId18"/>
              </a:rPr>
              <a:t>https://pixabay.com/gifs/fall-senior-citizens-elderly-woman-1574</a:t>
            </a:r>
            <a:endParaRPr lang="en-GB" sz="1200" dirty="0"/>
          </a:p>
          <a:p>
            <a:endParaRPr lang="en-GB" dirty="0"/>
          </a:p>
        </p:txBody>
      </p:sp>
    </p:spTree>
    <p:extLst>
      <p:ext uri="{BB962C8B-B14F-4D97-AF65-F5344CB8AC3E}">
        <p14:creationId xmlns:p14="http://schemas.microsoft.com/office/powerpoint/2010/main" val="3618822302"/>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439</TotalTime>
  <Words>6453</Words>
  <Application>Microsoft Office PowerPoint</Application>
  <PresentationFormat>Widescreen</PresentationFormat>
  <Paragraphs>331</Paragraphs>
  <Slides>17</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Meiryo</vt:lpstr>
      <vt:lpstr>Arial</vt:lpstr>
      <vt:lpstr>Corbel</vt:lpstr>
      <vt:lpstr>SketchLinesVTI</vt:lpstr>
      <vt:lpstr>Student Name: Misbah Khan Student ID: 2221347 Module: Empowering the Older Person Module Code: BMHP6027 Component 1: Individual  Presentation (PowerPoint with Voice-Over) Lecturer: Zakkiyah Ahmed </vt:lpstr>
      <vt:lpstr>Introduction</vt:lpstr>
      <vt:lpstr>The Ageing Population: Setting the scene</vt:lpstr>
      <vt:lpstr>Theoretical Frameworks</vt:lpstr>
      <vt:lpstr>Policy and Legislation</vt:lpstr>
      <vt:lpstr>Evaluation of Current Care Provisions</vt:lpstr>
      <vt:lpstr>Evaluation of Residential Care Homes In The UK.</vt:lpstr>
      <vt:lpstr>Impact of Population Trends</vt:lpstr>
      <vt:lpstr>Technological Innovations In Elderly Care</vt:lpstr>
      <vt:lpstr>Critical Assessment of Technology Advances</vt:lpstr>
      <vt:lpstr>Case Study - 4D Fall Detection Technology in Care Homes </vt:lpstr>
      <vt:lpstr>Learning Points</vt:lpstr>
      <vt:lpstr>Recommendations</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Misbah Khan</dc:creator>
  <cp:lastModifiedBy>Misbah Khan</cp:lastModifiedBy>
  <cp:revision>1</cp:revision>
  <dcterms:created xsi:type="dcterms:W3CDTF">2025-10-13T15:26:35Z</dcterms:created>
  <dcterms:modified xsi:type="dcterms:W3CDTF">2025-10-23T16:46:20Z</dcterms:modified>
</cp:coreProperties>
</file>