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4"/>
  </p:sldMasterIdLst>
  <p:notesMasterIdLst>
    <p:notesMasterId r:id="rId15"/>
  </p:notesMasterIdLst>
  <p:sldIdLst>
    <p:sldId id="256" r:id="rId5"/>
    <p:sldId id="258" r:id="rId6"/>
    <p:sldId id="259" r:id="rId7"/>
    <p:sldId id="260" r:id="rId8"/>
    <p:sldId id="263" r:id="rId9"/>
    <p:sldId id="264" r:id="rId10"/>
    <p:sldId id="265" r:id="rId11"/>
    <p:sldId id="262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63921" autoAdjust="0"/>
  </p:normalViewPr>
  <p:slideViewPr>
    <p:cSldViewPr snapToGrid="0">
      <p:cViewPr varScale="1">
        <p:scale>
          <a:sx n="73" d="100"/>
          <a:sy n="73" d="100"/>
        </p:scale>
        <p:origin x="1860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277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BCC723-CAD9-4B6E-9738-318DC085A76D}" type="doc">
      <dgm:prSet loTypeId="urn:microsoft.com/office/officeart/2005/8/layout/default" loCatId="list" qsTypeId="urn:microsoft.com/office/officeart/2005/8/quickstyle/3d3" qsCatId="3D" csTypeId="urn:microsoft.com/office/officeart/2005/8/colors/accent2_4" csCatId="accent2" phldr="1"/>
      <dgm:spPr/>
      <dgm:t>
        <a:bodyPr/>
        <a:lstStyle/>
        <a:p>
          <a:endParaRPr lang="en-GB"/>
        </a:p>
      </dgm:t>
    </dgm:pt>
    <dgm:pt modelId="{7B4A5C3C-46BF-43E1-8463-75281088C7E1}">
      <dgm:prSet phldrT="[Text]"/>
      <dgm:spPr/>
      <dgm:t>
        <a:bodyPr/>
        <a:lstStyle/>
        <a:p>
          <a:r>
            <a:rPr lang="cy-GB" dirty="0"/>
            <a:t>canolbwyntio’n gyson ar ddibenion cyffredinol y cwricwlwm.</a:t>
          </a:r>
          <a:endParaRPr lang="en-GB" dirty="0">
            <a:latin typeface="Abadi" panose="020B0604020104020204" pitchFamily="34" charset="0"/>
          </a:endParaRPr>
        </a:p>
      </dgm:t>
    </dgm:pt>
    <dgm:pt modelId="{D5FC4D73-9B11-4B69-ADAC-9F987105225F}" type="parTrans" cxnId="{D4B6B5EC-E64B-4157-BC79-F376FEA62149}">
      <dgm:prSet/>
      <dgm:spPr/>
      <dgm:t>
        <a:bodyPr/>
        <a:lstStyle/>
        <a:p>
          <a:endParaRPr lang="en-GB">
            <a:latin typeface="Abadi" panose="020B0604020104020204" pitchFamily="34" charset="0"/>
          </a:endParaRPr>
        </a:p>
      </dgm:t>
    </dgm:pt>
    <dgm:pt modelId="{5B5733F8-29E2-4C69-B224-AB105D837859}" type="sibTrans" cxnId="{D4B6B5EC-E64B-4157-BC79-F376FEA62149}">
      <dgm:prSet/>
      <dgm:spPr/>
      <dgm:t>
        <a:bodyPr/>
        <a:lstStyle/>
        <a:p>
          <a:endParaRPr lang="en-GB">
            <a:latin typeface="Abadi" panose="020B0604020104020204" pitchFamily="34" charset="0"/>
          </a:endParaRPr>
        </a:p>
      </dgm:t>
    </dgm:pt>
    <dgm:pt modelId="{F38C2791-ECCF-405F-A5B9-6884846C47A6}">
      <dgm:prSet/>
      <dgm:spPr/>
      <dgm:t>
        <a:bodyPr/>
        <a:lstStyle/>
        <a:p>
          <a:pPr>
            <a:buFont typeface="+mj-lt"/>
            <a:buAutoNum type="arabicPeriod"/>
          </a:pPr>
          <a:r>
            <a:rPr lang="cy-GB" dirty="0"/>
            <a:t>galw am ddefnyddio cymysgedd o ddulliau sy’n cynnwys addysgu uniongyrchol.</a:t>
          </a:r>
          <a:endParaRPr lang="en-GB" dirty="0"/>
        </a:p>
      </dgm:t>
    </dgm:pt>
    <dgm:pt modelId="{E7E24DFE-B6B2-472B-8A72-E3C0005A74C9}" type="parTrans" cxnId="{EA5236C9-A675-47ED-8685-0FD768029FE2}">
      <dgm:prSet/>
      <dgm:spPr/>
      <dgm:t>
        <a:bodyPr/>
        <a:lstStyle/>
        <a:p>
          <a:endParaRPr lang="en-GB"/>
        </a:p>
      </dgm:t>
    </dgm:pt>
    <dgm:pt modelId="{48B480AF-6BEF-4738-8B61-6DCCE44B5262}" type="sibTrans" cxnId="{EA5236C9-A675-47ED-8685-0FD768029FE2}">
      <dgm:prSet/>
      <dgm:spPr/>
      <dgm:t>
        <a:bodyPr/>
        <a:lstStyle/>
        <a:p>
          <a:endParaRPr lang="en-GB"/>
        </a:p>
      </dgm:t>
    </dgm:pt>
    <dgm:pt modelId="{3DA715BF-E1DC-4221-A36F-90E88BA3EDD8}">
      <dgm:prSet/>
      <dgm:spPr/>
      <dgm:t>
        <a:bodyPr/>
        <a:lstStyle/>
        <a:p>
          <a:pPr>
            <a:buFont typeface="+mj-lt"/>
            <a:buAutoNum type="arabicPeriod"/>
          </a:pPr>
          <a:r>
            <a:rPr lang="cy-GB" dirty="0"/>
            <a:t>golygu defnyddio cymysgedd o ddulliau gan gynnwys y rheini sy’n hybu sgiliau datrys problemau, sgiliau creadigol a’r gallu i feddwl mewn modd beirniadol. </a:t>
          </a:r>
          <a:endParaRPr lang="en-GB" dirty="0"/>
        </a:p>
      </dgm:t>
    </dgm:pt>
    <dgm:pt modelId="{94482E1B-166C-4B4C-B455-B3D417CC2391}" type="parTrans" cxnId="{CD8585A3-BBDF-40BD-915B-0C72D7704544}">
      <dgm:prSet/>
      <dgm:spPr/>
      <dgm:t>
        <a:bodyPr/>
        <a:lstStyle/>
        <a:p>
          <a:endParaRPr lang="en-GB"/>
        </a:p>
      </dgm:t>
    </dgm:pt>
    <dgm:pt modelId="{88F456ED-3FB5-432E-A93D-15F0984377B6}" type="sibTrans" cxnId="{CD8585A3-BBDF-40BD-915B-0C72D7704544}">
      <dgm:prSet/>
      <dgm:spPr/>
      <dgm:t>
        <a:bodyPr/>
        <a:lstStyle/>
        <a:p>
          <a:endParaRPr lang="en-GB"/>
        </a:p>
      </dgm:t>
    </dgm:pt>
    <dgm:pt modelId="{F6763B6C-26BE-4943-A176-55238577848D}">
      <dgm:prSet/>
      <dgm:spPr/>
      <dgm:t>
        <a:bodyPr/>
        <a:lstStyle/>
        <a:p>
          <a:pPr>
            <a:buFont typeface="+mj-lt"/>
            <a:buAutoNum type="arabicPeriod"/>
          </a:pPr>
          <a:r>
            <a:rPr lang="cy-GB" dirty="0"/>
            <a:t>golygu gosod tasgau a dewis adnoddau sy’n adeiladu ar wybodaeth a phrofiad blaenorol ac yn ennyn diddordeb.</a:t>
          </a:r>
          <a:endParaRPr lang="en-GB" dirty="0"/>
        </a:p>
      </dgm:t>
    </dgm:pt>
    <dgm:pt modelId="{399576AE-C2D1-4B18-9F0A-09208AACA81E}" type="parTrans" cxnId="{7753C207-9049-4ECB-8C5F-EE7A7C13F917}">
      <dgm:prSet/>
      <dgm:spPr/>
      <dgm:t>
        <a:bodyPr/>
        <a:lstStyle/>
        <a:p>
          <a:endParaRPr lang="en-GB"/>
        </a:p>
      </dgm:t>
    </dgm:pt>
    <dgm:pt modelId="{124E2525-FB9E-4071-A6E8-2FF8B6367A59}" type="sibTrans" cxnId="{7753C207-9049-4ECB-8C5F-EE7A7C13F917}">
      <dgm:prSet/>
      <dgm:spPr/>
      <dgm:t>
        <a:bodyPr/>
        <a:lstStyle/>
        <a:p>
          <a:endParaRPr lang="en-GB"/>
        </a:p>
      </dgm:t>
    </dgm:pt>
    <dgm:pt modelId="{EFB96134-2679-4698-B97E-63539DF0A86D}">
      <dgm:prSet/>
      <dgm:spPr/>
      <dgm:t>
        <a:bodyPr/>
        <a:lstStyle/>
        <a:p>
          <a:pPr>
            <a:buFont typeface="+mj-lt"/>
            <a:buAutoNum type="arabicPeriod"/>
          </a:pPr>
          <a:r>
            <a:rPr lang="cy-GB" dirty="0"/>
            <a:t>creu cyd-destunau dilys ar gyfer dysgu.</a:t>
          </a:r>
          <a:endParaRPr lang="en-GB" dirty="0"/>
        </a:p>
      </dgm:t>
    </dgm:pt>
    <dgm:pt modelId="{C7ECC0E1-E134-4107-9F81-17B97B9E10CA}" type="parTrans" cxnId="{F0EFAA59-B81E-4388-A0C9-89694F874CD1}">
      <dgm:prSet/>
      <dgm:spPr/>
      <dgm:t>
        <a:bodyPr/>
        <a:lstStyle/>
        <a:p>
          <a:endParaRPr lang="en-GB"/>
        </a:p>
      </dgm:t>
    </dgm:pt>
    <dgm:pt modelId="{E6619409-CD45-4E13-8706-A6E6D5C24115}" type="sibTrans" cxnId="{F0EFAA59-B81E-4388-A0C9-89694F874CD1}">
      <dgm:prSet/>
      <dgm:spPr/>
      <dgm:t>
        <a:bodyPr/>
        <a:lstStyle/>
        <a:p>
          <a:endParaRPr lang="en-GB"/>
        </a:p>
      </dgm:t>
    </dgm:pt>
    <dgm:pt modelId="{A2D0D826-7649-47FD-B7D0-728D7807AE50}">
      <dgm:prSet/>
      <dgm:spPr/>
      <dgm:t>
        <a:bodyPr/>
        <a:lstStyle/>
        <a:p>
          <a:pPr>
            <a:buFont typeface="+mj-lt"/>
            <a:buAutoNum type="arabicPeriod"/>
          </a:pPr>
          <a:r>
            <a:rPr lang="cy-GB" dirty="0"/>
            <a:t>golygu dilyn egwyddorion asesu ar gyfer dysgu.</a:t>
          </a:r>
          <a:endParaRPr lang="en-GB" dirty="0"/>
        </a:p>
      </dgm:t>
    </dgm:pt>
    <dgm:pt modelId="{49493807-C23D-48AA-9D90-5631B9350825}" type="parTrans" cxnId="{FF35EE7E-B184-40C7-BC79-34963FD1B403}">
      <dgm:prSet/>
      <dgm:spPr/>
      <dgm:t>
        <a:bodyPr/>
        <a:lstStyle/>
        <a:p>
          <a:endParaRPr lang="en-GB"/>
        </a:p>
      </dgm:t>
    </dgm:pt>
    <dgm:pt modelId="{8297120C-B65F-48E5-BC1F-8E8F9FD7FC26}" type="sibTrans" cxnId="{FF35EE7E-B184-40C7-BC79-34963FD1B403}">
      <dgm:prSet/>
      <dgm:spPr/>
      <dgm:t>
        <a:bodyPr/>
        <a:lstStyle/>
        <a:p>
          <a:endParaRPr lang="en-GB"/>
        </a:p>
      </dgm:t>
    </dgm:pt>
    <dgm:pt modelId="{498C27B7-E2AB-4364-8848-2AD442518A80}">
      <dgm:prSet/>
      <dgm:spPr/>
      <dgm:t>
        <a:bodyPr/>
        <a:lstStyle/>
        <a:p>
          <a:pPr>
            <a:buFont typeface="+mj-lt"/>
            <a:buAutoNum type="arabicPeriod"/>
          </a:pPr>
          <a:r>
            <a:rPr lang="cy-GB" dirty="0"/>
            <a:t>ymestyn oddi mewn ac ar draws Meysydd Dysgu a Phrofiad.</a:t>
          </a:r>
          <a:endParaRPr lang="en-GB" dirty="0"/>
        </a:p>
      </dgm:t>
    </dgm:pt>
    <dgm:pt modelId="{0769A264-A043-4210-A150-82C92F36DF31}" type="parTrans" cxnId="{6C07BB4E-C7DD-4716-BF36-80676DA0FB3F}">
      <dgm:prSet/>
      <dgm:spPr/>
      <dgm:t>
        <a:bodyPr/>
        <a:lstStyle/>
        <a:p>
          <a:endParaRPr lang="en-GB"/>
        </a:p>
      </dgm:t>
    </dgm:pt>
    <dgm:pt modelId="{FB935C37-3D66-4560-A922-7839B38AEE7B}" type="sibTrans" cxnId="{6C07BB4E-C7DD-4716-BF36-80676DA0FB3F}">
      <dgm:prSet/>
      <dgm:spPr/>
      <dgm:t>
        <a:bodyPr/>
        <a:lstStyle/>
        <a:p>
          <a:endParaRPr lang="en-GB"/>
        </a:p>
      </dgm:t>
    </dgm:pt>
    <dgm:pt modelId="{E4E0AF30-E6D1-451A-84D1-AB136DB096A5}">
      <dgm:prSet/>
      <dgm:spPr/>
      <dgm:t>
        <a:bodyPr/>
        <a:lstStyle/>
        <a:p>
          <a:pPr>
            <a:buFont typeface="+mj-lt"/>
            <a:buAutoNum type="arabicPeriod"/>
          </a:pPr>
          <a:r>
            <a:rPr lang="cy-GB" dirty="0"/>
            <a:t>Drwy addysgu a dysgu da bydd y Cyfrifoldebau Trawsgwricwlaidd, gan gynnwys llythrennedd, rhifedd a chymhwysedd digidol.</a:t>
          </a:r>
          <a:endParaRPr lang="en-GB" dirty="0"/>
        </a:p>
      </dgm:t>
    </dgm:pt>
    <dgm:pt modelId="{FA503437-6540-4020-8605-BC908F55C693}" type="parTrans" cxnId="{9ABB33F1-10D7-42D2-8104-8E415D6F6172}">
      <dgm:prSet/>
      <dgm:spPr/>
      <dgm:t>
        <a:bodyPr/>
        <a:lstStyle/>
        <a:p>
          <a:endParaRPr lang="en-GB"/>
        </a:p>
      </dgm:t>
    </dgm:pt>
    <dgm:pt modelId="{08883B4D-6934-46B1-8A65-5F23FA6691D0}" type="sibTrans" cxnId="{9ABB33F1-10D7-42D2-8104-8E415D6F6172}">
      <dgm:prSet/>
      <dgm:spPr/>
      <dgm:t>
        <a:bodyPr/>
        <a:lstStyle/>
        <a:p>
          <a:endParaRPr lang="en-GB"/>
        </a:p>
      </dgm:t>
    </dgm:pt>
    <dgm:pt modelId="{5A81591A-B51E-4447-9D09-A5F1DB7AF608}">
      <dgm:prSet/>
      <dgm:spPr/>
      <dgm:t>
        <a:bodyPr/>
        <a:lstStyle/>
        <a:p>
          <a:pPr>
            <a:buFont typeface="+mj-lt"/>
            <a:buAutoNum type="arabicPeriod"/>
          </a:pPr>
          <a:r>
            <a:rPr lang="cy-GB" dirty="0"/>
            <a:t>ymell plant a phobl ifanc i gymryd cyfrifoldeb cynyddol dros eu dysgu eu hunain. </a:t>
          </a:r>
          <a:endParaRPr lang="en-GB" dirty="0"/>
        </a:p>
      </dgm:t>
    </dgm:pt>
    <dgm:pt modelId="{DCD5488A-E7F9-41C1-A1CD-A364A989FF8F}" type="parTrans" cxnId="{098B07E9-D415-4DF5-BA9A-70746A03F2FF}">
      <dgm:prSet/>
      <dgm:spPr/>
      <dgm:t>
        <a:bodyPr/>
        <a:lstStyle/>
        <a:p>
          <a:endParaRPr lang="en-GB"/>
        </a:p>
      </dgm:t>
    </dgm:pt>
    <dgm:pt modelId="{EA0E8C94-29DA-4065-AF02-9ED00BE80E40}" type="sibTrans" cxnId="{098B07E9-D415-4DF5-BA9A-70746A03F2FF}">
      <dgm:prSet/>
      <dgm:spPr/>
      <dgm:t>
        <a:bodyPr/>
        <a:lstStyle/>
        <a:p>
          <a:endParaRPr lang="en-GB"/>
        </a:p>
      </dgm:t>
    </dgm:pt>
    <dgm:pt modelId="{1EEAFC24-F576-4F92-9DE4-71898703E730}">
      <dgm:prSet/>
      <dgm:spPr/>
      <dgm:t>
        <a:bodyPr/>
        <a:lstStyle/>
        <a:p>
          <a:pPr>
            <a:buFont typeface="+mj-lt"/>
            <a:buAutoNum type="arabicPeriod"/>
          </a:pPr>
          <a:r>
            <a:rPr lang="cy-GB" dirty="0"/>
            <a:t>hybu datblygiad cymdeithasol ac emosiynol a pherthnasoedd cadarnhaol.</a:t>
          </a:r>
          <a:endParaRPr lang="en-GB" dirty="0"/>
        </a:p>
      </dgm:t>
    </dgm:pt>
    <dgm:pt modelId="{27648CF5-C53A-402B-8A38-4AA8C8E5DF48}" type="parTrans" cxnId="{2D6AC1CA-E09C-4C28-A0B8-CC0AB7624726}">
      <dgm:prSet/>
      <dgm:spPr/>
      <dgm:t>
        <a:bodyPr/>
        <a:lstStyle/>
        <a:p>
          <a:endParaRPr lang="en-GB"/>
        </a:p>
      </dgm:t>
    </dgm:pt>
    <dgm:pt modelId="{D274AF63-277F-49F5-B451-418377097E84}" type="sibTrans" cxnId="{2D6AC1CA-E09C-4C28-A0B8-CC0AB7624726}">
      <dgm:prSet/>
      <dgm:spPr/>
      <dgm:t>
        <a:bodyPr/>
        <a:lstStyle/>
        <a:p>
          <a:endParaRPr lang="en-GB"/>
        </a:p>
      </dgm:t>
    </dgm:pt>
    <dgm:pt modelId="{787CEAF9-41DB-4CED-BC02-4DAC225C3A3B}">
      <dgm:prSet/>
      <dgm:spPr/>
      <dgm:t>
        <a:bodyPr/>
        <a:lstStyle/>
        <a:p>
          <a:pPr>
            <a:buFont typeface="+mj-lt"/>
            <a:buAutoNum type="arabicPeriod"/>
          </a:pPr>
          <a:r>
            <a:rPr lang="cy-GB" noProof="0" dirty="0"/>
            <a:t>hybu cydweithio</a:t>
          </a:r>
          <a:r>
            <a:rPr lang="en-US" dirty="0"/>
            <a:t>. </a:t>
          </a:r>
          <a:endParaRPr lang="en-GB" dirty="0"/>
        </a:p>
      </dgm:t>
    </dgm:pt>
    <dgm:pt modelId="{D8DE30DF-77BD-4C0B-8E1A-B026A55630CA}" type="parTrans" cxnId="{78319BB4-C51E-49B8-B43C-DBBF748AAC59}">
      <dgm:prSet/>
      <dgm:spPr/>
      <dgm:t>
        <a:bodyPr/>
        <a:lstStyle/>
        <a:p>
          <a:endParaRPr lang="en-GB"/>
        </a:p>
      </dgm:t>
    </dgm:pt>
    <dgm:pt modelId="{936B6340-4501-4CBD-888D-FDA915826AFE}" type="sibTrans" cxnId="{78319BB4-C51E-49B8-B43C-DBBF748AAC59}">
      <dgm:prSet/>
      <dgm:spPr/>
      <dgm:t>
        <a:bodyPr/>
        <a:lstStyle/>
        <a:p>
          <a:endParaRPr lang="en-GB"/>
        </a:p>
      </dgm:t>
    </dgm:pt>
    <dgm:pt modelId="{E4FC2D2C-294B-407F-B4F2-9D7674C57DAD}">
      <dgm:prSet phldrT="[Text]"/>
      <dgm:spPr/>
      <dgm:t>
        <a:bodyPr/>
        <a:lstStyle/>
        <a:p>
          <a:r>
            <a:rPr lang="cy-GB" dirty="0"/>
            <a:t>rhoi her i’r holl ddysgwyr drwy eu hannog i gydnabod pwysigrwydd ymdrechu’n barhaus i gwrdd â disgwyliadau sy’n uchel ond o fewn eu cyrraedd.</a:t>
          </a:r>
          <a:endParaRPr lang="en-GB" dirty="0">
            <a:latin typeface="Abadi" panose="020B0604020104020204" pitchFamily="34" charset="0"/>
          </a:endParaRPr>
        </a:p>
      </dgm:t>
    </dgm:pt>
    <dgm:pt modelId="{6346A88F-6485-47A8-ADAA-B28C628A9EED}" type="parTrans" cxnId="{F69EFB70-EBD7-4402-8E92-49D633EE1DE5}">
      <dgm:prSet/>
      <dgm:spPr/>
      <dgm:t>
        <a:bodyPr/>
        <a:lstStyle/>
        <a:p>
          <a:endParaRPr lang="en-GB"/>
        </a:p>
      </dgm:t>
    </dgm:pt>
    <dgm:pt modelId="{98095831-7F3D-4E03-8214-937933AB5BAB}" type="sibTrans" cxnId="{F69EFB70-EBD7-4402-8E92-49D633EE1DE5}">
      <dgm:prSet/>
      <dgm:spPr/>
      <dgm:t>
        <a:bodyPr/>
        <a:lstStyle/>
        <a:p>
          <a:endParaRPr lang="en-GB"/>
        </a:p>
      </dgm:t>
    </dgm:pt>
    <dgm:pt modelId="{3EF2ACA3-84F4-4476-9BEC-9161416C6981}" type="pres">
      <dgm:prSet presAssocID="{65BCC723-CAD9-4B6E-9738-318DC085A76D}" presName="diagram" presStyleCnt="0">
        <dgm:presLayoutVars>
          <dgm:dir/>
          <dgm:resizeHandles val="exact"/>
        </dgm:presLayoutVars>
      </dgm:prSet>
      <dgm:spPr/>
    </dgm:pt>
    <dgm:pt modelId="{928589BE-6CB2-4C3B-9836-733D2EA18378}" type="pres">
      <dgm:prSet presAssocID="{7B4A5C3C-46BF-43E1-8463-75281088C7E1}" presName="node" presStyleLbl="node1" presStyleIdx="0" presStyleCnt="12">
        <dgm:presLayoutVars>
          <dgm:bulletEnabled val="1"/>
        </dgm:presLayoutVars>
      </dgm:prSet>
      <dgm:spPr/>
    </dgm:pt>
    <dgm:pt modelId="{3F3D7415-703A-42C7-A7C0-B87D0533C2F3}" type="pres">
      <dgm:prSet presAssocID="{5B5733F8-29E2-4C69-B224-AB105D837859}" presName="sibTrans" presStyleCnt="0"/>
      <dgm:spPr/>
    </dgm:pt>
    <dgm:pt modelId="{80AB66D4-2389-48D2-B34B-C57FD7E9284B}" type="pres">
      <dgm:prSet presAssocID="{E4FC2D2C-294B-407F-B4F2-9D7674C57DAD}" presName="node" presStyleLbl="node1" presStyleIdx="1" presStyleCnt="12">
        <dgm:presLayoutVars>
          <dgm:bulletEnabled val="1"/>
        </dgm:presLayoutVars>
      </dgm:prSet>
      <dgm:spPr/>
    </dgm:pt>
    <dgm:pt modelId="{7D72B36C-6A0C-498C-9813-56102F4AFD10}" type="pres">
      <dgm:prSet presAssocID="{98095831-7F3D-4E03-8214-937933AB5BAB}" presName="sibTrans" presStyleCnt="0"/>
      <dgm:spPr/>
    </dgm:pt>
    <dgm:pt modelId="{3F11B146-C314-429C-8919-7B137518C1B2}" type="pres">
      <dgm:prSet presAssocID="{F38C2791-ECCF-405F-A5B9-6884846C47A6}" presName="node" presStyleLbl="node1" presStyleIdx="2" presStyleCnt="12">
        <dgm:presLayoutVars>
          <dgm:bulletEnabled val="1"/>
        </dgm:presLayoutVars>
      </dgm:prSet>
      <dgm:spPr/>
    </dgm:pt>
    <dgm:pt modelId="{A0E848E1-59EE-4C55-B67F-C11BCC1651B7}" type="pres">
      <dgm:prSet presAssocID="{48B480AF-6BEF-4738-8B61-6DCCE44B5262}" presName="sibTrans" presStyleCnt="0"/>
      <dgm:spPr/>
    </dgm:pt>
    <dgm:pt modelId="{61ABF1C8-36AF-4826-B7B4-D4D434741AB5}" type="pres">
      <dgm:prSet presAssocID="{3DA715BF-E1DC-4221-A36F-90E88BA3EDD8}" presName="node" presStyleLbl="node1" presStyleIdx="3" presStyleCnt="12">
        <dgm:presLayoutVars>
          <dgm:bulletEnabled val="1"/>
        </dgm:presLayoutVars>
      </dgm:prSet>
      <dgm:spPr/>
    </dgm:pt>
    <dgm:pt modelId="{B1148C48-A004-46E9-B4EF-58B702E1BBD2}" type="pres">
      <dgm:prSet presAssocID="{88F456ED-3FB5-432E-A93D-15F0984377B6}" presName="sibTrans" presStyleCnt="0"/>
      <dgm:spPr/>
    </dgm:pt>
    <dgm:pt modelId="{6637A6AF-DD3D-4C6D-9676-B3A03E4D83D6}" type="pres">
      <dgm:prSet presAssocID="{F6763B6C-26BE-4943-A176-55238577848D}" presName="node" presStyleLbl="node1" presStyleIdx="4" presStyleCnt="12">
        <dgm:presLayoutVars>
          <dgm:bulletEnabled val="1"/>
        </dgm:presLayoutVars>
      </dgm:prSet>
      <dgm:spPr/>
    </dgm:pt>
    <dgm:pt modelId="{F5AF2A88-6457-4F4D-8C98-B63044A866A6}" type="pres">
      <dgm:prSet presAssocID="{124E2525-FB9E-4071-A6E8-2FF8B6367A59}" presName="sibTrans" presStyleCnt="0"/>
      <dgm:spPr/>
    </dgm:pt>
    <dgm:pt modelId="{2CB9C880-56BB-4F07-89AE-AE744392A4E1}" type="pres">
      <dgm:prSet presAssocID="{EFB96134-2679-4698-B97E-63539DF0A86D}" presName="node" presStyleLbl="node1" presStyleIdx="5" presStyleCnt="12">
        <dgm:presLayoutVars>
          <dgm:bulletEnabled val="1"/>
        </dgm:presLayoutVars>
      </dgm:prSet>
      <dgm:spPr/>
    </dgm:pt>
    <dgm:pt modelId="{9465F1AF-7F91-42AE-B713-DE7BCB69CB15}" type="pres">
      <dgm:prSet presAssocID="{E6619409-CD45-4E13-8706-A6E6D5C24115}" presName="sibTrans" presStyleCnt="0"/>
      <dgm:spPr/>
    </dgm:pt>
    <dgm:pt modelId="{B3C234E6-E279-4B09-8741-BD3714960742}" type="pres">
      <dgm:prSet presAssocID="{A2D0D826-7649-47FD-B7D0-728D7807AE50}" presName="node" presStyleLbl="node1" presStyleIdx="6" presStyleCnt="12">
        <dgm:presLayoutVars>
          <dgm:bulletEnabled val="1"/>
        </dgm:presLayoutVars>
      </dgm:prSet>
      <dgm:spPr/>
    </dgm:pt>
    <dgm:pt modelId="{52E00ED9-6A32-470A-AB3C-F9DEDAFF431D}" type="pres">
      <dgm:prSet presAssocID="{8297120C-B65F-48E5-BC1F-8E8F9FD7FC26}" presName="sibTrans" presStyleCnt="0"/>
      <dgm:spPr/>
    </dgm:pt>
    <dgm:pt modelId="{E31BD05E-A957-46B3-953A-9D9A265D4657}" type="pres">
      <dgm:prSet presAssocID="{498C27B7-E2AB-4364-8848-2AD442518A80}" presName="node" presStyleLbl="node1" presStyleIdx="7" presStyleCnt="12">
        <dgm:presLayoutVars>
          <dgm:bulletEnabled val="1"/>
        </dgm:presLayoutVars>
      </dgm:prSet>
      <dgm:spPr/>
    </dgm:pt>
    <dgm:pt modelId="{8AE66621-9A5E-442B-BDFC-974DBD6BB1C6}" type="pres">
      <dgm:prSet presAssocID="{FB935C37-3D66-4560-A922-7839B38AEE7B}" presName="sibTrans" presStyleCnt="0"/>
      <dgm:spPr/>
    </dgm:pt>
    <dgm:pt modelId="{996E617D-049F-468C-AEA9-2368F34E747D}" type="pres">
      <dgm:prSet presAssocID="{E4E0AF30-E6D1-451A-84D1-AB136DB096A5}" presName="node" presStyleLbl="node1" presStyleIdx="8" presStyleCnt="12" custLinFactNeighborX="599" custLinFactNeighborY="-998">
        <dgm:presLayoutVars>
          <dgm:bulletEnabled val="1"/>
        </dgm:presLayoutVars>
      </dgm:prSet>
      <dgm:spPr/>
    </dgm:pt>
    <dgm:pt modelId="{C9AE509E-321C-417D-96BE-CC2AE0460FD9}" type="pres">
      <dgm:prSet presAssocID="{08883B4D-6934-46B1-8A65-5F23FA6691D0}" presName="sibTrans" presStyleCnt="0"/>
      <dgm:spPr/>
    </dgm:pt>
    <dgm:pt modelId="{BA5E6CFD-7B81-4A52-BD30-684ED606AE2D}" type="pres">
      <dgm:prSet presAssocID="{5A81591A-B51E-4447-9D09-A5F1DB7AF608}" presName="node" presStyleLbl="node1" presStyleIdx="9" presStyleCnt="12">
        <dgm:presLayoutVars>
          <dgm:bulletEnabled val="1"/>
        </dgm:presLayoutVars>
      </dgm:prSet>
      <dgm:spPr/>
    </dgm:pt>
    <dgm:pt modelId="{E53309BC-C6EC-4C44-90B6-7995B4AE04EB}" type="pres">
      <dgm:prSet presAssocID="{EA0E8C94-29DA-4065-AF02-9ED00BE80E40}" presName="sibTrans" presStyleCnt="0"/>
      <dgm:spPr/>
    </dgm:pt>
    <dgm:pt modelId="{11E39BCB-0D9A-43B3-A49F-4282433CE1E3}" type="pres">
      <dgm:prSet presAssocID="{1EEAFC24-F576-4F92-9DE4-71898703E730}" presName="node" presStyleLbl="node1" presStyleIdx="10" presStyleCnt="12">
        <dgm:presLayoutVars>
          <dgm:bulletEnabled val="1"/>
        </dgm:presLayoutVars>
      </dgm:prSet>
      <dgm:spPr/>
    </dgm:pt>
    <dgm:pt modelId="{C8F0072C-D82F-4E19-B4E9-D2C3CEB11CD1}" type="pres">
      <dgm:prSet presAssocID="{D274AF63-277F-49F5-B451-418377097E84}" presName="sibTrans" presStyleCnt="0"/>
      <dgm:spPr/>
    </dgm:pt>
    <dgm:pt modelId="{9C63D1F3-B7F5-417A-8610-4F3A4AAB6C75}" type="pres">
      <dgm:prSet presAssocID="{787CEAF9-41DB-4CED-BC02-4DAC225C3A3B}" presName="node" presStyleLbl="node1" presStyleIdx="11" presStyleCnt="12">
        <dgm:presLayoutVars>
          <dgm:bulletEnabled val="1"/>
        </dgm:presLayoutVars>
      </dgm:prSet>
      <dgm:spPr/>
    </dgm:pt>
  </dgm:ptLst>
  <dgm:cxnLst>
    <dgm:cxn modelId="{7753C207-9049-4ECB-8C5F-EE7A7C13F917}" srcId="{65BCC723-CAD9-4B6E-9738-318DC085A76D}" destId="{F6763B6C-26BE-4943-A176-55238577848D}" srcOrd="4" destOrd="0" parTransId="{399576AE-C2D1-4B18-9F0A-09208AACA81E}" sibTransId="{124E2525-FB9E-4071-A6E8-2FF8B6367A59}"/>
    <dgm:cxn modelId="{A5EC4132-DBD8-4BD9-96CF-5EA05964B2C5}" type="presOf" srcId="{7B4A5C3C-46BF-43E1-8463-75281088C7E1}" destId="{928589BE-6CB2-4C3B-9836-733D2EA18378}" srcOrd="0" destOrd="0" presId="urn:microsoft.com/office/officeart/2005/8/layout/default"/>
    <dgm:cxn modelId="{5A2CFA3A-6F3D-4B8C-BF77-167A461E55A5}" type="presOf" srcId="{A2D0D826-7649-47FD-B7D0-728D7807AE50}" destId="{B3C234E6-E279-4B09-8741-BD3714960742}" srcOrd="0" destOrd="0" presId="urn:microsoft.com/office/officeart/2005/8/layout/default"/>
    <dgm:cxn modelId="{B9461B4B-CA3A-4D37-8874-76C935CF0F90}" type="presOf" srcId="{F6763B6C-26BE-4943-A176-55238577848D}" destId="{6637A6AF-DD3D-4C6D-9676-B3A03E4D83D6}" srcOrd="0" destOrd="0" presId="urn:microsoft.com/office/officeart/2005/8/layout/default"/>
    <dgm:cxn modelId="{45D1DB6D-2DF7-4C64-8FF4-66DC3DB71D64}" type="presOf" srcId="{1EEAFC24-F576-4F92-9DE4-71898703E730}" destId="{11E39BCB-0D9A-43B3-A49F-4282433CE1E3}" srcOrd="0" destOrd="0" presId="urn:microsoft.com/office/officeart/2005/8/layout/default"/>
    <dgm:cxn modelId="{6C07BB4E-C7DD-4716-BF36-80676DA0FB3F}" srcId="{65BCC723-CAD9-4B6E-9738-318DC085A76D}" destId="{498C27B7-E2AB-4364-8848-2AD442518A80}" srcOrd="7" destOrd="0" parTransId="{0769A264-A043-4210-A150-82C92F36DF31}" sibTransId="{FB935C37-3D66-4560-A922-7839B38AEE7B}"/>
    <dgm:cxn modelId="{F69EFB70-EBD7-4402-8E92-49D633EE1DE5}" srcId="{65BCC723-CAD9-4B6E-9738-318DC085A76D}" destId="{E4FC2D2C-294B-407F-B4F2-9D7674C57DAD}" srcOrd="1" destOrd="0" parTransId="{6346A88F-6485-47A8-ADAA-B28C628A9EED}" sibTransId="{98095831-7F3D-4E03-8214-937933AB5BAB}"/>
    <dgm:cxn modelId="{F0EFAA59-B81E-4388-A0C9-89694F874CD1}" srcId="{65BCC723-CAD9-4B6E-9738-318DC085A76D}" destId="{EFB96134-2679-4698-B97E-63539DF0A86D}" srcOrd="5" destOrd="0" parTransId="{C7ECC0E1-E134-4107-9F81-17B97B9E10CA}" sibTransId="{E6619409-CD45-4E13-8706-A6E6D5C24115}"/>
    <dgm:cxn modelId="{F781785A-8FA7-46D8-B0A7-DB7EA042A482}" type="presOf" srcId="{3DA715BF-E1DC-4221-A36F-90E88BA3EDD8}" destId="{61ABF1C8-36AF-4826-B7B4-D4D434741AB5}" srcOrd="0" destOrd="0" presId="urn:microsoft.com/office/officeart/2005/8/layout/default"/>
    <dgm:cxn modelId="{BED5CC7D-0F9D-4AF9-BE1A-DB1C98E25242}" type="presOf" srcId="{EFB96134-2679-4698-B97E-63539DF0A86D}" destId="{2CB9C880-56BB-4F07-89AE-AE744392A4E1}" srcOrd="0" destOrd="0" presId="urn:microsoft.com/office/officeart/2005/8/layout/default"/>
    <dgm:cxn modelId="{44FBDE7E-E7F8-4AE8-8AFB-733A62317169}" type="presOf" srcId="{498C27B7-E2AB-4364-8848-2AD442518A80}" destId="{E31BD05E-A957-46B3-953A-9D9A265D4657}" srcOrd="0" destOrd="0" presId="urn:microsoft.com/office/officeart/2005/8/layout/default"/>
    <dgm:cxn modelId="{FF35EE7E-B184-40C7-BC79-34963FD1B403}" srcId="{65BCC723-CAD9-4B6E-9738-318DC085A76D}" destId="{A2D0D826-7649-47FD-B7D0-728D7807AE50}" srcOrd="6" destOrd="0" parTransId="{49493807-C23D-48AA-9D90-5631B9350825}" sibTransId="{8297120C-B65F-48E5-BC1F-8E8F9FD7FC26}"/>
    <dgm:cxn modelId="{32B49A95-17FF-431D-8EC8-A2D9048CAB61}" type="presOf" srcId="{787CEAF9-41DB-4CED-BC02-4DAC225C3A3B}" destId="{9C63D1F3-B7F5-417A-8610-4F3A4AAB6C75}" srcOrd="0" destOrd="0" presId="urn:microsoft.com/office/officeart/2005/8/layout/default"/>
    <dgm:cxn modelId="{CD8585A3-BBDF-40BD-915B-0C72D7704544}" srcId="{65BCC723-CAD9-4B6E-9738-318DC085A76D}" destId="{3DA715BF-E1DC-4221-A36F-90E88BA3EDD8}" srcOrd="3" destOrd="0" parTransId="{94482E1B-166C-4B4C-B455-B3D417CC2391}" sibTransId="{88F456ED-3FB5-432E-A93D-15F0984377B6}"/>
    <dgm:cxn modelId="{32F5E3B0-3780-4ED3-A167-0CED045A6AFD}" type="presOf" srcId="{E4FC2D2C-294B-407F-B4F2-9D7674C57DAD}" destId="{80AB66D4-2389-48D2-B34B-C57FD7E9284B}" srcOrd="0" destOrd="0" presId="urn:microsoft.com/office/officeart/2005/8/layout/default"/>
    <dgm:cxn modelId="{78319BB4-C51E-49B8-B43C-DBBF748AAC59}" srcId="{65BCC723-CAD9-4B6E-9738-318DC085A76D}" destId="{787CEAF9-41DB-4CED-BC02-4DAC225C3A3B}" srcOrd="11" destOrd="0" parTransId="{D8DE30DF-77BD-4C0B-8E1A-B026A55630CA}" sibTransId="{936B6340-4501-4CBD-888D-FDA915826AFE}"/>
    <dgm:cxn modelId="{3BABA5C0-AC2C-4007-8982-6B0AD73AC142}" type="presOf" srcId="{65BCC723-CAD9-4B6E-9738-318DC085A76D}" destId="{3EF2ACA3-84F4-4476-9BEC-9161416C6981}" srcOrd="0" destOrd="0" presId="urn:microsoft.com/office/officeart/2005/8/layout/default"/>
    <dgm:cxn modelId="{657862C5-4709-4095-B068-3C456C55B9D3}" type="presOf" srcId="{E4E0AF30-E6D1-451A-84D1-AB136DB096A5}" destId="{996E617D-049F-468C-AEA9-2368F34E747D}" srcOrd="0" destOrd="0" presId="urn:microsoft.com/office/officeart/2005/8/layout/default"/>
    <dgm:cxn modelId="{EA5236C9-A675-47ED-8685-0FD768029FE2}" srcId="{65BCC723-CAD9-4B6E-9738-318DC085A76D}" destId="{F38C2791-ECCF-405F-A5B9-6884846C47A6}" srcOrd="2" destOrd="0" parTransId="{E7E24DFE-B6B2-472B-8A72-E3C0005A74C9}" sibTransId="{48B480AF-6BEF-4738-8B61-6DCCE44B5262}"/>
    <dgm:cxn modelId="{2D6AC1CA-E09C-4C28-A0B8-CC0AB7624726}" srcId="{65BCC723-CAD9-4B6E-9738-318DC085A76D}" destId="{1EEAFC24-F576-4F92-9DE4-71898703E730}" srcOrd="10" destOrd="0" parTransId="{27648CF5-C53A-402B-8A38-4AA8C8E5DF48}" sibTransId="{D274AF63-277F-49F5-B451-418377097E84}"/>
    <dgm:cxn modelId="{B69BF1E7-8482-4651-8AB6-BB5B7001A09D}" type="presOf" srcId="{5A81591A-B51E-4447-9D09-A5F1DB7AF608}" destId="{BA5E6CFD-7B81-4A52-BD30-684ED606AE2D}" srcOrd="0" destOrd="0" presId="urn:microsoft.com/office/officeart/2005/8/layout/default"/>
    <dgm:cxn modelId="{098B07E9-D415-4DF5-BA9A-70746A03F2FF}" srcId="{65BCC723-CAD9-4B6E-9738-318DC085A76D}" destId="{5A81591A-B51E-4447-9D09-A5F1DB7AF608}" srcOrd="9" destOrd="0" parTransId="{DCD5488A-E7F9-41C1-A1CD-A364A989FF8F}" sibTransId="{EA0E8C94-29DA-4065-AF02-9ED00BE80E40}"/>
    <dgm:cxn modelId="{471416EB-5EF7-4D3C-A712-6418B8CDCC96}" type="presOf" srcId="{F38C2791-ECCF-405F-A5B9-6884846C47A6}" destId="{3F11B146-C314-429C-8919-7B137518C1B2}" srcOrd="0" destOrd="0" presId="urn:microsoft.com/office/officeart/2005/8/layout/default"/>
    <dgm:cxn modelId="{D4B6B5EC-E64B-4157-BC79-F376FEA62149}" srcId="{65BCC723-CAD9-4B6E-9738-318DC085A76D}" destId="{7B4A5C3C-46BF-43E1-8463-75281088C7E1}" srcOrd="0" destOrd="0" parTransId="{D5FC4D73-9B11-4B69-ADAC-9F987105225F}" sibTransId="{5B5733F8-29E2-4C69-B224-AB105D837859}"/>
    <dgm:cxn modelId="{9ABB33F1-10D7-42D2-8104-8E415D6F6172}" srcId="{65BCC723-CAD9-4B6E-9738-318DC085A76D}" destId="{E4E0AF30-E6D1-451A-84D1-AB136DB096A5}" srcOrd="8" destOrd="0" parTransId="{FA503437-6540-4020-8605-BC908F55C693}" sibTransId="{08883B4D-6934-46B1-8A65-5F23FA6691D0}"/>
    <dgm:cxn modelId="{CA4D8F6F-DF7B-441B-8A62-4F6435DA02F0}" type="presParOf" srcId="{3EF2ACA3-84F4-4476-9BEC-9161416C6981}" destId="{928589BE-6CB2-4C3B-9836-733D2EA18378}" srcOrd="0" destOrd="0" presId="urn:microsoft.com/office/officeart/2005/8/layout/default"/>
    <dgm:cxn modelId="{5C24B28C-BB1D-4E57-BD8D-00E17A03FCBA}" type="presParOf" srcId="{3EF2ACA3-84F4-4476-9BEC-9161416C6981}" destId="{3F3D7415-703A-42C7-A7C0-B87D0533C2F3}" srcOrd="1" destOrd="0" presId="urn:microsoft.com/office/officeart/2005/8/layout/default"/>
    <dgm:cxn modelId="{7BAA6E11-2E2A-48EF-9FF7-544F6976F5E3}" type="presParOf" srcId="{3EF2ACA3-84F4-4476-9BEC-9161416C6981}" destId="{80AB66D4-2389-48D2-B34B-C57FD7E9284B}" srcOrd="2" destOrd="0" presId="urn:microsoft.com/office/officeart/2005/8/layout/default"/>
    <dgm:cxn modelId="{691CAF47-865D-4226-A226-16EE25CAE9B2}" type="presParOf" srcId="{3EF2ACA3-84F4-4476-9BEC-9161416C6981}" destId="{7D72B36C-6A0C-498C-9813-56102F4AFD10}" srcOrd="3" destOrd="0" presId="urn:microsoft.com/office/officeart/2005/8/layout/default"/>
    <dgm:cxn modelId="{21A338EA-1F3B-4C6B-8033-CD23B3BE6FF0}" type="presParOf" srcId="{3EF2ACA3-84F4-4476-9BEC-9161416C6981}" destId="{3F11B146-C314-429C-8919-7B137518C1B2}" srcOrd="4" destOrd="0" presId="urn:microsoft.com/office/officeart/2005/8/layout/default"/>
    <dgm:cxn modelId="{7CAD87ED-3C02-475F-85AD-83A3DE0770B0}" type="presParOf" srcId="{3EF2ACA3-84F4-4476-9BEC-9161416C6981}" destId="{A0E848E1-59EE-4C55-B67F-C11BCC1651B7}" srcOrd="5" destOrd="0" presId="urn:microsoft.com/office/officeart/2005/8/layout/default"/>
    <dgm:cxn modelId="{AD726EC0-507B-4BE1-9225-0073AA3640EF}" type="presParOf" srcId="{3EF2ACA3-84F4-4476-9BEC-9161416C6981}" destId="{61ABF1C8-36AF-4826-B7B4-D4D434741AB5}" srcOrd="6" destOrd="0" presId="urn:microsoft.com/office/officeart/2005/8/layout/default"/>
    <dgm:cxn modelId="{035FFE78-0237-4681-8716-733CA884FEC5}" type="presParOf" srcId="{3EF2ACA3-84F4-4476-9BEC-9161416C6981}" destId="{B1148C48-A004-46E9-B4EF-58B702E1BBD2}" srcOrd="7" destOrd="0" presId="urn:microsoft.com/office/officeart/2005/8/layout/default"/>
    <dgm:cxn modelId="{B3231A6B-5609-40CD-8A3A-8D70005E53DC}" type="presParOf" srcId="{3EF2ACA3-84F4-4476-9BEC-9161416C6981}" destId="{6637A6AF-DD3D-4C6D-9676-B3A03E4D83D6}" srcOrd="8" destOrd="0" presId="urn:microsoft.com/office/officeart/2005/8/layout/default"/>
    <dgm:cxn modelId="{30B92D8C-99B6-4247-8424-7E3424925379}" type="presParOf" srcId="{3EF2ACA3-84F4-4476-9BEC-9161416C6981}" destId="{F5AF2A88-6457-4F4D-8C98-B63044A866A6}" srcOrd="9" destOrd="0" presId="urn:microsoft.com/office/officeart/2005/8/layout/default"/>
    <dgm:cxn modelId="{5FA1736F-E5DC-4D9A-8CEC-75043660D532}" type="presParOf" srcId="{3EF2ACA3-84F4-4476-9BEC-9161416C6981}" destId="{2CB9C880-56BB-4F07-89AE-AE744392A4E1}" srcOrd="10" destOrd="0" presId="urn:microsoft.com/office/officeart/2005/8/layout/default"/>
    <dgm:cxn modelId="{D80EFF2B-3FF2-42C4-87C9-C1E248E010AF}" type="presParOf" srcId="{3EF2ACA3-84F4-4476-9BEC-9161416C6981}" destId="{9465F1AF-7F91-42AE-B713-DE7BCB69CB15}" srcOrd="11" destOrd="0" presId="urn:microsoft.com/office/officeart/2005/8/layout/default"/>
    <dgm:cxn modelId="{F11394B8-7D7B-4441-80A4-18F26047D7D1}" type="presParOf" srcId="{3EF2ACA3-84F4-4476-9BEC-9161416C6981}" destId="{B3C234E6-E279-4B09-8741-BD3714960742}" srcOrd="12" destOrd="0" presId="urn:microsoft.com/office/officeart/2005/8/layout/default"/>
    <dgm:cxn modelId="{A0CF23BA-4618-4952-9C88-CA5A926F8F00}" type="presParOf" srcId="{3EF2ACA3-84F4-4476-9BEC-9161416C6981}" destId="{52E00ED9-6A32-470A-AB3C-F9DEDAFF431D}" srcOrd="13" destOrd="0" presId="urn:microsoft.com/office/officeart/2005/8/layout/default"/>
    <dgm:cxn modelId="{0D0757AD-EF60-4CC4-A0A1-9967353FFD58}" type="presParOf" srcId="{3EF2ACA3-84F4-4476-9BEC-9161416C6981}" destId="{E31BD05E-A957-46B3-953A-9D9A265D4657}" srcOrd="14" destOrd="0" presId="urn:microsoft.com/office/officeart/2005/8/layout/default"/>
    <dgm:cxn modelId="{331B1259-7262-4BF1-859F-6007E4149AD7}" type="presParOf" srcId="{3EF2ACA3-84F4-4476-9BEC-9161416C6981}" destId="{8AE66621-9A5E-442B-BDFC-974DBD6BB1C6}" srcOrd="15" destOrd="0" presId="urn:microsoft.com/office/officeart/2005/8/layout/default"/>
    <dgm:cxn modelId="{E20CF54E-247A-424E-A998-1139136CBBA9}" type="presParOf" srcId="{3EF2ACA3-84F4-4476-9BEC-9161416C6981}" destId="{996E617D-049F-468C-AEA9-2368F34E747D}" srcOrd="16" destOrd="0" presId="urn:microsoft.com/office/officeart/2005/8/layout/default"/>
    <dgm:cxn modelId="{C957094B-FB90-405C-91AA-096F6513E64E}" type="presParOf" srcId="{3EF2ACA3-84F4-4476-9BEC-9161416C6981}" destId="{C9AE509E-321C-417D-96BE-CC2AE0460FD9}" srcOrd="17" destOrd="0" presId="urn:microsoft.com/office/officeart/2005/8/layout/default"/>
    <dgm:cxn modelId="{2EC12CC9-233E-4520-B56A-D1925E5E48E6}" type="presParOf" srcId="{3EF2ACA3-84F4-4476-9BEC-9161416C6981}" destId="{BA5E6CFD-7B81-4A52-BD30-684ED606AE2D}" srcOrd="18" destOrd="0" presId="urn:microsoft.com/office/officeart/2005/8/layout/default"/>
    <dgm:cxn modelId="{5ECD12A4-3B92-49A0-A007-7E3FEEF0083F}" type="presParOf" srcId="{3EF2ACA3-84F4-4476-9BEC-9161416C6981}" destId="{E53309BC-C6EC-4C44-90B6-7995B4AE04EB}" srcOrd="19" destOrd="0" presId="urn:microsoft.com/office/officeart/2005/8/layout/default"/>
    <dgm:cxn modelId="{FC78386B-7601-4CEF-AB3F-3A5E208C3DBD}" type="presParOf" srcId="{3EF2ACA3-84F4-4476-9BEC-9161416C6981}" destId="{11E39BCB-0D9A-43B3-A49F-4282433CE1E3}" srcOrd="20" destOrd="0" presId="urn:microsoft.com/office/officeart/2005/8/layout/default"/>
    <dgm:cxn modelId="{151B39F3-492C-4050-BBEE-FE8AC7B2FD9E}" type="presParOf" srcId="{3EF2ACA3-84F4-4476-9BEC-9161416C6981}" destId="{C8F0072C-D82F-4E19-B4E9-D2C3CEB11CD1}" srcOrd="21" destOrd="0" presId="urn:microsoft.com/office/officeart/2005/8/layout/default"/>
    <dgm:cxn modelId="{EE8D9E46-34EB-44E6-A437-BFB89AF01601}" type="presParOf" srcId="{3EF2ACA3-84F4-4476-9BEC-9161416C6981}" destId="{9C63D1F3-B7F5-417A-8610-4F3A4AAB6C75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0D1B10C-74E3-4F58-B0A1-ED084FADC2F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E4A72D63-DA86-4073-A827-46AC8B552E49}">
      <dgm:prSet/>
      <dgm:spPr/>
      <dgm:t>
        <a:bodyPr/>
        <a:lstStyle/>
        <a:p>
          <a:r>
            <a:rPr lang="en-GB" baseline="0" dirty="0"/>
            <a:t>1. </a:t>
          </a:r>
          <a:r>
            <a:rPr lang="en-GB" b="1" baseline="0" dirty="0" err="1"/>
            <a:t>Deall</a:t>
          </a:r>
          <a:r>
            <a:rPr lang="en-GB" b="1" baseline="0" dirty="0"/>
            <a:t> </a:t>
          </a:r>
          <a:r>
            <a:rPr lang="en-GB" b="0" baseline="0" dirty="0"/>
            <a:t>y </a:t>
          </a:r>
          <a:r>
            <a:rPr lang="en-GB" b="0" baseline="0" dirty="0" err="1"/>
            <a:t>cynnwys</a:t>
          </a:r>
          <a:r>
            <a:rPr lang="en-GB" b="0" baseline="0" dirty="0"/>
            <a:t> </a:t>
          </a:r>
          <a:r>
            <a:rPr lang="en-GB" b="0" baseline="0" dirty="0" err="1"/>
            <a:t>maent</a:t>
          </a:r>
          <a:r>
            <a:rPr lang="en-GB" b="0" baseline="0" dirty="0"/>
            <a:t> </a:t>
          </a:r>
          <a:r>
            <a:rPr lang="en-GB" b="0" baseline="0" dirty="0" err="1"/>
            <a:t>yn</a:t>
          </a:r>
          <a:r>
            <a:rPr lang="en-GB" b="0" baseline="0" dirty="0"/>
            <a:t> </a:t>
          </a:r>
          <a:r>
            <a:rPr lang="en-GB" b="0" baseline="0" dirty="0" err="1"/>
            <a:t>ei</a:t>
          </a:r>
          <a:r>
            <a:rPr lang="en-GB" b="0" baseline="0" dirty="0"/>
            <a:t> </a:t>
          </a:r>
          <a:r>
            <a:rPr lang="en-GB" b="0" baseline="0" dirty="0" err="1"/>
            <a:t>addysgu</a:t>
          </a:r>
          <a:r>
            <a:rPr lang="en-GB" b="0" baseline="0" dirty="0"/>
            <a:t> a </a:t>
          </a:r>
          <a:r>
            <a:rPr lang="en-GB" b="0" baseline="0" dirty="0" err="1"/>
            <a:t>sut</a:t>
          </a:r>
          <a:r>
            <a:rPr lang="en-GB" b="0" baseline="0" dirty="0"/>
            <a:t> y </a:t>
          </a:r>
          <a:r>
            <a:rPr lang="en-GB" b="0" baseline="0" dirty="0" err="1"/>
            <a:t>caiff</a:t>
          </a:r>
          <a:r>
            <a:rPr lang="en-GB" b="0" baseline="0" dirty="0"/>
            <a:t> </a:t>
          </a:r>
          <a:r>
            <a:rPr lang="en-GB" b="0" baseline="0" dirty="0" err="1"/>
            <a:t>ei</a:t>
          </a:r>
          <a:r>
            <a:rPr lang="en-GB" b="0" baseline="0" dirty="0"/>
            <a:t> </a:t>
          </a:r>
          <a:r>
            <a:rPr lang="en-GB" b="0" baseline="0" dirty="0" err="1"/>
            <a:t>ddysgu</a:t>
          </a:r>
          <a:endParaRPr lang="en-US" dirty="0"/>
        </a:p>
      </dgm:t>
    </dgm:pt>
    <dgm:pt modelId="{3E153862-3343-4006-B562-730DF0A3437D}" type="parTrans" cxnId="{E5F44BB7-3D29-42D9-B048-51DCC68AE8B6}">
      <dgm:prSet/>
      <dgm:spPr/>
      <dgm:t>
        <a:bodyPr/>
        <a:lstStyle/>
        <a:p>
          <a:endParaRPr lang="en-US"/>
        </a:p>
      </dgm:t>
    </dgm:pt>
    <dgm:pt modelId="{5CA2025B-AFB2-411A-AFC6-3B098B642CF6}" type="sibTrans" cxnId="{E5F44BB7-3D29-42D9-B048-51DCC68AE8B6}">
      <dgm:prSet/>
      <dgm:spPr/>
      <dgm:t>
        <a:bodyPr/>
        <a:lstStyle/>
        <a:p>
          <a:endParaRPr lang="en-US"/>
        </a:p>
      </dgm:t>
    </dgm:pt>
    <dgm:pt modelId="{EB627111-0BBE-4D9C-BD9B-FF41B0311A6B}">
      <dgm:prSet custT="1"/>
      <dgm:spPr/>
      <dgm:t>
        <a:bodyPr/>
        <a:lstStyle/>
        <a:p>
          <a:r>
            <a:rPr lang="en-GB" sz="2200" baseline="0" dirty="0"/>
            <a:t>2.</a:t>
          </a:r>
          <a:r>
            <a:rPr lang="en-GB" sz="3600" baseline="0" dirty="0"/>
            <a:t> </a:t>
          </a:r>
          <a:r>
            <a:rPr lang="en-GB" sz="2200" b="1" baseline="0" dirty="0" err="1"/>
            <a:t>Creu</a:t>
          </a:r>
          <a:r>
            <a:rPr lang="en-GB" sz="2200" b="1" baseline="0" dirty="0"/>
            <a:t> </a:t>
          </a:r>
          <a:r>
            <a:rPr lang="en-GB" sz="2200" b="0" baseline="0" dirty="0" err="1"/>
            <a:t>amgylchedd</a:t>
          </a:r>
          <a:r>
            <a:rPr lang="en-GB" sz="2200" b="0" baseline="0" dirty="0"/>
            <a:t> </a:t>
          </a:r>
          <a:r>
            <a:rPr lang="en-GB" sz="2200" b="0" baseline="0" dirty="0" err="1"/>
            <a:t>cefnogol</a:t>
          </a:r>
          <a:r>
            <a:rPr lang="en-GB" sz="2200" b="0" baseline="0" dirty="0"/>
            <a:t> </a:t>
          </a:r>
          <a:r>
            <a:rPr lang="en-GB" sz="2200" b="0" baseline="0" dirty="0" err="1"/>
            <a:t>ar</a:t>
          </a:r>
          <a:r>
            <a:rPr lang="en-GB" sz="2200" b="0" baseline="0" dirty="0"/>
            <a:t> </a:t>
          </a:r>
          <a:r>
            <a:rPr lang="en-GB" sz="2200" b="0" baseline="0" dirty="0" err="1"/>
            <a:t>gyfer</a:t>
          </a:r>
          <a:r>
            <a:rPr lang="en-GB" sz="2200" b="0" baseline="0" dirty="0"/>
            <a:t> </a:t>
          </a:r>
          <a:r>
            <a:rPr lang="en-GB" sz="2200" b="0" baseline="0" dirty="0" err="1"/>
            <a:t>dysgu</a:t>
          </a:r>
          <a:r>
            <a:rPr lang="en-GB" sz="2200" b="0" baseline="0" dirty="0"/>
            <a:t> </a:t>
          </a:r>
          <a:endParaRPr lang="en-US" sz="2200" b="0" baseline="0" dirty="0"/>
        </a:p>
      </dgm:t>
    </dgm:pt>
    <dgm:pt modelId="{BB95F119-A991-4279-9CB7-A4F4A953B6F8}" type="parTrans" cxnId="{06896D72-DAFC-4742-AF11-3E9D7C64E7C2}">
      <dgm:prSet/>
      <dgm:spPr/>
      <dgm:t>
        <a:bodyPr/>
        <a:lstStyle/>
        <a:p>
          <a:endParaRPr lang="en-US"/>
        </a:p>
      </dgm:t>
    </dgm:pt>
    <dgm:pt modelId="{06651790-6A9C-4506-87FF-0D76755BE27A}" type="sibTrans" cxnId="{06896D72-DAFC-4742-AF11-3E9D7C64E7C2}">
      <dgm:prSet/>
      <dgm:spPr/>
      <dgm:t>
        <a:bodyPr/>
        <a:lstStyle/>
        <a:p>
          <a:endParaRPr lang="en-US"/>
        </a:p>
      </dgm:t>
    </dgm:pt>
    <dgm:pt modelId="{32A0732F-E2A5-4594-A05F-863D99DA7C28}">
      <dgm:prSet/>
      <dgm:spPr/>
      <dgm:t>
        <a:bodyPr/>
        <a:lstStyle/>
        <a:p>
          <a:r>
            <a:rPr lang="en-GB" baseline="0" dirty="0"/>
            <a:t>3. </a:t>
          </a:r>
          <a:r>
            <a:rPr lang="en-GB" b="1" baseline="0" dirty="0" err="1"/>
            <a:t>Rheoli’r</a:t>
          </a:r>
          <a:r>
            <a:rPr lang="en-GB" b="1" baseline="0" dirty="0"/>
            <a:t> </a:t>
          </a:r>
          <a:r>
            <a:rPr lang="en-GB" baseline="0" dirty="0" err="1"/>
            <a:t>ystafell</a:t>
          </a:r>
          <a:r>
            <a:rPr lang="en-GB" baseline="0" dirty="0"/>
            <a:t> </a:t>
          </a:r>
          <a:r>
            <a:rPr lang="en-GB" baseline="0" dirty="0" err="1"/>
            <a:t>ddosbarth</a:t>
          </a:r>
          <a:r>
            <a:rPr lang="en-GB" baseline="0" dirty="0"/>
            <a:t> </a:t>
          </a:r>
          <a:r>
            <a:rPr lang="en-GB" baseline="0" dirty="0" err="1"/>
            <a:t>er</a:t>
          </a:r>
          <a:r>
            <a:rPr lang="en-GB" baseline="0" dirty="0"/>
            <a:t> </a:t>
          </a:r>
          <a:r>
            <a:rPr lang="en-GB" baseline="0" dirty="0" err="1"/>
            <a:t>mwyn</a:t>
          </a:r>
          <a:r>
            <a:rPr lang="en-GB" baseline="0" dirty="0"/>
            <a:t> </a:t>
          </a:r>
          <a:r>
            <a:rPr lang="en-GB" baseline="0" dirty="0" err="1"/>
            <a:t>cynyddu‘r</a:t>
          </a:r>
          <a:r>
            <a:rPr lang="en-GB" baseline="0" dirty="0"/>
            <a:t> </a:t>
          </a:r>
          <a:r>
            <a:rPr lang="en-GB" baseline="0" dirty="0" err="1"/>
            <a:t>cyfle</a:t>
          </a:r>
          <a:r>
            <a:rPr lang="en-GB" baseline="0" dirty="0"/>
            <a:t> </a:t>
          </a:r>
          <a:r>
            <a:rPr lang="en-GB" baseline="0" dirty="0" err="1"/>
            <a:t>i</a:t>
          </a:r>
          <a:r>
            <a:rPr lang="en-GB" baseline="0" dirty="0"/>
            <a:t> </a:t>
          </a:r>
          <a:r>
            <a:rPr lang="en-GB" baseline="0" dirty="0" err="1"/>
            <a:t>ddysgu</a:t>
          </a:r>
          <a:r>
            <a:rPr lang="en-GB" baseline="0" dirty="0"/>
            <a:t> </a:t>
          </a:r>
          <a:r>
            <a:rPr lang="en-GB" baseline="0" dirty="0" err="1"/>
            <a:t>gymaint</a:t>
          </a:r>
          <a:r>
            <a:rPr lang="en-GB" baseline="0" dirty="0"/>
            <a:t> â </a:t>
          </a:r>
          <a:r>
            <a:rPr lang="en-GB" baseline="0" dirty="0" err="1"/>
            <a:t>phosibl</a:t>
          </a:r>
          <a:endParaRPr lang="en-US" dirty="0"/>
        </a:p>
      </dgm:t>
    </dgm:pt>
    <dgm:pt modelId="{AEE0D60C-985A-4BB9-8F36-3DC150884C4E}" type="parTrans" cxnId="{6B3A1A96-CC33-4E4D-9239-A94B8665BDFF}">
      <dgm:prSet/>
      <dgm:spPr/>
      <dgm:t>
        <a:bodyPr/>
        <a:lstStyle/>
        <a:p>
          <a:endParaRPr lang="en-US"/>
        </a:p>
      </dgm:t>
    </dgm:pt>
    <dgm:pt modelId="{FABF1944-853D-482B-9510-3437B15C8EE6}" type="sibTrans" cxnId="{6B3A1A96-CC33-4E4D-9239-A94B8665BDFF}">
      <dgm:prSet/>
      <dgm:spPr/>
      <dgm:t>
        <a:bodyPr/>
        <a:lstStyle/>
        <a:p>
          <a:endParaRPr lang="en-US"/>
        </a:p>
      </dgm:t>
    </dgm:pt>
    <dgm:pt modelId="{F9EEB683-9F2D-49E9-B640-218BDA101C47}">
      <dgm:prSet/>
      <dgm:spPr/>
      <dgm:t>
        <a:bodyPr/>
        <a:lstStyle/>
        <a:p>
          <a:r>
            <a:rPr lang="en-GB" baseline="0" dirty="0"/>
            <a:t>4. </a:t>
          </a:r>
          <a:r>
            <a:rPr lang="en-GB" baseline="0" dirty="0" err="1"/>
            <a:t>Cyflwyno</a:t>
          </a:r>
          <a:r>
            <a:rPr lang="en-GB" baseline="0" dirty="0"/>
            <a:t> </a:t>
          </a:r>
          <a:r>
            <a:rPr lang="en-GB" baseline="0" dirty="0" err="1"/>
            <a:t>cynnwys</a:t>
          </a:r>
          <a:r>
            <a:rPr lang="en-GB" baseline="0" dirty="0"/>
            <a:t>, </a:t>
          </a:r>
          <a:r>
            <a:rPr lang="en-GB" baseline="0" dirty="0" err="1"/>
            <a:t>gweithgareddau</a:t>
          </a:r>
          <a:r>
            <a:rPr lang="en-GB" baseline="0" dirty="0"/>
            <a:t> a </a:t>
          </a:r>
          <a:r>
            <a:rPr lang="en-GB" baseline="0" dirty="0" err="1"/>
            <a:t>rhyngweithiadau</a:t>
          </a:r>
          <a:r>
            <a:rPr lang="en-GB" baseline="0" dirty="0"/>
            <a:t> </a:t>
          </a:r>
          <a:r>
            <a:rPr lang="en-GB" baseline="0" dirty="0" err="1"/>
            <a:t>sy’n</a:t>
          </a:r>
          <a:r>
            <a:rPr lang="en-GB" baseline="0" dirty="0"/>
            <a:t> </a:t>
          </a:r>
          <a:r>
            <a:rPr lang="en-GB" baseline="0" dirty="0" err="1"/>
            <a:t>ysgogi</a:t>
          </a:r>
          <a:r>
            <a:rPr lang="en-GB" baseline="0" dirty="0"/>
            <a:t> </a:t>
          </a:r>
          <a:r>
            <a:rPr lang="en-GB" baseline="0" dirty="0" err="1"/>
            <a:t>meddwl</a:t>
          </a:r>
          <a:r>
            <a:rPr lang="en-GB" baseline="0" dirty="0"/>
            <a:t> </a:t>
          </a:r>
          <a:r>
            <a:rPr lang="en-GB" baseline="0" dirty="0" err="1"/>
            <a:t>eu</a:t>
          </a:r>
          <a:r>
            <a:rPr lang="en-GB" baseline="0" dirty="0"/>
            <a:t> </a:t>
          </a:r>
          <a:r>
            <a:rPr lang="en-GB" baseline="0" dirty="0" err="1"/>
            <a:t>myfyrwyr</a:t>
          </a:r>
          <a:endParaRPr lang="en-US" dirty="0"/>
        </a:p>
      </dgm:t>
    </dgm:pt>
    <dgm:pt modelId="{88965F9F-D14C-4A4D-BFC4-9457D6F306FF}" type="parTrans" cxnId="{EFA7259E-9956-4404-BDF6-C582C53D32C8}">
      <dgm:prSet/>
      <dgm:spPr/>
      <dgm:t>
        <a:bodyPr/>
        <a:lstStyle/>
        <a:p>
          <a:endParaRPr lang="en-US"/>
        </a:p>
      </dgm:t>
    </dgm:pt>
    <dgm:pt modelId="{74DF5A0A-30C4-4654-AAF4-5111C6085C17}" type="sibTrans" cxnId="{EFA7259E-9956-4404-BDF6-C582C53D32C8}">
      <dgm:prSet/>
      <dgm:spPr/>
      <dgm:t>
        <a:bodyPr/>
        <a:lstStyle/>
        <a:p>
          <a:endParaRPr lang="en-US"/>
        </a:p>
      </dgm:t>
    </dgm:pt>
    <dgm:pt modelId="{563ADFE2-D963-4C3E-8C9D-6C26DE00D21D}" type="pres">
      <dgm:prSet presAssocID="{90D1B10C-74E3-4F58-B0A1-ED084FADC2F4}" presName="root" presStyleCnt="0">
        <dgm:presLayoutVars>
          <dgm:dir/>
          <dgm:resizeHandles val="exact"/>
        </dgm:presLayoutVars>
      </dgm:prSet>
      <dgm:spPr/>
    </dgm:pt>
    <dgm:pt modelId="{C9C3C193-4F43-45F7-9913-8BEE6FD8EC6C}" type="pres">
      <dgm:prSet presAssocID="{E4A72D63-DA86-4073-A827-46AC8B552E49}" presName="compNode" presStyleCnt="0"/>
      <dgm:spPr/>
    </dgm:pt>
    <dgm:pt modelId="{9E0E9743-CD19-47BA-B400-ACAEC28EBFF5}" type="pres">
      <dgm:prSet presAssocID="{E4A72D63-DA86-4073-A827-46AC8B552E49}" presName="bgRect" presStyleLbl="bgShp" presStyleIdx="0" presStyleCnt="4"/>
      <dgm:spPr/>
    </dgm:pt>
    <dgm:pt modelId="{CDA054D5-7BF6-48D4-BE31-3F30BF6CDFB9}" type="pres">
      <dgm:prSet presAssocID="{E4A72D63-DA86-4073-A827-46AC8B552E4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537D167-56FD-4A21-AB5E-22B6B683EEC6}" type="pres">
      <dgm:prSet presAssocID="{E4A72D63-DA86-4073-A827-46AC8B552E49}" presName="spaceRect" presStyleCnt="0"/>
      <dgm:spPr/>
    </dgm:pt>
    <dgm:pt modelId="{D1376784-054A-4E2A-852D-6982EA08B951}" type="pres">
      <dgm:prSet presAssocID="{E4A72D63-DA86-4073-A827-46AC8B552E49}" presName="parTx" presStyleLbl="revTx" presStyleIdx="0" presStyleCnt="4">
        <dgm:presLayoutVars>
          <dgm:chMax val="0"/>
          <dgm:chPref val="0"/>
        </dgm:presLayoutVars>
      </dgm:prSet>
      <dgm:spPr/>
    </dgm:pt>
    <dgm:pt modelId="{32869269-36D4-4AC3-8906-E24C91482B06}" type="pres">
      <dgm:prSet presAssocID="{5CA2025B-AFB2-411A-AFC6-3B098B642CF6}" presName="sibTrans" presStyleCnt="0"/>
      <dgm:spPr/>
    </dgm:pt>
    <dgm:pt modelId="{AF15C6A9-50B1-497A-9DA2-4AEA141C82CE}" type="pres">
      <dgm:prSet presAssocID="{EB627111-0BBE-4D9C-BD9B-FF41B0311A6B}" presName="compNode" presStyleCnt="0"/>
      <dgm:spPr/>
    </dgm:pt>
    <dgm:pt modelId="{16D2484C-C610-457B-9731-48E81F8B363B}" type="pres">
      <dgm:prSet presAssocID="{EB627111-0BBE-4D9C-BD9B-FF41B0311A6B}" presName="bgRect" presStyleLbl="bgShp" presStyleIdx="1" presStyleCnt="4"/>
      <dgm:spPr/>
    </dgm:pt>
    <dgm:pt modelId="{3A6A9291-252D-49D5-ADB3-2D59836984E8}" type="pres">
      <dgm:prSet presAssocID="{EB627111-0BBE-4D9C-BD9B-FF41B0311A6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53AF191-F2AC-4B56-AF78-AC76374420E0}" type="pres">
      <dgm:prSet presAssocID="{EB627111-0BBE-4D9C-BD9B-FF41B0311A6B}" presName="spaceRect" presStyleCnt="0"/>
      <dgm:spPr/>
    </dgm:pt>
    <dgm:pt modelId="{620A2B23-4797-4FFD-8F8D-674FFBDE6786}" type="pres">
      <dgm:prSet presAssocID="{EB627111-0BBE-4D9C-BD9B-FF41B0311A6B}" presName="parTx" presStyleLbl="revTx" presStyleIdx="1" presStyleCnt="4">
        <dgm:presLayoutVars>
          <dgm:chMax val="0"/>
          <dgm:chPref val="0"/>
        </dgm:presLayoutVars>
      </dgm:prSet>
      <dgm:spPr/>
    </dgm:pt>
    <dgm:pt modelId="{D8F5E8B0-716E-4759-81D5-3F008579210A}" type="pres">
      <dgm:prSet presAssocID="{06651790-6A9C-4506-87FF-0D76755BE27A}" presName="sibTrans" presStyleCnt="0"/>
      <dgm:spPr/>
    </dgm:pt>
    <dgm:pt modelId="{9D9FB1AE-4623-49B7-80D0-1875EFCEFEFE}" type="pres">
      <dgm:prSet presAssocID="{32A0732F-E2A5-4594-A05F-863D99DA7C28}" presName="compNode" presStyleCnt="0"/>
      <dgm:spPr/>
    </dgm:pt>
    <dgm:pt modelId="{6A41E788-1BDD-4924-821E-A8C200318061}" type="pres">
      <dgm:prSet presAssocID="{32A0732F-E2A5-4594-A05F-863D99DA7C28}" presName="bgRect" presStyleLbl="bgShp" presStyleIdx="2" presStyleCnt="4"/>
      <dgm:spPr/>
    </dgm:pt>
    <dgm:pt modelId="{7F6A565B-1B17-4912-A9A4-1346CCBD0B30}" type="pres">
      <dgm:prSet presAssocID="{32A0732F-E2A5-4594-A05F-863D99DA7C2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0C3DF293-9F77-44FF-829F-ADE68CA967FD}" type="pres">
      <dgm:prSet presAssocID="{32A0732F-E2A5-4594-A05F-863D99DA7C28}" presName="spaceRect" presStyleCnt="0"/>
      <dgm:spPr/>
    </dgm:pt>
    <dgm:pt modelId="{789B8186-5FD6-4420-8DA9-18427E9847D0}" type="pres">
      <dgm:prSet presAssocID="{32A0732F-E2A5-4594-A05F-863D99DA7C28}" presName="parTx" presStyleLbl="revTx" presStyleIdx="2" presStyleCnt="4">
        <dgm:presLayoutVars>
          <dgm:chMax val="0"/>
          <dgm:chPref val="0"/>
        </dgm:presLayoutVars>
      </dgm:prSet>
      <dgm:spPr/>
    </dgm:pt>
    <dgm:pt modelId="{4D9302A9-90AF-481C-9151-D36AFB402958}" type="pres">
      <dgm:prSet presAssocID="{FABF1944-853D-482B-9510-3437B15C8EE6}" presName="sibTrans" presStyleCnt="0"/>
      <dgm:spPr/>
    </dgm:pt>
    <dgm:pt modelId="{1AE63500-C9DE-42A2-A159-8D9E5848742B}" type="pres">
      <dgm:prSet presAssocID="{F9EEB683-9F2D-49E9-B640-218BDA101C47}" presName="compNode" presStyleCnt="0"/>
      <dgm:spPr/>
    </dgm:pt>
    <dgm:pt modelId="{33612335-5B0E-4665-B75A-0AEF78019882}" type="pres">
      <dgm:prSet presAssocID="{F9EEB683-9F2D-49E9-B640-218BDA101C47}" presName="bgRect" presStyleLbl="bgShp" presStyleIdx="3" presStyleCnt="4"/>
      <dgm:spPr/>
    </dgm:pt>
    <dgm:pt modelId="{BE953FCF-4B06-48A2-B7CD-A14F19DED019}" type="pres">
      <dgm:prSet presAssocID="{F9EEB683-9F2D-49E9-B640-218BDA101C4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D39B201-5C63-4ED6-BF83-97A141CB0264}" type="pres">
      <dgm:prSet presAssocID="{F9EEB683-9F2D-49E9-B640-218BDA101C47}" presName="spaceRect" presStyleCnt="0"/>
      <dgm:spPr/>
    </dgm:pt>
    <dgm:pt modelId="{E5723C8A-F957-4ADA-864B-4996EFE8CCFF}" type="pres">
      <dgm:prSet presAssocID="{F9EEB683-9F2D-49E9-B640-218BDA101C4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F8DD832-3FF6-4067-AB4B-08100732F009}" type="presOf" srcId="{E4A72D63-DA86-4073-A827-46AC8B552E49}" destId="{D1376784-054A-4E2A-852D-6982EA08B951}" srcOrd="0" destOrd="0" presId="urn:microsoft.com/office/officeart/2018/2/layout/IconVerticalSolidList"/>
    <dgm:cxn modelId="{753E2234-C89A-428B-8101-7DA2A412489C}" type="presOf" srcId="{F9EEB683-9F2D-49E9-B640-218BDA101C47}" destId="{E5723C8A-F957-4ADA-864B-4996EFE8CCFF}" srcOrd="0" destOrd="0" presId="urn:microsoft.com/office/officeart/2018/2/layout/IconVerticalSolidList"/>
    <dgm:cxn modelId="{08C13650-2950-4D3C-A906-403D035883F3}" type="presOf" srcId="{32A0732F-E2A5-4594-A05F-863D99DA7C28}" destId="{789B8186-5FD6-4420-8DA9-18427E9847D0}" srcOrd="0" destOrd="0" presId="urn:microsoft.com/office/officeart/2018/2/layout/IconVerticalSolidList"/>
    <dgm:cxn modelId="{06896D72-DAFC-4742-AF11-3E9D7C64E7C2}" srcId="{90D1B10C-74E3-4F58-B0A1-ED084FADC2F4}" destId="{EB627111-0BBE-4D9C-BD9B-FF41B0311A6B}" srcOrd="1" destOrd="0" parTransId="{BB95F119-A991-4279-9CB7-A4F4A953B6F8}" sibTransId="{06651790-6A9C-4506-87FF-0D76755BE27A}"/>
    <dgm:cxn modelId="{D349E176-96A3-443C-AFB0-4D8E0EA1C667}" type="presOf" srcId="{EB627111-0BBE-4D9C-BD9B-FF41B0311A6B}" destId="{620A2B23-4797-4FFD-8F8D-674FFBDE6786}" srcOrd="0" destOrd="0" presId="urn:microsoft.com/office/officeart/2018/2/layout/IconVerticalSolidList"/>
    <dgm:cxn modelId="{6B3A1A96-CC33-4E4D-9239-A94B8665BDFF}" srcId="{90D1B10C-74E3-4F58-B0A1-ED084FADC2F4}" destId="{32A0732F-E2A5-4594-A05F-863D99DA7C28}" srcOrd="2" destOrd="0" parTransId="{AEE0D60C-985A-4BB9-8F36-3DC150884C4E}" sibTransId="{FABF1944-853D-482B-9510-3437B15C8EE6}"/>
    <dgm:cxn modelId="{EFA7259E-9956-4404-BDF6-C582C53D32C8}" srcId="{90D1B10C-74E3-4F58-B0A1-ED084FADC2F4}" destId="{F9EEB683-9F2D-49E9-B640-218BDA101C47}" srcOrd="3" destOrd="0" parTransId="{88965F9F-D14C-4A4D-BFC4-9457D6F306FF}" sibTransId="{74DF5A0A-30C4-4654-AAF4-5111C6085C17}"/>
    <dgm:cxn modelId="{E5F44BB7-3D29-42D9-B048-51DCC68AE8B6}" srcId="{90D1B10C-74E3-4F58-B0A1-ED084FADC2F4}" destId="{E4A72D63-DA86-4073-A827-46AC8B552E49}" srcOrd="0" destOrd="0" parTransId="{3E153862-3343-4006-B562-730DF0A3437D}" sibTransId="{5CA2025B-AFB2-411A-AFC6-3B098B642CF6}"/>
    <dgm:cxn modelId="{854F71C5-83A6-489D-85E6-234FB52D18B4}" type="presOf" srcId="{90D1B10C-74E3-4F58-B0A1-ED084FADC2F4}" destId="{563ADFE2-D963-4C3E-8C9D-6C26DE00D21D}" srcOrd="0" destOrd="0" presId="urn:microsoft.com/office/officeart/2018/2/layout/IconVerticalSolidList"/>
    <dgm:cxn modelId="{F470AEE6-EFC4-48B2-A687-E3DB05B79EA0}" type="presParOf" srcId="{563ADFE2-D963-4C3E-8C9D-6C26DE00D21D}" destId="{C9C3C193-4F43-45F7-9913-8BEE6FD8EC6C}" srcOrd="0" destOrd="0" presId="urn:microsoft.com/office/officeart/2018/2/layout/IconVerticalSolidList"/>
    <dgm:cxn modelId="{D891E7B0-1C48-4EFA-8BF3-AB0AFF7FFC6E}" type="presParOf" srcId="{C9C3C193-4F43-45F7-9913-8BEE6FD8EC6C}" destId="{9E0E9743-CD19-47BA-B400-ACAEC28EBFF5}" srcOrd="0" destOrd="0" presId="urn:microsoft.com/office/officeart/2018/2/layout/IconVerticalSolidList"/>
    <dgm:cxn modelId="{878D6BF7-E20B-4F2F-AB5A-3E1ED144052E}" type="presParOf" srcId="{C9C3C193-4F43-45F7-9913-8BEE6FD8EC6C}" destId="{CDA054D5-7BF6-48D4-BE31-3F30BF6CDFB9}" srcOrd="1" destOrd="0" presId="urn:microsoft.com/office/officeart/2018/2/layout/IconVerticalSolidList"/>
    <dgm:cxn modelId="{91ADC829-8148-4CD7-8370-32D54403788F}" type="presParOf" srcId="{C9C3C193-4F43-45F7-9913-8BEE6FD8EC6C}" destId="{8537D167-56FD-4A21-AB5E-22B6B683EEC6}" srcOrd="2" destOrd="0" presId="urn:microsoft.com/office/officeart/2018/2/layout/IconVerticalSolidList"/>
    <dgm:cxn modelId="{995A507F-E6D5-4C5A-B569-CA663DACE01E}" type="presParOf" srcId="{C9C3C193-4F43-45F7-9913-8BEE6FD8EC6C}" destId="{D1376784-054A-4E2A-852D-6982EA08B951}" srcOrd="3" destOrd="0" presId="urn:microsoft.com/office/officeart/2018/2/layout/IconVerticalSolidList"/>
    <dgm:cxn modelId="{F2A45F27-AA45-462D-8E36-8B4832771951}" type="presParOf" srcId="{563ADFE2-D963-4C3E-8C9D-6C26DE00D21D}" destId="{32869269-36D4-4AC3-8906-E24C91482B06}" srcOrd="1" destOrd="0" presId="urn:microsoft.com/office/officeart/2018/2/layout/IconVerticalSolidList"/>
    <dgm:cxn modelId="{125F9F55-F8A1-4295-914E-61BA19204903}" type="presParOf" srcId="{563ADFE2-D963-4C3E-8C9D-6C26DE00D21D}" destId="{AF15C6A9-50B1-497A-9DA2-4AEA141C82CE}" srcOrd="2" destOrd="0" presId="urn:microsoft.com/office/officeart/2018/2/layout/IconVerticalSolidList"/>
    <dgm:cxn modelId="{B18497C6-2510-4D6E-B93D-5563B52417D3}" type="presParOf" srcId="{AF15C6A9-50B1-497A-9DA2-4AEA141C82CE}" destId="{16D2484C-C610-457B-9731-48E81F8B363B}" srcOrd="0" destOrd="0" presId="urn:microsoft.com/office/officeart/2018/2/layout/IconVerticalSolidList"/>
    <dgm:cxn modelId="{6E80098C-583E-4723-81BA-84C44672230B}" type="presParOf" srcId="{AF15C6A9-50B1-497A-9DA2-4AEA141C82CE}" destId="{3A6A9291-252D-49D5-ADB3-2D59836984E8}" srcOrd="1" destOrd="0" presId="urn:microsoft.com/office/officeart/2018/2/layout/IconVerticalSolidList"/>
    <dgm:cxn modelId="{16C52FAD-F505-4A5B-8E8B-AFB0F951537F}" type="presParOf" srcId="{AF15C6A9-50B1-497A-9DA2-4AEA141C82CE}" destId="{853AF191-F2AC-4B56-AF78-AC76374420E0}" srcOrd="2" destOrd="0" presId="urn:microsoft.com/office/officeart/2018/2/layout/IconVerticalSolidList"/>
    <dgm:cxn modelId="{608240B1-B5D9-4681-94AD-428216B940DE}" type="presParOf" srcId="{AF15C6A9-50B1-497A-9DA2-4AEA141C82CE}" destId="{620A2B23-4797-4FFD-8F8D-674FFBDE6786}" srcOrd="3" destOrd="0" presId="urn:microsoft.com/office/officeart/2018/2/layout/IconVerticalSolidList"/>
    <dgm:cxn modelId="{D5D6C564-5CDE-44F4-A754-190AE8EA7E9C}" type="presParOf" srcId="{563ADFE2-D963-4C3E-8C9D-6C26DE00D21D}" destId="{D8F5E8B0-716E-4759-81D5-3F008579210A}" srcOrd="3" destOrd="0" presId="urn:microsoft.com/office/officeart/2018/2/layout/IconVerticalSolidList"/>
    <dgm:cxn modelId="{0659D0CE-EC17-4E65-9924-3C326BC8940D}" type="presParOf" srcId="{563ADFE2-D963-4C3E-8C9D-6C26DE00D21D}" destId="{9D9FB1AE-4623-49B7-80D0-1875EFCEFEFE}" srcOrd="4" destOrd="0" presId="urn:microsoft.com/office/officeart/2018/2/layout/IconVerticalSolidList"/>
    <dgm:cxn modelId="{B371F5F7-310F-4907-8C03-8790E799577A}" type="presParOf" srcId="{9D9FB1AE-4623-49B7-80D0-1875EFCEFEFE}" destId="{6A41E788-1BDD-4924-821E-A8C200318061}" srcOrd="0" destOrd="0" presId="urn:microsoft.com/office/officeart/2018/2/layout/IconVerticalSolidList"/>
    <dgm:cxn modelId="{1B5C0284-A247-4751-8220-48B311B1ABA8}" type="presParOf" srcId="{9D9FB1AE-4623-49B7-80D0-1875EFCEFEFE}" destId="{7F6A565B-1B17-4912-A9A4-1346CCBD0B30}" srcOrd="1" destOrd="0" presId="urn:microsoft.com/office/officeart/2018/2/layout/IconVerticalSolidList"/>
    <dgm:cxn modelId="{559B0234-296C-4F50-BAD4-6A586EB2F157}" type="presParOf" srcId="{9D9FB1AE-4623-49B7-80D0-1875EFCEFEFE}" destId="{0C3DF293-9F77-44FF-829F-ADE68CA967FD}" srcOrd="2" destOrd="0" presId="urn:microsoft.com/office/officeart/2018/2/layout/IconVerticalSolidList"/>
    <dgm:cxn modelId="{2C8A0D91-1494-424C-897A-A96CACDA63D2}" type="presParOf" srcId="{9D9FB1AE-4623-49B7-80D0-1875EFCEFEFE}" destId="{789B8186-5FD6-4420-8DA9-18427E9847D0}" srcOrd="3" destOrd="0" presId="urn:microsoft.com/office/officeart/2018/2/layout/IconVerticalSolidList"/>
    <dgm:cxn modelId="{2C4C3A86-2DE9-443C-BFC6-899BC35732F5}" type="presParOf" srcId="{563ADFE2-D963-4C3E-8C9D-6C26DE00D21D}" destId="{4D9302A9-90AF-481C-9151-D36AFB402958}" srcOrd="5" destOrd="0" presId="urn:microsoft.com/office/officeart/2018/2/layout/IconVerticalSolidList"/>
    <dgm:cxn modelId="{9C7CADC3-E33F-4C29-A814-995FC85E8E12}" type="presParOf" srcId="{563ADFE2-D963-4C3E-8C9D-6C26DE00D21D}" destId="{1AE63500-C9DE-42A2-A159-8D9E5848742B}" srcOrd="6" destOrd="0" presId="urn:microsoft.com/office/officeart/2018/2/layout/IconVerticalSolidList"/>
    <dgm:cxn modelId="{1D77D5CF-A196-41DD-A09E-59A6E54E73FB}" type="presParOf" srcId="{1AE63500-C9DE-42A2-A159-8D9E5848742B}" destId="{33612335-5B0E-4665-B75A-0AEF78019882}" srcOrd="0" destOrd="0" presId="urn:microsoft.com/office/officeart/2018/2/layout/IconVerticalSolidList"/>
    <dgm:cxn modelId="{2B324FDD-E3B5-40B4-89B9-305A7623C9CF}" type="presParOf" srcId="{1AE63500-C9DE-42A2-A159-8D9E5848742B}" destId="{BE953FCF-4B06-48A2-B7CD-A14F19DED019}" srcOrd="1" destOrd="0" presId="urn:microsoft.com/office/officeart/2018/2/layout/IconVerticalSolidList"/>
    <dgm:cxn modelId="{B2E0DDFC-F7F0-4D35-B8FC-8ACFD792D20E}" type="presParOf" srcId="{1AE63500-C9DE-42A2-A159-8D9E5848742B}" destId="{4D39B201-5C63-4ED6-BF83-97A141CB0264}" srcOrd="2" destOrd="0" presId="urn:microsoft.com/office/officeart/2018/2/layout/IconVerticalSolidList"/>
    <dgm:cxn modelId="{0100E62F-FFFE-400E-9BE3-863BD22EC64F}" type="presParOf" srcId="{1AE63500-C9DE-42A2-A159-8D9E5848742B}" destId="{E5723C8A-F957-4ADA-864B-4996EFE8CC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D821F2C-B0DE-4F1B-982D-C373C5469A21}" type="doc">
      <dgm:prSet loTypeId="urn:microsoft.com/office/officeart/2005/8/layout/hList1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9A5755CE-884B-4F73-BB9A-ECCBD52AB79D}">
      <dgm:prSet phldrT="[Text]" custT="1"/>
      <dgm:spPr/>
      <dgm:t>
        <a:bodyPr/>
        <a:lstStyle/>
        <a:p>
          <a:r>
            <a:rPr lang="en-GB" sz="3600" dirty="0" err="1"/>
            <a:t>Strwythuro</a:t>
          </a:r>
          <a:endParaRPr lang="en-GB" sz="3600" dirty="0"/>
        </a:p>
      </dgm:t>
    </dgm:pt>
    <dgm:pt modelId="{9398AAF1-07C7-41DE-B8C0-6F079B07AE6B}" type="parTrans" cxnId="{16EEEAF2-81B4-4A78-BF4A-F9010EAE2C4C}">
      <dgm:prSet/>
      <dgm:spPr/>
      <dgm:t>
        <a:bodyPr/>
        <a:lstStyle/>
        <a:p>
          <a:endParaRPr lang="en-GB" sz="2000"/>
        </a:p>
      </dgm:t>
    </dgm:pt>
    <dgm:pt modelId="{0BC46D33-FF3F-4EA5-B7D3-6B3FCF062DA6}" type="sibTrans" cxnId="{16EEEAF2-81B4-4A78-BF4A-F9010EAE2C4C}">
      <dgm:prSet/>
      <dgm:spPr/>
      <dgm:t>
        <a:bodyPr/>
        <a:lstStyle/>
        <a:p>
          <a:endParaRPr lang="en-GB" sz="2000"/>
        </a:p>
      </dgm:t>
    </dgm:pt>
    <dgm:pt modelId="{14B5F5E8-BD8B-4B65-8C40-F5538F9280C9}">
      <dgm:prSet phldrT="[Text]" custT="1"/>
      <dgm:spPr/>
      <dgm:t>
        <a:bodyPr/>
        <a:lstStyle/>
        <a:p>
          <a:r>
            <a:rPr lang="cy-GB" sz="1600" b="0" noProof="0" dirty="0">
              <a:latin typeface="Abadi Extra Light" panose="020B0204020104020204" pitchFamily="34" charset="0"/>
            </a:rPr>
            <a:t>rhoi dilyniant priodol o dasgau dysgu i fyfyrwyr; nodi amcanion dysgu, rhesymwaith, trosolwg, syniadau allweddol a chamau cynnydd; cyfateb tasgau ag anghenion a pharodrwydd dysgwyr; </a:t>
          </a:r>
          <a:r>
            <a:rPr lang="cy-GB" sz="1600" b="0" noProof="0" dirty="0" err="1">
              <a:latin typeface="Abadi Extra Light" panose="020B0204020104020204" pitchFamily="34" charset="0"/>
            </a:rPr>
            <a:t>sgaffaldio</a:t>
          </a:r>
          <a:r>
            <a:rPr lang="cy-GB" sz="1600" b="0" noProof="0" dirty="0">
              <a:latin typeface="Abadi Extra Light" panose="020B0204020104020204" pitchFamily="34" charset="0"/>
            </a:rPr>
            <a:t> a chefnogi i sicrhau bod tasgau o fewn cyrraedd pawb, ond eu dileu’n raddol fel bod pob myfyriwr yn llwyddo ar y lefel ofynnol</a:t>
          </a:r>
          <a:endParaRPr lang="en-GB" sz="1600" b="0" dirty="0">
            <a:latin typeface="Abadi Extra Light" panose="020B0204020104020204" pitchFamily="34" charset="0"/>
          </a:endParaRPr>
        </a:p>
      </dgm:t>
    </dgm:pt>
    <dgm:pt modelId="{0911D667-4374-4FFD-A54B-2713C242F146}" type="parTrans" cxnId="{E3EE374F-0FEB-4B2A-A5C6-69A40133433C}">
      <dgm:prSet/>
      <dgm:spPr/>
      <dgm:t>
        <a:bodyPr/>
        <a:lstStyle/>
        <a:p>
          <a:endParaRPr lang="en-GB" sz="2000"/>
        </a:p>
      </dgm:t>
    </dgm:pt>
    <dgm:pt modelId="{77425D27-4858-4ABD-9F93-DDCCE9A99CBA}" type="sibTrans" cxnId="{E3EE374F-0FEB-4B2A-A5C6-69A40133433C}">
      <dgm:prSet/>
      <dgm:spPr/>
      <dgm:t>
        <a:bodyPr/>
        <a:lstStyle/>
        <a:p>
          <a:endParaRPr lang="en-GB" sz="2000"/>
        </a:p>
      </dgm:t>
    </dgm:pt>
    <dgm:pt modelId="{E5824858-836D-4F4C-A7E4-911114CE296E}">
      <dgm:prSet phldrT="[Text]" custT="1"/>
      <dgm:spPr/>
      <dgm:t>
        <a:bodyPr/>
        <a:lstStyle/>
        <a:p>
          <a:r>
            <a:rPr lang="en-GB" sz="3600" dirty="0" err="1"/>
            <a:t>Esbonio</a:t>
          </a:r>
          <a:endParaRPr lang="en-GB" sz="3600" dirty="0"/>
        </a:p>
      </dgm:t>
    </dgm:pt>
    <dgm:pt modelId="{717EA422-04E5-4685-8809-1269573C8FD2}" type="parTrans" cxnId="{D0020620-3F76-4B25-BD9D-D926CEF981CB}">
      <dgm:prSet/>
      <dgm:spPr/>
      <dgm:t>
        <a:bodyPr/>
        <a:lstStyle/>
        <a:p>
          <a:endParaRPr lang="en-GB" sz="2000"/>
        </a:p>
      </dgm:t>
    </dgm:pt>
    <dgm:pt modelId="{0FE1060C-0AD3-4936-8222-40FB96D9AC09}" type="sibTrans" cxnId="{D0020620-3F76-4B25-BD9D-D926CEF981CB}">
      <dgm:prSet/>
      <dgm:spPr/>
      <dgm:t>
        <a:bodyPr/>
        <a:lstStyle/>
        <a:p>
          <a:endParaRPr lang="en-GB" sz="2000"/>
        </a:p>
      </dgm:t>
    </dgm:pt>
    <dgm:pt modelId="{9BCB5377-BEBC-4C02-A421-66B0C68918BE}">
      <dgm:prSet phldrT="[Text]" custT="1"/>
      <dgm:spPr/>
      <dgm:t>
        <a:bodyPr/>
        <a:lstStyle/>
        <a:p>
          <a:r>
            <a:rPr lang="en-GB" sz="3600" dirty="0"/>
            <a:t>Holi</a:t>
          </a:r>
        </a:p>
      </dgm:t>
    </dgm:pt>
    <dgm:pt modelId="{30DEA6F0-8858-4649-9AD5-D7DD0428A6A5}" type="parTrans" cxnId="{F3F35ABE-CB8D-4485-9463-D021F2B49281}">
      <dgm:prSet/>
      <dgm:spPr/>
      <dgm:t>
        <a:bodyPr/>
        <a:lstStyle/>
        <a:p>
          <a:endParaRPr lang="en-GB" sz="2000"/>
        </a:p>
      </dgm:t>
    </dgm:pt>
    <dgm:pt modelId="{9FE71069-1008-4113-99E3-5C97FBF449FB}" type="sibTrans" cxnId="{F3F35ABE-CB8D-4485-9463-D021F2B49281}">
      <dgm:prSet/>
      <dgm:spPr/>
      <dgm:t>
        <a:bodyPr/>
        <a:lstStyle/>
        <a:p>
          <a:endParaRPr lang="en-GB" sz="2000"/>
        </a:p>
      </dgm:t>
    </dgm:pt>
    <dgm:pt modelId="{77D5A376-5E81-41C4-AEE6-A0DC751EB258}">
      <dgm:prSet phldrT="[Text]" custT="1"/>
      <dgm:spPr/>
      <dgm:t>
        <a:bodyPr/>
        <a:lstStyle/>
        <a:p>
          <a:r>
            <a:rPr lang="cy-GB" sz="1600" noProof="0" dirty="0">
              <a:latin typeface="Abadi Extra Light" panose="020B0204020104020204" pitchFamily="34" charset="0"/>
            </a:rPr>
            <a:t>cyflwyno a chyfleu syniadau newydd yn glir, gydag esboniadau cryno, priodol, diddorol; cysylltu syniadau newydd â’r hyn a ddysgwyd yn flaenorol (ac ailysgogi/gwirio’r wybodaeth flaenorol honno); defnyddio enghreifftiau (ac </a:t>
          </a:r>
          <a:r>
            <a:rPr lang="cy-GB" sz="1600" noProof="0" dirty="0" err="1">
              <a:latin typeface="Abadi Extra Light" panose="020B0204020104020204" pitchFamily="34" charset="0"/>
            </a:rPr>
            <a:t>anenghreifftiau</a:t>
          </a:r>
          <a:r>
            <a:rPr lang="cy-GB" sz="1600" noProof="0" dirty="0">
              <a:latin typeface="Abadi Extra Light" panose="020B0204020104020204" pitchFamily="34" charset="0"/>
            </a:rPr>
            <a:t>) yn briodol i helpu dysgwyr i ddeall ac adeiladu cysylltiadau; modelu/dangos sgiliau neu weithdrefnau newydd gyda </a:t>
          </a:r>
          <a:r>
            <a:rPr lang="cy-GB" sz="1600" noProof="0" dirty="0" err="1">
              <a:latin typeface="Abadi Extra Light" panose="020B0204020104020204" pitchFamily="34" charset="0"/>
            </a:rPr>
            <a:t>sgaffaldio</a:t>
          </a:r>
          <a:r>
            <a:rPr lang="cy-GB" sz="1600" noProof="0" dirty="0">
              <a:latin typeface="Abadi Extra Light" panose="020B0204020104020204" pitchFamily="34" charset="0"/>
            </a:rPr>
            <a:t> a her briodol; gan ddefnyddio enghreifftiau sydd wedi’u cwblhau/wedi’u cwblhau’n rhannol</a:t>
          </a:r>
        </a:p>
      </dgm:t>
    </dgm:pt>
    <dgm:pt modelId="{04078C41-D0F3-4221-9D42-6EB31A5C2F58}" type="parTrans" cxnId="{8DEFD2F6-ADC9-4C12-9A94-FE92BE8C20F8}">
      <dgm:prSet/>
      <dgm:spPr/>
      <dgm:t>
        <a:bodyPr/>
        <a:lstStyle/>
        <a:p>
          <a:endParaRPr lang="en-GB" sz="2000"/>
        </a:p>
      </dgm:t>
    </dgm:pt>
    <dgm:pt modelId="{4102BB7A-256D-443B-B30C-9226514BE627}" type="sibTrans" cxnId="{8DEFD2F6-ADC9-4C12-9A94-FE92BE8C20F8}">
      <dgm:prSet/>
      <dgm:spPr/>
      <dgm:t>
        <a:bodyPr/>
        <a:lstStyle/>
        <a:p>
          <a:endParaRPr lang="en-GB" sz="2000"/>
        </a:p>
      </dgm:t>
    </dgm:pt>
    <dgm:pt modelId="{1A6E5EC3-2119-447F-9648-FE0407F5433C}">
      <dgm:prSet phldrT="[Text]" custT="1"/>
      <dgm:spPr/>
      <dgm:t>
        <a:bodyPr/>
        <a:lstStyle/>
        <a:p>
          <a:r>
            <a:rPr lang="cy-GB" sz="1600" noProof="0" dirty="0">
              <a:effectLst/>
              <a:latin typeface="Abadi Extra Light" panose="020B0204020104020204" pitchFamily="34" charset="0"/>
            </a:rPr>
            <a:t>defnyddio cwestiynau a deialog i hyrwyddo ymhelaethu a meddwl cysylltiedig, hyblyg ymhlith dysgwyr (e.e., ‘Pam?’, ‘Cymharwch’, ac ati.); defnyddio cwestiynau i gael y myfyrwyr i feddwl; cael ymatebion gan bob myfyriwr; defnyddio asesiadau o ansawdd uchel i ddangos tystiolaeth o ddysgu; dehongli cyfathrebu ac ymateb i dystiolaeth asesu yn briodol</a:t>
          </a:r>
        </a:p>
      </dgm:t>
    </dgm:pt>
    <dgm:pt modelId="{52CD93B2-4F9D-4141-9BF3-98193D283027}" type="parTrans" cxnId="{53C610FB-DA74-4047-A7C0-8266E71CDF7D}">
      <dgm:prSet/>
      <dgm:spPr/>
      <dgm:t>
        <a:bodyPr/>
        <a:lstStyle/>
        <a:p>
          <a:endParaRPr lang="en-GB" sz="2000"/>
        </a:p>
      </dgm:t>
    </dgm:pt>
    <dgm:pt modelId="{6592135C-2A31-46CB-AD24-6B6D14306D8C}" type="sibTrans" cxnId="{53C610FB-DA74-4047-A7C0-8266E71CDF7D}">
      <dgm:prSet/>
      <dgm:spPr/>
      <dgm:t>
        <a:bodyPr/>
        <a:lstStyle/>
        <a:p>
          <a:endParaRPr lang="en-GB" sz="2000"/>
        </a:p>
      </dgm:t>
    </dgm:pt>
    <dgm:pt modelId="{C57273FC-91CE-44B5-B159-112B19F6F84E}" type="pres">
      <dgm:prSet presAssocID="{9D821F2C-B0DE-4F1B-982D-C373C5469A21}" presName="Name0" presStyleCnt="0">
        <dgm:presLayoutVars>
          <dgm:dir/>
          <dgm:animLvl val="lvl"/>
          <dgm:resizeHandles val="exact"/>
        </dgm:presLayoutVars>
      </dgm:prSet>
      <dgm:spPr/>
    </dgm:pt>
    <dgm:pt modelId="{D1196581-B129-4EF5-94F8-1AF211658ED7}" type="pres">
      <dgm:prSet presAssocID="{9A5755CE-884B-4F73-BB9A-ECCBD52AB79D}" presName="composite" presStyleCnt="0"/>
      <dgm:spPr/>
    </dgm:pt>
    <dgm:pt modelId="{0C6E4A0A-DB33-4AD0-B6CC-3DC1DCF007C1}" type="pres">
      <dgm:prSet presAssocID="{9A5755CE-884B-4F73-BB9A-ECCBD52AB79D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FFDA98AC-D19A-4773-9797-E41AFEE63EB4}" type="pres">
      <dgm:prSet presAssocID="{9A5755CE-884B-4F73-BB9A-ECCBD52AB79D}" presName="desTx" presStyleLbl="alignAccFollowNode1" presStyleIdx="0" presStyleCnt="3">
        <dgm:presLayoutVars>
          <dgm:bulletEnabled val="1"/>
        </dgm:presLayoutVars>
      </dgm:prSet>
      <dgm:spPr/>
    </dgm:pt>
    <dgm:pt modelId="{AF51D34D-DE80-4DE6-BAE0-F96CDE59039F}" type="pres">
      <dgm:prSet presAssocID="{0BC46D33-FF3F-4EA5-B7D3-6B3FCF062DA6}" presName="space" presStyleCnt="0"/>
      <dgm:spPr/>
    </dgm:pt>
    <dgm:pt modelId="{29A547E7-7DC4-4839-9BA0-1A3AB026008B}" type="pres">
      <dgm:prSet presAssocID="{E5824858-836D-4F4C-A7E4-911114CE296E}" presName="composite" presStyleCnt="0"/>
      <dgm:spPr/>
    </dgm:pt>
    <dgm:pt modelId="{7B57408D-E2D0-4D15-9822-7431321FF564}" type="pres">
      <dgm:prSet presAssocID="{E5824858-836D-4F4C-A7E4-911114CE296E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DD84A362-BEE8-4A06-AE25-9D4CB625809F}" type="pres">
      <dgm:prSet presAssocID="{E5824858-836D-4F4C-A7E4-911114CE296E}" presName="desTx" presStyleLbl="alignAccFollowNode1" presStyleIdx="1" presStyleCnt="3" custScaleX="106855" custScaleY="98179">
        <dgm:presLayoutVars>
          <dgm:bulletEnabled val="1"/>
        </dgm:presLayoutVars>
      </dgm:prSet>
      <dgm:spPr/>
    </dgm:pt>
    <dgm:pt modelId="{DF527F40-51DD-4050-B0AE-3FB43A572A46}" type="pres">
      <dgm:prSet presAssocID="{0FE1060C-0AD3-4936-8222-40FB96D9AC09}" presName="space" presStyleCnt="0"/>
      <dgm:spPr/>
    </dgm:pt>
    <dgm:pt modelId="{42CA09AE-F07E-43CD-8E5E-1FA1CA7308D3}" type="pres">
      <dgm:prSet presAssocID="{9BCB5377-BEBC-4C02-A421-66B0C68918BE}" presName="composite" presStyleCnt="0"/>
      <dgm:spPr/>
    </dgm:pt>
    <dgm:pt modelId="{17E23D22-7B20-46DB-8507-B2047C74049A}" type="pres">
      <dgm:prSet presAssocID="{9BCB5377-BEBC-4C02-A421-66B0C68918BE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FE48405F-E0F7-4D9F-BBCE-CDC40780C6D3}" type="pres">
      <dgm:prSet presAssocID="{9BCB5377-BEBC-4C02-A421-66B0C68918BE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D0020620-3F76-4B25-BD9D-D926CEF981CB}" srcId="{9D821F2C-B0DE-4F1B-982D-C373C5469A21}" destId="{E5824858-836D-4F4C-A7E4-911114CE296E}" srcOrd="1" destOrd="0" parTransId="{717EA422-04E5-4685-8809-1269573C8FD2}" sibTransId="{0FE1060C-0AD3-4936-8222-40FB96D9AC09}"/>
    <dgm:cxn modelId="{7895333B-B050-4762-990D-FE3DC7AC3F77}" type="presOf" srcId="{1A6E5EC3-2119-447F-9648-FE0407F5433C}" destId="{FE48405F-E0F7-4D9F-BBCE-CDC40780C6D3}" srcOrd="0" destOrd="0" presId="urn:microsoft.com/office/officeart/2005/8/layout/hList1"/>
    <dgm:cxn modelId="{3298FB5F-34BC-4BE8-92F3-C705FD47A89A}" type="presOf" srcId="{E5824858-836D-4F4C-A7E4-911114CE296E}" destId="{7B57408D-E2D0-4D15-9822-7431321FF564}" srcOrd="0" destOrd="0" presId="urn:microsoft.com/office/officeart/2005/8/layout/hList1"/>
    <dgm:cxn modelId="{BBBEB061-57ED-42E0-BCEF-35B47207E50B}" type="presOf" srcId="{9D821F2C-B0DE-4F1B-982D-C373C5469A21}" destId="{C57273FC-91CE-44B5-B159-112B19F6F84E}" srcOrd="0" destOrd="0" presId="urn:microsoft.com/office/officeart/2005/8/layout/hList1"/>
    <dgm:cxn modelId="{E3EE374F-0FEB-4B2A-A5C6-69A40133433C}" srcId="{9A5755CE-884B-4F73-BB9A-ECCBD52AB79D}" destId="{14B5F5E8-BD8B-4B65-8C40-F5538F9280C9}" srcOrd="0" destOrd="0" parTransId="{0911D667-4374-4FFD-A54B-2713C242F146}" sibTransId="{77425D27-4858-4ABD-9F93-DDCCE9A99CBA}"/>
    <dgm:cxn modelId="{6E09809A-C4E0-4528-B2A3-62D688160A8D}" type="presOf" srcId="{9A5755CE-884B-4F73-BB9A-ECCBD52AB79D}" destId="{0C6E4A0A-DB33-4AD0-B6CC-3DC1DCF007C1}" srcOrd="0" destOrd="0" presId="urn:microsoft.com/office/officeart/2005/8/layout/hList1"/>
    <dgm:cxn modelId="{34DAD1AD-A9E1-45DB-B9B3-9D73D095634E}" type="presOf" srcId="{9BCB5377-BEBC-4C02-A421-66B0C68918BE}" destId="{17E23D22-7B20-46DB-8507-B2047C74049A}" srcOrd="0" destOrd="0" presId="urn:microsoft.com/office/officeart/2005/8/layout/hList1"/>
    <dgm:cxn modelId="{A5C23FB1-1999-4218-B021-09273B877741}" type="presOf" srcId="{14B5F5E8-BD8B-4B65-8C40-F5538F9280C9}" destId="{FFDA98AC-D19A-4773-9797-E41AFEE63EB4}" srcOrd="0" destOrd="0" presId="urn:microsoft.com/office/officeart/2005/8/layout/hList1"/>
    <dgm:cxn modelId="{F3F35ABE-CB8D-4485-9463-D021F2B49281}" srcId="{9D821F2C-B0DE-4F1B-982D-C373C5469A21}" destId="{9BCB5377-BEBC-4C02-A421-66B0C68918BE}" srcOrd="2" destOrd="0" parTransId="{30DEA6F0-8858-4649-9AD5-D7DD0428A6A5}" sibTransId="{9FE71069-1008-4113-99E3-5C97FBF449FB}"/>
    <dgm:cxn modelId="{16EEEAF2-81B4-4A78-BF4A-F9010EAE2C4C}" srcId="{9D821F2C-B0DE-4F1B-982D-C373C5469A21}" destId="{9A5755CE-884B-4F73-BB9A-ECCBD52AB79D}" srcOrd="0" destOrd="0" parTransId="{9398AAF1-07C7-41DE-B8C0-6F079B07AE6B}" sibTransId="{0BC46D33-FF3F-4EA5-B7D3-6B3FCF062DA6}"/>
    <dgm:cxn modelId="{21F7DCF4-D6FE-4B54-B190-8D80CB832A84}" type="presOf" srcId="{77D5A376-5E81-41C4-AEE6-A0DC751EB258}" destId="{DD84A362-BEE8-4A06-AE25-9D4CB625809F}" srcOrd="0" destOrd="0" presId="urn:microsoft.com/office/officeart/2005/8/layout/hList1"/>
    <dgm:cxn modelId="{8DEFD2F6-ADC9-4C12-9A94-FE92BE8C20F8}" srcId="{E5824858-836D-4F4C-A7E4-911114CE296E}" destId="{77D5A376-5E81-41C4-AEE6-A0DC751EB258}" srcOrd="0" destOrd="0" parTransId="{04078C41-D0F3-4221-9D42-6EB31A5C2F58}" sibTransId="{4102BB7A-256D-443B-B30C-9226514BE627}"/>
    <dgm:cxn modelId="{53C610FB-DA74-4047-A7C0-8266E71CDF7D}" srcId="{9BCB5377-BEBC-4C02-A421-66B0C68918BE}" destId="{1A6E5EC3-2119-447F-9648-FE0407F5433C}" srcOrd="0" destOrd="0" parTransId="{52CD93B2-4F9D-4141-9BF3-98193D283027}" sibTransId="{6592135C-2A31-46CB-AD24-6B6D14306D8C}"/>
    <dgm:cxn modelId="{4E4C8773-DF37-4461-8AEB-A463D4046D45}" type="presParOf" srcId="{C57273FC-91CE-44B5-B159-112B19F6F84E}" destId="{D1196581-B129-4EF5-94F8-1AF211658ED7}" srcOrd="0" destOrd="0" presId="urn:microsoft.com/office/officeart/2005/8/layout/hList1"/>
    <dgm:cxn modelId="{81C957CC-52D3-410B-B3F1-A38CA66DDDDE}" type="presParOf" srcId="{D1196581-B129-4EF5-94F8-1AF211658ED7}" destId="{0C6E4A0A-DB33-4AD0-B6CC-3DC1DCF007C1}" srcOrd="0" destOrd="0" presId="urn:microsoft.com/office/officeart/2005/8/layout/hList1"/>
    <dgm:cxn modelId="{5EEC070D-7250-4377-9981-10CA0DB29838}" type="presParOf" srcId="{D1196581-B129-4EF5-94F8-1AF211658ED7}" destId="{FFDA98AC-D19A-4773-9797-E41AFEE63EB4}" srcOrd="1" destOrd="0" presId="urn:microsoft.com/office/officeart/2005/8/layout/hList1"/>
    <dgm:cxn modelId="{BFCA14FE-AE8C-4279-9D85-3E6F50D61794}" type="presParOf" srcId="{C57273FC-91CE-44B5-B159-112B19F6F84E}" destId="{AF51D34D-DE80-4DE6-BAE0-F96CDE59039F}" srcOrd="1" destOrd="0" presId="urn:microsoft.com/office/officeart/2005/8/layout/hList1"/>
    <dgm:cxn modelId="{362D8112-8258-4250-A2FD-DE3DBD7BC6F1}" type="presParOf" srcId="{C57273FC-91CE-44B5-B159-112B19F6F84E}" destId="{29A547E7-7DC4-4839-9BA0-1A3AB026008B}" srcOrd="2" destOrd="0" presId="urn:microsoft.com/office/officeart/2005/8/layout/hList1"/>
    <dgm:cxn modelId="{4A7954DB-616C-4110-8C8C-179CE754D30C}" type="presParOf" srcId="{29A547E7-7DC4-4839-9BA0-1A3AB026008B}" destId="{7B57408D-E2D0-4D15-9822-7431321FF564}" srcOrd="0" destOrd="0" presId="urn:microsoft.com/office/officeart/2005/8/layout/hList1"/>
    <dgm:cxn modelId="{11AD0B18-7720-43AA-9164-92E8C0272560}" type="presParOf" srcId="{29A547E7-7DC4-4839-9BA0-1A3AB026008B}" destId="{DD84A362-BEE8-4A06-AE25-9D4CB625809F}" srcOrd="1" destOrd="0" presId="urn:microsoft.com/office/officeart/2005/8/layout/hList1"/>
    <dgm:cxn modelId="{3B6E73AA-1F3E-40D9-8041-3E44BB54704E}" type="presParOf" srcId="{C57273FC-91CE-44B5-B159-112B19F6F84E}" destId="{DF527F40-51DD-4050-B0AE-3FB43A572A46}" srcOrd="3" destOrd="0" presId="urn:microsoft.com/office/officeart/2005/8/layout/hList1"/>
    <dgm:cxn modelId="{B39F7DF4-1FFE-45EE-A7AB-60527D301425}" type="presParOf" srcId="{C57273FC-91CE-44B5-B159-112B19F6F84E}" destId="{42CA09AE-F07E-43CD-8E5E-1FA1CA7308D3}" srcOrd="4" destOrd="0" presId="urn:microsoft.com/office/officeart/2005/8/layout/hList1"/>
    <dgm:cxn modelId="{F04B2121-72DC-4EF5-BE8C-1BDA79CFED3B}" type="presParOf" srcId="{42CA09AE-F07E-43CD-8E5E-1FA1CA7308D3}" destId="{17E23D22-7B20-46DB-8507-B2047C74049A}" srcOrd="0" destOrd="0" presId="urn:microsoft.com/office/officeart/2005/8/layout/hList1"/>
    <dgm:cxn modelId="{1A81BAF5-B09E-4D3B-802A-4FA1C7A4B358}" type="presParOf" srcId="{42CA09AE-F07E-43CD-8E5E-1FA1CA7308D3}" destId="{FE48405F-E0F7-4D9F-BBCE-CDC40780C6D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D821F2C-B0DE-4F1B-982D-C373C5469A21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2239D00F-666C-471A-BC7A-6F860CED9C3F}">
      <dgm:prSet custT="1"/>
      <dgm:spPr/>
      <dgm:t>
        <a:bodyPr/>
        <a:lstStyle/>
        <a:p>
          <a:r>
            <a:rPr lang="cy-GB" sz="3400" baseline="0" noProof="0" dirty="0"/>
            <a:t>Rhyngweithio</a:t>
          </a:r>
        </a:p>
      </dgm:t>
    </dgm:pt>
    <dgm:pt modelId="{7F2F9B28-9751-44F0-B8E9-A223B9703137}" type="parTrans" cxnId="{C41366D9-A8DB-4579-8B9D-F86A6E751811}">
      <dgm:prSet/>
      <dgm:spPr/>
      <dgm:t>
        <a:bodyPr/>
        <a:lstStyle/>
        <a:p>
          <a:endParaRPr lang="en-GB"/>
        </a:p>
      </dgm:t>
    </dgm:pt>
    <dgm:pt modelId="{EBB2B87C-D992-4298-B584-5D9E867103FE}" type="sibTrans" cxnId="{C41366D9-A8DB-4579-8B9D-F86A6E751811}">
      <dgm:prSet/>
      <dgm:spPr/>
      <dgm:t>
        <a:bodyPr/>
        <a:lstStyle/>
        <a:p>
          <a:endParaRPr lang="en-GB"/>
        </a:p>
      </dgm:t>
    </dgm:pt>
    <dgm:pt modelId="{AC756742-745A-4C50-8B55-3E9C578428E7}">
      <dgm:prSet/>
      <dgm:spPr/>
      <dgm:t>
        <a:bodyPr/>
        <a:lstStyle/>
        <a:p>
          <a:r>
            <a:rPr lang="cy-GB" noProof="0" dirty="0"/>
            <a:t>Ymateb yn briodol i adborth gan fyfyrwyr am eu meddwl/ gwybodaeth/ dealltwriaeth; rhoi adborth ymarferol i fyfyrwyr i lywio eu dysgu</a:t>
          </a:r>
        </a:p>
      </dgm:t>
    </dgm:pt>
    <dgm:pt modelId="{69A08E69-F5AE-45A3-9E2D-2FE448D07B99}" type="parTrans" cxnId="{9B8C7C9D-F0BC-4968-A562-BF530DF818FD}">
      <dgm:prSet/>
      <dgm:spPr/>
      <dgm:t>
        <a:bodyPr/>
        <a:lstStyle/>
        <a:p>
          <a:endParaRPr lang="en-GB"/>
        </a:p>
      </dgm:t>
    </dgm:pt>
    <dgm:pt modelId="{8E71A04A-BDF7-4234-9765-9E870E28172B}" type="sibTrans" cxnId="{9B8C7C9D-F0BC-4968-A562-BF530DF818FD}">
      <dgm:prSet/>
      <dgm:spPr/>
      <dgm:t>
        <a:bodyPr/>
        <a:lstStyle/>
        <a:p>
          <a:endParaRPr lang="en-GB"/>
        </a:p>
      </dgm:t>
    </dgm:pt>
    <dgm:pt modelId="{7D02C1ED-5E71-44F1-A7A8-5E451064B786}">
      <dgm:prSet custT="1"/>
      <dgm:spPr/>
      <dgm:t>
        <a:bodyPr/>
        <a:lstStyle/>
        <a:p>
          <a:r>
            <a:rPr lang="cy-GB" sz="3600" noProof="0" dirty="0"/>
            <a:t>Ymgorffori</a:t>
          </a:r>
        </a:p>
      </dgm:t>
    </dgm:pt>
    <dgm:pt modelId="{5B3DB5F7-877D-4EFD-A0BC-F82E133203B6}" type="parTrans" cxnId="{BAFBC62A-7D44-40EB-AC31-61F0ED9D8D46}">
      <dgm:prSet/>
      <dgm:spPr/>
      <dgm:t>
        <a:bodyPr/>
        <a:lstStyle/>
        <a:p>
          <a:endParaRPr lang="en-GB"/>
        </a:p>
      </dgm:t>
    </dgm:pt>
    <dgm:pt modelId="{5E7D2205-79B1-43CD-994C-CB2736E82B54}" type="sibTrans" cxnId="{BAFBC62A-7D44-40EB-AC31-61F0ED9D8D46}">
      <dgm:prSet/>
      <dgm:spPr/>
      <dgm:t>
        <a:bodyPr/>
        <a:lstStyle/>
        <a:p>
          <a:endParaRPr lang="en-GB"/>
        </a:p>
      </dgm:t>
    </dgm:pt>
    <dgm:pt modelId="{8799A100-F83B-4E6C-917F-E74CCB8BB688}">
      <dgm:prSet custT="1"/>
      <dgm:spPr/>
      <dgm:t>
        <a:bodyPr/>
        <a:lstStyle/>
        <a:p>
          <a:r>
            <a:rPr lang="cy-GB" sz="3600" noProof="0" dirty="0"/>
            <a:t>Ysgogi</a:t>
          </a:r>
        </a:p>
      </dgm:t>
    </dgm:pt>
    <dgm:pt modelId="{B27D286E-564C-4A2F-B97B-F12DB1F9E38D}" type="parTrans" cxnId="{0D45D47F-7D24-4F20-A149-B2949EE1A5E1}">
      <dgm:prSet/>
      <dgm:spPr/>
      <dgm:t>
        <a:bodyPr/>
        <a:lstStyle/>
        <a:p>
          <a:endParaRPr lang="en-GB"/>
        </a:p>
      </dgm:t>
    </dgm:pt>
    <dgm:pt modelId="{B563618D-E6EF-44BB-80E8-85876B128C9B}" type="sibTrans" cxnId="{0D45D47F-7D24-4F20-A149-B2949EE1A5E1}">
      <dgm:prSet/>
      <dgm:spPr/>
      <dgm:t>
        <a:bodyPr/>
        <a:lstStyle/>
        <a:p>
          <a:endParaRPr lang="en-GB"/>
        </a:p>
      </dgm:t>
    </dgm:pt>
    <dgm:pt modelId="{3D0CC844-9148-4F61-B3DF-8FF891D951CC}">
      <dgm:prSet/>
      <dgm:spPr/>
      <dgm:t>
        <a:bodyPr/>
        <a:lstStyle/>
        <a:p>
          <a:r>
            <a:rPr lang="en-GB" dirty="0"/>
            <a:t> </a:t>
          </a:r>
          <a:r>
            <a:rPr lang="cy-GB" noProof="0" dirty="0"/>
            <a:t>rhoi tasgau i fyfyrwyr sy’n ymgorffori ac yn atgyfnerthu dysgu; ei gwneud yn ofynnol iddynt ymarfer nes bod y dysgu’n rhugl ac yn gadarn; sicrhau bod deunydd a ddysgir unwaith yn cael ei adolygu/ystyried eto fel na fyddant yn ei anghofio.</a:t>
          </a:r>
          <a:endParaRPr lang="en-GB" dirty="0"/>
        </a:p>
      </dgm:t>
    </dgm:pt>
    <dgm:pt modelId="{A57FD6E1-9C47-45E7-82E5-5C66691D34AF}" type="parTrans" cxnId="{E748A99D-7DD1-4074-8860-E612327B07E9}">
      <dgm:prSet/>
      <dgm:spPr/>
      <dgm:t>
        <a:bodyPr/>
        <a:lstStyle/>
        <a:p>
          <a:endParaRPr lang="en-GB"/>
        </a:p>
      </dgm:t>
    </dgm:pt>
    <dgm:pt modelId="{CDAEB3EB-F9C9-4A10-8112-9035C8CF4B80}" type="sibTrans" cxnId="{E748A99D-7DD1-4074-8860-E612327B07E9}">
      <dgm:prSet/>
      <dgm:spPr/>
      <dgm:t>
        <a:bodyPr/>
        <a:lstStyle/>
        <a:p>
          <a:endParaRPr lang="en-GB"/>
        </a:p>
      </dgm:t>
    </dgm:pt>
    <dgm:pt modelId="{FA53F246-5DC5-4EA3-B193-A27061740514}">
      <dgm:prSet/>
      <dgm:spPr/>
      <dgm:t>
        <a:bodyPr/>
        <a:lstStyle/>
        <a:p>
          <a:r>
            <a:rPr lang="cy-GB" noProof="0" dirty="0"/>
            <a:t>Helpu myfyrwyr i gynllunio, rheoleiddio a monitro eu dysgu eu hunain; symud ymlaen yn briodol o ddysgu strwythuredig i ddysgu mwy annibynnol wrth i fyfyrwyr ddatblygu gwybodaeth ac arbenigedd</a:t>
          </a:r>
        </a:p>
      </dgm:t>
    </dgm:pt>
    <dgm:pt modelId="{E1EEE445-03E6-49DC-B989-45691DC6AA8B}" type="parTrans" cxnId="{D62B6EEA-BEB2-4FB1-8DB2-338316456FA9}">
      <dgm:prSet/>
      <dgm:spPr/>
      <dgm:t>
        <a:bodyPr/>
        <a:lstStyle/>
        <a:p>
          <a:endParaRPr lang="en-GB"/>
        </a:p>
      </dgm:t>
    </dgm:pt>
    <dgm:pt modelId="{7BD122A7-EDDE-4B33-9A6D-EFAC578CD8BE}" type="sibTrans" cxnId="{D62B6EEA-BEB2-4FB1-8DB2-338316456FA9}">
      <dgm:prSet/>
      <dgm:spPr/>
      <dgm:t>
        <a:bodyPr/>
        <a:lstStyle/>
        <a:p>
          <a:endParaRPr lang="en-GB"/>
        </a:p>
      </dgm:t>
    </dgm:pt>
    <dgm:pt modelId="{C57273FC-91CE-44B5-B159-112B19F6F84E}" type="pres">
      <dgm:prSet presAssocID="{9D821F2C-B0DE-4F1B-982D-C373C5469A21}" presName="Name0" presStyleCnt="0">
        <dgm:presLayoutVars>
          <dgm:dir/>
          <dgm:animLvl val="lvl"/>
          <dgm:resizeHandles val="exact"/>
        </dgm:presLayoutVars>
      </dgm:prSet>
      <dgm:spPr/>
    </dgm:pt>
    <dgm:pt modelId="{B21EB098-FDDD-4D58-957B-DCF3521D9DEB}" type="pres">
      <dgm:prSet presAssocID="{2239D00F-666C-471A-BC7A-6F860CED9C3F}" presName="composite" presStyleCnt="0"/>
      <dgm:spPr/>
    </dgm:pt>
    <dgm:pt modelId="{337AC064-4E47-4346-A335-71F05C2AF73E}" type="pres">
      <dgm:prSet presAssocID="{2239D00F-666C-471A-BC7A-6F860CED9C3F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C17088DA-7BB0-4FA3-AB94-A2E922DE34DB}" type="pres">
      <dgm:prSet presAssocID="{2239D00F-666C-471A-BC7A-6F860CED9C3F}" presName="desTx" presStyleLbl="alignAccFollowNode1" presStyleIdx="0" presStyleCnt="3">
        <dgm:presLayoutVars>
          <dgm:bulletEnabled val="1"/>
        </dgm:presLayoutVars>
      </dgm:prSet>
      <dgm:spPr/>
    </dgm:pt>
    <dgm:pt modelId="{64ADAD30-ACE1-4A04-98EE-8E7A2293D96B}" type="pres">
      <dgm:prSet presAssocID="{EBB2B87C-D992-4298-B584-5D9E867103FE}" presName="space" presStyleCnt="0"/>
      <dgm:spPr/>
    </dgm:pt>
    <dgm:pt modelId="{C03578B3-416A-4F08-916C-9F4BFCCED6C3}" type="pres">
      <dgm:prSet presAssocID="{7D02C1ED-5E71-44F1-A7A8-5E451064B786}" presName="composite" presStyleCnt="0"/>
      <dgm:spPr/>
    </dgm:pt>
    <dgm:pt modelId="{22710F35-8E6B-46DC-88AC-50134C2472B2}" type="pres">
      <dgm:prSet presAssocID="{7D02C1ED-5E71-44F1-A7A8-5E451064B786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A213A2FB-DE84-4581-ABC0-A5AEC3BFF63B}" type="pres">
      <dgm:prSet presAssocID="{7D02C1ED-5E71-44F1-A7A8-5E451064B786}" presName="desTx" presStyleLbl="alignAccFollowNode1" presStyleIdx="1" presStyleCnt="3">
        <dgm:presLayoutVars>
          <dgm:bulletEnabled val="1"/>
        </dgm:presLayoutVars>
      </dgm:prSet>
      <dgm:spPr/>
    </dgm:pt>
    <dgm:pt modelId="{2884A48F-2F4D-493F-A860-A53B787B48BB}" type="pres">
      <dgm:prSet presAssocID="{5E7D2205-79B1-43CD-994C-CB2736E82B54}" presName="space" presStyleCnt="0"/>
      <dgm:spPr/>
    </dgm:pt>
    <dgm:pt modelId="{8138132D-A64C-4ACA-AD5C-6E9A255D73EA}" type="pres">
      <dgm:prSet presAssocID="{8799A100-F83B-4E6C-917F-E74CCB8BB688}" presName="composite" presStyleCnt="0"/>
      <dgm:spPr/>
    </dgm:pt>
    <dgm:pt modelId="{93B77DA4-1FC1-46FE-8F27-18C3165F0FD4}" type="pres">
      <dgm:prSet presAssocID="{8799A100-F83B-4E6C-917F-E74CCB8BB688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6922A5EC-0CDC-435A-8AF1-57AC61BBD49A}" type="pres">
      <dgm:prSet presAssocID="{8799A100-F83B-4E6C-917F-E74CCB8BB688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BAFBC62A-7D44-40EB-AC31-61F0ED9D8D46}" srcId="{9D821F2C-B0DE-4F1B-982D-C373C5469A21}" destId="{7D02C1ED-5E71-44F1-A7A8-5E451064B786}" srcOrd="1" destOrd="0" parTransId="{5B3DB5F7-877D-4EFD-A0BC-F82E133203B6}" sibTransId="{5E7D2205-79B1-43CD-994C-CB2736E82B54}"/>
    <dgm:cxn modelId="{BBBEB061-57ED-42E0-BCEF-35B47207E50B}" type="presOf" srcId="{9D821F2C-B0DE-4F1B-982D-C373C5469A21}" destId="{C57273FC-91CE-44B5-B159-112B19F6F84E}" srcOrd="0" destOrd="0" presId="urn:microsoft.com/office/officeart/2005/8/layout/hList1"/>
    <dgm:cxn modelId="{82590162-1825-49C2-BB00-C06C458C5103}" type="presOf" srcId="{3D0CC844-9148-4F61-B3DF-8FF891D951CC}" destId="{A213A2FB-DE84-4581-ABC0-A5AEC3BFF63B}" srcOrd="0" destOrd="0" presId="urn:microsoft.com/office/officeart/2005/8/layout/hList1"/>
    <dgm:cxn modelId="{4EDDBE54-351E-46E1-B5D8-819ED47E2F86}" type="presOf" srcId="{7D02C1ED-5E71-44F1-A7A8-5E451064B786}" destId="{22710F35-8E6B-46DC-88AC-50134C2472B2}" srcOrd="0" destOrd="0" presId="urn:microsoft.com/office/officeart/2005/8/layout/hList1"/>
    <dgm:cxn modelId="{6C8F4176-50DD-496B-BA42-DAAFF6BB2858}" type="presOf" srcId="{2239D00F-666C-471A-BC7A-6F860CED9C3F}" destId="{337AC064-4E47-4346-A335-71F05C2AF73E}" srcOrd="0" destOrd="0" presId="urn:microsoft.com/office/officeart/2005/8/layout/hList1"/>
    <dgm:cxn modelId="{FA03D956-802F-4B1C-BB73-B07A5662E4C7}" type="presOf" srcId="{FA53F246-5DC5-4EA3-B193-A27061740514}" destId="{6922A5EC-0CDC-435A-8AF1-57AC61BBD49A}" srcOrd="0" destOrd="0" presId="urn:microsoft.com/office/officeart/2005/8/layout/hList1"/>
    <dgm:cxn modelId="{0D45D47F-7D24-4F20-A149-B2949EE1A5E1}" srcId="{9D821F2C-B0DE-4F1B-982D-C373C5469A21}" destId="{8799A100-F83B-4E6C-917F-E74CCB8BB688}" srcOrd="2" destOrd="0" parTransId="{B27D286E-564C-4A2F-B97B-F12DB1F9E38D}" sibTransId="{B563618D-E6EF-44BB-80E8-85876B128C9B}"/>
    <dgm:cxn modelId="{D959039A-0EEA-42F7-91AC-FDF14A334D46}" type="presOf" srcId="{AC756742-745A-4C50-8B55-3E9C578428E7}" destId="{C17088DA-7BB0-4FA3-AB94-A2E922DE34DB}" srcOrd="0" destOrd="0" presId="urn:microsoft.com/office/officeart/2005/8/layout/hList1"/>
    <dgm:cxn modelId="{9B8C7C9D-F0BC-4968-A562-BF530DF818FD}" srcId="{2239D00F-666C-471A-BC7A-6F860CED9C3F}" destId="{AC756742-745A-4C50-8B55-3E9C578428E7}" srcOrd="0" destOrd="0" parTransId="{69A08E69-F5AE-45A3-9E2D-2FE448D07B99}" sibTransId="{8E71A04A-BDF7-4234-9765-9E870E28172B}"/>
    <dgm:cxn modelId="{E748A99D-7DD1-4074-8860-E612327B07E9}" srcId="{7D02C1ED-5E71-44F1-A7A8-5E451064B786}" destId="{3D0CC844-9148-4F61-B3DF-8FF891D951CC}" srcOrd="0" destOrd="0" parTransId="{A57FD6E1-9C47-45E7-82E5-5C66691D34AF}" sibTransId="{CDAEB3EB-F9C9-4A10-8112-9035C8CF4B80}"/>
    <dgm:cxn modelId="{C41366D9-A8DB-4579-8B9D-F86A6E751811}" srcId="{9D821F2C-B0DE-4F1B-982D-C373C5469A21}" destId="{2239D00F-666C-471A-BC7A-6F860CED9C3F}" srcOrd="0" destOrd="0" parTransId="{7F2F9B28-9751-44F0-B8E9-A223B9703137}" sibTransId="{EBB2B87C-D992-4298-B584-5D9E867103FE}"/>
    <dgm:cxn modelId="{D62B6EEA-BEB2-4FB1-8DB2-338316456FA9}" srcId="{8799A100-F83B-4E6C-917F-E74CCB8BB688}" destId="{FA53F246-5DC5-4EA3-B193-A27061740514}" srcOrd="0" destOrd="0" parTransId="{E1EEE445-03E6-49DC-B989-45691DC6AA8B}" sibTransId="{7BD122A7-EDDE-4B33-9A6D-EFAC578CD8BE}"/>
    <dgm:cxn modelId="{04FC4AF2-7E25-4C25-BD37-DB585B39E471}" type="presOf" srcId="{8799A100-F83B-4E6C-917F-E74CCB8BB688}" destId="{93B77DA4-1FC1-46FE-8F27-18C3165F0FD4}" srcOrd="0" destOrd="0" presId="urn:microsoft.com/office/officeart/2005/8/layout/hList1"/>
    <dgm:cxn modelId="{2449D153-E255-420C-BE36-2623B02E0F39}" type="presParOf" srcId="{C57273FC-91CE-44B5-B159-112B19F6F84E}" destId="{B21EB098-FDDD-4D58-957B-DCF3521D9DEB}" srcOrd="0" destOrd="0" presId="urn:microsoft.com/office/officeart/2005/8/layout/hList1"/>
    <dgm:cxn modelId="{F597E385-3E3D-4257-9BDE-28B9E23DCAC0}" type="presParOf" srcId="{B21EB098-FDDD-4D58-957B-DCF3521D9DEB}" destId="{337AC064-4E47-4346-A335-71F05C2AF73E}" srcOrd="0" destOrd="0" presId="urn:microsoft.com/office/officeart/2005/8/layout/hList1"/>
    <dgm:cxn modelId="{D587DE0C-17A2-416D-9FF0-D7349CED09E6}" type="presParOf" srcId="{B21EB098-FDDD-4D58-957B-DCF3521D9DEB}" destId="{C17088DA-7BB0-4FA3-AB94-A2E922DE34DB}" srcOrd="1" destOrd="0" presId="urn:microsoft.com/office/officeart/2005/8/layout/hList1"/>
    <dgm:cxn modelId="{28A6501F-C06C-4B0A-9E86-9FE20AFFDB63}" type="presParOf" srcId="{C57273FC-91CE-44B5-B159-112B19F6F84E}" destId="{64ADAD30-ACE1-4A04-98EE-8E7A2293D96B}" srcOrd="1" destOrd="0" presId="urn:microsoft.com/office/officeart/2005/8/layout/hList1"/>
    <dgm:cxn modelId="{E539BD49-ACF5-418A-A920-2C257FF58D6E}" type="presParOf" srcId="{C57273FC-91CE-44B5-B159-112B19F6F84E}" destId="{C03578B3-416A-4F08-916C-9F4BFCCED6C3}" srcOrd="2" destOrd="0" presId="urn:microsoft.com/office/officeart/2005/8/layout/hList1"/>
    <dgm:cxn modelId="{2A74832C-10B3-428F-973F-E0F493C8EF3F}" type="presParOf" srcId="{C03578B3-416A-4F08-916C-9F4BFCCED6C3}" destId="{22710F35-8E6B-46DC-88AC-50134C2472B2}" srcOrd="0" destOrd="0" presId="urn:microsoft.com/office/officeart/2005/8/layout/hList1"/>
    <dgm:cxn modelId="{BAAEB1D3-5438-40CC-8A65-9BCB1B28A8B3}" type="presParOf" srcId="{C03578B3-416A-4F08-916C-9F4BFCCED6C3}" destId="{A213A2FB-DE84-4581-ABC0-A5AEC3BFF63B}" srcOrd="1" destOrd="0" presId="urn:microsoft.com/office/officeart/2005/8/layout/hList1"/>
    <dgm:cxn modelId="{7D5AB06B-87FE-438F-B710-36ACFFD35B4D}" type="presParOf" srcId="{C57273FC-91CE-44B5-B159-112B19F6F84E}" destId="{2884A48F-2F4D-493F-A860-A53B787B48BB}" srcOrd="3" destOrd="0" presId="urn:microsoft.com/office/officeart/2005/8/layout/hList1"/>
    <dgm:cxn modelId="{A9AD8692-955C-486E-9950-04DE9E685508}" type="presParOf" srcId="{C57273FC-91CE-44B5-B159-112B19F6F84E}" destId="{8138132D-A64C-4ACA-AD5C-6E9A255D73EA}" srcOrd="4" destOrd="0" presId="urn:microsoft.com/office/officeart/2005/8/layout/hList1"/>
    <dgm:cxn modelId="{587F678F-5F06-4503-A2E6-4B8E7944F105}" type="presParOf" srcId="{8138132D-A64C-4ACA-AD5C-6E9A255D73EA}" destId="{93B77DA4-1FC1-46FE-8F27-18C3165F0FD4}" srcOrd="0" destOrd="0" presId="urn:microsoft.com/office/officeart/2005/8/layout/hList1"/>
    <dgm:cxn modelId="{D941AD9E-DB56-47FF-A390-5ED7AEA7EEDD}" type="presParOf" srcId="{8138132D-A64C-4ACA-AD5C-6E9A255D73EA}" destId="{6922A5EC-0CDC-435A-8AF1-57AC61BBD49A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8589BE-6CB2-4C3B-9836-733D2EA18378}">
      <dsp:nvSpPr>
        <dsp:cNvPr id="0" name=""/>
        <dsp:cNvSpPr/>
      </dsp:nvSpPr>
      <dsp:spPr>
        <a:xfrm>
          <a:off x="615624" y="796"/>
          <a:ext cx="2006009" cy="1203605"/>
        </a:xfrm>
        <a:prstGeom prst="rect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dirty="0"/>
            <a:t>canolbwyntio’n gyson ar ddibenion cyffredinol y cwricwlwm.</a:t>
          </a:r>
          <a:endParaRPr lang="en-GB" sz="1200" kern="1200" dirty="0">
            <a:latin typeface="Abadi" panose="020B0604020104020204" pitchFamily="34" charset="0"/>
          </a:endParaRPr>
        </a:p>
      </dsp:txBody>
      <dsp:txXfrm>
        <a:off x="615624" y="796"/>
        <a:ext cx="2006009" cy="1203605"/>
      </dsp:txXfrm>
    </dsp:sp>
    <dsp:sp modelId="{80AB66D4-2389-48D2-B34B-C57FD7E9284B}">
      <dsp:nvSpPr>
        <dsp:cNvPr id="0" name=""/>
        <dsp:cNvSpPr/>
      </dsp:nvSpPr>
      <dsp:spPr>
        <a:xfrm>
          <a:off x="2822235" y="796"/>
          <a:ext cx="2006009" cy="1203605"/>
        </a:xfrm>
        <a:prstGeom prst="rect">
          <a:avLst/>
        </a:prstGeom>
        <a:solidFill>
          <a:schemeClr val="accent2">
            <a:shade val="50000"/>
            <a:hueOff val="119306"/>
            <a:satOff val="-7120"/>
            <a:lumOff val="9004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dirty="0"/>
            <a:t>rhoi her i’r holl ddysgwyr drwy eu hannog i gydnabod pwysigrwydd ymdrechu’n barhaus i gwrdd â disgwyliadau sy’n uchel ond o fewn eu cyrraedd.</a:t>
          </a:r>
          <a:endParaRPr lang="en-GB" sz="1200" kern="1200" dirty="0">
            <a:latin typeface="Abadi" panose="020B0604020104020204" pitchFamily="34" charset="0"/>
          </a:endParaRPr>
        </a:p>
      </dsp:txBody>
      <dsp:txXfrm>
        <a:off x="2822235" y="796"/>
        <a:ext cx="2006009" cy="1203605"/>
      </dsp:txXfrm>
    </dsp:sp>
    <dsp:sp modelId="{3F11B146-C314-429C-8919-7B137518C1B2}">
      <dsp:nvSpPr>
        <dsp:cNvPr id="0" name=""/>
        <dsp:cNvSpPr/>
      </dsp:nvSpPr>
      <dsp:spPr>
        <a:xfrm>
          <a:off x="5028846" y="796"/>
          <a:ext cx="2006009" cy="1203605"/>
        </a:xfrm>
        <a:prstGeom prst="rect">
          <a:avLst/>
        </a:prstGeom>
        <a:solidFill>
          <a:schemeClr val="accent2">
            <a:shade val="50000"/>
            <a:hueOff val="238612"/>
            <a:satOff val="-14240"/>
            <a:lumOff val="18008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cy-GB" sz="1200" kern="1200" dirty="0"/>
            <a:t>galw am ddefnyddio cymysgedd o ddulliau sy’n cynnwys addysgu uniongyrchol.</a:t>
          </a:r>
          <a:endParaRPr lang="en-GB" sz="1200" kern="1200" dirty="0"/>
        </a:p>
      </dsp:txBody>
      <dsp:txXfrm>
        <a:off x="5028846" y="796"/>
        <a:ext cx="2006009" cy="1203605"/>
      </dsp:txXfrm>
    </dsp:sp>
    <dsp:sp modelId="{61ABF1C8-36AF-4826-B7B4-D4D434741AB5}">
      <dsp:nvSpPr>
        <dsp:cNvPr id="0" name=""/>
        <dsp:cNvSpPr/>
      </dsp:nvSpPr>
      <dsp:spPr>
        <a:xfrm>
          <a:off x="615624" y="1405003"/>
          <a:ext cx="2006009" cy="1203605"/>
        </a:xfrm>
        <a:prstGeom prst="rect">
          <a:avLst/>
        </a:prstGeom>
        <a:solidFill>
          <a:schemeClr val="accent2">
            <a:shade val="50000"/>
            <a:hueOff val="357918"/>
            <a:satOff val="-21360"/>
            <a:lumOff val="27012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cy-GB" sz="1200" kern="1200" dirty="0"/>
            <a:t>golygu defnyddio cymysgedd o ddulliau gan gynnwys y rheini sy’n hybu sgiliau datrys problemau, sgiliau creadigol a’r gallu i feddwl mewn modd beirniadol. </a:t>
          </a:r>
          <a:endParaRPr lang="en-GB" sz="1200" kern="1200" dirty="0"/>
        </a:p>
      </dsp:txBody>
      <dsp:txXfrm>
        <a:off x="615624" y="1405003"/>
        <a:ext cx="2006009" cy="1203605"/>
      </dsp:txXfrm>
    </dsp:sp>
    <dsp:sp modelId="{6637A6AF-DD3D-4C6D-9676-B3A03E4D83D6}">
      <dsp:nvSpPr>
        <dsp:cNvPr id="0" name=""/>
        <dsp:cNvSpPr/>
      </dsp:nvSpPr>
      <dsp:spPr>
        <a:xfrm>
          <a:off x="2822235" y="1405003"/>
          <a:ext cx="2006009" cy="1203605"/>
        </a:xfrm>
        <a:prstGeom prst="rect">
          <a:avLst/>
        </a:prstGeom>
        <a:solidFill>
          <a:schemeClr val="accent2">
            <a:shade val="50000"/>
            <a:hueOff val="477224"/>
            <a:satOff val="-28480"/>
            <a:lumOff val="36016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cy-GB" sz="1200" kern="1200" dirty="0"/>
            <a:t>golygu gosod tasgau a dewis adnoddau sy’n adeiladu ar wybodaeth a phrofiad blaenorol ac yn ennyn diddordeb.</a:t>
          </a:r>
          <a:endParaRPr lang="en-GB" sz="1200" kern="1200" dirty="0"/>
        </a:p>
      </dsp:txBody>
      <dsp:txXfrm>
        <a:off x="2822235" y="1405003"/>
        <a:ext cx="2006009" cy="1203605"/>
      </dsp:txXfrm>
    </dsp:sp>
    <dsp:sp modelId="{2CB9C880-56BB-4F07-89AE-AE744392A4E1}">
      <dsp:nvSpPr>
        <dsp:cNvPr id="0" name=""/>
        <dsp:cNvSpPr/>
      </dsp:nvSpPr>
      <dsp:spPr>
        <a:xfrm>
          <a:off x="5028846" y="1405003"/>
          <a:ext cx="2006009" cy="1203605"/>
        </a:xfrm>
        <a:prstGeom prst="rect">
          <a:avLst/>
        </a:prstGeom>
        <a:solidFill>
          <a:schemeClr val="accent2">
            <a:shade val="50000"/>
            <a:hueOff val="596529"/>
            <a:satOff val="-35600"/>
            <a:lumOff val="4502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cy-GB" sz="1200" kern="1200" dirty="0"/>
            <a:t>creu cyd-destunau dilys ar gyfer dysgu.</a:t>
          </a:r>
          <a:endParaRPr lang="en-GB" sz="1200" kern="1200" dirty="0"/>
        </a:p>
      </dsp:txBody>
      <dsp:txXfrm>
        <a:off x="5028846" y="1405003"/>
        <a:ext cx="2006009" cy="1203605"/>
      </dsp:txXfrm>
    </dsp:sp>
    <dsp:sp modelId="{B3C234E6-E279-4B09-8741-BD3714960742}">
      <dsp:nvSpPr>
        <dsp:cNvPr id="0" name=""/>
        <dsp:cNvSpPr/>
      </dsp:nvSpPr>
      <dsp:spPr>
        <a:xfrm>
          <a:off x="615624" y="2809209"/>
          <a:ext cx="2006009" cy="1203605"/>
        </a:xfrm>
        <a:prstGeom prst="rect">
          <a:avLst/>
        </a:prstGeom>
        <a:solidFill>
          <a:schemeClr val="accent2">
            <a:shade val="50000"/>
            <a:hueOff val="715835"/>
            <a:satOff val="-42720"/>
            <a:lumOff val="54024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cy-GB" sz="1200" kern="1200" dirty="0"/>
            <a:t>golygu dilyn egwyddorion asesu ar gyfer dysgu.</a:t>
          </a:r>
          <a:endParaRPr lang="en-GB" sz="1200" kern="1200" dirty="0"/>
        </a:p>
      </dsp:txBody>
      <dsp:txXfrm>
        <a:off x="615624" y="2809209"/>
        <a:ext cx="2006009" cy="1203605"/>
      </dsp:txXfrm>
    </dsp:sp>
    <dsp:sp modelId="{E31BD05E-A957-46B3-953A-9D9A265D4657}">
      <dsp:nvSpPr>
        <dsp:cNvPr id="0" name=""/>
        <dsp:cNvSpPr/>
      </dsp:nvSpPr>
      <dsp:spPr>
        <a:xfrm>
          <a:off x="2822235" y="2809209"/>
          <a:ext cx="2006009" cy="1203605"/>
        </a:xfrm>
        <a:prstGeom prst="rect">
          <a:avLst/>
        </a:prstGeom>
        <a:solidFill>
          <a:schemeClr val="accent2">
            <a:shade val="50000"/>
            <a:hueOff val="596529"/>
            <a:satOff val="-35600"/>
            <a:lumOff val="4502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cy-GB" sz="1200" kern="1200" dirty="0"/>
            <a:t>ymestyn oddi mewn ac ar draws Meysydd Dysgu a Phrofiad.</a:t>
          </a:r>
          <a:endParaRPr lang="en-GB" sz="1200" kern="1200" dirty="0"/>
        </a:p>
      </dsp:txBody>
      <dsp:txXfrm>
        <a:off x="2822235" y="2809209"/>
        <a:ext cx="2006009" cy="1203605"/>
      </dsp:txXfrm>
    </dsp:sp>
    <dsp:sp modelId="{996E617D-049F-468C-AEA9-2368F34E747D}">
      <dsp:nvSpPr>
        <dsp:cNvPr id="0" name=""/>
        <dsp:cNvSpPr/>
      </dsp:nvSpPr>
      <dsp:spPr>
        <a:xfrm>
          <a:off x="5040862" y="2797198"/>
          <a:ext cx="2006009" cy="1203605"/>
        </a:xfrm>
        <a:prstGeom prst="rect">
          <a:avLst/>
        </a:prstGeom>
        <a:solidFill>
          <a:schemeClr val="accent2">
            <a:shade val="50000"/>
            <a:hueOff val="477224"/>
            <a:satOff val="-28480"/>
            <a:lumOff val="36016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cy-GB" sz="1200" kern="1200" dirty="0"/>
            <a:t>Drwy addysgu a dysgu da bydd y Cyfrifoldebau Trawsgwricwlaidd, gan gynnwys llythrennedd, rhifedd a chymhwysedd digidol.</a:t>
          </a:r>
          <a:endParaRPr lang="en-GB" sz="1200" kern="1200" dirty="0"/>
        </a:p>
      </dsp:txBody>
      <dsp:txXfrm>
        <a:off x="5040862" y="2797198"/>
        <a:ext cx="2006009" cy="1203605"/>
      </dsp:txXfrm>
    </dsp:sp>
    <dsp:sp modelId="{BA5E6CFD-7B81-4A52-BD30-684ED606AE2D}">
      <dsp:nvSpPr>
        <dsp:cNvPr id="0" name=""/>
        <dsp:cNvSpPr/>
      </dsp:nvSpPr>
      <dsp:spPr>
        <a:xfrm>
          <a:off x="615624" y="4213416"/>
          <a:ext cx="2006009" cy="1203605"/>
        </a:xfrm>
        <a:prstGeom prst="rect">
          <a:avLst/>
        </a:prstGeom>
        <a:solidFill>
          <a:schemeClr val="accent2">
            <a:shade val="50000"/>
            <a:hueOff val="357918"/>
            <a:satOff val="-21360"/>
            <a:lumOff val="27012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cy-GB" sz="1200" kern="1200" dirty="0"/>
            <a:t>ymell plant a phobl ifanc i gymryd cyfrifoldeb cynyddol dros eu dysgu eu hunain. </a:t>
          </a:r>
          <a:endParaRPr lang="en-GB" sz="1200" kern="1200" dirty="0"/>
        </a:p>
      </dsp:txBody>
      <dsp:txXfrm>
        <a:off x="615624" y="4213416"/>
        <a:ext cx="2006009" cy="1203605"/>
      </dsp:txXfrm>
    </dsp:sp>
    <dsp:sp modelId="{11E39BCB-0D9A-43B3-A49F-4282433CE1E3}">
      <dsp:nvSpPr>
        <dsp:cNvPr id="0" name=""/>
        <dsp:cNvSpPr/>
      </dsp:nvSpPr>
      <dsp:spPr>
        <a:xfrm>
          <a:off x="2822235" y="4213416"/>
          <a:ext cx="2006009" cy="1203605"/>
        </a:xfrm>
        <a:prstGeom prst="rect">
          <a:avLst/>
        </a:prstGeom>
        <a:solidFill>
          <a:schemeClr val="accent2">
            <a:shade val="50000"/>
            <a:hueOff val="238612"/>
            <a:satOff val="-14240"/>
            <a:lumOff val="18008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cy-GB" sz="1200" kern="1200" dirty="0"/>
            <a:t>hybu datblygiad cymdeithasol ac emosiynol a pherthnasoedd cadarnhaol.</a:t>
          </a:r>
          <a:endParaRPr lang="en-GB" sz="1200" kern="1200" dirty="0"/>
        </a:p>
      </dsp:txBody>
      <dsp:txXfrm>
        <a:off x="2822235" y="4213416"/>
        <a:ext cx="2006009" cy="1203605"/>
      </dsp:txXfrm>
    </dsp:sp>
    <dsp:sp modelId="{9C63D1F3-B7F5-417A-8610-4F3A4AAB6C75}">
      <dsp:nvSpPr>
        <dsp:cNvPr id="0" name=""/>
        <dsp:cNvSpPr/>
      </dsp:nvSpPr>
      <dsp:spPr>
        <a:xfrm>
          <a:off x="5028846" y="4213416"/>
          <a:ext cx="2006009" cy="1203605"/>
        </a:xfrm>
        <a:prstGeom prst="rect">
          <a:avLst/>
        </a:prstGeom>
        <a:solidFill>
          <a:schemeClr val="accent2">
            <a:shade val="50000"/>
            <a:hueOff val="119306"/>
            <a:satOff val="-7120"/>
            <a:lumOff val="9004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cy-GB" sz="1200" kern="1200" noProof="0" dirty="0"/>
            <a:t>hybu cydweithio</a:t>
          </a:r>
          <a:r>
            <a:rPr lang="en-US" sz="1200" kern="1200" dirty="0"/>
            <a:t>. </a:t>
          </a:r>
          <a:endParaRPr lang="en-GB" sz="1200" kern="1200" dirty="0"/>
        </a:p>
      </dsp:txBody>
      <dsp:txXfrm>
        <a:off x="5028846" y="4213416"/>
        <a:ext cx="2006009" cy="12036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0E9743-CD19-47BA-B400-ACAEC28EBFF5}">
      <dsp:nvSpPr>
        <dsp:cNvPr id="0" name=""/>
        <dsp:cNvSpPr/>
      </dsp:nvSpPr>
      <dsp:spPr>
        <a:xfrm>
          <a:off x="0" y="1576"/>
          <a:ext cx="9872663" cy="7988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A054D5-7BF6-48D4-BE31-3F30BF6CDFB9}">
      <dsp:nvSpPr>
        <dsp:cNvPr id="0" name=""/>
        <dsp:cNvSpPr/>
      </dsp:nvSpPr>
      <dsp:spPr>
        <a:xfrm>
          <a:off x="241638" y="181306"/>
          <a:ext cx="439342" cy="4393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376784-054A-4E2A-852D-6982EA08B951}">
      <dsp:nvSpPr>
        <dsp:cNvPr id="0" name=""/>
        <dsp:cNvSpPr/>
      </dsp:nvSpPr>
      <dsp:spPr>
        <a:xfrm>
          <a:off x="922618" y="1576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 dirty="0"/>
            <a:t>1. </a:t>
          </a:r>
          <a:r>
            <a:rPr lang="en-GB" sz="2200" b="1" kern="1200" baseline="0" dirty="0" err="1"/>
            <a:t>Deall</a:t>
          </a:r>
          <a:r>
            <a:rPr lang="en-GB" sz="2200" b="1" kern="1200" baseline="0" dirty="0"/>
            <a:t> </a:t>
          </a:r>
          <a:r>
            <a:rPr lang="en-GB" sz="2200" b="0" kern="1200" baseline="0" dirty="0"/>
            <a:t>y </a:t>
          </a:r>
          <a:r>
            <a:rPr lang="en-GB" sz="2200" b="0" kern="1200" baseline="0" dirty="0" err="1"/>
            <a:t>cynnwys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maent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yn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ei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addysgu</a:t>
          </a:r>
          <a:r>
            <a:rPr lang="en-GB" sz="2200" b="0" kern="1200" baseline="0" dirty="0"/>
            <a:t> a </a:t>
          </a:r>
          <a:r>
            <a:rPr lang="en-GB" sz="2200" b="0" kern="1200" baseline="0" dirty="0" err="1"/>
            <a:t>sut</a:t>
          </a:r>
          <a:r>
            <a:rPr lang="en-GB" sz="2200" b="0" kern="1200" baseline="0" dirty="0"/>
            <a:t> y </a:t>
          </a:r>
          <a:r>
            <a:rPr lang="en-GB" sz="2200" b="0" kern="1200" baseline="0" dirty="0" err="1"/>
            <a:t>caiff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ei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ddysgu</a:t>
          </a:r>
          <a:endParaRPr lang="en-US" sz="2200" kern="1200" dirty="0"/>
        </a:p>
      </dsp:txBody>
      <dsp:txXfrm>
        <a:off x="922618" y="1576"/>
        <a:ext cx="8950044" cy="798803"/>
      </dsp:txXfrm>
    </dsp:sp>
    <dsp:sp modelId="{16D2484C-C610-457B-9731-48E81F8B363B}">
      <dsp:nvSpPr>
        <dsp:cNvPr id="0" name=""/>
        <dsp:cNvSpPr/>
      </dsp:nvSpPr>
      <dsp:spPr>
        <a:xfrm>
          <a:off x="0" y="1000080"/>
          <a:ext cx="9872663" cy="798803"/>
        </a:xfrm>
        <a:prstGeom prst="roundRect">
          <a:avLst>
            <a:gd name="adj" fmla="val 10000"/>
          </a:avLst>
        </a:prstGeom>
        <a:solidFill>
          <a:schemeClr val="accent5">
            <a:hueOff val="-3035305"/>
            <a:satOff val="-26160"/>
            <a:lumOff val="-79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6A9291-252D-49D5-ADB3-2D59836984E8}">
      <dsp:nvSpPr>
        <dsp:cNvPr id="0" name=""/>
        <dsp:cNvSpPr/>
      </dsp:nvSpPr>
      <dsp:spPr>
        <a:xfrm>
          <a:off x="241638" y="1179811"/>
          <a:ext cx="439342" cy="4393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0A2B23-4797-4FFD-8F8D-674FFBDE6786}">
      <dsp:nvSpPr>
        <dsp:cNvPr id="0" name=""/>
        <dsp:cNvSpPr/>
      </dsp:nvSpPr>
      <dsp:spPr>
        <a:xfrm>
          <a:off x="922618" y="1000080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 dirty="0"/>
            <a:t>2.</a:t>
          </a:r>
          <a:r>
            <a:rPr lang="en-GB" sz="3600" kern="1200" baseline="0" dirty="0"/>
            <a:t> </a:t>
          </a:r>
          <a:r>
            <a:rPr lang="en-GB" sz="2200" b="1" kern="1200" baseline="0" dirty="0" err="1"/>
            <a:t>Creu</a:t>
          </a:r>
          <a:r>
            <a:rPr lang="en-GB" sz="2200" b="1" kern="1200" baseline="0" dirty="0"/>
            <a:t> </a:t>
          </a:r>
          <a:r>
            <a:rPr lang="en-GB" sz="2200" b="0" kern="1200" baseline="0" dirty="0" err="1"/>
            <a:t>amgylchedd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cefnogol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ar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gyfer</a:t>
          </a:r>
          <a:r>
            <a:rPr lang="en-GB" sz="2200" b="0" kern="1200" baseline="0" dirty="0"/>
            <a:t> </a:t>
          </a:r>
          <a:r>
            <a:rPr lang="en-GB" sz="2200" b="0" kern="1200" baseline="0" dirty="0" err="1"/>
            <a:t>dysgu</a:t>
          </a:r>
          <a:r>
            <a:rPr lang="en-GB" sz="2200" b="0" kern="1200" baseline="0" dirty="0"/>
            <a:t> </a:t>
          </a:r>
          <a:endParaRPr lang="en-US" sz="2200" b="0" kern="1200" baseline="0" dirty="0"/>
        </a:p>
      </dsp:txBody>
      <dsp:txXfrm>
        <a:off x="922618" y="1000080"/>
        <a:ext cx="8950044" cy="798803"/>
      </dsp:txXfrm>
    </dsp:sp>
    <dsp:sp modelId="{6A41E788-1BDD-4924-821E-A8C200318061}">
      <dsp:nvSpPr>
        <dsp:cNvPr id="0" name=""/>
        <dsp:cNvSpPr/>
      </dsp:nvSpPr>
      <dsp:spPr>
        <a:xfrm>
          <a:off x="0" y="1998585"/>
          <a:ext cx="9872663" cy="798803"/>
        </a:xfrm>
        <a:prstGeom prst="roundRect">
          <a:avLst>
            <a:gd name="adj" fmla="val 10000"/>
          </a:avLst>
        </a:prstGeom>
        <a:solidFill>
          <a:schemeClr val="accent5">
            <a:hueOff val="-6070611"/>
            <a:satOff val="-52321"/>
            <a:lumOff val="-1581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6A565B-1B17-4912-A9A4-1346CCBD0B30}">
      <dsp:nvSpPr>
        <dsp:cNvPr id="0" name=""/>
        <dsp:cNvSpPr/>
      </dsp:nvSpPr>
      <dsp:spPr>
        <a:xfrm>
          <a:off x="241638" y="2178316"/>
          <a:ext cx="439342" cy="4393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9B8186-5FD6-4420-8DA9-18427E9847D0}">
      <dsp:nvSpPr>
        <dsp:cNvPr id="0" name=""/>
        <dsp:cNvSpPr/>
      </dsp:nvSpPr>
      <dsp:spPr>
        <a:xfrm>
          <a:off x="922618" y="1998585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 dirty="0"/>
            <a:t>3. </a:t>
          </a:r>
          <a:r>
            <a:rPr lang="en-GB" sz="2200" b="1" kern="1200" baseline="0" dirty="0" err="1"/>
            <a:t>Rheoli’r</a:t>
          </a:r>
          <a:r>
            <a:rPr lang="en-GB" sz="2200" b="1" kern="1200" baseline="0" dirty="0"/>
            <a:t> </a:t>
          </a:r>
          <a:r>
            <a:rPr lang="en-GB" sz="2200" kern="1200" baseline="0" dirty="0" err="1"/>
            <a:t>ystafell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ddosbarth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er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mwyn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cynyddu‘r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cyfle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i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ddysgu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gymaint</a:t>
          </a:r>
          <a:r>
            <a:rPr lang="en-GB" sz="2200" kern="1200" baseline="0" dirty="0"/>
            <a:t> â </a:t>
          </a:r>
          <a:r>
            <a:rPr lang="en-GB" sz="2200" kern="1200" baseline="0" dirty="0" err="1"/>
            <a:t>phosibl</a:t>
          </a:r>
          <a:endParaRPr lang="en-US" sz="2200" kern="1200" dirty="0"/>
        </a:p>
      </dsp:txBody>
      <dsp:txXfrm>
        <a:off x="922618" y="1998585"/>
        <a:ext cx="8950044" cy="798803"/>
      </dsp:txXfrm>
    </dsp:sp>
    <dsp:sp modelId="{33612335-5B0E-4665-B75A-0AEF78019882}">
      <dsp:nvSpPr>
        <dsp:cNvPr id="0" name=""/>
        <dsp:cNvSpPr/>
      </dsp:nvSpPr>
      <dsp:spPr>
        <a:xfrm>
          <a:off x="0" y="2997090"/>
          <a:ext cx="9872663" cy="798803"/>
        </a:xfrm>
        <a:prstGeom prst="roundRect">
          <a:avLst>
            <a:gd name="adj" fmla="val 10000"/>
          </a:avLst>
        </a:prstGeom>
        <a:solidFill>
          <a:schemeClr val="accent5">
            <a:hueOff val="-9105916"/>
            <a:satOff val="-78481"/>
            <a:lumOff val="-237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953FCF-4B06-48A2-B7CD-A14F19DED019}">
      <dsp:nvSpPr>
        <dsp:cNvPr id="0" name=""/>
        <dsp:cNvSpPr/>
      </dsp:nvSpPr>
      <dsp:spPr>
        <a:xfrm>
          <a:off x="241638" y="3176820"/>
          <a:ext cx="439342" cy="4393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723C8A-F957-4ADA-864B-4996EFE8CCFF}">
      <dsp:nvSpPr>
        <dsp:cNvPr id="0" name=""/>
        <dsp:cNvSpPr/>
      </dsp:nvSpPr>
      <dsp:spPr>
        <a:xfrm>
          <a:off x="922618" y="2997090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 dirty="0"/>
            <a:t>4. </a:t>
          </a:r>
          <a:r>
            <a:rPr lang="en-GB" sz="2200" kern="1200" baseline="0" dirty="0" err="1"/>
            <a:t>Cyflwyno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cynnwys</a:t>
          </a:r>
          <a:r>
            <a:rPr lang="en-GB" sz="2200" kern="1200" baseline="0" dirty="0"/>
            <a:t>, </a:t>
          </a:r>
          <a:r>
            <a:rPr lang="en-GB" sz="2200" kern="1200" baseline="0" dirty="0" err="1"/>
            <a:t>gweithgareddau</a:t>
          </a:r>
          <a:r>
            <a:rPr lang="en-GB" sz="2200" kern="1200" baseline="0" dirty="0"/>
            <a:t> a </a:t>
          </a:r>
          <a:r>
            <a:rPr lang="en-GB" sz="2200" kern="1200" baseline="0" dirty="0" err="1"/>
            <a:t>rhyngweithiadau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sy’n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ysgogi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meddwl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eu</a:t>
          </a:r>
          <a:r>
            <a:rPr lang="en-GB" sz="2200" kern="1200" baseline="0" dirty="0"/>
            <a:t> </a:t>
          </a:r>
          <a:r>
            <a:rPr lang="en-GB" sz="2200" kern="1200" baseline="0" dirty="0" err="1"/>
            <a:t>myfyrwyr</a:t>
          </a:r>
          <a:endParaRPr lang="en-US" sz="2200" kern="1200" dirty="0"/>
        </a:p>
      </dsp:txBody>
      <dsp:txXfrm>
        <a:off x="922618" y="2997090"/>
        <a:ext cx="8950044" cy="7988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6E4A0A-DB33-4AD0-B6CC-3DC1DCF007C1}">
      <dsp:nvSpPr>
        <dsp:cNvPr id="0" name=""/>
        <dsp:cNvSpPr/>
      </dsp:nvSpPr>
      <dsp:spPr>
        <a:xfrm>
          <a:off x="10182" y="36881"/>
          <a:ext cx="3081598" cy="82515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 err="1"/>
            <a:t>Strwythuro</a:t>
          </a:r>
          <a:endParaRPr lang="en-GB" sz="3600" kern="1200" dirty="0"/>
        </a:p>
      </dsp:txBody>
      <dsp:txXfrm>
        <a:off x="10182" y="36881"/>
        <a:ext cx="3081598" cy="825152"/>
      </dsp:txXfrm>
    </dsp:sp>
    <dsp:sp modelId="{FFDA98AC-D19A-4773-9797-E41AFEE63EB4}">
      <dsp:nvSpPr>
        <dsp:cNvPr id="0" name=""/>
        <dsp:cNvSpPr/>
      </dsp:nvSpPr>
      <dsp:spPr>
        <a:xfrm>
          <a:off x="10182" y="862034"/>
          <a:ext cx="3081598" cy="331385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600" b="0" kern="1200" noProof="0" dirty="0">
              <a:latin typeface="Abadi Extra Light" panose="020B0204020104020204" pitchFamily="34" charset="0"/>
            </a:rPr>
            <a:t>rhoi dilyniant priodol o dasgau dysgu i fyfyrwyr; nodi amcanion dysgu, rhesymwaith, trosolwg, syniadau allweddol a chamau cynnydd; cyfateb tasgau ag anghenion a pharodrwydd dysgwyr; </a:t>
          </a:r>
          <a:r>
            <a:rPr lang="cy-GB" sz="1600" b="0" kern="1200" noProof="0" dirty="0" err="1">
              <a:latin typeface="Abadi Extra Light" panose="020B0204020104020204" pitchFamily="34" charset="0"/>
            </a:rPr>
            <a:t>sgaffaldio</a:t>
          </a:r>
          <a:r>
            <a:rPr lang="cy-GB" sz="1600" b="0" kern="1200" noProof="0" dirty="0">
              <a:latin typeface="Abadi Extra Light" panose="020B0204020104020204" pitchFamily="34" charset="0"/>
            </a:rPr>
            <a:t> a chefnogi i sicrhau bod tasgau o fewn cyrraedd pawb, ond eu dileu’n raddol fel bod pob myfyriwr yn llwyddo ar y lefel ofynnol</a:t>
          </a:r>
          <a:endParaRPr lang="en-GB" sz="1600" b="0" kern="1200" dirty="0">
            <a:latin typeface="Abadi Extra Light" panose="020B0204020104020204" pitchFamily="34" charset="0"/>
          </a:endParaRPr>
        </a:p>
      </dsp:txBody>
      <dsp:txXfrm>
        <a:off x="10182" y="862034"/>
        <a:ext cx="3081598" cy="3313855"/>
      </dsp:txXfrm>
    </dsp:sp>
    <dsp:sp modelId="{7B57408D-E2D0-4D15-9822-7431321FF564}">
      <dsp:nvSpPr>
        <dsp:cNvPr id="0" name=""/>
        <dsp:cNvSpPr/>
      </dsp:nvSpPr>
      <dsp:spPr>
        <a:xfrm>
          <a:off x="3628826" y="81865"/>
          <a:ext cx="3081598" cy="82515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 err="1"/>
            <a:t>Esbonio</a:t>
          </a:r>
          <a:endParaRPr lang="en-GB" sz="3600" kern="1200" dirty="0"/>
        </a:p>
      </dsp:txBody>
      <dsp:txXfrm>
        <a:off x="3628826" y="81865"/>
        <a:ext cx="3081598" cy="825152"/>
      </dsp:txXfrm>
    </dsp:sp>
    <dsp:sp modelId="{DD84A362-BEE8-4A06-AE25-9D4CB625809F}">
      <dsp:nvSpPr>
        <dsp:cNvPr id="0" name=""/>
        <dsp:cNvSpPr/>
      </dsp:nvSpPr>
      <dsp:spPr>
        <a:xfrm>
          <a:off x="3523204" y="936641"/>
          <a:ext cx="3292841" cy="3194263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600" kern="1200" noProof="0" dirty="0">
              <a:latin typeface="Abadi Extra Light" panose="020B0204020104020204" pitchFamily="34" charset="0"/>
            </a:rPr>
            <a:t>cyflwyno a chyfleu syniadau newydd yn glir, gydag esboniadau cryno, priodol, diddorol; cysylltu syniadau newydd â’r hyn a ddysgwyd yn flaenorol (ac ailysgogi/gwirio’r wybodaeth flaenorol honno); defnyddio enghreifftiau (ac </a:t>
          </a:r>
          <a:r>
            <a:rPr lang="cy-GB" sz="1600" kern="1200" noProof="0" dirty="0" err="1">
              <a:latin typeface="Abadi Extra Light" panose="020B0204020104020204" pitchFamily="34" charset="0"/>
            </a:rPr>
            <a:t>anenghreifftiau</a:t>
          </a:r>
          <a:r>
            <a:rPr lang="cy-GB" sz="1600" kern="1200" noProof="0" dirty="0">
              <a:latin typeface="Abadi Extra Light" panose="020B0204020104020204" pitchFamily="34" charset="0"/>
            </a:rPr>
            <a:t>) yn briodol i helpu dysgwyr i ddeall ac adeiladu cysylltiadau; modelu/dangos sgiliau neu weithdrefnau newydd gyda </a:t>
          </a:r>
          <a:r>
            <a:rPr lang="cy-GB" sz="1600" kern="1200" noProof="0" dirty="0" err="1">
              <a:latin typeface="Abadi Extra Light" panose="020B0204020104020204" pitchFamily="34" charset="0"/>
            </a:rPr>
            <a:t>sgaffaldio</a:t>
          </a:r>
          <a:r>
            <a:rPr lang="cy-GB" sz="1600" kern="1200" noProof="0" dirty="0">
              <a:latin typeface="Abadi Extra Light" panose="020B0204020104020204" pitchFamily="34" charset="0"/>
            </a:rPr>
            <a:t> a her briodol; gan ddefnyddio enghreifftiau sydd wedi’u cwblhau/wedi’u cwblhau’n rhannol</a:t>
          </a:r>
        </a:p>
      </dsp:txBody>
      <dsp:txXfrm>
        <a:off x="3523204" y="936641"/>
        <a:ext cx="3292841" cy="3194263"/>
      </dsp:txXfrm>
    </dsp:sp>
    <dsp:sp modelId="{17E23D22-7B20-46DB-8507-B2047C74049A}">
      <dsp:nvSpPr>
        <dsp:cNvPr id="0" name=""/>
        <dsp:cNvSpPr/>
      </dsp:nvSpPr>
      <dsp:spPr>
        <a:xfrm>
          <a:off x="7247470" y="36881"/>
          <a:ext cx="3081598" cy="82515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Holi</a:t>
          </a:r>
        </a:p>
      </dsp:txBody>
      <dsp:txXfrm>
        <a:off x="7247470" y="36881"/>
        <a:ext cx="3081598" cy="825152"/>
      </dsp:txXfrm>
    </dsp:sp>
    <dsp:sp modelId="{FE48405F-E0F7-4D9F-BBCE-CDC40780C6D3}">
      <dsp:nvSpPr>
        <dsp:cNvPr id="0" name=""/>
        <dsp:cNvSpPr/>
      </dsp:nvSpPr>
      <dsp:spPr>
        <a:xfrm>
          <a:off x="7247470" y="862034"/>
          <a:ext cx="3081598" cy="3313855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600" kern="1200" noProof="0" dirty="0">
              <a:effectLst/>
              <a:latin typeface="Abadi Extra Light" panose="020B0204020104020204" pitchFamily="34" charset="0"/>
            </a:rPr>
            <a:t>defnyddio cwestiynau a deialog i hyrwyddo ymhelaethu a meddwl cysylltiedig, hyblyg ymhlith dysgwyr (e.e., ‘Pam?’, ‘Cymharwch’, ac ati.); defnyddio cwestiynau i gael y myfyrwyr i feddwl; cael ymatebion gan bob myfyriwr; defnyddio asesiadau o ansawdd uchel i ddangos tystiolaeth o ddysgu; dehongli cyfathrebu ac ymateb i dystiolaeth asesu yn briodol</a:t>
          </a:r>
        </a:p>
      </dsp:txBody>
      <dsp:txXfrm>
        <a:off x="7247470" y="862034"/>
        <a:ext cx="3081598" cy="331385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7AC064-4E47-4346-A335-71F05C2AF73E}">
      <dsp:nvSpPr>
        <dsp:cNvPr id="0" name=""/>
        <dsp:cNvSpPr/>
      </dsp:nvSpPr>
      <dsp:spPr>
        <a:xfrm>
          <a:off x="3085" y="1461"/>
          <a:ext cx="3008077" cy="8085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808" tIns="138176" rIns="241808" bIns="138176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400" kern="1200" baseline="0" noProof="0" dirty="0"/>
            <a:t>Rhyngweithio</a:t>
          </a:r>
        </a:p>
      </dsp:txBody>
      <dsp:txXfrm>
        <a:off x="3085" y="1461"/>
        <a:ext cx="3008077" cy="808587"/>
      </dsp:txXfrm>
    </dsp:sp>
    <dsp:sp modelId="{C17088DA-7BB0-4FA3-AB94-A2E922DE34DB}">
      <dsp:nvSpPr>
        <dsp:cNvPr id="0" name=""/>
        <dsp:cNvSpPr/>
      </dsp:nvSpPr>
      <dsp:spPr>
        <a:xfrm>
          <a:off x="3085" y="810048"/>
          <a:ext cx="3008077" cy="322709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900" kern="1200" noProof="0" dirty="0"/>
            <a:t>Ymateb yn briodol i adborth gan fyfyrwyr am eu meddwl/ gwybodaeth/ dealltwriaeth; rhoi adborth ymarferol i fyfyrwyr i lywio eu dysgu</a:t>
          </a:r>
        </a:p>
      </dsp:txBody>
      <dsp:txXfrm>
        <a:off x="3085" y="810048"/>
        <a:ext cx="3008077" cy="3227090"/>
      </dsp:txXfrm>
    </dsp:sp>
    <dsp:sp modelId="{22710F35-8E6B-46DC-88AC-50134C2472B2}">
      <dsp:nvSpPr>
        <dsp:cNvPr id="0" name=""/>
        <dsp:cNvSpPr/>
      </dsp:nvSpPr>
      <dsp:spPr>
        <a:xfrm>
          <a:off x="3432292" y="1461"/>
          <a:ext cx="3008077" cy="80858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600" kern="1200" noProof="0" dirty="0"/>
            <a:t>Ymgorffori</a:t>
          </a:r>
        </a:p>
      </dsp:txBody>
      <dsp:txXfrm>
        <a:off x="3432292" y="1461"/>
        <a:ext cx="3008077" cy="808587"/>
      </dsp:txXfrm>
    </dsp:sp>
    <dsp:sp modelId="{A213A2FB-DE84-4581-ABC0-A5AEC3BFF63B}">
      <dsp:nvSpPr>
        <dsp:cNvPr id="0" name=""/>
        <dsp:cNvSpPr/>
      </dsp:nvSpPr>
      <dsp:spPr>
        <a:xfrm>
          <a:off x="3432292" y="810048"/>
          <a:ext cx="3008077" cy="322709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 </a:t>
          </a:r>
          <a:r>
            <a:rPr lang="cy-GB" sz="1900" kern="1200" noProof="0" dirty="0"/>
            <a:t>rhoi tasgau i fyfyrwyr sy’n ymgorffori ac yn atgyfnerthu dysgu; ei gwneud yn ofynnol iddynt ymarfer nes bod y dysgu’n rhugl ac yn gadarn; sicrhau bod deunydd a ddysgir unwaith yn cael ei adolygu/ystyried eto fel na fyddant yn ei anghofio.</a:t>
          </a:r>
          <a:endParaRPr lang="en-GB" sz="1900" kern="1200" dirty="0"/>
        </a:p>
      </dsp:txBody>
      <dsp:txXfrm>
        <a:off x="3432292" y="810048"/>
        <a:ext cx="3008077" cy="3227090"/>
      </dsp:txXfrm>
    </dsp:sp>
    <dsp:sp modelId="{93B77DA4-1FC1-46FE-8F27-18C3165F0FD4}">
      <dsp:nvSpPr>
        <dsp:cNvPr id="0" name=""/>
        <dsp:cNvSpPr/>
      </dsp:nvSpPr>
      <dsp:spPr>
        <a:xfrm>
          <a:off x="6861500" y="1461"/>
          <a:ext cx="3008077" cy="80858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600" kern="1200" noProof="0" dirty="0"/>
            <a:t>Ysgogi</a:t>
          </a:r>
        </a:p>
      </dsp:txBody>
      <dsp:txXfrm>
        <a:off x="6861500" y="1461"/>
        <a:ext cx="3008077" cy="808587"/>
      </dsp:txXfrm>
    </dsp:sp>
    <dsp:sp modelId="{6922A5EC-0CDC-435A-8AF1-57AC61BBD49A}">
      <dsp:nvSpPr>
        <dsp:cNvPr id="0" name=""/>
        <dsp:cNvSpPr/>
      </dsp:nvSpPr>
      <dsp:spPr>
        <a:xfrm>
          <a:off x="6861500" y="810048"/>
          <a:ext cx="3008077" cy="322709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900" kern="1200" noProof="0" dirty="0"/>
            <a:t>Helpu myfyrwyr i gynllunio, rheoleiddio a monitro eu dysgu eu hunain; symud ymlaen yn briodol o ddysgu strwythuredig i ddysgu mwy annibynnol wrth i fyfyrwyr ddatblygu gwybodaeth ac arbenigedd</a:t>
          </a:r>
        </a:p>
      </dsp:txBody>
      <dsp:txXfrm>
        <a:off x="6861500" y="810048"/>
        <a:ext cx="3008077" cy="32270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55EFDA-71CA-42C4-BA5E-1F96C658D715}" type="datetimeFigureOut">
              <a:rPr lang="en-GB" smtClean="0"/>
              <a:t>30/10/2020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4C7BE5-998A-4321-BFFC-338FB75FE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19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bridgeinternational.org/support-and-training-for-schools/teaching-cambridge-at-your-school/great-teaching-toolkit/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gov.wales/sites/default/files/publications/2018-03/succesful-futures-a-summary-of-professor-graham-donaldsons-report.pdf" TargetMode="External"/><Relationship Id="rId5" Type="http://schemas.openxmlformats.org/officeDocument/2006/relationships/hyperlink" Target="https://vimeo.com/427687336" TargetMode="External"/><Relationship Id="rId4" Type="http://schemas.openxmlformats.org/officeDocument/2006/relationships/hyperlink" Target="https://www.cambridgeinternational.org/Images/584543-great-teaching-toolkit-evidence-review.pdf" TargetMode="Externa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03/succesful-futures-a-summary-of-professor-graham-donaldsons-report.pdf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03/successful-futures.pdf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achertoolkit.co.uk/2020/06/20/great-teaching-toolkit/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website-files.com/5ee28729f7b4a5fa99bef2b3/5ee9f507021911ae35ac6c4d_EBE_GTT_EVIDENCE%20REVIEW_DIGITAL.pdf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www.ibe.unesco.org/fileadmin/user_upload/Publications/Educational_Practices/EdPractices_21.pdf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ob2014grp5.wordpress.com/formative-assessment/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em.org.uk/elibrary/resource/35549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teachertoolkit.co.uk/2020/09/27/questioning-strategies/" TargetMode="External"/><Relationship Id="rId5" Type="http://schemas.openxmlformats.org/officeDocument/2006/relationships/hyperlink" Target="https://www.futurelearn.com/courses/planning-for-learning/0/steps/49444" TargetMode="External"/><Relationship Id="rId4" Type="http://schemas.openxmlformats.org/officeDocument/2006/relationships/hyperlink" Target="https://www.stem.org.uk/elibrary/resource/35549?wvideo=7omn4hr6ef" TargetMode="Externa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achertoolkit.co.uk/wp-content/uploads/2018/10/Principles-of-Insruction-Rosenshine.pdf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-2008/assessment/how-to-develop-thinking-and-assessment-for-learning-in-the-classroom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https://www.cambridgeinternational.org/support-and-training-for-schools/teaching-cambridge-at-your-school/great-teaching-toolkit/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https://www.cambridgeinternational.org/Images/584543-great-teaching-toolkit-evidence-review.pdf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5"/>
              </a:rPr>
              <a:t>https://vimeo.com/427687336</a:t>
            </a:r>
            <a:endParaRPr lang="en-GB" dirty="0"/>
          </a:p>
          <a:p>
            <a:endParaRPr lang="en-GB" dirty="0"/>
          </a:p>
          <a:p>
            <a:r>
              <a:rPr lang="en-GB" dirty="0"/>
              <a:t>16 </a:t>
            </a:r>
            <a:r>
              <a:rPr lang="en-GB" dirty="0" err="1"/>
              <a:t>munud</a:t>
            </a:r>
            <a:endParaRPr lang="en-GB" dirty="0"/>
          </a:p>
          <a:p>
            <a:r>
              <a:rPr lang="en-GB" dirty="0">
                <a:hlinkClick r:id="rId6"/>
              </a:rPr>
              <a:t>https://gov.wales/sites/default/files/publications/2018-03/succesful-futures-a-summary-of-professor-graham-donaldsons-report.pdf</a:t>
            </a:r>
            <a:endParaRPr lang="en-GB" dirty="0"/>
          </a:p>
          <a:p>
            <a:endParaRPr lang="en-GB" b="0" i="0" dirty="0">
              <a:solidFill>
                <a:srgbClr val="333333"/>
              </a:solidFill>
              <a:effectLst/>
              <a:latin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9896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16 </a:t>
            </a:r>
            <a:r>
              <a:rPr lang="en-GB" dirty="0" err="1"/>
              <a:t>munud</a:t>
            </a:r>
            <a:endParaRPr lang="en-GB" dirty="0"/>
          </a:p>
          <a:p>
            <a:r>
              <a:rPr lang="en-GB" dirty="0">
                <a:hlinkClick r:id="rId3"/>
              </a:rPr>
              <a:t>https://gov.wales/sites/default/files/publications/2018-03/succesful-futures-a-summary-of-professor-graham-donaldsons-report.pdf</a:t>
            </a:r>
            <a:endParaRPr lang="en-GB" dirty="0"/>
          </a:p>
          <a:p>
            <a:r>
              <a:rPr lang="en-GB" dirty="0"/>
              <a:t>https://llyw.cymru/sites/default/files/publications/2018-03/dyfodol-llwyddiannus-crynodeb-o-adroddiad-yr-athro-graham-donaldson.pdf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elfennau</a:t>
            </a:r>
            <a:r>
              <a:rPr lang="en-GB" dirty="0"/>
              <a:t>/‘</a:t>
            </a:r>
            <a:r>
              <a:rPr lang="en-GB" dirty="0" err="1"/>
              <a:t>betiau</a:t>
            </a:r>
            <a:r>
              <a:rPr lang="en-GB" dirty="0"/>
              <a:t>’ </a:t>
            </a:r>
            <a:r>
              <a:rPr lang="en-GB" dirty="0" err="1"/>
              <a:t>gorau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fyfyrwyr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y </a:t>
            </a:r>
            <a:r>
              <a:rPr lang="en-GB" dirty="0" err="1"/>
              <a:t>cwricwlwm</a:t>
            </a:r>
            <a:r>
              <a:rPr lang="en-GB" dirty="0"/>
              <a:t>.</a:t>
            </a:r>
          </a:p>
          <a:p>
            <a:r>
              <a:rPr lang="en-GB" dirty="0"/>
              <a:t>Beth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ehangach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8438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/>
              <a:t>12 egwyddor </a:t>
            </a:r>
            <a:r>
              <a:rPr lang="cy-GB" noProof="0" dirty="0" err="1"/>
              <a:t>addysgegol</a:t>
            </a:r>
            <a:endParaRPr lang="cy-GB" noProof="0" dirty="0"/>
          </a:p>
          <a:p>
            <a:r>
              <a:rPr lang="cy-GB" noProof="0" dirty="0"/>
              <a:t>a t.76-81</a:t>
            </a:r>
          </a:p>
          <a:p>
            <a:r>
              <a:rPr lang="cy-GB" noProof="0" dirty="0">
                <a:hlinkClick r:id="rId3"/>
              </a:rPr>
              <a:t>https://gov.wales/sites/default/files/publications/2018-03/successful-futures.pdf</a:t>
            </a:r>
            <a:endParaRPr lang="cy-GB" noProof="0" dirty="0"/>
          </a:p>
          <a:p>
            <a:r>
              <a:rPr lang="cy-GB" noProof="0" dirty="0"/>
              <a:t>https://llyw.cymru/sites/default/files/publications/2018-03/dyfodol-llwyddiannus.pdf</a:t>
            </a:r>
          </a:p>
          <a:p>
            <a:r>
              <a:rPr lang="cy-GB" noProof="0" dirty="0"/>
              <a:t>t.76-81</a:t>
            </a:r>
          </a:p>
          <a:p>
            <a:endParaRPr lang="cy-GB" noProof="0" dirty="0"/>
          </a:p>
          <a:p>
            <a:r>
              <a:rPr lang="cy-GB" noProof="0" dirty="0"/>
              <a:t>Hawlfraint llun @</a:t>
            </a:r>
            <a:r>
              <a:rPr lang="cy-GB" noProof="0" dirty="0" err="1"/>
              <a:t>ImpactWales</a:t>
            </a:r>
            <a:r>
              <a:rPr lang="cy-GB" noProof="0" dirty="0"/>
              <a:t> 2018</a:t>
            </a:r>
          </a:p>
          <a:p>
            <a:r>
              <a:rPr lang="cy-GB" noProof="0" dirty="0"/>
              <a:t> </a:t>
            </a:r>
          </a:p>
          <a:p>
            <a:r>
              <a:rPr lang="cy-GB" noProof="0" dirty="0"/>
              <a:t>Sylwer bod Dyfodol Llwyddiannus yn cyfeirio’n helaeth at y ffynonellau canlynol ar gyfer Addysgu ar gyfer Dysgu:</a:t>
            </a:r>
          </a:p>
          <a:p>
            <a:r>
              <a:rPr lang="cy-GB" noProof="0" dirty="0"/>
              <a:t>Wiliam, D (2011) </a:t>
            </a:r>
            <a:r>
              <a:rPr lang="cy-GB" noProof="0" dirty="0" err="1"/>
              <a:t>Embedded</a:t>
            </a:r>
            <a:r>
              <a:rPr lang="cy-GB" noProof="0" dirty="0"/>
              <a:t> </a:t>
            </a:r>
            <a:r>
              <a:rPr lang="cy-GB" noProof="0" dirty="0" err="1"/>
              <a:t>Formative</a:t>
            </a:r>
            <a:r>
              <a:rPr lang="cy-GB" noProof="0" dirty="0"/>
              <a:t> </a:t>
            </a:r>
            <a:r>
              <a:rPr lang="cy-GB" noProof="0" dirty="0" err="1"/>
              <a:t>Assessment</a:t>
            </a:r>
            <a:r>
              <a:rPr lang="cy-GB" noProof="0" dirty="0"/>
              <a:t> </a:t>
            </a:r>
            <a:r>
              <a:rPr lang="cy-GB" noProof="0" dirty="0" err="1"/>
              <a:t>Solution</a:t>
            </a:r>
            <a:r>
              <a:rPr lang="cy-GB" noProof="0" dirty="0"/>
              <a:t> </a:t>
            </a:r>
            <a:r>
              <a:rPr lang="cy-GB" noProof="0" dirty="0" err="1"/>
              <a:t>Tree</a:t>
            </a:r>
            <a:r>
              <a:rPr lang="cy-GB" noProof="0" dirty="0"/>
              <a:t> </a:t>
            </a:r>
            <a:r>
              <a:rPr lang="cy-GB" noProof="0" dirty="0" err="1"/>
              <a:t>Press</a:t>
            </a:r>
            <a:endParaRPr lang="cy-GB" noProof="0" dirty="0"/>
          </a:p>
          <a:p>
            <a:r>
              <a:rPr lang="cy-GB" noProof="0" dirty="0"/>
              <a:t>Black, PJ </a:t>
            </a:r>
            <a:r>
              <a:rPr lang="cy-GB" noProof="0" dirty="0" err="1"/>
              <a:t>and</a:t>
            </a:r>
            <a:r>
              <a:rPr lang="cy-GB" noProof="0" dirty="0"/>
              <a:t> Wiliam, D (1998) </a:t>
            </a:r>
            <a:r>
              <a:rPr lang="cy-GB" noProof="0" dirty="0" err="1"/>
              <a:t>Inside</a:t>
            </a:r>
            <a:r>
              <a:rPr lang="cy-GB" noProof="0" dirty="0"/>
              <a:t> the Black </a:t>
            </a:r>
            <a:r>
              <a:rPr lang="cy-GB" noProof="0" dirty="0" err="1"/>
              <a:t>Box</a:t>
            </a:r>
            <a:r>
              <a:rPr lang="cy-GB" noProof="0" dirty="0"/>
              <a:t>: </a:t>
            </a:r>
            <a:r>
              <a:rPr lang="cy-GB" noProof="0" dirty="0" err="1"/>
              <a:t>Raising</a:t>
            </a:r>
            <a:r>
              <a:rPr lang="cy-GB" noProof="0" dirty="0"/>
              <a:t> </a:t>
            </a:r>
            <a:r>
              <a:rPr lang="cy-GB" noProof="0" dirty="0" err="1"/>
              <a:t>Standards</a:t>
            </a:r>
            <a:r>
              <a:rPr lang="cy-GB" noProof="0" dirty="0"/>
              <a:t> </a:t>
            </a:r>
            <a:r>
              <a:rPr lang="cy-GB" noProof="0" dirty="0" err="1"/>
              <a:t>through</a:t>
            </a:r>
            <a:r>
              <a:rPr lang="cy-GB" noProof="0" dirty="0"/>
              <a:t> </a:t>
            </a:r>
            <a:r>
              <a:rPr lang="cy-GB" noProof="0" dirty="0" err="1"/>
              <a:t>classroom</a:t>
            </a:r>
            <a:r>
              <a:rPr lang="cy-GB" noProof="0" dirty="0"/>
              <a:t> </a:t>
            </a:r>
            <a:r>
              <a:rPr lang="cy-GB" noProof="0" dirty="0" err="1"/>
              <a:t>assessment</a:t>
            </a:r>
            <a:r>
              <a:rPr lang="cy-GB" noProof="0" dirty="0"/>
              <a:t> </a:t>
            </a:r>
            <a:r>
              <a:rPr lang="cy-GB" noProof="0" dirty="0" err="1"/>
              <a:t>Granada</a:t>
            </a:r>
            <a:r>
              <a:rPr lang="cy-GB" noProof="0" dirty="0"/>
              <a:t> </a:t>
            </a:r>
            <a:r>
              <a:rPr lang="cy-GB" noProof="0" dirty="0" err="1"/>
              <a:t>Learning</a:t>
            </a:r>
            <a:endParaRPr lang="cy-GB" noProof="0" dirty="0"/>
          </a:p>
          <a:p>
            <a:r>
              <a:rPr lang="cy-GB" noProof="0" dirty="0" err="1"/>
              <a:t>Assessment</a:t>
            </a:r>
            <a:r>
              <a:rPr lang="cy-GB" noProof="0" dirty="0"/>
              <a:t> </a:t>
            </a:r>
            <a:r>
              <a:rPr lang="cy-GB" noProof="0" dirty="0" err="1"/>
              <a:t>Reform</a:t>
            </a:r>
            <a:r>
              <a:rPr lang="cy-GB" noProof="0" dirty="0"/>
              <a:t> Group (2002) </a:t>
            </a:r>
            <a:r>
              <a:rPr lang="cy-GB" noProof="0" dirty="0" err="1"/>
              <a:t>Assessment</a:t>
            </a:r>
            <a:r>
              <a:rPr lang="cy-GB" noProof="0" dirty="0"/>
              <a:t> </a:t>
            </a:r>
            <a:r>
              <a:rPr lang="cy-GB" noProof="0" dirty="0" err="1"/>
              <a:t>for</a:t>
            </a:r>
            <a:r>
              <a:rPr lang="cy-GB" noProof="0" dirty="0"/>
              <a:t> </a:t>
            </a:r>
            <a:r>
              <a:rPr lang="cy-GB" noProof="0" dirty="0" err="1"/>
              <a:t>Learning</a:t>
            </a:r>
            <a:r>
              <a:rPr lang="cy-GB" noProof="0" dirty="0"/>
              <a:t>: 10 </a:t>
            </a:r>
            <a:r>
              <a:rPr lang="cy-GB" noProof="0" dirty="0" err="1"/>
              <a:t>principles</a:t>
            </a:r>
            <a:r>
              <a:rPr lang="cy-GB" noProof="0" dirty="0"/>
              <a:t> </a:t>
            </a:r>
            <a:r>
              <a:rPr lang="cy-GB" noProof="0" dirty="0" err="1"/>
              <a:t>Assessment</a:t>
            </a:r>
            <a:r>
              <a:rPr lang="cy-GB" noProof="0" dirty="0"/>
              <a:t> </a:t>
            </a:r>
            <a:r>
              <a:rPr lang="cy-GB" noProof="0" dirty="0" err="1"/>
              <a:t>Reform</a:t>
            </a:r>
            <a:r>
              <a:rPr lang="cy-GB" noProof="0" dirty="0"/>
              <a:t> Group </a:t>
            </a:r>
          </a:p>
          <a:p>
            <a:r>
              <a:rPr lang="cy-GB" noProof="0" dirty="0"/>
              <a:t>Llywodraeth Cymru (2010) Sut i ddatblygu meddwl ac asesu ar gyfer dysgu yn yr ystafell ddosbarth. Llywodraeth Cymru </a:t>
            </a:r>
          </a:p>
          <a:p>
            <a:endParaRPr lang="cy-GB" noProof="0" dirty="0"/>
          </a:p>
          <a:p>
            <a:r>
              <a:rPr lang="cy-GB" noProof="0" dirty="0"/>
              <a:t>Er mwyn bod yn glir, nid yw’r argymhellion yn yr Adolygiad hwn yn golygu bod pwyslais ar unrhyw ddulliau addysgu penodol: mae penderfyniadau ynghylch addysgu a dysgu’n ymwneud yn benodol iawn â chyd-destunau a dibenion, a’r athrawon eu hunain sydd yn y lle gorau i’w gwneud. Felly ni fyddai’n briodol i’r Adolygiad hwn gynnig cyfarwyddiadau manwl ynghylch dulliau addysgu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0028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/>
              <a:t>Mewn cymhariaeth â Dyfodol Llwyddiannus – dyma ganllaw ar sut i fynd ati!</a:t>
            </a:r>
          </a:p>
          <a:p>
            <a:r>
              <a:rPr lang="en-GB" dirty="0">
                <a:hlinkClick r:id="rId3"/>
              </a:rPr>
              <a:t>https://www.teachertoolkit.co.uk/2020/06/20/great-teaching-toolkit/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5755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t30 </a:t>
            </a:r>
            <a:r>
              <a:rPr lang="en-GB" dirty="0">
                <a:hlinkClick r:id="rId3"/>
              </a:rPr>
              <a:t>https://assets.website-files.com/5ee28729f7b4a5fa99bef2b3/5ee9f507021911ae35ac6c4d_EBE_GTT_EVIDENCE%20REVIEW_DIGITAL.pdf</a:t>
            </a:r>
            <a:endParaRPr lang="en-GB" dirty="0"/>
          </a:p>
          <a:p>
            <a:endParaRPr lang="en-GB" dirty="0"/>
          </a:p>
          <a:p>
            <a:r>
              <a:rPr lang="cy-GB" noProof="0" dirty="0"/>
              <a:t>Mae athrawon gwych yn cyflwyno cynnwys, gweithgareddau a rhyngweithiadau sy'n ysgogi meddwl eu myfyrwyr. Mewn sawl ffordd, mae Elfen 4 yn cynrychioli’r hyn sy’n greiddiol i addysgu gwych: cael myfyrwyr i feddwl yn galed am y deunydd yr ydych am iddynt ei ddysgu. Mae’n bosibl hefyd mai dyma yw’r rhan anoddaf o’r swydd i'w dysgu, yn rhannol am ei bod yn anghyffredin cael adborth dibynadwy ynghylch a yw'n gweithio: mae’r dysgu gan fyfyrwyr yn anweladwy, yn araf ac yn aflinol, felly sut y gallwn ddweud a yw'n digwydd? 
</a:t>
            </a:r>
          </a:p>
          <a:p>
            <a:endParaRPr lang="en-GB" dirty="0"/>
          </a:p>
          <a:p>
            <a:r>
              <a:rPr lang="en-GB" dirty="0"/>
              <a:t>Hattie, J., 2012. Visible learning for teachers : maximizing impact on learning, London ; New York: Routledge.</a:t>
            </a:r>
          </a:p>
          <a:p>
            <a:r>
              <a:rPr lang="en-GB" dirty="0"/>
              <a:t>https://whel-primo.hosted.exlibrisgroup.com/permalink/f/14dj339/44UWTSD_ALMA21157751150002421 for </a:t>
            </a:r>
            <a:r>
              <a:rPr lang="en-GB" dirty="0" err="1"/>
              <a:t>ebook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http://www.ibe.unesco.org/fileadmin/user_upload/Publications/Educational_Practices/EdPractices_21.pdf</a:t>
            </a:r>
            <a:endParaRPr lang="en-GB" dirty="0"/>
          </a:p>
          <a:p>
            <a:r>
              <a:rPr lang="en-GB" dirty="0" err="1"/>
              <a:t>Rosenshine</a:t>
            </a:r>
            <a:r>
              <a:rPr lang="en-GB" dirty="0"/>
              <a:t>, B. (2010). Principles of instruction. Educational Practices Series, 21, 109–125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9283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2000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cysylltu</a:t>
            </a:r>
            <a:r>
              <a:rPr lang="en-GB" dirty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/>
              <a:t>pedair</a:t>
            </a:r>
            <a:r>
              <a:rPr lang="en-GB" dirty="0"/>
              <a:t> </a:t>
            </a:r>
            <a:r>
              <a:rPr lang="en-GB" dirty="0" err="1"/>
              <a:t>elfen</a:t>
            </a:r>
            <a:r>
              <a:rPr lang="en-GB" dirty="0"/>
              <a:t>/’bet’ </a:t>
            </a:r>
            <a:r>
              <a:rPr lang="en-GB" dirty="0" err="1"/>
              <a:t>orau</a:t>
            </a:r>
            <a:r>
              <a:rPr lang="en-GB" dirty="0"/>
              <a:t>? </a:t>
            </a:r>
          </a:p>
          <a:p>
            <a:r>
              <a:rPr lang="en-GB" dirty="0"/>
              <a:t>A </a:t>
            </a:r>
            <a:r>
              <a:rPr lang="en-GB" dirty="0" err="1"/>
              <a:t>yw’n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neu’n</a:t>
            </a:r>
            <a:r>
              <a:rPr lang="en-GB" dirty="0"/>
              <a:t> </a:t>
            </a:r>
            <a:r>
              <a:rPr lang="en-GB" dirty="0" err="1"/>
              <a:t>gwrth-ddweud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?</a:t>
            </a:r>
          </a:p>
          <a:p>
            <a:r>
              <a:rPr lang="en-GB" dirty="0">
                <a:hlinkClick r:id="rId3"/>
              </a:rPr>
              <a:t>https://uob2014grp5.wordpress.com/formative-assessment/</a:t>
            </a:r>
            <a:endParaRPr lang="en-GB" dirty="0"/>
          </a:p>
          <a:p>
            <a:r>
              <a:rPr lang="en-GB" dirty="0"/>
              <a:t>Holi, </a:t>
            </a:r>
            <a:r>
              <a:rPr lang="en-GB" dirty="0" err="1"/>
              <a:t>rhyngweithio</a:t>
            </a:r>
            <a:r>
              <a:rPr lang="en-GB" dirty="0"/>
              <a:t>, </a:t>
            </a:r>
            <a:r>
              <a:rPr lang="en-GB" dirty="0" err="1"/>
              <a:t>ysgogi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Black, P., </a:t>
            </a:r>
            <a:r>
              <a:rPr lang="en-GB" dirty="0" err="1"/>
              <a:t>Wiliam</a:t>
            </a:r>
            <a:r>
              <a:rPr lang="en-GB" dirty="0"/>
              <a:t>, D. &amp; King's College London. Department of Education Professional Studies, 1998. Inside the black box : raising standards through classroom assessment, London: </a:t>
            </a:r>
            <a:r>
              <a:rPr lang="en-GB" dirty="0" err="1"/>
              <a:t>nferNelson</a:t>
            </a:r>
            <a:r>
              <a:rPr lang="en-GB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https://whel-primo.hosted.exlibrisgroup.com/permalink/f/8jmhd5/44UWTSD_ALMA21162420840002421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r>
              <a:rPr lang="en-GB" dirty="0"/>
              <a:t>Gall </a:t>
            </a:r>
            <a:r>
              <a:rPr lang="en-GB" dirty="0" err="1"/>
              <a:t>myfyrwyr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am </a:t>
            </a:r>
            <a:r>
              <a:rPr lang="en-GB" dirty="0" err="1"/>
              <a:t>egwyddorion</a:t>
            </a:r>
            <a:r>
              <a:rPr lang="en-GB" dirty="0"/>
              <a:t> </a:t>
            </a:r>
            <a:r>
              <a:rPr lang="en-GB" dirty="0" err="1"/>
              <a:t>hyfforddi</a:t>
            </a:r>
            <a:r>
              <a:rPr lang="en-GB" dirty="0"/>
              <a:t> Rosenshein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3008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>
                <a:hlinkClick r:id="rId3"/>
              </a:rPr>
              <a:t>Opsiwn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arall</a:t>
            </a:r>
            <a:r>
              <a:rPr lang="en-GB" dirty="0">
                <a:hlinkClick r:id="rId3"/>
              </a:rPr>
              <a:t>:</a:t>
            </a:r>
          </a:p>
          <a:p>
            <a:r>
              <a:rPr lang="en-GB" dirty="0">
                <a:hlinkClick r:id="rId3"/>
              </a:rPr>
              <a:t>https://www.stem.org.uk/elibrary/resource/35549</a:t>
            </a:r>
            <a:endParaRPr lang="en-GB" dirty="0"/>
          </a:p>
          <a:p>
            <a:r>
              <a:rPr lang="en-GB" dirty="0" err="1">
                <a:hlinkClick r:id="rId4"/>
              </a:rPr>
              <a:t>Esblygiad</a:t>
            </a:r>
            <a:r>
              <a:rPr lang="en-GB" dirty="0">
                <a:hlinkClick r:id="rId4"/>
              </a:rPr>
              <a:t> y </a:t>
            </a:r>
            <a:r>
              <a:rPr lang="en-GB" dirty="0" err="1">
                <a:hlinkClick r:id="rId4"/>
              </a:rPr>
              <a:t>morfil</a:t>
            </a:r>
            <a:endParaRPr lang="en-GB" dirty="0"/>
          </a:p>
          <a:p>
            <a:endParaRPr lang="en-GB" dirty="0"/>
          </a:p>
          <a:p>
            <a:r>
              <a:rPr lang="en-GB" dirty="0"/>
              <a:t>15 </a:t>
            </a:r>
            <a:r>
              <a:rPr lang="en-GB" dirty="0" err="1"/>
              <a:t>munud</a:t>
            </a:r>
            <a:endParaRPr lang="en-GB" dirty="0"/>
          </a:p>
          <a:p>
            <a:endParaRPr lang="en-GB" dirty="0"/>
          </a:p>
          <a:p>
            <a:r>
              <a:rPr lang="es-ES" dirty="0"/>
              <a:t>A </a:t>
            </a:r>
            <a:r>
              <a:rPr lang="es-ES" dirty="0" err="1"/>
              <a:t>oedd</a:t>
            </a:r>
            <a:r>
              <a:rPr lang="es-ES" dirty="0"/>
              <a:t> </a:t>
            </a:r>
            <a:r>
              <a:rPr lang="es-ES" dirty="0" err="1"/>
              <a:t>hynny'n</a:t>
            </a:r>
            <a:r>
              <a:rPr lang="es-ES" dirty="0"/>
              <a:t> </a:t>
            </a:r>
            <a:r>
              <a:rPr lang="es-ES" dirty="0" err="1"/>
              <a:t>anodd</a:t>
            </a:r>
            <a:r>
              <a:rPr lang="es-ES" dirty="0"/>
              <a:t>? A oes </a:t>
            </a:r>
            <a:r>
              <a:rPr lang="es-ES" dirty="0" err="1"/>
              <a:t>angen</a:t>
            </a:r>
            <a:r>
              <a:rPr lang="es-ES" dirty="0"/>
              <a:t> </a:t>
            </a:r>
            <a:r>
              <a:rPr lang="es-ES" dirty="0" err="1"/>
              <a:t>ychydig</a:t>
            </a:r>
            <a:r>
              <a:rPr lang="es-ES" dirty="0"/>
              <a:t> </a:t>
            </a:r>
            <a:r>
              <a:rPr lang="es-ES" dirty="0" err="1"/>
              <a:t>mwy</a:t>
            </a:r>
            <a:r>
              <a:rPr lang="es-ES" dirty="0"/>
              <a:t> o </a:t>
            </a:r>
            <a:r>
              <a:rPr lang="es-ES" dirty="0" err="1"/>
              <a:t>arweiniad</a:t>
            </a:r>
            <a:r>
              <a:rPr lang="es-ES" dirty="0"/>
              <a:t> </a:t>
            </a:r>
            <a:r>
              <a:rPr lang="es-ES" dirty="0" err="1"/>
              <a:t>arnoch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 err="1"/>
              <a:t>Rhowch</a:t>
            </a:r>
            <a:r>
              <a:rPr lang="en-GB" dirty="0"/>
              <a:t> </a:t>
            </a:r>
            <a:r>
              <a:rPr lang="en-GB" dirty="0" err="1"/>
              <a:t>gynnig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canlynol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“</a:t>
            </a:r>
            <a:r>
              <a:rPr lang="en-GB" dirty="0" err="1"/>
              <a:t>myfyrwyr</a:t>
            </a:r>
            <a:r>
              <a:rPr lang="en-GB" dirty="0"/>
              <a:t>” : </a:t>
            </a:r>
            <a:r>
              <a:rPr lang="en-GB" dirty="0" err="1"/>
              <a:t>Meddwl</a:t>
            </a:r>
            <a:r>
              <a:rPr lang="en-GB" dirty="0"/>
              <a:t>, </a:t>
            </a:r>
            <a:r>
              <a:rPr lang="en-GB" dirty="0" err="1"/>
              <a:t>paru</a:t>
            </a:r>
            <a:r>
              <a:rPr lang="en-GB" dirty="0"/>
              <a:t>,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‘chat’</a:t>
            </a:r>
          </a:p>
          <a:p>
            <a:r>
              <a:rPr lang="en-GB" dirty="0" err="1">
                <a:highlight>
                  <a:srgbClr val="FFFF00"/>
                </a:highlight>
              </a:rPr>
              <a:t>Athro</a:t>
            </a:r>
            <a:r>
              <a:rPr lang="en-GB" dirty="0">
                <a:highlight>
                  <a:srgbClr val="FFFF00"/>
                </a:highlight>
              </a:rPr>
              <a:t>: </a:t>
            </a:r>
            <a:r>
              <a:rPr lang="en-GB" dirty="0" err="1">
                <a:highlight>
                  <a:srgbClr val="FFFF00"/>
                </a:highlight>
              </a:rPr>
              <a:t>gofyn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oedi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llamu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bownsio</a:t>
            </a:r>
            <a:r>
              <a:rPr lang="en-GB" dirty="0">
                <a:highlight>
                  <a:srgbClr val="FFFF00"/>
                </a:highlight>
              </a:rPr>
              <a:t> (PP</a:t>
            </a:r>
            <a:r>
              <a:rPr lang="en-GB" dirty="0"/>
              <a:t>PB) </a:t>
            </a:r>
            <a:r>
              <a:rPr lang="en-GB" dirty="0">
                <a:hlinkClick r:id="rId5"/>
              </a:rPr>
              <a:t>https://www.futurelearn.com/courses/planning-for-learning/0/steps/49444</a:t>
            </a:r>
            <a:r>
              <a:rPr lang="en-GB" dirty="0"/>
              <a:t> </a:t>
            </a:r>
            <a:r>
              <a:rPr lang="en-GB" dirty="0" err="1"/>
              <a:t>Sylwch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athro’n</a:t>
            </a:r>
            <a:r>
              <a:rPr lang="en-GB" dirty="0"/>
              <a:t> </a:t>
            </a:r>
            <a:r>
              <a:rPr lang="en-GB" dirty="0" err="1"/>
              <a:t>dirwyn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Holi ac </a:t>
            </a:r>
            <a:r>
              <a:rPr lang="en-GB" dirty="0" err="1"/>
              <a:t>Ateb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ben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dal </a:t>
            </a:r>
            <a:r>
              <a:rPr lang="en-GB" dirty="0" err="1"/>
              <a:t>ati</a:t>
            </a:r>
            <a:r>
              <a:rPr lang="en-GB" dirty="0"/>
              <a:t>.</a:t>
            </a:r>
          </a:p>
          <a:p>
            <a:r>
              <a:rPr lang="en-GB" dirty="0"/>
              <a:t>Dim </a:t>
            </a:r>
            <a:r>
              <a:rPr lang="en-GB" dirty="0" err="1"/>
              <a:t>optio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– </a:t>
            </a:r>
            <a:r>
              <a:rPr lang="en-GB" dirty="0" err="1"/>
              <a:t>cynnwys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</a:t>
            </a:r>
            <a:r>
              <a:rPr lang="en-GB" dirty="0"/>
              <a:t> a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atynt</a:t>
            </a:r>
            <a:r>
              <a:rPr lang="en-GB" dirty="0"/>
              <a:t>.</a:t>
            </a:r>
          </a:p>
          <a:p>
            <a:r>
              <a:rPr lang="de-DE" dirty="0"/>
              <a:t>Darllenwch ragor am bob un yma</a:t>
            </a:r>
            <a:r>
              <a:rPr lang="en-GB" dirty="0"/>
              <a:t>: </a:t>
            </a:r>
            <a:r>
              <a:rPr lang="en-GB" dirty="0">
                <a:hlinkClick r:id="rId6"/>
              </a:rPr>
              <a:t>https://www.teachertoolkit.co.uk/2020/09/27/questioning-strategies/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7177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.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debyg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ganddynt</a:t>
            </a:r>
            <a:r>
              <a:rPr lang="en-GB" dirty="0"/>
              <a:t> </a:t>
            </a:r>
            <a:r>
              <a:rPr lang="en-GB" dirty="0" err="1"/>
              <a:t>ddigon</a:t>
            </a:r>
            <a:r>
              <a:rPr lang="en-GB" dirty="0"/>
              <a:t> o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.</a:t>
            </a:r>
          </a:p>
          <a:p>
            <a:r>
              <a:rPr lang="en-GB" dirty="0">
                <a:hlinkClick r:id="rId3"/>
              </a:rPr>
              <a:t>https://www.teachertoolkit.co.uk/wp-content/uploads/2018/10/Principles-of-Insruction-Rosenshine.pdf</a:t>
            </a:r>
            <a:endParaRPr lang="en-GB" dirty="0"/>
          </a:p>
          <a:p>
            <a:endParaRPr lang="en-GB" dirty="0"/>
          </a:p>
          <a:p>
            <a:r>
              <a:rPr lang="en-GB" dirty="0"/>
              <a:t>Pa rai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debyg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/>
              <a:t>Pa rai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y </a:t>
            </a:r>
            <a:r>
              <a:rPr lang="en-GB" dirty="0" err="1"/>
              <a:t>pedair</a:t>
            </a:r>
            <a:r>
              <a:rPr lang="en-GB" dirty="0"/>
              <a:t> </a:t>
            </a:r>
            <a:r>
              <a:rPr lang="en-GB" dirty="0" err="1"/>
              <a:t>elfen</a:t>
            </a:r>
            <a:r>
              <a:rPr lang="en-GB" dirty="0"/>
              <a:t>/’bet’ </a:t>
            </a:r>
            <a:r>
              <a:rPr lang="en-GB" dirty="0" err="1"/>
              <a:t>orau</a:t>
            </a:r>
            <a:r>
              <a:rPr lang="en-GB" dirty="0"/>
              <a:t>? 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Rosenshein B. (2012) Principles of Instruction: Researched Based Strategies that all teachers should know. American Educator. </a:t>
            </a:r>
            <a:r>
              <a:rPr lang="en-GB" dirty="0">
                <a:hlinkClick r:id="rId3"/>
              </a:rPr>
              <a:t>https://www.teachertoolkit.co.uk/wp-content/uploads/2018/10/Principles-of-Insruction-Rosenshine.pdf</a:t>
            </a:r>
            <a:endParaRPr lang="en-GB" dirty="0"/>
          </a:p>
          <a:p>
            <a:r>
              <a:rPr lang="en-GB" dirty="0"/>
              <a:t> (</a:t>
            </a:r>
            <a:r>
              <a:rPr lang="en-GB" dirty="0" err="1"/>
              <a:t>cyrchwyd</a:t>
            </a:r>
            <a:r>
              <a:rPr lang="en-GB" dirty="0"/>
              <a:t>: 19/10/20)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1875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https://hwb.gov.wales/cwricwlwm-cymru-2008/asesiad/sut-i-ddatblygu-meddwl-ac-asesu-ar-gyfer-dysgu-yn-yr-ystafell-ddosbarth</a:t>
            </a:r>
          </a:p>
          <a:p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https://hwb.gov.wales/curriculum-for-wales-2008/assessment/how-to-develop-thinking-and-assessment-for-learning-in-the-classroom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939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6000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284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2843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958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026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527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4764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685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234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17020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952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10/30/2020</a:t>
            </a:fld>
            <a:endParaRPr lang="en-US" spc="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786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ideo" Target="https://player.vimeo.com/video/427687336?app_id=122963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llyw.cymru/sites/default/files/publications/2018-03/dyfodol-llwyddiannus-crynodeb-o-adroddiad-yr-athro-graham-donaldson.pdf" TargetMode="External"/><Relationship Id="rId3" Type="http://schemas.openxmlformats.org/officeDocument/2006/relationships/hyperlink" Target="https://hwb.gov.wales/cwricwlwm-cymru-2008/asesiad/sut-i-ddatblygu-meddwl-ac-asesu-ar-gyfer-dysgu-yn-yr-ystafell-ddosbarth" TargetMode="External"/><Relationship Id="rId7" Type="http://schemas.openxmlformats.org/officeDocument/2006/relationships/hyperlink" Target="https://gov.wales/sites/default/files/publications/2018-03/succesful-futures-a-summary-of-professor-graham-donaldsons-report.pdf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be.unesco.org/fileadmin/user_upload/Publications/Educational_Practices/EdPractices_21.pdf" TargetMode="External"/><Relationship Id="rId5" Type="http://schemas.openxmlformats.org/officeDocument/2006/relationships/hyperlink" Target="https://assets.website-files.com/5ee28729f7b4a5fa99bef2b3/5ee9f507021911ae35ac6c4d_EBE_GTT_EVIDENCE%20REVIEW_DIGITAL.pdf" TargetMode="External"/><Relationship Id="rId10" Type="http://schemas.openxmlformats.org/officeDocument/2006/relationships/hyperlink" Target="https://whel-primo.hosted.exlibrisgroup.com/permalink/f/14dj339/44UWTSD_ALMA21157751150002421" TargetMode="External"/><Relationship Id="rId4" Type="http://schemas.openxmlformats.org/officeDocument/2006/relationships/hyperlink" Target="https://www.teachertoolkit.co.uk/wp-content/uploads/2018/10/Principles-of-Insruction-Rosenshine.pdf" TargetMode="External"/><Relationship Id="rId9" Type="http://schemas.openxmlformats.org/officeDocument/2006/relationships/hyperlink" Target="https://whel-primo.hosted.exlibrisgroup.com/permalink/f/8jmhd5/44UWTSD_ALMA211624208400024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08257-850B-449C-BAE8-60D98AD839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95138" y="857675"/>
            <a:ext cx="3509182" cy="2760736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 algn="l"/>
            <a:r>
              <a:rPr lang="cy-GB" sz="5400" spc="120" noProof="0" dirty="0" err="1"/>
              <a:t>Great</a:t>
            </a:r>
            <a:r>
              <a:rPr lang="cy-GB" sz="5400" spc="120" noProof="0" dirty="0"/>
              <a:t> </a:t>
            </a:r>
            <a:r>
              <a:rPr lang="cy-GB" sz="5400" spc="120" noProof="0" dirty="0" err="1"/>
              <a:t>Teaching</a:t>
            </a:r>
            <a:r>
              <a:rPr lang="cy-GB" sz="5400" spc="120" noProof="0" dirty="0"/>
              <a:t> </a:t>
            </a:r>
            <a:r>
              <a:rPr lang="cy-GB" sz="5400" spc="120" noProof="0" dirty="0" err="1"/>
              <a:t>Toolkit</a:t>
            </a:r>
            <a:endParaRPr lang="cy-GB" sz="5400" kern="1200" cap="all" spc="120" baseline="0" noProof="0" dirty="0"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DDEA5C-098D-4E4F-B63E-4294D269D1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10328" y="4127863"/>
            <a:ext cx="3082986" cy="1957256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y-GB" sz="2000" noProof="0" dirty="0"/>
              <a:t>Beth oedd pwrpas yr adolygiad hwn?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y-GB" sz="2000" noProof="0" dirty="0"/>
              <a:t>Sut gallai effeithio ar eich arfer?</a:t>
            </a:r>
          </a:p>
          <a:p>
            <a:endParaRPr lang="cy-GB" sz="2000" noProof="0" dirty="0"/>
          </a:p>
        </p:txBody>
      </p:sp>
      <p:pic>
        <p:nvPicPr>
          <p:cNvPr id="4" name="Online Media 3" title="Great Teaching Toolkit">
            <a:hlinkClick r:id="" action="ppaction://media"/>
            <a:extLst>
              <a:ext uri="{FF2B5EF4-FFF2-40B4-BE49-F238E27FC236}">
                <a16:creationId xmlns:a16="http://schemas.microsoft.com/office/drawing/2014/main" id="{ADD19ECF-8416-4366-ACF8-D29CA82E0A7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72064" y="1727690"/>
            <a:ext cx="6045576" cy="3400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901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C1E31-785D-4EDE-8E1C-0E4C43AC0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491" y="857675"/>
            <a:ext cx="3485011" cy="434134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cy-GB" sz="3800" b="1" cap="all" dirty="0" err="1">
                <a:solidFill>
                  <a:schemeClr val="tx1"/>
                </a:solidFill>
              </a:rPr>
              <a:t>MEWn</a:t>
            </a:r>
            <a:r>
              <a:rPr lang="cy-GB" sz="3800" b="1" cap="all" dirty="0">
                <a:solidFill>
                  <a:schemeClr val="tx1"/>
                </a:solidFill>
              </a:rPr>
              <a:t> </a:t>
            </a:r>
            <a:r>
              <a:rPr lang="cy-GB" sz="3800" b="1" cap="all" dirty="0" err="1">
                <a:solidFill>
                  <a:schemeClr val="tx1"/>
                </a:solidFill>
              </a:rPr>
              <a:t>grWPIAU</a:t>
            </a:r>
            <a:r>
              <a:rPr lang="cy-GB" sz="3800" b="1" cap="all" dirty="0">
                <a:solidFill>
                  <a:schemeClr val="tx1"/>
                </a:solidFill>
              </a:rPr>
              <a:t>:</a:t>
            </a:r>
            <a:br>
              <a:rPr lang="cy-GB" sz="3800" b="1" cap="all" dirty="0">
                <a:solidFill>
                  <a:schemeClr val="tx1"/>
                </a:solidFill>
              </a:rPr>
            </a:br>
            <a:r>
              <a:rPr lang="cy-GB" sz="3800" b="1" cap="all" dirty="0" err="1">
                <a:solidFill>
                  <a:schemeClr val="tx1"/>
                </a:solidFill>
              </a:rPr>
              <a:t>cYmHARWCH</a:t>
            </a:r>
            <a:r>
              <a:rPr lang="cy-GB" sz="3800" b="1" cap="all" dirty="0">
                <a:solidFill>
                  <a:schemeClr val="tx1"/>
                </a:solidFill>
              </a:rPr>
              <a:t> </a:t>
            </a:r>
            <a:r>
              <a:rPr lang="cy-GB" sz="3800" b="1" cap="all" noProof="0" dirty="0">
                <a:solidFill>
                  <a:schemeClr val="tx1"/>
                </a:solidFill>
              </a:rPr>
              <a:t>Y </a:t>
            </a:r>
            <a:r>
              <a:rPr lang="cy-GB" sz="3800" b="1" cap="all" noProof="0" dirty="0" err="1">
                <a:solidFill>
                  <a:schemeClr val="tx1"/>
                </a:solidFill>
              </a:rPr>
              <a:t>toolkit</a:t>
            </a:r>
            <a:r>
              <a:rPr lang="cy-GB" sz="3800" b="1" cap="all" noProof="0" dirty="0">
                <a:solidFill>
                  <a:schemeClr val="tx1"/>
                </a:solidFill>
              </a:rPr>
              <a:t> Â DYFODOL LLWYDDIANNUS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9DC8E82-1C15-44AC-B465-FB92EA63BC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915136"/>
              </p:ext>
            </p:extLst>
          </p:nvPr>
        </p:nvGraphicFramePr>
        <p:xfrm>
          <a:off x="872064" y="1211015"/>
          <a:ext cx="6045577" cy="443399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230206">
                  <a:extLst>
                    <a:ext uri="{9D8B030D-6E8A-4147-A177-3AD203B41FA5}">
                      <a16:colId xmlns:a16="http://schemas.microsoft.com/office/drawing/2014/main" val="1539940458"/>
                    </a:ext>
                  </a:extLst>
                </a:gridCol>
                <a:gridCol w="2084159">
                  <a:extLst>
                    <a:ext uri="{9D8B030D-6E8A-4147-A177-3AD203B41FA5}">
                      <a16:colId xmlns:a16="http://schemas.microsoft.com/office/drawing/2014/main" val="1334331649"/>
                    </a:ext>
                  </a:extLst>
                </a:gridCol>
                <a:gridCol w="1731212">
                  <a:extLst>
                    <a:ext uri="{9D8B030D-6E8A-4147-A177-3AD203B41FA5}">
                      <a16:colId xmlns:a16="http://schemas.microsoft.com/office/drawing/2014/main" val="3307368283"/>
                    </a:ext>
                  </a:extLst>
                </a:gridCol>
              </a:tblGrid>
              <a:tr h="648449"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84254" marR="84254" marT="43814" marB="43814"/>
                </a:tc>
                <a:tc>
                  <a:txBody>
                    <a:bodyPr/>
                    <a:lstStyle/>
                    <a:p>
                      <a:r>
                        <a:rPr lang="cy-GB" sz="1700" noProof="0" dirty="0"/>
                        <a:t>Dyfodol Llwyddiannus</a:t>
                      </a:r>
                    </a:p>
                  </a:txBody>
                  <a:tcPr marL="84254" marR="84254" marT="43814" marB="43814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Great teaching Toolkit</a:t>
                      </a:r>
                    </a:p>
                  </a:txBody>
                  <a:tcPr marL="84254" marR="84254" marT="43814" marB="43814"/>
                </a:tc>
                <a:extLst>
                  <a:ext uri="{0D108BD9-81ED-4DB2-BD59-A6C34878D82A}">
                    <a16:rowId xmlns:a16="http://schemas.microsoft.com/office/drawing/2014/main" val="3830321134"/>
                  </a:ext>
                </a:extLst>
              </a:tr>
              <a:tr h="648449">
                <a:tc>
                  <a:txBody>
                    <a:bodyPr/>
                    <a:lstStyle/>
                    <a:p>
                      <a:r>
                        <a:rPr lang="cy-GB" sz="1700" noProof="0" dirty="0"/>
                        <a:t>O ble ddaeth y dystiolaeth?</a:t>
                      </a:r>
                    </a:p>
                  </a:txBody>
                  <a:tcPr marL="84254" marR="84254" marT="43814" marB="43814"/>
                </a:tc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84254" marR="84254" marT="43814" marB="43814"/>
                </a:tc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84254" marR="84254" marT="43814" marB="43814"/>
                </a:tc>
                <a:extLst>
                  <a:ext uri="{0D108BD9-81ED-4DB2-BD59-A6C34878D82A}">
                    <a16:rowId xmlns:a16="http://schemas.microsoft.com/office/drawing/2014/main" val="28407070"/>
                  </a:ext>
                </a:extLst>
              </a:tr>
              <a:tr h="11742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700" noProof="0"/>
                        <a:t>Beth oedd pwrpas y ddogfen?</a:t>
                      </a:r>
                    </a:p>
                    <a:p>
                      <a:endParaRPr lang="cy-GB" sz="1700" noProof="0"/>
                    </a:p>
                  </a:txBody>
                  <a:tcPr marL="84254" marR="84254" marT="43814" marB="43814"/>
                </a:tc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84254" marR="84254" marT="43814" marB="43814"/>
                </a:tc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84254" marR="84254" marT="43814" marB="43814"/>
                </a:tc>
                <a:extLst>
                  <a:ext uri="{0D108BD9-81ED-4DB2-BD59-A6C34878D82A}">
                    <a16:rowId xmlns:a16="http://schemas.microsoft.com/office/drawing/2014/main" val="2346637041"/>
                  </a:ext>
                </a:extLst>
              </a:tr>
              <a:tr h="1962873">
                <a:tc>
                  <a:txBody>
                    <a:bodyPr/>
                    <a:lstStyle/>
                    <a:p>
                      <a:r>
                        <a:rPr lang="cy-GB" sz="1700" noProof="0" dirty="0"/>
                        <a:t>Nodiadau:</a:t>
                      </a:r>
                    </a:p>
                    <a:p>
                      <a:endParaRPr lang="cy-GB" sz="1700" noProof="0" dirty="0"/>
                    </a:p>
                    <a:p>
                      <a:endParaRPr lang="cy-GB" sz="1700" noProof="0" dirty="0"/>
                    </a:p>
                    <a:p>
                      <a:endParaRPr lang="cy-GB" sz="1700" noProof="0" dirty="0"/>
                    </a:p>
                    <a:p>
                      <a:endParaRPr lang="cy-GB" sz="1700" noProof="0" dirty="0"/>
                    </a:p>
                    <a:p>
                      <a:endParaRPr lang="cy-GB" sz="1700" noProof="0" dirty="0"/>
                    </a:p>
                    <a:p>
                      <a:endParaRPr lang="cy-GB" sz="1700" noProof="0" dirty="0"/>
                    </a:p>
                  </a:txBody>
                  <a:tcPr marL="84254" marR="84254" marT="43814" marB="43814"/>
                </a:tc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84254" marR="84254" marT="43814" marB="43814"/>
                </a:tc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84254" marR="84254" marT="43814" marB="43814"/>
                </a:tc>
                <a:extLst>
                  <a:ext uri="{0D108BD9-81ED-4DB2-BD59-A6C34878D82A}">
                    <a16:rowId xmlns:a16="http://schemas.microsoft.com/office/drawing/2014/main" val="22631757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79159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38648-81AD-4035-85C9-D5550D36F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804" y="261257"/>
            <a:ext cx="5756367" cy="996043"/>
          </a:xfrm>
        </p:spPr>
        <p:txBody>
          <a:bodyPr>
            <a:normAutofit/>
          </a:bodyPr>
          <a:lstStyle/>
          <a:p>
            <a:pPr lvl="0"/>
            <a:r>
              <a:rPr lang="cy-GB" sz="3200" b="1" noProof="0" dirty="0">
                <a:solidFill>
                  <a:schemeClr val="tx1"/>
                </a:solidFill>
              </a:rPr>
              <a:t>Mae addysgu a dysgu da yn...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200C8F-A520-410E-A375-BE4CAF06BC66}"/>
              </a:ext>
            </a:extLst>
          </p:cNvPr>
          <p:cNvSpPr txBox="1">
            <a:spLocks/>
          </p:cNvSpPr>
          <p:nvPr/>
        </p:nvSpPr>
        <p:spPr>
          <a:xfrm>
            <a:off x="7602583" y="444136"/>
            <a:ext cx="4190998" cy="4402184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lnSpc>
                <a:spcPct val="150000"/>
              </a:lnSpc>
              <a:buNone/>
            </a:pPr>
            <a:r>
              <a:rPr lang="cy-GB" sz="1600" i="1" dirty="0"/>
              <a:t>Er mwyn bod yn glir, nid yw’r argymhellion yn yr Adolygiad hwn yn golygu bod pwyslais ar unrhyw ddulliau addysgu penodol: mae penderfyniadau ynghylch addysgu a dysgu’n ymwneud yn benodol iawn â chyd-destunau a dibenion, a’r athrawon eu hunain sydd yn y lle gorau i’w gwneud. Felly ni fyddai’n briodol i’r Adolygiad hwn gynnig cyfarwyddiadau manwl ynghylch dulliau addysgu. </a:t>
            </a:r>
          </a:p>
          <a:p>
            <a:pPr marL="45720" indent="0">
              <a:lnSpc>
                <a:spcPct val="150000"/>
              </a:lnSpc>
              <a:buNone/>
            </a:pPr>
            <a:r>
              <a:rPr lang="en-GB" sz="1800" dirty="0"/>
              <a:t>(Donaldson, 2015, t63)</a:t>
            </a:r>
            <a:endParaRPr lang="en-GB" sz="18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 Extra Light" panose="020B0204020104020204" pitchFamily="34" charset="0"/>
            </a:endParaRP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D3B83D89-7E8A-42B9-9CA9-44BBFCB9E5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51908559"/>
              </p:ext>
            </p:extLst>
          </p:nvPr>
        </p:nvGraphicFramePr>
        <p:xfrm>
          <a:off x="-47898" y="996044"/>
          <a:ext cx="7650481" cy="54178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92421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C2B42-B4A8-4355-B53D-9737F1BFC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>
                <a:solidFill>
                  <a:schemeClr val="tx1"/>
                </a:solidFill>
              </a:rPr>
              <a:t>Y pedair elfen/’bet’ orau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137A1C-6240-4DB5-9080-9DE1C68396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345193"/>
              </p:ext>
            </p:extLst>
          </p:nvPr>
        </p:nvGraphicFramePr>
        <p:xfrm>
          <a:off x="1143000" y="2298530"/>
          <a:ext cx="9872663" cy="3797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13113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C89F1-7E67-475F-BE94-89BA53DC8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19" y="317814"/>
            <a:ext cx="10796451" cy="1700784"/>
          </a:xfrm>
        </p:spPr>
        <p:txBody>
          <a:bodyPr>
            <a:normAutofit/>
          </a:bodyPr>
          <a:lstStyle/>
          <a:p>
            <a:r>
              <a:rPr lang="cy-GB" noProof="0" dirty="0">
                <a:solidFill>
                  <a:schemeClr val="tx1"/>
                </a:solidFill>
              </a:rPr>
              <a:t>Ysgogi meddwl yn galed (1-3)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07A59A9-A962-4A12-ACCD-E1BFDDA09A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1166258"/>
              </p:ext>
            </p:extLst>
          </p:nvPr>
        </p:nvGraphicFramePr>
        <p:xfrm>
          <a:off x="1143000" y="2057399"/>
          <a:ext cx="10339251" cy="42127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52076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C89F1-7E67-475F-BE94-89BA53DC8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19" y="317814"/>
            <a:ext cx="10665823" cy="1700784"/>
          </a:xfrm>
        </p:spPr>
        <p:txBody>
          <a:bodyPr>
            <a:normAutofit/>
          </a:bodyPr>
          <a:lstStyle/>
          <a:p>
            <a:r>
              <a:rPr lang="cy-GB" dirty="0">
                <a:solidFill>
                  <a:srgbClr val="000000"/>
                </a:solidFill>
              </a:rPr>
              <a:t>Ysgogi meddwl yn galed</a:t>
            </a:r>
            <a:r>
              <a:rPr lang="cy-GB" noProof="0" dirty="0">
                <a:solidFill>
                  <a:schemeClr val="tx1"/>
                </a:solidFill>
              </a:rPr>
              <a:t>(4-6)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07A59A9-A962-4A12-ACCD-E1BFDDA09A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5687502"/>
              </p:ext>
            </p:extLst>
          </p:nvPr>
        </p:nvGraphicFramePr>
        <p:xfrm>
          <a:off x="1143000" y="2057400"/>
          <a:ext cx="9872663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19520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5D9FF-204C-4ABE-AD4F-EC04B8E09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chemeClr val="tx1"/>
                </a:solidFill>
              </a:rPr>
              <a:t>Sut mae hyn yn cysylltu â phedwar piler asesu ar gyfer dysgu?</a:t>
            </a:r>
            <a:endParaRPr lang="cy-GB" noProof="0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50C10-9B06-4408-91F6-5F05B17C77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 fontAlgn="base">
              <a:lnSpc>
                <a:spcPct val="200000"/>
              </a:lnSpc>
            </a:pPr>
            <a:r>
              <a:rPr lang="cy-GB" b="0" i="0" noProof="0" dirty="0">
                <a:solidFill>
                  <a:srgbClr val="333333"/>
                </a:solidFill>
                <a:effectLst/>
                <a:latin typeface="Times New Roman" panose="02020603050405020304" pitchFamily="18" charset="0"/>
              </a:rPr>
              <a:t>Roedd Black a Wiliam (1998) yn annog defnyddio strategaethau ffurfiannol wrth asesu ar gyfer dysgu, gan awgrymu bod pedwar piler i asesu ar gyfer dysgu:</a:t>
            </a:r>
          </a:p>
          <a:p>
            <a:pPr lvl="2" fontAlgn="base">
              <a:lnSpc>
                <a:spcPct val="200000"/>
              </a:lnSpc>
            </a:pPr>
            <a:r>
              <a:rPr lang="cy-GB" b="0" i="0" noProof="0" dirty="0">
                <a:solidFill>
                  <a:srgbClr val="333333"/>
                </a:solidFill>
                <a:effectLst/>
                <a:latin typeface="Times New Roman" panose="02020603050405020304" pitchFamily="18" charset="0"/>
              </a:rPr>
              <a:t>Holi;</a:t>
            </a:r>
          </a:p>
          <a:p>
            <a:pPr lvl="2" fontAlgn="base">
              <a:lnSpc>
                <a:spcPct val="200000"/>
              </a:lnSpc>
            </a:pPr>
            <a:r>
              <a:rPr lang="cy-GB" b="0" i="0" noProof="0" dirty="0">
                <a:solidFill>
                  <a:srgbClr val="333333"/>
                </a:solidFill>
                <a:effectLst/>
                <a:latin typeface="Times New Roman" panose="02020603050405020304" pitchFamily="18" charset="0"/>
              </a:rPr>
              <a:t>Adborth;</a:t>
            </a:r>
          </a:p>
          <a:p>
            <a:pPr lvl="2" fontAlgn="base">
              <a:lnSpc>
                <a:spcPct val="200000"/>
              </a:lnSpc>
            </a:pPr>
            <a:r>
              <a:rPr lang="cy-GB" b="0" i="0" noProof="0" dirty="0">
                <a:solidFill>
                  <a:srgbClr val="333333"/>
                </a:solidFill>
                <a:effectLst/>
                <a:latin typeface="Times New Roman" panose="02020603050405020304" pitchFamily="18" charset="0"/>
              </a:rPr>
              <a:t>Rhannu meini prawf / nodau dysgu</a:t>
            </a:r>
          </a:p>
          <a:p>
            <a:pPr lvl="2" fontAlgn="base">
              <a:lnSpc>
                <a:spcPct val="200000"/>
              </a:lnSpc>
            </a:pPr>
            <a:r>
              <a:rPr lang="cy-GB" b="0" i="0" noProof="0" dirty="0">
                <a:solidFill>
                  <a:srgbClr val="333333"/>
                </a:solidFill>
                <a:effectLst/>
                <a:latin typeface="Times New Roman" panose="02020603050405020304" pitchFamily="18" charset="0"/>
              </a:rPr>
              <a:t>Hunanasesu</a:t>
            </a:r>
          </a:p>
          <a:p>
            <a:pPr lvl="1" fontAlgn="base">
              <a:lnSpc>
                <a:spcPct val="200000"/>
              </a:lnSpc>
            </a:pPr>
            <a:r>
              <a:rPr lang="cy-GB" b="0" i="1" noProof="0" dirty="0">
                <a:solidFill>
                  <a:srgbClr val="333333"/>
                </a:solidFill>
                <a:effectLst/>
                <a:latin typeface="Times New Roman" panose="02020603050405020304" pitchFamily="18" charset="0"/>
              </a:rPr>
              <a:t>Ac os nad oedd yn un o’r uchod yna nid asesu ar gyfer dysgu ydoedd!</a:t>
            </a:r>
          </a:p>
        </p:txBody>
      </p:sp>
    </p:spTree>
    <p:extLst>
      <p:ext uri="{BB962C8B-B14F-4D97-AF65-F5344CB8AC3E}">
        <p14:creationId xmlns:p14="http://schemas.microsoft.com/office/powerpoint/2010/main" val="4203279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9DC0970-B628-4F33-8F2A-582D40A45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063D483-4C73-4E5B-A4BF-4E9B9B51A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EA44761-FCEA-4FC1-85B8-82D6C4BBA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F46DCAF-7958-4322-BECF-D982BCCB1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62458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E91119A-72BD-44DD-A43A-EF4445511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980" y="4208424"/>
            <a:ext cx="9966960" cy="1325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cy-GB" sz="6600" b="1" cap="all" noProof="0" dirty="0">
                <a:solidFill>
                  <a:srgbClr val="FFFFFF"/>
                </a:solidFill>
              </a:rPr>
              <a:t>HOLI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E0BA9-DE9F-4E3D-9457-FFBB98A507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9530" y="5598293"/>
            <a:ext cx="8767860" cy="55369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 algn="ctr">
              <a:buNone/>
            </a:pPr>
            <a:r>
              <a:rPr lang="cy-GB" sz="1700" noProof="0" dirty="0">
                <a:solidFill>
                  <a:srgbClr val="FFFFFF"/>
                </a:solidFill>
              </a:rPr>
              <a:t>Mewn grwpiau o bedwar, defnyddiwch y llun i ddatblygu eich sgiliau holi. Cymerwch eich tro i fod yn athro.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79E7213-D324-41E6-B3B6-C5643B22D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1"/>
            <a:ext cx="11722100" cy="3964584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800DB11-19FC-4541-A5C8-4D31DD9F4B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644" y="443378"/>
            <a:ext cx="5510355" cy="338017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5BE2CF8-3C9D-49EC-8A44-CD9675CE430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8396"/>
          <a:stretch/>
        </p:blipFill>
        <p:spPr>
          <a:xfrm>
            <a:off x="6944890" y="531126"/>
            <a:ext cx="4159459" cy="3444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1617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9AAA7-FC65-40F0-A5FF-D5C400EB8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noProof="0" dirty="0">
                <a:solidFill>
                  <a:schemeClr val="tx1"/>
                </a:solidFill>
              </a:rPr>
              <a:t>17 egwyddor hyfforddi effeithiol </a:t>
            </a:r>
            <a:r>
              <a:rPr lang="cy-GB" sz="3600" noProof="0" dirty="0" err="1">
                <a:solidFill>
                  <a:schemeClr val="tx1"/>
                </a:solidFill>
              </a:rPr>
              <a:t>Rosenshein</a:t>
            </a:r>
            <a:endParaRPr lang="cy-GB" sz="3600" noProof="0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D089743-EE67-4E5A-8019-CC0F5C77E1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>
            <a:normAutofit fontScale="77500" lnSpcReduction="20000"/>
          </a:bodyPr>
          <a:lstStyle/>
          <a:p>
            <a:r>
              <a:rPr lang="cy-GB" dirty="0">
                <a:solidFill>
                  <a:schemeClr val="tx1"/>
                </a:solidFill>
              </a:rPr>
              <a:t>Dechrau gwers gydag adolygiad byr o ddysgu blaenorol. </a:t>
            </a:r>
            <a:endParaRPr lang="cy-GB" noProof="0" dirty="0">
              <a:solidFill>
                <a:schemeClr val="tx1"/>
              </a:solidFill>
            </a:endParaRPr>
          </a:p>
          <a:p>
            <a:r>
              <a:rPr lang="cy-GB" dirty="0">
                <a:solidFill>
                  <a:schemeClr val="tx1"/>
                </a:solidFill>
              </a:rPr>
              <a:t>Cyflwyno deunydd newydd mewn camau bach gydag ymarfer i’r myfyrwyr ar ôl pob cam.
Cyfyngu ar faint o ddeunydd mae myfyrwyr yn ei gael ar y tro. 
Rhoi cyfarwyddiadau ac esboniadau clir a manwl. 
 Gofyn nifer fawr o gwestiynau i sicrhau dealltwriaeth. 
Darparu lefel uchel o ymarfer gweithredol i bob myfyriwr. 
Rhoi arweiniad i fyfyrwyr wrth iddynt ddechrau ymarfer. </a:t>
            </a:r>
            <a:endParaRPr lang="cy-GB" noProof="0" dirty="0">
              <a:solidFill>
                <a:schemeClr val="tx1"/>
              </a:solidFill>
            </a:endParaRPr>
          </a:p>
          <a:p>
            <a:r>
              <a:rPr lang="cy-GB" noProof="0" dirty="0">
                <a:solidFill>
                  <a:schemeClr val="tx1"/>
                </a:solidFill>
              </a:rPr>
              <a:t>Meddwl yn uchel a modelu camau.</a:t>
            </a:r>
          </a:p>
          <a:p>
            <a:r>
              <a:rPr lang="cy-GB" dirty="0">
                <a:solidFill>
                  <a:schemeClr val="tx1"/>
                </a:solidFill>
              </a:rPr>
              <a:t>Darparu modelau o broblemau wedi’u cwblhau. </a:t>
            </a:r>
            <a:endParaRPr lang="cy-GB" noProof="0" dirty="0">
              <a:solidFill>
                <a:schemeClr val="tx1"/>
              </a:solidFill>
            </a:endParaRPr>
          </a:p>
          <a:p>
            <a:r>
              <a:rPr lang="cy-GB" dirty="0">
                <a:solidFill>
                  <a:schemeClr val="tx1"/>
                </a:solidFill>
              </a:rPr>
              <a:t>Gofyn i fyfyrwyr egluro'r hyn maen nhw wedi'i ddysgu. </a:t>
            </a:r>
            <a:endParaRPr lang="cy-GB" noProof="0" dirty="0">
              <a:solidFill>
                <a:schemeClr val="tx1"/>
              </a:solidFill>
            </a:endParaRPr>
          </a:p>
          <a:p>
            <a:r>
              <a:rPr lang="cy-GB" dirty="0">
                <a:solidFill>
                  <a:schemeClr val="tx1"/>
                </a:solidFill>
              </a:rPr>
              <a:t>Gwirio ymatebion pob myfyriwr. </a:t>
            </a:r>
            <a:endParaRPr lang="cy-GB" noProof="0" dirty="0">
              <a:solidFill>
                <a:schemeClr val="tx1"/>
              </a:solidFill>
            </a:endParaRPr>
          </a:p>
          <a:p>
            <a:r>
              <a:rPr lang="cy-GB" dirty="0">
                <a:solidFill>
                  <a:schemeClr val="tx1"/>
                </a:solidFill>
              </a:rPr>
              <a:t>Darparu adborth a chywiriadau systematig. </a:t>
            </a:r>
            <a:endParaRPr lang="cy-GB" noProof="0" dirty="0">
              <a:solidFill>
                <a:schemeClr val="tx1"/>
              </a:solidFill>
            </a:endParaRPr>
          </a:p>
          <a:p>
            <a:r>
              <a:rPr lang="pt-BR" dirty="0">
                <a:solidFill>
                  <a:schemeClr val="tx1"/>
                </a:solidFill>
              </a:rPr>
              <a:t>Defnyddio mwy o amser i roi esboniadau</a:t>
            </a:r>
            <a:r>
              <a:rPr lang="cy-GB" noProof="0" dirty="0">
                <a:solidFill>
                  <a:schemeClr val="tx1"/>
                </a:solidFill>
              </a:rPr>
              <a:t>. </a:t>
            </a:r>
          </a:p>
          <a:p>
            <a:r>
              <a:rPr lang="cy-GB" dirty="0">
                <a:solidFill>
                  <a:schemeClr val="tx1"/>
                </a:solidFill>
              </a:rPr>
              <a:t>Rhoi llawer o enghreifftiau. </a:t>
            </a:r>
            <a:endParaRPr lang="cy-GB" noProof="0" dirty="0">
              <a:solidFill>
                <a:schemeClr val="tx1"/>
              </a:solidFill>
            </a:endParaRPr>
          </a:p>
          <a:p>
            <a:r>
              <a:rPr lang="cy-GB" dirty="0">
                <a:solidFill>
                  <a:schemeClr val="tx1"/>
                </a:solidFill>
              </a:rPr>
              <a:t>Ail-addysgu deunydd pan fo angen. </a:t>
            </a:r>
            <a:endParaRPr lang="cy-GB" noProof="0" dirty="0">
              <a:solidFill>
                <a:schemeClr val="tx1"/>
              </a:solidFill>
            </a:endParaRPr>
          </a:p>
          <a:p>
            <a:r>
              <a:rPr lang="cy-GB" dirty="0">
                <a:solidFill>
                  <a:schemeClr val="tx1"/>
                </a:solidFill>
              </a:rPr>
              <a:t>Paratoi myfyrwyr ar gyfer ymarfer annibynnol. </a:t>
            </a:r>
            <a:endParaRPr lang="cy-GB" noProof="0" dirty="0">
              <a:solidFill>
                <a:schemeClr val="tx1"/>
              </a:solidFill>
            </a:endParaRPr>
          </a:p>
          <a:p>
            <a:r>
              <a:rPr lang="cy-GB" dirty="0">
                <a:solidFill>
                  <a:schemeClr val="tx1"/>
                </a:solidFill>
              </a:rPr>
              <a:t>Monitro myfyrwyr pan fyddant yn dechrau ymarfer annibynnol.</a:t>
            </a:r>
            <a:endParaRPr lang="cy-GB" noProof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992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B8A43-1449-41DE-B5C3-4D8B54185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Cyfeiriadau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9D474-E2B5-4BD3-94D0-0F4901C23F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>
                <a:hlinkClick r:id="rId3"/>
              </a:rPr>
              <a:t>Llywodraeth</a:t>
            </a:r>
            <a:r>
              <a:rPr lang="en-GB" dirty="0">
                <a:hlinkClick r:id="rId3"/>
              </a:rPr>
              <a:t> Cymru. (2010) </a:t>
            </a:r>
            <a:r>
              <a:rPr lang="en-GB" dirty="0" err="1">
                <a:hlinkClick r:id="rId3"/>
              </a:rPr>
              <a:t>Sut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i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ddatblygu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meddwl</a:t>
            </a:r>
            <a:r>
              <a:rPr lang="en-GB" dirty="0">
                <a:hlinkClick r:id="rId3"/>
              </a:rPr>
              <a:t> ac </a:t>
            </a:r>
            <a:r>
              <a:rPr lang="en-GB" dirty="0" err="1">
                <a:hlinkClick r:id="rId3"/>
              </a:rPr>
              <a:t>asesu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ar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gyfer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dysgu</a:t>
            </a:r>
            <a:r>
              <a:rPr lang="en-GB" dirty="0">
                <a:hlinkClick r:id="rId3"/>
              </a:rPr>
              <a:t> https://hwb.gov.wales/cwricwlwm-cymru-2008/asesiad/sut-i-ddatblygu-meddwl-ac-asesu-ar-gyfer-dysgu-yn-yr-ystafell-ddosbarth</a:t>
            </a:r>
            <a:endParaRPr lang="en-GB" dirty="0"/>
          </a:p>
          <a:p>
            <a:r>
              <a:rPr lang="en-GB" dirty="0">
                <a:hlinkClick r:id="rId4"/>
              </a:rPr>
              <a:t>Rosenshein B. (2012) Principles of Instruction https://www.teachertoolkit.co.uk/wp-content/uploads/2018/10/Principles-of-Insruction-Rosenshine.pdf</a:t>
            </a:r>
            <a:endParaRPr lang="en-GB" dirty="0"/>
          </a:p>
          <a:p>
            <a:r>
              <a:rPr lang="en-GB" dirty="0">
                <a:hlinkClick r:id="rId5"/>
              </a:rPr>
              <a:t>Coe R., Rauch C.J., </a:t>
            </a:r>
            <a:r>
              <a:rPr lang="en-GB" dirty="0" err="1">
                <a:hlinkClick r:id="rId5"/>
              </a:rPr>
              <a:t>Kime</a:t>
            </a:r>
            <a:r>
              <a:rPr lang="en-GB" dirty="0">
                <a:hlinkClick r:id="rId5"/>
              </a:rPr>
              <a:t> S., Singleton D. Great Teaching Toolkit: Evidence Review (2020) https://assets.website-files.com/5ee28729f7b4a5fa99bef2b3/5ee9f507021911ae35ac6c4d_EBE_GTT_EVIDENCE%20REVIEW_DIGITAL.pdf</a:t>
            </a:r>
            <a:endParaRPr lang="en-GB" dirty="0"/>
          </a:p>
          <a:p>
            <a:r>
              <a:rPr lang="en-GB" dirty="0">
                <a:hlinkClick r:id="rId6"/>
              </a:rPr>
              <a:t>Rosenshein B. (2010) Principles of Instruction http://www.ibe.unesco.org/fileadmin/user_upload/Publications/Educational_Practices/EdPractices_21.pdf</a:t>
            </a:r>
            <a:endParaRPr lang="en-GB" dirty="0"/>
          </a:p>
          <a:p>
            <a:r>
              <a:rPr lang="en-GB" dirty="0">
                <a:hlinkClick r:id="rId7"/>
              </a:rPr>
              <a:t>Donaldson G. (2018) </a:t>
            </a:r>
            <a:r>
              <a:rPr lang="en-GB" dirty="0" err="1">
                <a:hlinkClick r:id="rId8"/>
              </a:rPr>
              <a:t>Dyfodol</a:t>
            </a:r>
            <a:r>
              <a:rPr lang="en-GB" dirty="0">
                <a:hlinkClick r:id="rId8"/>
              </a:rPr>
              <a:t> </a:t>
            </a:r>
            <a:r>
              <a:rPr lang="en-GB" dirty="0" err="1">
                <a:hlinkClick r:id="rId8"/>
              </a:rPr>
              <a:t>llwyddiannus</a:t>
            </a:r>
            <a:r>
              <a:rPr lang="en-GB" dirty="0">
                <a:hlinkClick r:id="rId8"/>
              </a:rPr>
              <a:t>: </a:t>
            </a:r>
            <a:r>
              <a:rPr lang="en-GB" dirty="0" err="1">
                <a:hlinkClick r:id="rId8"/>
              </a:rPr>
              <a:t>crynodeb</a:t>
            </a:r>
            <a:r>
              <a:rPr lang="en-GB" dirty="0">
                <a:hlinkClick r:id="rId8"/>
              </a:rPr>
              <a:t> https://llyw.cymru/sites/default/files/publications/2018-03/dyfodol-llwyddiannus-crynodeb-o-adroddiad-yr-athro-graham-donaldson.pdf</a:t>
            </a:r>
            <a:endParaRPr lang="en-GB" dirty="0"/>
          </a:p>
          <a:p>
            <a:r>
              <a:rPr lang="en-GB" dirty="0">
                <a:hlinkClick r:id="rId9"/>
              </a:rPr>
              <a:t>Black, P., </a:t>
            </a:r>
            <a:r>
              <a:rPr lang="en-GB" dirty="0" err="1">
                <a:hlinkClick r:id="rId9"/>
              </a:rPr>
              <a:t>Wiliam</a:t>
            </a:r>
            <a:r>
              <a:rPr lang="en-GB" dirty="0">
                <a:hlinkClick r:id="rId9"/>
              </a:rPr>
              <a:t>, D. &amp; King's College London. Department of Education Professional Studies, 1998. Inside the black box : raising standards through classroom assessment, London: </a:t>
            </a:r>
            <a:r>
              <a:rPr lang="en-GB" dirty="0" err="1">
                <a:hlinkClick r:id="rId9"/>
              </a:rPr>
              <a:t>nferNelson</a:t>
            </a:r>
            <a:r>
              <a:rPr lang="en-GB" dirty="0">
                <a:hlinkClick r:id="rId9"/>
              </a:rPr>
              <a:t>.</a:t>
            </a:r>
            <a:endParaRPr lang="en-GB" dirty="0"/>
          </a:p>
          <a:p>
            <a:r>
              <a:rPr lang="en-GB" dirty="0">
                <a:hlinkClick r:id="rId10"/>
              </a:rPr>
              <a:t>Hattie, J., 2012. Visible learning for teachers : maximizing impact on learning, London ; New York: Routledge.</a:t>
            </a:r>
            <a:endParaRPr lang="en-GB" dirty="0"/>
          </a:p>
          <a:p>
            <a:pPr marL="4572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3751562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UWTSD">
      <a:dk1>
        <a:srgbClr val="000000"/>
      </a:dk1>
      <a:lt1>
        <a:sysClr val="window" lastClr="FFFFFF"/>
      </a:lt1>
      <a:dk2>
        <a:srgbClr val="104864"/>
      </a:dk2>
      <a:lt2>
        <a:srgbClr val="05C3DE"/>
      </a:lt2>
      <a:accent1>
        <a:srgbClr val="79CFFF"/>
      </a:accent1>
      <a:accent2>
        <a:srgbClr val="009DD9"/>
      </a:accent2>
      <a:accent3>
        <a:srgbClr val="0BD0D9"/>
      </a:accent3>
      <a:accent4>
        <a:srgbClr val="5CA277"/>
      </a:accent4>
      <a:accent5>
        <a:srgbClr val="FF8BFF"/>
      </a:accent5>
      <a:accent6>
        <a:srgbClr val="6FA287"/>
      </a:accent6>
      <a:hlink>
        <a:srgbClr val="F49100"/>
      </a:hlink>
      <a:folHlink>
        <a:srgbClr val="85DFD0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D9D01AC2-EE7D-4E49-99EE-8E62E4E7E8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2" ma:contentTypeDescription="Create a new document." ma:contentTypeScope="" ma:versionID="7614c0d39d68b11413b99ea6b15f897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322afc73339f979490dfcc2930f5f197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114B155-0BE3-4F73-9E16-6396EB8A22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6A4F78D-2972-45DC-9D2D-4D16FC267FC1}">
  <ds:schemaRefs>
    <ds:schemaRef ds:uri="http://purl.org/dc/terms/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8ee9550b-f5f4-4dde-bce5-39f4ba45c2f1"/>
    <ds:schemaRef ds:uri="92c24619-d6d5-42cf-b618-23d930ad9f20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A4402CD-931E-40C0-8EE9-9CECAD3735C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448</TotalTime>
  <Words>2074</Words>
  <Application>Microsoft Office PowerPoint</Application>
  <PresentationFormat>Widescreen</PresentationFormat>
  <Paragraphs>165</Paragraphs>
  <Slides>10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Abadi</vt:lpstr>
      <vt:lpstr>Abadi Extra Light</vt:lpstr>
      <vt:lpstr>Arial</vt:lpstr>
      <vt:lpstr>Calibri</vt:lpstr>
      <vt:lpstr>Corbel</vt:lpstr>
      <vt:lpstr>Times New Roman</vt:lpstr>
      <vt:lpstr>Basis</vt:lpstr>
      <vt:lpstr>Great Teaching Toolkit</vt:lpstr>
      <vt:lpstr>MEWn grWPIAU: cYmHARWCH Y toolkit Â DYFODOL LLWYDDIANNUS</vt:lpstr>
      <vt:lpstr>Mae addysgu a dysgu da yn...</vt:lpstr>
      <vt:lpstr>Y pedair elfen/’bet’ orau</vt:lpstr>
      <vt:lpstr>Ysgogi meddwl yn galed (1-3)</vt:lpstr>
      <vt:lpstr>Ysgogi meddwl yn galed(4-6)</vt:lpstr>
      <vt:lpstr>Sut mae hyn yn cysylltu â phedwar piler asesu ar gyfer dysgu?</vt:lpstr>
      <vt:lpstr>HOLI</vt:lpstr>
      <vt:lpstr>17 egwyddor hyfforddi effeithiol Rosenshein</vt:lpstr>
      <vt:lpstr>Cyfeiriadau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Great Teaching Toolkit</dc:title>
  <dc:creator>Lilian Martin</dc:creator>
  <cp:lastModifiedBy>Lilian Martin</cp:lastModifiedBy>
  <cp:revision>54</cp:revision>
  <dcterms:created xsi:type="dcterms:W3CDTF">2020-10-19T17:42:00Z</dcterms:created>
  <dcterms:modified xsi:type="dcterms:W3CDTF">2020-10-30T10:13:47Z</dcterms:modified>
</cp:coreProperties>
</file>