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0" r:id="rId6"/>
    <p:sldId id="262" r:id="rId7"/>
    <p:sldId id="263" r:id="rId8"/>
    <p:sldId id="264" r:id="rId9"/>
    <p:sldId id="265" r:id="rId10"/>
    <p:sldId id="266" r:id="rId11"/>
    <p:sldId id="268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D602E96-4410-4E08-A90B-1E04EA4FDD4F}" v="10" dt="2019-12-05T22:30:05.5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>
      <p:cViewPr>
        <p:scale>
          <a:sx n="66" d="100"/>
          <a:sy n="66" d="100"/>
        </p:scale>
        <p:origin x="16" y="1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136B89-3579-4DB8-88CF-84E6E24F74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38C86-C51B-46EC-A2EA-9A5032F249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4ACA6F-056D-4885-81F6-60B7473BB7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411B-832D-474E-A538-C456A4B85A87}" type="datetimeFigureOut">
              <a:rPr lang="en-GB" smtClean="0"/>
              <a:t>05/12/2019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B7AED4-9EE1-4E2F-8317-A335FF363A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047969-A8FA-4555-951B-B0794408D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1717F-5761-4766-B594-AB0040FF02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6362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559F5-CB39-4147-BBD6-2BC8CEF25F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79825E-B37C-44F0-B4A9-E256108122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AB0266-A60B-46B9-88B6-1F30E25E3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411B-832D-474E-A538-C456A4B85A87}" type="datetimeFigureOut">
              <a:rPr lang="en-GB" smtClean="0"/>
              <a:t>05/12/2019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7A24F5-1DF2-457C-9C8C-90CBDBBB1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2E876A-98B0-4827-ACE0-FEB732C4C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1717F-5761-4766-B594-AB0040FF02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055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D39399-0CA8-4B16-B697-E50AA73B66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C42B18-1B8C-4614-B5B8-366C88FFEF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E20591-5D03-4D3F-81B6-E01151C57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411B-832D-474E-A538-C456A4B85A87}" type="datetimeFigureOut">
              <a:rPr lang="en-GB" smtClean="0"/>
              <a:t>05/12/2019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F582B6-2973-4D31-B9CB-D86ACCAD16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508FBD-95A9-47CE-9570-E3215BD96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1717F-5761-4766-B594-AB0040FF02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552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E133E1-D9E3-4CF9-AD04-079C78981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F32E0E-E2A9-43E1-889E-B93033F5A4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556B2D-C179-4E46-8B7F-40485AB2FA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C3C58C-4579-4BAC-813E-BDC3D37D66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411B-832D-474E-A538-C456A4B85A87}" type="datetimeFigureOut">
              <a:rPr lang="en-GB" smtClean="0"/>
              <a:t>05/12/2019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4F51E8-6BAC-4833-8E12-E9F7F6EDA1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2FFE28-8189-4D31-B052-11A36A430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1717F-5761-4766-B594-AB0040FF02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755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16EA54-E944-4A99-B1D7-17725FDD47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8AA6A2-A0AB-4DB2-93FC-3851544A59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ECE773-2D9E-4AB6-A6EE-0A200BBBF9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A0FF48-9B14-4543-82F6-2A374F39AC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BCD1EA9-A902-41BC-A05F-31B468B672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655E63-5A3C-474A-8271-19BA9941C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411B-832D-474E-A538-C456A4B85A87}" type="datetimeFigureOut">
              <a:rPr lang="en-GB" smtClean="0"/>
              <a:t>05/12/2019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F202BF6-3158-440C-90BE-68725645A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5BD65A7-4327-470C-B013-F64C133C4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1717F-5761-4766-B594-AB0040FF02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111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8A09E-7363-41C1-8AC7-77C5A616D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6AD960-EF84-416C-8625-475AC217F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411B-832D-474E-A538-C456A4B85A87}" type="datetimeFigureOut">
              <a:rPr lang="en-GB" smtClean="0"/>
              <a:t>05/12/2019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936903-FD9C-466F-85CB-C485E0FFB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B618D2-97BF-407C-822C-ECACB2E31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1717F-5761-4766-B594-AB0040FF02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935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F14470-62E1-4BF6-9C26-B78AB70821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411B-832D-474E-A538-C456A4B85A87}" type="datetimeFigureOut">
              <a:rPr lang="en-GB" smtClean="0"/>
              <a:t>05/12/2019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940AABA-86FF-40DF-A5DD-9CD77310C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2882BE-4123-484F-A0C5-76BEB50B2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1717F-5761-4766-B594-AB0040FF02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326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921285-EFA9-4B0D-9E0B-9C01964CA0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5202BB-1A2C-4DD1-A613-E49957D58E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ED2E77-FAFE-408D-ABB7-1C6F600C6C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0CEA5C-CF81-4FB6-AE58-77E6B222B5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411B-832D-474E-A538-C456A4B85A87}" type="datetimeFigureOut">
              <a:rPr lang="en-GB" smtClean="0"/>
              <a:t>05/12/2019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0C15A7-DCC8-45CA-8E1A-5389848D1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15EC14-A286-4E9E-8FC2-DA4ECD2853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1717F-5761-4766-B594-AB0040FF02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171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8D0B4A-0C2E-4C40-B208-EF968F215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75D0C48-9B5B-4FBD-B40E-6DD1B65EED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F60D4E-C5D4-400F-BE50-27C81B2FD9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31E2A3-8C10-4586-A77C-869525D44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411B-832D-474E-A538-C456A4B85A87}" type="datetimeFigureOut">
              <a:rPr lang="en-GB" smtClean="0"/>
              <a:t>05/12/2019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6C4B83-2CD6-4F93-8571-8AFE99E15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2E69CA-2F11-4DC7-839F-41118A09A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1717F-5761-4766-B594-AB0040FF02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7899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A6C02F-B9DC-48AC-B6B0-803AFC6BF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48C032-BD94-4B3F-A17A-9815E52DC3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66E9DC-2CB5-4A8F-87CB-C97EEA6EC6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411B-832D-474E-A538-C456A4B85A87}" type="datetimeFigureOut">
              <a:rPr lang="en-GB" smtClean="0"/>
              <a:t>05/12/2019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ED0487-ADB4-4C8E-9B70-EA51D51969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76E453-5A09-46B9-B6F1-1432E194A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1717F-5761-4766-B594-AB0040FF02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370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29B3F58-53F7-444F-88BC-320B9A4FAB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E44BCE-4230-4EC2-A252-2EA88B3B1F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1604CF-F546-4DFA-9E85-75C09F975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411B-832D-474E-A538-C456A4B85A87}" type="datetimeFigureOut">
              <a:rPr lang="en-GB" smtClean="0"/>
              <a:t>05/12/2019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949D39-AF7F-4468-8D6F-BD4613997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AA677D-4914-46B4-A864-80D1CD653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1717F-5761-4766-B594-AB0040FF02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2440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273C2A7-B8DC-4BC8-8B45-D28E786EB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6CB2D2-37AD-4114-B8C8-660AC5E711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9060FE-DC72-4720-9915-015BE27EF9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9B411B-832D-474E-A538-C456A4B85A87}" type="datetimeFigureOut">
              <a:rPr lang="en-GB" smtClean="0"/>
              <a:t>05/12/2019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1D4A16-23B6-400E-9B0E-9369090A27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FB829D-A722-4127-8B00-21AC27073A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1717F-5761-4766-B594-AB0040FF02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147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hs.uk/using-the-nhs/nhs-services/the-nhs-app/help/app-login/biometric-login/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D3FFFA32-D9F4-4AF9-A025-CD128AC85E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557022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2823A416-999C-4FA3-A853-0AE48404B5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808676"/>
            <a:ext cx="12192000" cy="3049325"/>
            <a:chOff x="0" y="3808676"/>
            <a:chExt cx="12192000" cy="3049325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9362F656-1A8D-4BA3-BA72-92332E75DB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5716" b="9820"/>
            <a:stretch>
              <a:fillRect/>
            </a:stretch>
          </p:blipFill>
          <p:spPr>
            <a:xfrm>
              <a:off x="0" y="3808676"/>
              <a:ext cx="12192000" cy="3049325"/>
            </a:xfrm>
            <a:custGeom>
              <a:avLst/>
              <a:gdLst>
                <a:gd name="connsiteX0" fmla="*/ 0 w 12192000"/>
                <a:gd name="connsiteY0" fmla="*/ 0 h 3049325"/>
                <a:gd name="connsiteX1" fmla="*/ 12192000 w 12192000"/>
                <a:gd name="connsiteY1" fmla="*/ 0 h 3049325"/>
                <a:gd name="connsiteX2" fmla="*/ 12192000 w 12192000"/>
                <a:gd name="connsiteY2" fmla="*/ 3049325 h 3049325"/>
                <a:gd name="connsiteX3" fmla="*/ 0 w 12192000"/>
                <a:gd name="connsiteY3" fmla="*/ 3049325 h 3049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192000" h="3049325">
                  <a:moveTo>
                    <a:pt x="0" y="0"/>
                  </a:moveTo>
                  <a:lnTo>
                    <a:pt x="12192000" y="0"/>
                  </a:lnTo>
                  <a:lnTo>
                    <a:pt x="12192000" y="3049325"/>
                  </a:lnTo>
                  <a:lnTo>
                    <a:pt x="0" y="3049325"/>
                  </a:lnTo>
                  <a:close/>
                </a:path>
              </a:pathLst>
            </a:custGeom>
          </p:spPr>
        </p:pic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9338807D-FB66-4E3A-9CF0-786662C4AB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67339" y="5375082"/>
              <a:ext cx="373711" cy="40551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5320603-10EA-4307-AA1D-33C24AA49C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79226" y="5105400"/>
            <a:ext cx="9833548" cy="106680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3400" kern="1200">
                <a:solidFill>
                  <a:srgbClr val="3F3F3F"/>
                </a:solidFill>
                <a:latin typeface="+mj-lt"/>
                <a:ea typeface="+mj-ea"/>
                <a:cs typeface="+mj-cs"/>
              </a:rPr>
              <a:t>BUSINESS</a:t>
            </a:r>
            <a:br>
              <a:rPr lang="en-US" sz="3400" kern="1200">
                <a:solidFill>
                  <a:srgbClr val="3F3F3F"/>
                </a:solidFill>
                <a:latin typeface="+mj-lt"/>
                <a:ea typeface="+mj-ea"/>
                <a:cs typeface="+mj-cs"/>
              </a:rPr>
            </a:br>
            <a:r>
              <a:rPr lang="en-US" sz="3400" kern="1200">
                <a:solidFill>
                  <a:srgbClr val="3F3F3F"/>
                </a:solidFill>
                <a:latin typeface="+mj-lt"/>
                <a:ea typeface="+mj-ea"/>
                <a:cs typeface="+mj-cs"/>
              </a:rPr>
              <a:t>Samia Assebab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767262-08CB-4BB5-9236-4987D478E44B}"/>
              </a:ext>
            </a:extLst>
          </p:cNvPr>
          <p:cNvSpPr txBox="1"/>
          <p:nvPr/>
        </p:nvSpPr>
        <p:spPr>
          <a:xfrm>
            <a:off x="1179226" y="872046"/>
            <a:ext cx="9833548" cy="29455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2000" dirty="0">
                <a:solidFill>
                  <a:srgbClr val="FFFFFF"/>
                </a:solidFill>
              </a:rPr>
              <a:t>My role as a business analysts is working alongside marketing to strengthen product image​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FFFFFF"/>
              </a:solidFill>
            </a:endParaRP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FFFF"/>
                </a:solidFill>
              </a:rPr>
              <a:t>The middle-man between departments​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FFFF"/>
                </a:solidFill>
              </a:rPr>
              <a:t>​Conceptualize ideas ​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FFFF"/>
                </a:solidFill>
              </a:rPr>
              <a:t>Measure expectations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endParaRPr lang="en-US" sz="2000" dirty="0">
              <a:solidFill>
                <a:srgbClr val="FFFFFF"/>
              </a:solidFill>
            </a:endParaRP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2000" dirty="0">
                <a:solidFill>
                  <a:srgbClr val="FFFFFF"/>
                </a:solidFill>
              </a:rPr>
              <a:t>In this section I will discuss my role in detail and the importance of business analysis as well as legal classification, business projection and long term objectives.</a:t>
            </a:r>
          </a:p>
        </p:txBody>
      </p:sp>
    </p:spTree>
    <p:extLst>
      <p:ext uri="{BB962C8B-B14F-4D97-AF65-F5344CB8AC3E}">
        <p14:creationId xmlns:p14="http://schemas.microsoft.com/office/powerpoint/2010/main" val="10488881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712FA44-2571-4713-848E-B81A75B704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5368" y="2043663"/>
            <a:ext cx="6105194" cy="2031055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Our slogan </a:t>
            </a:r>
            <a:br>
              <a:rPr lang="en-US" sz="47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89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"Scan, Identify and Store"</a:t>
            </a:r>
            <a:endParaRPr lang="en-US" sz="47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178542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EC44456-CBAF-4A19-B769-05F36945ED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F4FD03-0544-4C6C-8150-4615ED9F7D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22021" y="3231931"/>
            <a:ext cx="3852041" cy="183405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000"/>
              <a:t>MISSION STATEMENT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49D364-176F-43B0-85C0-E4FE4BBD75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82910" y="5242675"/>
            <a:ext cx="4330262" cy="683284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1900"/>
              <a:t>“Revolutionise and replace all attendance and registry systems by 2030 with FIRNN” </a:t>
            </a:r>
          </a:p>
        </p:txBody>
      </p:sp>
      <p:cxnSp>
        <p:nvCxnSpPr>
          <p:cNvPr id="15" name="Straight Connector 11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83749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8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B80D41-6A53-4C1B-8637-DB42033F1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PRISONS[3]</a:t>
            </a:r>
            <a:endParaRPr lang="en-US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C1CF81F-220A-41CA-A3F8-51A87479BD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929" b="-2"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6572434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DFC15EF-8382-4EDF-BF2F-62EA2B2C3260}"/>
              </a:ext>
            </a:extLst>
          </p:cNvPr>
          <p:cNvSpPr/>
          <p:nvPr/>
        </p:nvSpPr>
        <p:spPr>
          <a:xfrm>
            <a:off x="6746628" y="1783959"/>
            <a:ext cx="4645250" cy="2889114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1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HEALTH AND WELLNESS ORGANISATIONS[6] 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Content Placeholder 5" descr="A blue and white sign&#10;&#10;Description automatically generated">
            <a:extLst>
              <a:ext uri="{FF2B5EF4-FFF2-40B4-BE49-F238E27FC236}">
                <a16:creationId xmlns:a16="http://schemas.microsoft.com/office/drawing/2014/main" id="{903993FE-00B3-456C-88B7-B07FC2458A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9910" r="2249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027178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A9227-41E1-44C0-80F7-2C9F27AE86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462272"/>
            <a:ext cx="10506456" cy="1197864"/>
          </a:xfrm>
          <a:prstGeom prst="ellipse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3000" dirty="0"/>
              <a:t>UNIVERSITIES, SCHOOLS AND EMPLOYMENT[1][2]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7123317-B183-4ECC-8CBB-E7494BDF9A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6163" y="685138"/>
            <a:ext cx="5681220" cy="318148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C2B9472-4F3D-4835-B515-A48D0B9975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1737" y="648587"/>
            <a:ext cx="5681220" cy="3218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5843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5">
            <a:extLst>
              <a:ext uri="{FF2B5EF4-FFF2-40B4-BE49-F238E27FC236}">
                <a16:creationId xmlns:a16="http://schemas.microsoft.com/office/drawing/2014/main" id="{07322A9E-F1EC-405E-8971-BA906EFFCC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329674" y="1290909"/>
            <a:ext cx="9702800" cy="5573512"/>
          </a:xfrm>
          <a:custGeom>
            <a:avLst/>
            <a:gdLst>
              <a:gd name="T0" fmla="*/ 1752 w 2038"/>
              <a:gd name="T1" fmla="*/ 1169 h 1169"/>
              <a:gd name="T2" fmla="*/ 1487 w 2038"/>
              <a:gd name="T3" fmla="*/ 334 h 1169"/>
              <a:gd name="T4" fmla="*/ 860 w 2038"/>
              <a:gd name="T5" fmla="*/ 22 h 1169"/>
              <a:gd name="T6" fmla="*/ 199 w 2038"/>
              <a:gd name="T7" fmla="*/ 318 h 1169"/>
              <a:gd name="T8" fmla="*/ 399 w 2038"/>
              <a:gd name="T9" fmla="*/ 1165 h 1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38" h="1169">
                <a:moveTo>
                  <a:pt x="1752" y="1169"/>
                </a:moveTo>
                <a:cubicBezTo>
                  <a:pt x="2038" y="928"/>
                  <a:pt x="1673" y="513"/>
                  <a:pt x="1487" y="334"/>
                </a:cubicBezTo>
                <a:cubicBezTo>
                  <a:pt x="1316" y="170"/>
                  <a:pt x="1099" y="43"/>
                  <a:pt x="860" y="22"/>
                </a:cubicBezTo>
                <a:cubicBezTo>
                  <a:pt x="621" y="0"/>
                  <a:pt x="341" y="128"/>
                  <a:pt x="199" y="318"/>
                </a:cubicBezTo>
                <a:cubicBezTo>
                  <a:pt x="0" y="586"/>
                  <a:pt x="184" y="965"/>
                  <a:pt x="399" y="1165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6">
            <a:extLst>
              <a:ext uri="{FF2B5EF4-FFF2-40B4-BE49-F238E27FC236}">
                <a16:creationId xmlns:a16="http://schemas.microsoft.com/office/drawing/2014/main" id="{A5704422-1118-4FD1-95AD-29A064EB80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70451" y="2010741"/>
            <a:ext cx="7373938" cy="4848892"/>
          </a:xfrm>
          <a:custGeom>
            <a:avLst/>
            <a:gdLst>
              <a:gd name="T0" fmla="*/ 1025 w 1549"/>
              <a:gd name="T1" fmla="*/ 1016 h 1017"/>
              <a:gd name="T2" fmla="*/ 1443 w 1549"/>
              <a:gd name="T3" fmla="*/ 592 h 1017"/>
              <a:gd name="T4" fmla="*/ 782 w 1549"/>
              <a:gd name="T5" fmla="*/ 53 h 1017"/>
              <a:gd name="T6" fmla="*/ 150 w 1549"/>
              <a:gd name="T7" fmla="*/ 329 h 1017"/>
              <a:gd name="T8" fmla="*/ 477 w 1549"/>
              <a:gd name="T9" fmla="*/ 1017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49" h="1017">
                <a:moveTo>
                  <a:pt x="1025" y="1016"/>
                </a:moveTo>
                <a:cubicBezTo>
                  <a:pt x="1223" y="971"/>
                  <a:pt x="1549" y="857"/>
                  <a:pt x="1443" y="592"/>
                </a:cubicBezTo>
                <a:cubicBezTo>
                  <a:pt x="1344" y="344"/>
                  <a:pt x="1041" y="111"/>
                  <a:pt x="782" y="53"/>
                </a:cubicBezTo>
                <a:cubicBezTo>
                  <a:pt x="545" y="0"/>
                  <a:pt x="275" y="117"/>
                  <a:pt x="150" y="329"/>
                </a:cubicBezTo>
                <a:cubicBezTo>
                  <a:pt x="0" y="584"/>
                  <a:pt x="243" y="911"/>
                  <a:pt x="477" y="1017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7">
            <a:extLst>
              <a:ext uri="{FF2B5EF4-FFF2-40B4-BE49-F238E27FC236}">
                <a16:creationId xmlns:a16="http://schemas.microsoft.com/office/drawing/2014/main" id="{A88B2AAA-B805-498E-A9E6-98B8858554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251351" y="1780905"/>
            <a:ext cx="8035925" cy="5083516"/>
          </a:xfrm>
          <a:custGeom>
            <a:avLst/>
            <a:gdLst>
              <a:gd name="T0" fmla="*/ 1302 w 1688"/>
              <a:gd name="T1" fmla="*/ 1066 h 1066"/>
              <a:gd name="T2" fmla="*/ 1613 w 1688"/>
              <a:gd name="T3" fmla="*/ 850 h 1066"/>
              <a:gd name="T4" fmla="*/ 1517 w 1688"/>
              <a:gd name="T5" fmla="*/ 471 h 1066"/>
              <a:gd name="T6" fmla="*/ 798 w 1688"/>
              <a:gd name="T7" fmla="*/ 28 h 1066"/>
              <a:gd name="T8" fmla="*/ 181 w 1688"/>
              <a:gd name="T9" fmla="*/ 333 h 1066"/>
              <a:gd name="T10" fmla="*/ 420 w 1688"/>
              <a:gd name="T11" fmla="*/ 1066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88" h="1066">
                <a:moveTo>
                  <a:pt x="1302" y="1066"/>
                </a:moveTo>
                <a:cubicBezTo>
                  <a:pt x="1416" y="1024"/>
                  <a:pt x="1551" y="962"/>
                  <a:pt x="1613" y="850"/>
                </a:cubicBezTo>
                <a:cubicBezTo>
                  <a:pt x="1688" y="715"/>
                  <a:pt x="1606" y="575"/>
                  <a:pt x="1517" y="471"/>
                </a:cubicBezTo>
                <a:cubicBezTo>
                  <a:pt x="1336" y="258"/>
                  <a:pt x="1084" y="62"/>
                  <a:pt x="798" y="28"/>
                </a:cubicBezTo>
                <a:cubicBezTo>
                  <a:pt x="559" y="0"/>
                  <a:pt x="317" y="138"/>
                  <a:pt x="181" y="333"/>
                </a:cubicBezTo>
                <a:cubicBezTo>
                  <a:pt x="0" y="592"/>
                  <a:pt x="191" y="907"/>
                  <a:pt x="420" y="1066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8">
            <a:extLst>
              <a:ext uri="{FF2B5EF4-FFF2-40B4-BE49-F238E27FC236}">
                <a16:creationId xmlns:a16="http://schemas.microsoft.com/office/drawing/2014/main" id="{9B8051E0-19D7-43E1-BFD9-E6DBFEB3A3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542347"/>
            <a:ext cx="10334625" cy="6322075"/>
          </a:xfrm>
          <a:custGeom>
            <a:avLst/>
            <a:gdLst>
              <a:gd name="T0" fmla="*/ 1873 w 2171"/>
              <a:gd name="T1" fmla="*/ 1326 h 1326"/>
              <a:gd name="T2" fmla="*/ 1609 w 2171"/>
              <a:gd name="T3" fmla="*/ 473 h 1326"/>
              <a:gd name="T4" fmla="*/ 880 w 2171"/>
              <a:gd name="T5" fmla="*/ 63 h 1326"/>
              <a:gd name="T6" fmla="*/ 0 w 2171"/>
              <a:gd name="T7" fmla="*/ 423 h 1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71" h="1326">
                <a:moveTo>
                  <a:pt x="1873" y="1326"/>
                </a:moveTo>
                <a:cubicBezTo>
                  <a:pt x="2171" y="1045"/>
                  <a:pt x="1825" y="678"/>
                  <a:pt x="1609" y="473"/>
                </a:cubicBezTo>
                <a:cubicBezTo>
                  <a:pt x="1406" y="281"/>
                  <a:pt x="1159" y="116"/>
                  <a:pt x="880" y="63"/>
                </a:cubicBezTo>
                <a:cubicBezTo>
                  <a:pt x="545" y="0"/>
                  <a:pt x="214" y="161"/>
                  <a:pt x="0" y="423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9">
            <a:extLst>
              <a:ext uri="{FF2B5EF4-FFF2-40B4-BE49-F238E27FC236}">
                <a16:creationId xmlns:a16="http://schemas.microsoft.com/office/drawing/2014/main" id="{4EDB2B02-86A2-46F5-A4BE-B7D9B10411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701" y="6178751"/>
            <a:ext cx="504825" cy="681527"/>
          </a:xfrm>
          <a:custGeom>
            <a:avLst/>
            <a:gdLst>
              <a:gd name="T0" fmla="*/ 0 w 106"/>
              <a:gd name="T1" fmla="*/ 0 h 143"/>
              <a:gd name="T2" fmla="*/ 106 w 106"/>
              <a:gd name="T3" fmla="*/ 143 h 14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06" h="143">
                <a:moveTo>
                  <a:pt x="0" y="0"/>
                </a:moveTo>
                <a:cubicBezTo>
                  <a:pt x="35" y="54"/>
                  <a:pt x="70" y="101"/>
                  <a:pt x="106" y="143"/>
                </a:cubicBezTo>
              </a:path>
            </a:pathLst>
          </a:custGeom>
          <a:noFill/>
          <a:ln w="4763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Freeform 10">
            <a:extLst>
              <a:ext uri="{FF2B5EF4-FFF2-40B4-BE49-F238E27FC236}">
                <a16:creationId xmlns:a16="http://schemas.microsoft.com/office/drawing/2014/main" id="{43954639-FB5D-41F4-9560-6F6DFE7784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59376"/>
            <a:ext cx="11091863" cy="6923796"/>
          </a:xfrm>
          <a:custGeom>
            <a:avLst/>
            <a:gdLst>
              <a:gd name="T0" fmla="*/ 2046 w 2330"/>
              <a:gd name="T1" fmla="*/ 1452 h 1452"/>
              <a:gd name="T2" fmla="*/ 1813 w 2330"/>
              <a:gd name="T3" fmla="*/ 601 h 1452"/>
              <a:gd name="T4" fmla="*/ 956 w 2330"/>
              <a:gd name="T5" fmla="*/ 97 h 1452"/>
              <a:gd name="T6" fmla="*/ 0 w 2330"/>
              <a:gd name="T7" fmla="*/ 366 h 1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30" h="1452">
                <a:moveTo>
                  <a:pt x="2046" y="1452"/>
                </a:moveTo>
                <a:cubicBezTo>
                  <a:pt x="2330" y="1153"/>
                  <a:pt x="2049" y="821"/>
                  <a:pt x="1813" y="601"/>
                </a:cubicBezTo>
                <a:cubicBezTo>
                  <a:pt x="1569" y="375"/>
                  <a:pt x="1282" y="179"/>
                  <a:pt x="956" y="97"/>
                </a:cubicBezTo>
                <a:cubicBezTo>
                  <a:pt x="572" y="0"/>
                  <a:pt x="292" y="101"/>
                  <a:pt x="0" y="366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Freeform 12">
            <a:extLst>
              <a:ext uri="{FF2B5EF4-FFF2-40B4-BE49-F238E27FC236}">
                <a16:creationId xmlns:a16="http://schemas.microsoft.com/office/drawing/2014/main" id="{E898931C-0323-41FA-A036-20F818B1FF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1916"/>
            <a:ext cx="1057275" cy="614491"/>
          </a:xfrm>
          <a:custGeom>
            <a:avLst/>
            <a:gdLst>
              <a:gd name="T0" fmla="*/ 222 w 222"/>
              <a:gd name="T1" fmla="*/ 0 h 129"/>
              <a:gd name="T2" fmla="*/ 0 w 222"/>
              <a:gd name="T3" fmla="*/ 129 h 129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22" h="129">
                <a:moveTo>
                  <a:pt x="222" y="0"/>
                </a:moveTo>
                <a:cubicBezTo>
                  <a:pt x="152" y="35"/>
                  <a:pt x="76" y="78"/>
                  <a:pt x="0" y="129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14">
            <a:extLst>
              <a:ext uri="{FF2B5EF4-FFF2-40B4-BE49-F238E27FC236}">
                <a16:creationId xmlns:a16="http://schemas.microsoft.com/office/drawing/2014/main" id="{89AFE9DD-0792-4B98-B4EB-97ACA17E6A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701" y="-6705"/>
            <a:ext cx="595313" cy="352734"/>
          </a:xfrm>
          <a:custGeom>
            <a:avLst/>
            <a:gdLst>
              <a:gd name="T0" fmla="*/ 125 w 125"/>
              <a:gd name="T1" fmla="*/ 0 h 74"/>
              <a:gd name="T2" fmla="*/ 0 w 125"/>
              <a:gd name="T3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25" h="74">
                <a:moveTo>
                  <a:pt x="125" y="0"/>
                </a:moveTo>
                <a:cubicBezTo>
                  <a:pt x="85" y="22"/>
                  <a:pt x="43" y="47"/>
                  <a:pt x="0" y="74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Freeform 16">
            <a:extLst>
              <a:ext uri="{FF2B5EF4-FFF2-40B4-BE49-F238E27FC236}">
                <a16:creationId xmlns:a16="http://schemas.microsoft.com/office/drawing/2014/main" id="{3981F5C4-9AE1-404E-AF44-A4E6DB374F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1916"/>
            <a:ext cx="357188" cy="213875"/>
          </a:xfrm>
          <a:custGeom>
            <a:avLst/>
            <a:gdLst>
              <a:gd name="T0" fmla="*/ 75 w 75"/>
              <a:gd name="T1" fmla="*/ 0 h 45"/>
              <a:gd name="T2" fmla="*/ 0 w 75"/>
              <a:gd name="T3" fmla="*/ 45 h 4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45">
                <a:moveTo>
                  <a:pt x="75" y="0"/>
                </a:moveTo>
                <a:cubicBezTo>
                  <a:pt x="50" y="14"/>
                  <a:pt x="25" y="29"/>
                  <a:pt x="0" y="45"/>
                </a:cubicBezTo>
              </a:path>
            </a:pathLst>
          </a:custGeom>
          <a:noFill/>
          <a:ln w="12700" cap="flat">
            <a:solidFill>
              <a:schemeClr val="tx1">
                <a:alpha val="20000"/>
              </a:schemeClr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" name="Freeform 11">
            <a:extLst>
              <a:ext uri="{FF2B5EF4-FFF2-40B4-BE49-F238E27FC236}">
                <a16:creationId xmlns:a16="http://schemas.microsoft.com/office/drawing/2014/main" id="{763C1781-8726-4FAC-8C45-FF40376BE4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26601" y="-1916"/>
            <a:ext cx="5788025" cy="6847184"/>
          </a:xfrm>
          <a:custGeom>
            <a:avLst/>
            <a:gdLst>
              <a:gd name="T0" fmla="*/ 1094 w 1216"/>
              <a:gd name="T1" fmla="*/ 1436 h 1436"/>
              <a:gd name="T2" fmla="*/ 709 w 1216"/>
              <a:gd name="T3" fmla="*/ 551 h 1436"/>
              <a:gd name="T4" fmla="*/ 0 w 1216"/>
              <a:gd name="T5" fmla="*/ 0 h 1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6" h="1436">
                <a:moveTo>
                  <a:pt x="1094" y="1436"/>
                </a:moveTo>
                <a:cubicBezTo>
                  <a:pt x="1216" y="1114"/>
                  <a:pt x="904" y="770"/>
                  <a:pt x="709" y="551"/>
                </a:cubicBezTo>
                <a:cubicBezTo>
                  <a:pt x="509" y="327"/>
                  <a:pt x="274" y="127"/>
                  <a:pt x="0" y="0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Freeform 21">
            <a:extLst>
              <a:ext uri="{FF2B5EF4-FFF2-40B4-BE49-F238E27FC236}">
                <a16:creationId xmlns:a16="http://schemas.microsoft.com/office/drawing/2014/main" id="{301491B5-56C7-43DC-A3D9-861EECCA05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235014" y="2872"/>
            <a:ext cx="2951163" cy="2555325"/>
          </a:xfrm>
          <a:custGeom>
            <a:avLst/>
            <a:gdLst>
              <a:gd name="T0" fmla="*/ 620 w 620"/>
              <a:gd name="T1" fmla="*/ 536 h 536"/>
              <a:gd name="T2" fmla="*/ 0 w 620"/>
              <a:gd name="T3" fmla="*/ 0 h 53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20" h="536">
                <a:moveTo>
                  <a:pt x="620" y="536"/>
                </a:moveTo>
                <a:cubicBezTo>
                  <a:pt x="404" y="314"/>
                  <a:pt x="196" y="138"/>
                  <a:pt x="0" y="0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732BDC-A323-4765-91DE-2733A28A47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42248" y="1481328"/>
            <a:ext cx="2926080" cy="246888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b="1" dirty="0"/>
              <a:t>DATA [4][7]</a:t>
            </a:r>
          </a:p>
        </p:txBody>
      </p:sp>
      <p:sp>
        <p:nvSpPr>
          <p:cNvPr id="31" name="Freeform 22">
            <a:extLst>
              <a:ext uri="{FF2B5EF4-FFF2-40B4-BE49-F238E27FC236}">
                <a16:creationId xmlns:a16="http://schemas.microsoft.com/office/drawing/2014/main" id="{237E2353-22DF-46E0-A200-FB30F8F394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0020826" y="-1916"/>
            <a:ext cx="2165350" cy="1358265"/>
          </a:xfrm>
          <a:custGeom>
            <a:avLst/>
            <a:gdLst>
              <a:gd name="T0" fmla="*/ 0 w 455"/>
              <a:gd name="T1" fmla="*/ 0 h 285"/>
              <a:gd name="T2" fmla="*/ 455 w 455"/>
              <a:gd name="T3" fmla="*/ 285 h 2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5" h="285">
                <a:moveTo>
                  <a:pt x="0" y="0"/>
                </a:moveTo>
                <a:cubicBezTo>
                  <a:pt x="153" y="85"/>
                  <a:pt x="308" y="180"/>
                  <a:pt x="455" y="285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Freeform 23">
            <a:extLst>
              <a:ext uri="{FF2B5EF4-FFF2-40B4-BE49-F238E27FC236}">
                <a16:creationId xmlns:a16="http://schemas.microsoft.com/office/drawing/2014/main" id="{DD6138DB-057B-45F7-A5F4-E7BFDA20D0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90826" y="-1916"/>
            <a:ext cx="895350" cy="534687"/>
          </a:xfrm>
          <a:custGeom>
            <a:avLst/>
            <a:gdLst>
              <a:gd name="T0" fmla="*/ 0 w 188"/>
              <a:gd name="T1" fmla="*/ 0 h 112"/>
              <a:gd name="T2" fmla="*/ 188 w 188"/>
              <a:gd name="T3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8" h="112">
                <a:moveTo>
                  <a:pt x="0" y="0"/>
                </a:moveTo>
                <a:cubicBezTo>
                  <a:pt x="63" y="36"/>
                  <a:pt x="126" y="73"/>
                  <a:pt x="188" y="112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79A54AB1-B64F-4843-BFAB-81CB74E66B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31529">
            <a:off x="752078" y="2218040"/>
            <a:ext cx="4418757" cy="4259609"/>
          </a:xfrm>
          <a:custGeom>
            <a:avLst/>
            <a:gdLst>
              <a:gd name="connsiteX0" fmla="*/ 404107 w 4507111"/>
              <a:gd name="connsiteY0" fmla="*/ 0 h 4344781"/>
              <a:gd name="connsiteX1" fmla="*/ 371857 w 4507111"/>
              <a:gd name="connsiteY1" fmla="*/ 117359 h 4344781"/>
              <a:gd name="connsiteX2" fmla="*/ 307833 w 4507111"/>
              <a:gd name="connsiteY2" fmla="*/ 632970 h 4344781"/>
              <a:gd name="connsiteX3" fmla="*/ 3569418 w 4507111"/>
              <a:gd name="connsiteY3" fmla="*/ 4141149 h 4344781"/>
              <a:gd name="connsiteX4" fmla="*/ 4440861 w 4507111"/>
              <a:gd name="connsiteY4" fmla="*/ 4332480 h 4344781"/>
              <a:gd name="connsiteX5" fmla="*/ 4507111 w 4507111"/>
              <a:gd name="connsiteY5" fmla="*/ 4341752 h 4344781"/>
              <a:gd name="connsiteX6" fmla="*/ 4296045 w 4507111"/>
              <a:gd name="connsiteY6" fmla="*/ 4344781 h 4344781"/>
              <a:gd name="connsiteX7" fmla="*/ 3749565 w 4507111"/>
              <a:gd name="connsiteY7" fmla="*/ 4321853 h 4344781"/>
              <a:gd name="connsiteX8" fmla="*/ 36764 w 4507111"/>
              <a:gd name="connsiteY8" fmla="*/ 1629794 h 4344781"/>
              <a:gd name="connsiteX9" fmla="*/ 300069 w 4507111"/>
              <a:gd name="connsiteY9" fmla="*/ 144750 h 434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07111" h="4344781">
                <a:moveTo>
                  <a:pt x="404107" y="0"/>
                </a:moveTo>
                <a:lnTo>
                  <a:pt x="371857" y="117359"/>
                </a:lnTo>
                <a:cubicBezTo>
                  <a:pt x="333827" y="278567"/>
                  <a:pt x="311875" y="450459"/>
                  <a:pt x="307833" y="632970"/>
                </a:cubicBezTo>
                <a:cubicBezTo>
                  <a:pt x="264711" y="2579752"/>
                  <a:pt x="2253987" y="3769243"/>
                  <a:pt x="3569418" y="4141149"/>
                </a:cubicBezTo>
                <a:cubicBezTo>
                  <a:pt x="3816061" y="4210881"/>
                  <a:pt x="4114807" y="4279754"/>
                  <a:pt x="4440861" y="4332480"/>
                </a:cubicBezTo>
                <a:lnTo>
                  <a:pt x="4507111" y="4341752"/>
                </a:lnTo>
                <a:lnTo>
                  <a:pt x="4296045" y="4344781"/>
                </a:lnTo>
                <a:cubicBezTo>
                  <a:pt x="4097363" y="4343711"/>
                  <a:pt x="3912623" y="4335104"/>
                  <a:pt x="3749565" y="4321853"/>
                </a:cubicBezTo>
                <a:cubicBezTo>
                  <a:pt x="2445102" y="4215850"/>
                  <a:pt x="356405" y="3466499"/>
                  <a:pt x="36764" y="1629794"/>
                </a:cubicBezTo>
                <a:cubicBezTo>
                  <a:pt x="-63123" y="1055823"/>
                  <a:pt x="45741" y="555869"/>
                  <a:pt x="300069" y="144750"/>
                </a:cubicBez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ABE601-4FBA-4864-A566-DFD533DA1F1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396" b="1"/>
          <a:stretch/>
        </p:blipFill>
        <p:spPr>
          <a:xfrm>
            <a:off x="921910" y="465243"/>
            <a:ext cx="7761924" cy="5343065"/>
          </a:xfrm>
          <a:custGeom>
            <a:avLst/>
            <a:gdLst>
              <a:gd name="connsiteX0" fmla="*/ 3025687 w 7761924"/>
              <a:gd name="connsiteY0" fmla="*/ 76 h 5343065"/>
              <a:gd name="connsiteX1" fmla="*/ 3372722 w 7761924"/>
              <a:gd name="connsiteY1" fmla="*/ 16088 h 5343065"/>
              <a:gd name="connsiteX2" fmla="*/ 7761924 w 7761924"/>
              <a:gd name="connsiteY2" fmla="*/ 3316816 h 5343065"/>
              <a:gd name="connsiteX3" fmla="*/ 3701109 w 7761924"/>
              <a:gd name="connsiteY3" fmla="*/ 5320611 h 5343065"/>
              <a:gd name="connsiteX4" fmla="*/ 36290 w 7761924"/>
              <a:gd name="connsiteY4" fmla="*/ 2696959 h 5343065"/>
              <a:gd name="connsiteX5" fmla="*/ 3025687 w 7761924"/>
              <a:gd name="connsiteY5" fmla="*/ 76 h 5343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761924" h="5343065">
                <a:moveTo>
                  <a:pt x="3025687" y="76"/>
                </a:moveTo>
                <a:cubicBezTo>
                  <a:pt x="3140786" y="756"/>
                  <a:pt x="3256631" y="6055"/>
                  <a:pt x="3372722" y="16088"/>
                </a:cubicBezTo>
                <a:cubicBezTo>
                  <a:pt x="5230178" y="176616"/>
                  <a:pt x="7761924" y="1424594"/>
                  <a:pt x="7761924" y="3316816"/>
                </a:cubicBezTo>
                <a:cubicBezTo>
                  <a:pt x="7646022" y="5237647"/>
                  <a:pt x="4988715" y="5423921"/>
                  <a:pt x="3701109" y="5320611"/>
                </a:cubicBezTo>
                <a:cubicBezTo>
                  <a:pt x="2413504" y="5217301"/>
                  <a:pt x="351800" y="4486992"/>
                  <a:pt x="36290" y="2696959"/>
                </a:cubicBezTo>
                <a:cubicBezTo>
                  <a:pt x="-259500" y="1018804"/>
                  <a:pt x="1299198" y="-10133"/>
                  <a:pt x="3025687" y="76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468438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4F9F79B-A093-478E-96B5-EE02BC93A8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5E55821-53B9-435E-A145-614BAEAFB6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4526280"/>
            <a:ext cx="7410681" cy="1737360"/>
          </a:xfrm>
        </p:spPr>
        <p:txBody>
          <a:bodyPr>
            <a:normAutofit/>
          </a:bodyPr>
          <a:lstStyle/>
          <a:p>
            <a:r>
              <a:rPr lang="en-GB" sz="4800" dirty="0"/>
              <a:t>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4D57EA-54DB-44B7-8A80-4BDB7E76DD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595293"/>
            <a:ext cx="5676637" cy="3463951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800" dirty="0"/>
              <a:t>From the brief business analysis it is evident there is a need from this product as well as great benefit for example;</a:t>
            </a:r>
          </a:p>
          <a:p>
            <a:r>
              <a:rPr lang="en-GB" sz="1800" dirty="0"/>
              <a:t>The possibility of integration into multiple registration dependant industries</a:t>
            </a:r>
          </a:p>
          <a:p>
            <a:pPr marL="0" indent="0">
              <a:buNone/>
            </a:pPr>
            <a:endParaRPr lang="en-GB" sz="1800" dirty="0"/>
          </a:p>
          <a:p>
            <a:r>
              <a:rPr lang="en-GB" sz="1800" dirty="0"/>
              <a:t>The potential to expand into secure infrastructures </a:t>
            </a:r>
          </a:p>
          <a:p>
            <a:pPr marL="0" indent="0">
              <a:buNone/>
            </a:pPr>
            <a:endParaRPr lang="en-GB" sz="1800" dirty="0"/>
          </a:p>
          <a:p>
            <a:r>
              <a:rPr lang="en-GB" sz="1800" dirty="0"/>
              <a:t>the data collected could help industries improve protocols and security measures </a:t>
            </a:r>
          </a:p>
          <a:p>
            <a:endParaRPr lang="en-GB" sz="180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1394CD8-BD30-4B74-86F4-51FDF33834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92113" y="0"/>
            <a:ext cx="5699887" cy="4059244"/>
          </a:xfrm>
          <a:custGeom>
            <a:avLst/>
            <a:gdLst>
              <a:gd name="connsiteX0" fmla="*/ 0 w 5699887"/>
              <a:gd name="connsiteY0" fmla="*/ 0 h 4059244"/>
              <a:gd name="connsiteX1" fmla="*/ 5699887 w 5699887"/>
              <a:gd name="connsiteY1" fmla="*/ 0 h 4059244"/>
              <a:gd name="connsiteX2" fmla="*/ 5699887 w 5699887"/>
              <a:gd name="connsiteY2" fmla="*/ 3944096 h 4059244"/>
              <a:gd name="connsiteX3" fmla="*/ 5525775 w 5699887"/>
              <a:gd name="connsiteY3" fmla="*/ 3980429 h 4059244"/>
              <a:gd name="connsiteX4" fmla="*/ 4663256 w 5699887"/>
              <a:gd name="connsiteY4" fmla="*/ 4059244 h 4059244"/>
              <a:gd name="connsiteX5" fmla="*/ 8566 w 5699887"/>
              <a:gd name="connsiteY5" fmla="*/ 67422 h 4059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699887" h="4059244">
                <a:moveTo>
                  <a:pt x="0" y="0"/>
                </a:moveTo>
                <a:lnTo>
                  <a:pt x="5699887" y="0"/>
                </a:lnTo>
                <a:lnTo>
                  <a:pt x="5699887" y="3944096"/>
                </a:lnTo>
                <a:lnTo>
                  <a:pt x="5525775" y="3980429"/>
                </a:lnTo>
                <a:cubicBezTo>
                  <a:pt x="5246154" y="4032190"/>
                  <a:pt x="4957865" y="4059244"/>
                  <a:pt x="4663256" y="4059244"/>
                </a:cubicBezTo>
                <a:cubicBezTo>
                  <a:pt x="2306390" y="4059244"/>
                  <a:pt x="353936" y="2327747"/>
                  <a:pt x="8566" y="67422"/>
                </a:cubicBez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4C22394-EBC2-4FAF-A555-6C02D589EE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16200000">
            <a:off x="1508760" y="3431556"/>
            <a:ext cx="0" cy="1737360"/>
          </a:xfrm>
          <a:prstGeom prst="line">
            <a:avLst/>
          </a:prstGeom>
          <a:ln w="19050" cap="sq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>
            <a:extLst>
              <a:ext uri="{FF2B5EF4-FFF2-40B4-BE49-F238E27FC236}">
                <a16:creationId xmlns:a16="http://schemas.microsoft.com/office/drawing/2014/main" id="{F7194F93-1F71-4A70-9DF1-28F1837711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32897" y="5004581"/>
            <a:ext cx="962395" cy="96239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9BBC0C84-DC2A-43AE-9576-0A44295E8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63725" y="4865965"/>
            <a:ext cx="293695" cy="29369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5952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1090495-3E79-4DFE-8D03-FE398EFB60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EF33EE-9BCF-4220-9826-F7DFBBB85A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GB" sz="800">
                <a:solidFill>
                  <a:srgbClr val="000000"/>
                </a:solidFill>
              </a:rPr>
              <a:t>Kei Nagai, Hiroaki Kikuchi, Wakaha Ogata, Masakatsu Nishigaki, "ZeroBio - Evaluation and Development of Asymmetric Fingerprint Authentication System Using Oblivious Neural Network Evaluation Protocol", </a:t>
            </a:r>
            <a:r>
              <a:rPr lang="en-GB" sz="800" i="1">
                <a:solidFill>
                  <a:srgbClr val="000000"/>
                </a:solidFill>
              </a:rPr>
              <a:t>Availability Reliability and Security 2007. ARES 2007. The Second International Conference on</a:t>
            </a:r>
            <a:r>
              <a:rPr lang="en-GB" sz="800">
                <a:solidFill>
                  <a:srgbClr val="000000"/>
                </a:solidFill>
              </a:rPr>
              <a:t>, pp. 1155-1159, 2007</a:t>
            </a:r>
          </a:p>
          <a:p>
            <a:pPr marL="514350" indent="-514350">
              <a:buFont typeface="+mj-lt"/>
              <a:buAutoNum type="arabicPeriod"/>
            </a:pPr>
            <a:endParaRPr lang="en-GB" sz="800">
              <a:solidFill>
                <a:srgbClr val="000000"/>
              </a:solidFill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GB" sz="800">
                <a:solidFill>
                  <a:srgbClr val="000000"/>
                </a:solidFill>
              </a:rPr>
              <a:t>. N. K. Ratha, J. H. Connell, R. M. Bolle, "Enhancing security and privacy in biometrics-based authentication systems", </a:t>
            </a:r>
            <a:r>
              <a:rPr lang="en-GB" sz="800" i="1">
                <a:solidFill>
                  <a:srgbClr val="000000"/>
                </a:solidFill>
              </a:rPr>
              <a:t>IBM Systems Journal</a:t>
            </a:r>
            <a:r>
              <a:rPr lang="en-GB" sz="800">
                <a:solidFill>
                  <a:srgbClr val="000000"/>
                </a:solidFill>
              </a:rPr>
              <a:t>, vol. 40, no. 3, 2001</a:t>
            </a:r>
          </a:p>
          <a:p>
            <a:pPr marL="514350" indent="-514350">
              <a:buFont typeface="+mj-lt"/>
              <a:buAutoNum type="arabicPeriod"/>
            </a:pPr>
            <a:endParaRPr lang="en-GB" sz="800">
              <a:solidFill>
                <a:srgbClr val="000000"/>
              </a:solidFill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GB" sz="800">
                <a:solidFill>
                  <a:srgbClr val="000000"/>
                </a:solidFill>
              </a:rPr>
              <a:t>PS Anu, V Shibu, KVT Jabir, Mathew Preetha, "A High Security Prison Management System Implementation Using RFID CARD", </a:t>
            </a:r>
            <a:r>
              <a:rPr lang="en-GB" sz="800" i="1">
                <a:solidFill>
                  <a:srgbClr val="000000"/>
                </a:solidFill>
              </a:rPr>
              <a:t>International Journal of Computer Technology and Applications (IJCTA)</a:t>
            </a:r>
            <a:r>
              <a:rPr lang="en-GB" sz="800">
                <a:solidFill>
                  <a:srgbClr val="000000"/>
                </a:solidFill>
              </a:rPr>
              <a:t>, vol. 6, no. 1, pp. 89-92, Jan-Feb 2015</a:t>
            </a:r>
          </a:p>
          <a:p>
            <a:pPr marL="514350" indent="-514350">
              <a:buFont typeface="+mj-lt"/>
              <a:buAutoNum type="arabicPeriod"/>
            </a:pPr>
            <a:endParaRPr lang="en-GB" sz="800">
              <a:solidFill>
                <a:srgbClr val="000000"/>
              </a:solidFill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GB" sz="800">
                <a:solidFill>
                  <a:srgbClr val="000000"/>
                </a:solidFill>
              </a:rPr>
              <a:t>Das, Ravi (2005a) The Application of Biometric Technologies: Fingerprint Recognition. Technology Executives Club [Online]. http://www.technologyexecutivesclub.com/Articles/ artBiometricsFingerprintRecognition.htm</a:t>
            </a:r>
          </a:p>
          <a:p>
            <a:pPr marL="514350" indent="-514350">
              <a:buFont typeface="+mj-lt"/>
              <a:buAutoNum type="arabicPeriod"/>
            </a:pPr>
            <a:endParaRPr lang="en-GB" sz="800">
              <a:solidFill>
                <a:srgbClr val="000000"/>
              </a:solidFill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GB" sz="800">
                <a:solidFill>
                  <a:srgbClr val="000000"/>
                </a:solidFill>
              </a:rPr>
              <a:t>S. Gleni, C. Maple and Y. Yue, "Biometrics Health Care Information Systems and Secure Clinical Messaging: The Case of the NHS," </a:t>
            </a:r>
            <a:r>
              <a:rPr lang="en-GB" sz="800" i="1">
                <a:solidFill>
                  <a:srgbClr val="000000"/>
                </a:solidFill>
              </a:rPr>
              <a:t>2009 International Conference on Computing, Engineering and Information</a:t>
            </a:r>
            <a:r>
              <a:rPr lang="en-GB" sz="800">
                <a:solidFill>
                  <a:srgbClr val="000000"/>
                </a:solidFill>
              </a:rPr>
              <a:t>, Fullerton, CA, 2009, pp. 104-111</a:t>
            </a:r>
          </a:p>
          <a:p>
            <a:pPr marL="514350" indent="-514350">
              <a:buFont typeface="+mj-lt"/>
              <a:buAutoNum type="arabicPeriod"/>
            </a:pPr>
            <a:endParaRPr lang="en-GB" sz="800">
              <a:solidFill>
                <a:srgbClr val="000000"/>
              </a:solidFill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GB" sz="800" u="sng">
                <a:solidFill>
                  <a:srgbClr val="000000"/>
                </a:solidFill>
                <a:hlinkClick r:id="rId3"/>
              </a:rPr>
              <a:t>https://www.nhs.uk/using-the-nhs/nhs-services/the-nhs-app/help/app-login/biometric-login/</a:t>
            </a:r>
            <a:endParaRPr lang="en-GB" sz="800">
              <a:solidFill>
                <a:srgbClr val="000000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en-GB" sz="800">
              <a:solidFill>
                <a:srgbClr val="000000"/>
              </a:solidFill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GB" sz="800">
                <a:solidFill>
                  <a:srgbClr val="000000"/>
                </a:solidFill>
              </a:rPr>
              <a:t>S. G. H D, M. Imran and H. K. G, "Feature level fusion of Face and Iris using Deep Features based on Convolutional Neural Networks," </a:t>
            </a:r>
            <a:r>
              <a:rPr lang="en-GB" sz="800" i="1">
                <a:solidFill>
                  <a:srgbClr val="000000"/>
                </a:solidFill>
              </a:rPr>
              <a:t>2018 International Conference on Advances in Computing, Communications and Informatics (ICACCI)</a:t>
            </a:r>
            <a:r>
              <a:rPr lang="en-GB" sz="800">
                <a:solidFill>
                  <a:srgbClr val="000000"/>
                </a:solidFill>
              </a:rPr>
              <a:t>, Bangalore, 2018, pp. 116-119</a:t>
            </a:r>
          </a:p>
          <a:p>
            <a:endParaRPr lang="en-GB" sz="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4621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9313395DF733A4DBA358CE9E9569017" ma:contentTypeVersion="2" ma:contentTypeDescription="Create a new document." ma:contentTypeScope="" ma:versionID="62a53bbbe50b652362d0e309b34f8fbd">
  <xsd:schema xmlns:xsd="http://www.w3.org/2001/XMLSchema" xmlns:xs="http://www.w3.org/2001/XMLSchema" xmlns:p="http://schemas.microsoft.com/office/2006/metadata/properties" xmlns:ns2="71256e2b-f72a-4898-9f2d-092a972bdb94" targetNamespace="http://schemas.microsoft.com/office/2006/metadata/properties" ma:root="true" ma:fieldsID="24c1dd579c26ce8a567484c03a39a32a" ns2:_="">
    <xsd:import namespace="71256e2b-f72a-4898-9f2d-092a972bdb9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256e2b-f72a-4898-9f2d-092a972bdb9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006C454-71A6-4E43-AC1B-4C9B1099DA9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F278C10-974C-4239-98A5-F7F28E5935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256e2b-f72a-4898-9f2d-092a972bdb9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D4F633B-D7B9-4036-B0DC-D2CF96C2F009}">
  <ds:schemaRefs>
    <ds:schemaRef ds:uri="http://schemas.openxmlformats.org/package/2006/metadata/core-properties"/>
    <ds:schemaRef ds:uri="http://schemas.microsoft.com/office/2006/metadata/properties"/>
    <ds:schemaRef ds:uri="http://schemas.microsoft.com/office/2006/documentManagement/types"/>
    <ds:schemaRef ds:uri="http://purl.org/dc/dcmitype/"/>
    <ds:schemaRef ds:uri="71256e2b-f72a-4898-9f2d-092a972bdb94"/>
    <ds:schemaRef ds:uri="http://purl.org/dc/elements/1.1/"/>
    <ds:schemaRef ds:uri="http://www.w3.org/XML/1998/namespace"/>
    <ds:schemaRef ds:uri="http://schemas.microsoft.com/office/infopath/2007/PartnerControl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461</Words>
  <Application>Microsoft Office PowerPoint</Application>
  <PresentationFormat>Widescreen</PresentationFormat>
  <Paragraphs>36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Rockwell</vt:lpstr>
      <vt:lpstr>Office Theme</vt:lpstr>
      <vt:lpstr>BUSINESS Samia Assebab </vt:lpstr>
      <vt:lpstr>Our slogan  "Scan, Identify and Store"</vt:lpstr>
      <vt:lpstr>MISSION STATEMENT </vt:lpstr>
      <vt:lpstr>PRISONS[3]</vt:lpstr>
      <vt:lpstr>PowerPoint Presentation</vt:lpstr>
      <vt:lpstr>UNIVERSITIES, SCHOOLS AND EMPLOYMENT[1][2]</vt:lpstr>
      <vt:lpstr>DATA [4][7]</vt:lpstr>
      <vt:lpstr>Conclusion 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Samia Assebab </dc:title>
  <dc:creator>Samia Assebab</dc:creator>
  <cp:lastModifiedBy>Samia Assebab</cp:lastModifiedBy>
  <cp:revision>1</cp:revision>
  <dcterms:created xsi:type="dcterms:W3CDTF">2019-12-05T22:25:46Z</dcterms:created>
  <dcterms:modified xsi:type="dcterms:W3CDTF">2019-12-05T22:38:19Z</dcterms:modified>
</cp:coreProperties>
</file>