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780" r:id="rId3"/>
    <p:sldId id="781" r:id="rId4"/>
    <p:sldId id="782" r:id="rId5"/>
    <p:sldId id="812" r:id="rId6"/>
    <p:sldId id="779" r:id="rId7"/>
    <p:sldId id="621" r:id="rId8"/>
    <p:sldId id="796" r:id="rId9"/>
    <p:sldId id="564" r:id="rId10"/>
    <p:sldId id="565" r:id="rId11"/>
    <p:sldId id="258" r:id="rId12"/>
    <p:sldId id="262" r:id="rId13"/>
    <p:sldId id="553" r:id="rId14"/>
    <p:sldId id="557" r:id="rId15"/>
    <p:sldId id="558" r:id="rId16"/>
    <p:sldId id="556" r:id="rId17"/>
    <p:sldId id="554" r:id="rId18"/>
    <p:sldId id="257" r:id="rId19"/>
    <p:sldId id="259" r:id="rId20"/>
    <p:sldId id="261" r:id="rId21"/>
    <p:sldId id="263" r:id="rId22"/>
    <p:sldId id="264" r:id="rId23"/>
    <p:sldId id="265" r:id="rId24"/>
    <p:sldId id="266" r:id="rId25"/>
    <p:sldId id="267" r:id="rId26"/>
    <p:sldId id="563" r:id="rId27"/>
    <p:sldId id="260"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98" d="100"/>
          <a:sy n="98" d="100"/>
        </p:scale>
        <p:origin x="90"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685CF6-C565-491D-8205-782E6ED6AFA4}" type="doc">
      <dgm:prSet loTypeId="urn:microsoft.com/office/officeart/2005/8/layout/process4" loCatId="process" qsTypeId="urn:microsoft.com/office/officeart/2005/8/quickstyle/simple5" qsCatId="simple" csTypeId="urn:microsoft.com/office/officeart/2005/8/colors/colorful2" csCatId="colorful"/>
      <dgm:spPr/>
      <dgm:t>
        <a:bodyPr/>
        <a:lstStyle/>
        <a:p>
          <a:endParaRPr lang="en-US"/>
        </a:p>
      </dgm:t>
    </dgm:pt>
    <dgm:pt modelId="{6D436D59-973B-4335-8250-674140DF53A8}">
      <dgm:prSet/>
      <dgm:spPr/>
      <dgm:t>
        <a:bodyPr/>
        <a:lstStyle/>
        <a:p>
          <a:r>
            <a:rPr lang="en-GB" b="0" i="0"/>
            <a:t>Google Ads, formerly known as Google AdWords, is </a:t>
          </a:r>
          <a:r>
            <a:rPr lang="en-GB" b="1" i="0"/>
            <a:t>an advertising service by Google that allows businesses to display ads on Google search results and its advertising network</a:t>
          </a:r>
          <a:r>
            <a:rPr lang="en-GB" b="0" i="0"/>
            <a:t>.</a:t>
          </a:r>
          <a:endParaRPr lang="en-US"/>
        </a:p>
      </dgm:t>
    </dgm:pt>
    <dgm:pt modelId="{2384AC08-9E14-4A78-BE42-5AB4E5CBD32C}" type="parTrans" cxnId="{AA98B318-478E-4FDD-94CA-1A9DFEB714D9}">
      <dgm:prSet/>
      <dgm:spPr/>
      <dgm:t>
        <a:bodyPr/>
        <a:lstStyle/>
        <a:p>
          <a:endParaRPr lang="en-US"/>
        </a:p>
      </dgm:t>
    </dgm:pt>
    <dgm:pt modelId="{01D82AD3-A326-4153-9B4A-84928F6A2C19}" type="sibTrans" cxnId="{AA98B318-478E-4FDD-94CA-1A9DFEB714D9}">
      <dgm:prSet/>
      <dgm:spPr/>
      <dgm:t>
        <a:bodyPr/>
        <a:lstStyle/>
        <a:p>
          <a:endParaRPr lang="en-US"/>
        </a:p>
      </dgm:t>
    </dgm:pt>
    <dgm:pt modelId="{0733F7E4-5D62-4E05-A6C1-479270111671}">
      <dgm:prSet/>
      <dgm:spPr/>
      <dgm:t>
        <a:bodyPr/>
        <a:lstStyle/>
        <a:p>
          <a:r>
            <a:rPr lang="en-GB"/>
            <a:t>An advertiser creates an advert and selects ‘key search words’ it wants the advert to appear under</a:t>
          </a:r>
          <a:endParaRPr lang="en-US"/>
        </a:p>
      </dgm:t>
    </dgm:pt>
    <dgm:pt modelId="{07BA33C8-F816-4EEF-85D0-2ECA912FDF90}" type="parTrans" cxnId="{E6897AA6-8BBF-4721-BD66-762120696778}">
      <dgm:prSet/>
      <dgm:spPr/>
      <dgm:t>
        <a:bodyPr/>
        <a:lstStyle/>
        <a:p>
          <a:endParaRPr lang="en-US"/>
        </a:p>
      </dgm:t>
    </dgm:pt>
    <dgm:pt modelId="{1A0B6D36-DF69-4048-8A10-2267E9547487}" type="sibTrans" cxnId="{E6897AA6-8BBF-4721-BD66-762120696778}">
      <dgm:prSet/>
      <dgm:spPr/>
      <dgm:t>
        <a:bodyPr/>
        <a:lstStyle/>
        <a:p>
          <a:endParaRPr lang="en-US"/>
        </a:p>
      </dgm:t>
    </dgm:pt>
    <dgm:pt modelId="{B9F33742-9104-4CB6-B550-15A34313E228}">
      <dgm:prSet/>
      <dgm:spPr/>
      <dgm:t>
        <a:bodyPr/>
        <a:lstStyle/>
        <a:p>
          <a:r>
            <a:rPr lang="en-GB"/>
            <a:t>When consumers search under the selected ‘key words’ the advert will appear at the top of the search results (marked as sponsored) before the organic results.</a:t>
          </a:r>
          <a:endParaRPr lang="en-US"/>
        </a:p>
      </dgm:t>
    </dgm:pt>
    <dgm:pt modelId="{E774780B-0FF3-4ABF-85F1-B9C065056D7C}" type="parTrans" cxnId="{A290A7A0-323D-4E48-B322-03532A38AB44}">
      <dgm:prSet/>
      <dgm:spPr/>
      <dgm:t>
        <a:bodyPr/>
        <a:lstStyle/>
        <a:p>
          <a:endParaRPr lang="en-US"/>
        </a:p>
      </dgm:t>
    </dgm:pt>
    <dgm:pt modelId="{101C31FC-068F-4FF9-A698-E2F1138CE8AB}" type="sibTrans" cxnId="{A290A7A0-323D-4E48-B322-03532A38AB44}">
      <dgm:prSet/>
      <dgm:spPr/>
      <dgm:t>
        <a:bodyPr/>
        <a:lstStyle/>
        <a:p>
          <a:endParaRPr lang="en-US"/>
        </a:p>
      </dgm:t>
    </dgm:pt>
    <dgm:pt modelId="{D2DFE096-2653-4CAA-BFD9-0C7579387D0C}" type="pres">
      <dgm:prSet presAssocID="{42685CF6-C565-491D-8205-782E6ED6AFA4}" presName="Name0" presStyleCnt="0">
        <dgm:presLayoutVars>
          <dgm:dir/>
          <dgm:animLvl val="lvl"/>
          <dgm:resizeHandles val="exact"/>
        </dgm:presLayoutVars>
      </dgm:prSet>
      <dgm:spPr/>
    </dgm:pt>
    <dgm:pt modelId="{46DAB456-320B-4F00-AA51-306D7A579370}" type="pres">
      <dgm:prSet presAssocID="{B9F33742-9104-4CB6-B550-15A34313E228}" presName="boxAndChildren" presStyleCnt="0"/>
      <dgm:spPr/>
    </dgm:pt>
    <dgm:pt modelId="{3B782DC2-5D76-4222-8498-580E7436340F}" type="pres">
      <dgm:prSet presAssocID="{B9F33742-9104-4CB6-B550-15A34313E228}" presName="parentTextBox" presStyleLbl="node1" presStyleIdx="0" presStyleCnt="3"/>
      <dgm:spPr/>
    </dgm:pt>
    <dgm:pt modelId="{287D380E-8037-4373-8C01-0724FFF4A67E}" type="pres">
      <dgm:prSet presAssocID="{1A0B6D36-DF69-4048-8A10-2267E9547487}" presName="sp" presStyleCnt="0"/>
      <dgm:spPr/>
    </dgm:pt>
    <dgm:pt modelId="{83BEE45B-12AF-4E46-9657-A89B6EC7B1D6}" type="pres">
      <dgm:prSet presAssocID="{0733F7E4-5D62-4E05-A6C1-479270111671}" presName="arrowAndChildren" presStyleCnt="0"/>
      <dgm:spPr/>
    </dgm:pt>
    <dgm:pt modelId="{CE37A2C7-1657-462A-8DF4-80EE47C023B1}" type="pres">
      <dgm:prSet presAssocID="{0733F7E4-5D62-4E05-A6C1-479270111671}" presName="parentTextArrow" presStyleLbl="node1" presStyleIdx="1" presStyleCnt="3"/>
      <dgm:spPr/>
    </dgm:pt>
    <dgm:pt modelId="{A38F3ED5-3B42-47C1-91A9-FC47E99FEB1E}" type="pres">
      <dgm:prSet presAssocID="{01D82AD3-A326-4153-9B4A-84928F6A2C19}" presName="sp" presStyleCnt="0"/>
      <dgm:spPr/>
    </dgm:pt>
    <dgm:pt modelId="{42242E53-BAD2-4C6B-83F0-89CE5DE9FC15}" type="pres">
      <dgm:prSet presAssocID="{6D436D59-973B-4335-8250-674140DF53A8}" presName="arrowAndChildren" presStyleCnt="0"/>
      <dgm:spPr/>
    </dgm:pt>
    <dgm:pt modelId="{B743B1AB-7EA7-4920-AF6E-E4DB339D66B3}" type="pres">
      <dgm:prSet presAssocID="{6D436D59-973B-4335-8250-674140DF53A8}" presName="parentTextArrow" presStyleLbl="node1" presStyleIdx="2" presStyleCnt="3"/>
      <dgm:spPr/>
    </dgm:pt>
  </dgm:ptLst>
  <dgm:cxnLst>
    <dgm:cxn modelId="{AA98B318-478E-4FDD-94CA-1A9DFEB714D9}" srcId="{42685CF6-C565-491D-8205-782E6ED6AFA4}" destId="{6D436D59-973B-4335-8250-674140DF53A8}" srcOrd="0" destOrd="0" parTransId="{2384AC08-9E14-4A78-BE42-5AB4E5CBD32C}" sibTransId="{01D82AD3-A326-4153-9B4A-84928F6A2C19}"/>
    <dgm:cxn modelId="{F4B5D01B-5BC7-4B8C-9FA1-D9D6B7EB091A}" type="presOf" srcId="{6D436D59-973B-4335-8250-674140DF53A8}" destId="{B743B1AB-7EA7-4920-AF6E-E4DB339D66B3}" srcOrd="0" destOrd="0" presId="urn:microsoft.com/office/officeart/2005/8/layout/process4"/>
    <dgm:cxn modelId="{5CD5A161-5B6E-4453-9975-1DFCEEA8BCEB}" type="presOf" srcId="{42685CF6-C565-491D-8205-782E6ED6AFA4}" destId="{D2DFE096-2653-4CAA-BFD9-0C7579387D0C}" srcOrd="0" destOrd="0" presId="urn:microsoft.com/office/officeart/2005/8/layout/process4"/>
    <dgm:cxn modelId="{2E42A172-B68C-499C-AB96-A3879FC2D19C}" type="presOf" srcId="{0733F7E4-5D62-4E05-A6C1-479270111671}" destId="{CE37A2C7-1657-462A-8DF4-80EE47C023B1}" srcOrd="0" destOrd="0" presId="urn:microsoft.com/office/officeart/2005/8/layout/process4"/>
    <dgm:cxn modelId="{A290A7A0-323D-4E48-B322-03532A38AB44}" srcId="{42685CF6-C565-491D-8205-782E6ED6AFA4}" destId="{B9F33742-9104-4CB6-B550-15A34313E228}" srcOrd="2" destOrd="0" parTransId="{E774780B-0FF3-4ABF-85F1-B9C065056D7C}" sibTransId="{101C31FC-068F-4FF9-A698-E2F1138CE8AB}"/>
    <dgm:cxn modelId="{E6897AA6-8BBF-4721-BD66-762120696778}" srcId="{42685CF6-C565-491D-8205-782E6ED6AFA4}" destId="{0733F7E4-5D62-4E05-A6C1-479270111671}" srcOrd="1" destOrd="0" parTransId="{07BA33C8-F816-4EEF-85D0-2ECA912FDF90}" sibTransId="{1A0B6D36-DF69-4048-8A10-2267E9547487}"/>
    <dgm:cxn modelId="{0F2506C9-4378-48DD-9C9D-C43C79F8FECC}" type="presOf" srcId="{B9F33742-9104-4CB6-B550-15A34313E228}" destId="{3B782DC2-5D76-4222-8498-580E7436340F}" srcOrd="0" destOrd="0" presId="urn:microsoft.com/office/officeart/2005/8/layout/process4"/>
    <dgm:cxn modelId="{51A80579-539D-42C3-9395-F81F63A559AF}" type="presParOf" srcId="{D2DFE096-2653-4CAA-BFD9-0C7579387D0C}" destId="{46DAB456-320B-4F00-AA51-306D7A579370}" srcOrd="0" destOrd="0" presId="urn:microsoft.com/office/officeart/2005/8/layout/process4"/>
    <dgm:cxn modelId="{1052B23B-DC8B-45E7-B098-6047504CA788}" type="presParOf" srcId="{46DAB456-320B-4F00-AA51-306D7A579370}" destId="{3B782DC2-5D76-4222-8498-580E7436340F}" srcOrd="0" destOrd="0" presId="urn:microsoft.com/office/officeart/2005/8/layout/process4"/>
    <dgm:cxn modelId="{3532DE27-FBC9-4A81-B95E-597D75E3B9BA}" type="presParOf" srcId="{D2DFE096-2653-4CAA-BFD9-0C7579387D0C}" destId="{287D380E-8037-4373-8C01-0724FFF4A67E}" srcOrd="1" destOrd="0" presId="urn:microsoft.com/office/officeart/2005/8/layout/process4"/>
    <dgm:cxn modelId="{7051B8B9-9243-4F67-BD2B-18FEBDDC1B3E}" type="presParOf" srcId="{D2DFE096-2653-4CAA-BFD9-0C7579387D0C}" destId="{83BEE45B-12AF-4E46-9657-A89B6EC7B1D6}" srcOrd="2" destOrd="0" presId="urn:microsoft.com/office/officeart/2005/8/layout/process4"/>
    <dgm:cxn modelId="{4C452895-C4BB-453B-A603-030D030D1617}" type="presParOf" srcId="{83BEE45B-12AF-4E46-9657-A89B6EC7B1D6}" destId="{CE37A2C7-1657-462A-8DF4-80EE47C023B1}" srcOrd="0" destOrd="0" presId="urn:microsoft.com/office/officeart/2005/8/layout/process4"/>
    <dgm:cxn modelId="{A0641E62-F4E8-4B26-A100-4DC64E856F34}" type="presParOf" srcId="{D2DFE096-2653-4CAA-BFD9-0C7579387D0C}" destId="{A38F3ED5-3B42-47C1-91A9-FC47E99FEB1E}" srcOrd="3" destOrd="0" presId="urn:microsoft.com/office/officeart/2005/8/layout/process4"/>
    <dgm:cxn modelId="{3CE46E48-86F2-4B8E-8714-2B4CE59B51A4}" type="presParOf" srcId="{D2DFE096-2653-4CAA-BFD9-0C7579387D0C}" destId="{42242E53-BAD2-4C6B-83F0-89CE5DE9FC15}" srcOrd="4" destOrd="0" presId="urn:microsoft.com/office/officeart/2005/8/layout/process4"/>
    <dgm:cxn modelId="{FE7A7520-069D-488F-AFC9-CABAEC567E86}" type="presParOf" srcId="{42242E53-BAD2-4C6B-83F0-89CE5DE9FC15}" destId="{B743B1AB-7EA7-4920-AF6E-E4DB339D66B3}"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FA95FA-5A7E-40EC-BB35-5B03F6A2DAEC}"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39C7DCCC-42A5-4FA3-909C-E7B166B61D4B}">
      <dgm:prSet/>
      <dgm:spPr/>
      <dgm:t>
        <a:bodyPr/>
        <a:lstStyle/>
        <a:p>
          <a:r>
            <a:rPr lang="en-GB" b="0" i="0"/>
            <a:t>Remarketing campaigns are highly targeted and effective at driving conversions and sales. They work by tracking users’ behaviour on a website or mobile app, then using that data to show them targeted ads as they browse other websites or use other apps. This is done by placing a cookie or pixel on the user’s browser or device, which is then used to identify them and serve them relevant ads.</a:t>
          </a:r>
          <a:endParaRPr lang="en-US"/>
        </a:p>
      </dgm:t>
    </dgm:pt>
    <dgm:pt modelId="{D4F19608-D825-4A6F-90D1-2A1C4A999A4A}" type="parTrans" cxnId="{67FC5B71-6925-4CCB-9C50-81C8B5A4FBFA}">
      <dgm:prSet/>
      <dgm:spPr/>
      <dgm:t>
        <a:bodyPr/>
        <a:lstStyle/>
        <a:p>
          <a:endParaRPr lang="en-US"/>
        </a:p>
      </dgm:t>
    </dgm:pt>
    <dgm:pt modelId="{AA66342C-D416-4C70-A888-0ACDFEE247DE}" type="sibTrans" cxnId="{67FC5B71-6925-4CCB-9C50-81C8B5A4FBFA}">
      <dgm:prSet/>
      <dgm:spPr/>
      <dgm:t>
        <a:bodyPr/>
        <a:lstStyle/>
        <a:p>
          <a:endParaRPr lang="en-US"/>
        </a:p>
      </dgm:t>
    </dgm:pt>
    <dgm:pt modelId="{823D4062-D21A-4B77-AB56-F0569F3C52F4}">
      <dgm:prSet/>
      <dgm:spPr/>
      <dgm:t>
        <a:bodyPr/>
        <a:lstStyle/>
        <a:p>
          <a:r>
            <a:rPr lang="en-GB" b="0" i="0"/>
            <a:t>Remarketing ads can be delivered in various formats, such as display ads, search ads, video ads, and social media ads. They are usually purchased on a cost-per-click (CPC) or cost-per-thousand-impressions (CPM) basis.</a:t>
          </a:r>
          <a:endParaRPr lang="en-US"/>
        </a:p>
      </dgm:t>
    </dgm:pt>
    <dgm:pt modelId="{BE735973-E454-4E97-A8D9-5923131ED0FE}" type="parTrans" cxnId="{8B5EA9F8-2641-439A-9266-A72104570F0E}">
      <dgm:prSet/>
      <dgm:spPr/>
      <dgm:t>
        <a:bodyPr/>
        <a:lstStyle/>
        <a:p>
          <a:endParaRPr lang="en-US"/>
        </a:p>
      </dgm:t>
    </dgm:pt>
    <dgm:pt modelId="{59920FC3-3196-449D-9ABB-C7E6B5C4704A}" type="sibTrans" cxnId="{8B5EA9F8-2641-439A-9266-A72104570F0E}">
      <dgm:prSet/>
      <dgm:spPr/>
      <dgm:t>
        <a:bodyPr/>
        <a:lstStyle/>
        <a:p>
          <a:endParaRPr lang="en-US"/>
        </a:p>
      </dgm:t>
    </dgm:pt>
    <dgm:pt modelId="{56C16435-4711-4978-9E44-23444560D224}" type="pres">
      <dgm:prSet presAssocID="{75FA95FA-5A7E-40EC-BB35-5B03F6A2DAEC}" presName="linear" presStyleCnt="0">
        <dgm:presLayoutVars>
          <dgm:animLvl val="lvl"/>
          <dgm:resizeHandles val="exact"/>
        </dgm:presLayoutVars>
      </dgm:prSet>
      <dgm:spPr/>
    </dgm:pt>
    <dgm:pt modelId="{C455FFDA-A125-4020-9A8E-4FEFD12C4C1B}" type="pres">
      <dgm:prSet presAssocID="{39C7DCCC-42A5-4FA3-909C-E7B166B61D4B}" presName="parentText" presStyleLbl="node1" presStyleIdx="0" presStyleCnt="2">
        <dgm:presLayoutVars>
          <dgm:chMax val="0"/>
          <dgm:bulletEnabled val="1"/>
        </dgm:presLayoutVars>
      </dgm:prSet>
      <dgm:spPr/>
    </dgm:pt>
    <dgm:pt modelId="{1321112F-05FD-4A89-B52F-1ADB41EA0B46}" type="pres">
      <dgm:prSet presAssocID="{AA66342C-D416-4C70-A888-0ACDFEE247DE}" presName="spacer" presStyleCnt="0"/>
      <dgm:spPr/>
    </dgm:pt>
    <dgm:pt modelId="{F1D6CA66-97D7-473E-B40B-12BF8E329FFC}" type="pres">
      <dgm:prSet presAssocID="{823D4062-D21A-4B77-AB56-F0569F3C52F4}" presName="parentText" presStyleLbl="node1" presStyleIdx="1" presStyleCnt="2">
        <dgm:presLayoutVars>
          <dgm:chMax val="0"/>
          <dgm:bulletEnabled val="1"/>
        </dgm:presLayoutVars>
      </dgm:prSet>
      <dgm:spPr/>
    </dgm:pt>
  </dgm:ptLst>
  <dgm:cxnLst>
    <dgm:cxn modelId="{E9F77517-5DB9-4249-9108-144BA6552D0B}" type="presOf" srcId="{75FA95FA-5A7E-40EC-BB35-5B03F6A2DAEC}" destId="{56C16435-4711-4978-9E44-23444560D224}" srcOrd="0" destOrd="0" presId="urn:microsoft.com/office/officeart/2005/8/layout/vList2"/>
    <dgm:cxn modelId="{14A8CD34-4B20-4E5B-9CE7-BEB0DBC1668B}" type="presOf" srcId="{39C7DCCC-42A5-4FA3-909C-E7B166B61D4B}" destId="{C455FFDA-A125-4020-9A8E-4FEFD12C4C1B}" srcOrd="0" destOrd="0" presId="urn:microsoft.com/office/officeart/2005/8/layout/vList2"/>
    <dgm:cxn modelId="{67FC5B71-6925-4CCB-9C50-81C8B5A4FBFA}" srcId="{75FA95FA-5A7E-40EC-BB35-5B03F6A2DAEC}" destId="{39C7DCCC-42A5-4FA3-909C-E7B166B61D4B}" srcOrd="0" destOrd="0" parTransId="{D4F19608-D825-4A6F-90D1-2A1C4A999A4A}" sibTransId="{AA66342C-D416-4C70-A888-0ACDFEE247DE}"/>
    <dgm:cxn modelId="{0A129ECA-B021-420C-8FB7-D4954D8ADB6F}" type="presOf" srcId="{823D4062-D21A-4B77-AB56-F0569F3C52F4}" destId="{F1D6CA66-97D7-473E-B40B-12BF8E329FFC}" srcOrd="0" destOrd="0" presId="urn:microsoft.com/office/officeart/2005/8/layout/vList2"/>
    <dgm:cxn modelId="{8B5EA9F8-2641-439A-9266-A72104570F0E}" srcId="{75FA95FA-5A7E-40EC-BB35-5B03F6A2DAEC}" destId="{823D4062-D21A-4B77-AB56-F0569F3C52F4}" srcOrd="1" destOrd="0" parTransId="{BE735973-E454-4E97-A8D9-5923131ED0FE}" sibTransId="{59920FC3-3196-449D-9ABB-C7E6B5C4704A}"/>
    <dgm:cxn modelId="{751D4B16-C3BF-4580-B398-3899235DFC85}" type="presParOf" srcId="{56C16435-4711-4978-9E44-23444560D224}" destId="{C455FFDA-A125-4020-9A8E-4FEFD12C4C1B}" srcOrd="0" destOrd="0" presId="urn:microsoft.com/office/officeart/2005/8/layout/vList2"/>
    <dgm:cxn modelId="{B7255F20-D29C-48B8-81D0-306D9A8296E1}" type="presParOf" srcId="{56C16435-4711-4978-9E44-23444560D224}" destId="{1321112F-05FD-4A89-B52F-1ADB41EA0B46}" srcOrd="1" destOrd="0" presId="urn:microsoft.com/office/officeart/2005/8/layout/vList2"/>
    <dgm:cxn modelId="{4E8B16EF-B8DC-477B-8D3C-82211BAEC35A}" type="presParOf" srcId="{56C16435-4711-4978-9E44-23444560D224}" destId="{F1D6CA66-97D7-473E-B40B-12BF8E329FF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782DC2-5D76-4222-8498-580E7436340F}">
      <dsp:nvSpPr>
        <dsp:cNvPr id="0" name=""/>
        <dsp:cNvSpPr/>
      </dsp:nvSpPr>
      <dsp:spPr>
        <a:xfrm>
          <a:off x="0" y="3275482"/>
          <a:ext cx="5721484" cy="107508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When consumers search under the selected ‘key words’ the advert will appear at the top of the search results (marked as sponsored) before the organic results.</a:t>
          </a:r>
          <a:endParaRPr lang="en-US" sz="1600" kern="1200"/>
        </a:p>
      </dsp:txBody>
      <dsp:txXfrm>
        <a:off x="0" y="3275482"/>
        <a:ext cx="5721484" cy="1075086"/>
      </dsp:txXfrm>
    </dsp:sp>
    <dsp:sp modelId="{CE37A2C7-1657-462A-8DF4-80EE47C023B1}">
      <dsp:nvSpPr>
        <dsp:cNvPr id="0" name=""/>
        <dsp:cNvSpPr/>
      </dsp:nvSpPr>
      <dsp:spPr>
        <a:xfrm rot="10800000">
          <a:off x="0" y="1638125"/>
          <a:ext cx="5721484" cy="1653482"/>
        </a:xfrm>
        <a:prstGeom prst="upArrowCallou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An advertiser creates an advert and selects ‘key search words’ it wants the advert to appear under</a:t>
          </a:r>
          <a:endParaRPr lang="en-US" sz="1600" kern="1200"/>
        </a:p>
      </dsp:txBody>
      <dsp:txXfrm rot="10800000">
        <a:off x="0" y="1638125"/>
        <a:ext cx="5721484" cy="1074383"/>
      </dsp:txXfrm>
    </dsp:sp>
    <dsp:sp modelId="{B743B1AB-7EA7-4920-AF6E-E4DB339D66B3}">
      <dsp:nvSpPr>
        <dsp:cNvPr id="0" name=""/>
        <dsp:cNvSpPr/>
      </dsp:nvSpPr>
      <dsp:spPr>
        <a:xfrm rot="10800000">
          <a:off x="0" y="769"/>
          <a:ext cx="5721484" cy="1653482"/>
        </a:xfrm>
        <a:prstGeom prst="upArrowCallou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0" i="0" kern="1200"/>
            <a:t>Google Ads, formerly known as Google AdWords, is </a:t>
          </a:r>
          <a:r>
            <a:rPr lang="en-GB" sz="1600" b="1" i="0" kern="1200"/>
            <a:t>an advertising service by Google that allows businesses to display ads on Google search results and its advertising network</a:t>
          </a:r>
          <a:r>
            <a:rPr lang="en-GB" sz="1600" b="0" i="0" kern="1200"/>
            <a:t>.</a:t>
          </a:r>
          <a:endParaRPr lang="en-US" sz="1600" kern="1200"/>
        </a:p>
      </dsp:txBody>
      <dsp:txXfrm rot="10800000">
        <a:off x="0" y="769"/>
        <a:ext cx="5721484" cy="10743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55FFDA-A125-4020-9A8E-4FEFD12C4C1B}">
      <dsp:nvSpPr>
        <dsp:cNvPr id="0" name=""/>
        <dsp:cNvSpPr/>
      </dsp:nvSpPr>
      <dsp:spPr>
        <a:xfrm>
          <a:off x="0" y="239719"/>
          <a:ext cx="6666833" cy="24570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a:t>Remarketing campaigns are highly targeted and effective at driving conversions and sales. They work by tracking users’ behaviour on a website or mobile app, then using that data to show them targeted ads as they browse other websites or use other apps. This is done by placing a cookie or pixel on the user’s browser or device, which is then used to identify them and serve them relevant ads.</a:t>
          </a:r>
          <a:endParaRPr lang="en-US" sz="2100" kern="1200"/>
        </a:p>
      </dsp:txBody>
      <dsp:txXfrm>
        <a:off x="119941" y="359660"/>
        <a:ext cx="6426951" cy="2217118"/>
      </dsp:txXfrm>
    </dsp:sp>
    <dsp:sp modelId="{F1D6CA66-97D7-473E-B40B-12BF8E329FFC}">
      <dsp:nvSpPr>
        <dsp:cNvPr id="0" name=""/>
        <dsp:cNvSpPr/>
      </dsp:nvSpPr>
      <dsp:spPr>
        <a:xfrm>
          <a:off x="0" y="2757200"/>
          <a:ext cx="6666833" cy="245700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a:t>Remarketing ads can be delivered in various formats, such as display ads, search ads, video ads, and social media ads. They are usually purchased on a cost-per-click (CPC) or cost-per-thousand-impressions (CPM) basis.</a:t>
          </a:r>
          <a:endParaRPr lang="en-US" sz="2100" kern="1200"/>
        </a:p>
      </dsp:txBody>
      <dsp:txXfrm>
        <a:off x="119941" y="2877141"/>
        <a:ext cx="6426951" cy="2217118"/>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64AE65-8633-4059-9DC1-A6B243697327}" type="datetimeFigureOut">
              <a:rPr lang="en-GB" smtClean="0"/>
              <a:t>05/07/2023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2B21F8-821F-4E1C-8484-B4FB49CBAD99}" type="slidenum">
              <a:rPr lang="en-GB" smtClean="0"/>
              <a:t>‹#›</a:t>
            </a:fld>
            <a:endParaRPr lang="en-GB"/>
          </a:p>
        </p:txBody>
      </p:sp>
    </p:spTree>
    <p:extLst>
      <p:ext uri="{BB962C8B-B14F-4D97-AF65-F5344CB8AC3E}">
        <p14:creationId xmlns:p14="http://schemas.microsoft.com/office/powerpoint/2010/main" val="38482211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40253-EA8F-E1C0-4761-7501E735050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57C693A-3888-B851-5CD1-4C20C67EB58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721FCC3-3C26-EFB3-EA95-6183EADE5D06}"/>
              </a:ext>
            </a:extLst>
          </p:cNvPr>
          <p:cNvSpPr>
            <a:spLocks noGrp="1"/>
          </p:cNvSpPr>
          <p:nvPr>
            <p:ph type="dt" sz="half" idx="10"/>
          </p:nvPr>
        </p:nvSpPr>
        <p:spPr/>
        <p:txBody>
          <a:bodyPr/>
          <a:lstStyle/>
          <a:p>
            <a:fld id="{E4CA31D7-01F5-4090-9AB9-5C0CCF33BD9F}" type="datetimeFigureOut">
              <a:rPr lang="en-GB" smtClean="0"/>
              <a:t>05/07/2023</a:t>
            </a:fld>
            <a:endParaRPr lang="en-GB"/>
          </a:p>
        </p:txBody>
      </p:sp>
      <p:sp>
        <p:nvSpPr>
          <p:cNvPr id="5" name="Footer Placeholder 4">
            <a:extLst>
              <a:ext uri="{FF2B5EF4-FFF2-40B4-BE49-F238E27FC236}">
                <a16:creationId xmlns:a16="http://schemas.microsoft.com/office/drawing/2014/main" id="{8C2AD240-7787-39B7-D1B2-983FCBBE1A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2A4CE2-08E7-B969-957D-22CE854A96E7}"/>
              </a:ext>
            </a:extLst>
          </p:cNvPr>
          <p:cNvSpPr>
            <a:spLocks noGrp="1"/>
          </p:cNvSpPr>
          <p:nvPr>
            <p:ph type="sldNum" sz="quarter" idx="12"/>
          </p:nvPr>
        </p:nvSpPr>
        <p:spPr/>
        <p:txBody>
          <a:bodyPr/>
          <a:lstStyle/>
          <a:p>
            <a:fld id="{636D0F4D-5700-43C4-97CA-F1B43749640C}" type="slidenum">
              <a:rPr lang="en-GB" smtClean="0"/>
              <a:t>‹#›</a:t>
            </a:fld>
            <a:endParaRPr lang="en-GB"/>
          </a:p>
        </p:txBody>
      </p:sp>
    </p:spTree>
    <p:extLst>
      <p:ext uri="{BB962C8B-B14F-4D97-AF65-F5344CB8AC3E}">
        <p14:creationId xmlns:p14="http://schemas.microsoft.com/office/powerpoint/2010/main" val="17915775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D3DC1-F609-470B-3780-62E8F63C28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155182-ED97-CA82-0448-2F1B614D97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41EA9F-451B-E83E-6101-BF03C2C3A5CA}"/>
              </a:ext>
            </a:extLst>
          </p:cNvPr>
          <p:cNvSpPr>
            <a:spLocks noGrp="1"/>
          </p:cNvSpPr>
          <p:nvPr>
            <p:ph type="dt" sz="half" idx="10"/>
          </p:nvPr>
        </p:nvSpPr>
        <p:spPr/>
        <p:txBody>
          <a:bodyPr/>
          <a:lstStyle/>
          <a:p>
            <a:fld id="{E4CA31D7-01F5-4090-9AB9-5C0CCF33BD9F}" type="datetimeFigureOut">
              <a:rPr lang="en-GB" smtClean="0"/>
              <a:t>05/07/2023</a:t>
            </a:fld>
            <a:endParaRPr lang="en-GB"/>
          </a:p>
        </p:txBody>
      </p:sp>
      <p:sp>
        <p:nvSpPr>
          <p:cNvPr id="5" name="Footer Placeholder 4">
            <a:extLst>
              <a:ext uri="{FF2B5EF4-FFF2-40B4-BE49-F238E27FC236}">
                <a16:creationId xmlns:a16="http://schemas.microsoft.com/office/drawing/2014/main" id="{3E2CC3D5-5B6D-5031-8DB9-A9B1A06AAE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1CD2A2-1B1D-930E-D8DE-E27E5FB73AE1}"/>
              </a:ext>
            </a:extLst>
          </p:cNvPr>
          <p:cNvSpPr>
            <a:spLocks noGrp="1"/>
          </p:cNvSpPr>
          <p:nvPr>
            <p:ph type="sldNum" sz="quarter" idx="12"/>
          </p:nvPr>
        </p:nvSpPr>
        <p:spPr/>
        <p:txBody>
          <a:bodyPr/>
          <a:lstStyle/>
          <a:p>
            <a:fld id="{636D0F4D-5700-43C4-97CA-F1B43749640C}" type="slidenum">
              <a:rPr lang="en-GB" smtClean="0"/>
              <a:t>‹#›</a:t>
            </a:fld>
            <a:endParaRPr lang="en-GB"/>
          </a:p>
        </p:txBody>
      </p:sp>
    </p:spTree>
    <p:extLst>
      <p:ext uri="{BB962C8B-B14F-4D97-AF65-F5344CB8AC3E}">
        <p14:creationId xmlns:p14="http://schemas.microsoft.com/office/powerpoint/2010/main" val="3584030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E8307-FCA7-1B6B-3B39-51DD79F841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D070694-17A4-24FE-E565-3818F8DE77E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206DD2-7948-E0BE-8D25-D016F7BA86FC}"/>
              </a:ext>
            </a:extLst>
          </p:cNvPr>
          <p:cNvSpPr>
            <a:spLocks noGrp="1"/>
          </p:cNvSpPr>
          <p:nvPr>
            <p:ph type="dt" sz="half" idx="10"/>
          </p:nvPr>
        </p:nvSpPr>
        <p:spPr/>
        <p:txBody>
          <a:bodyPr/>
          <a:lstStyle/>
          <a:p>
            <a:fld id="{E4CA31D7-01F5-4090-9AB9-5C0CCF33BD9F}" type="datetimeFigureOut">
              <a:rPr lang="en-GB" smtClean="0"/>
              <a:t>05/07/2023</a:t>
            </a:fld>
            <a:endParaRPr lang="en-GB"/>
          </a:p>
        </p:txBody>
      </p:sp>
      <p:sp>
        <p:nvSpPr>
          <p:cNvPr id="5" name="Footer Placeholder 4">
            <a:extLst>
              <a:ext uri="{FF2B5EF4-FFF2-40B4-BE49-F238E27FC236}">
                <a16:creationId xmlns:a16="http://schemas.microsoft.com/office/drawing/2014/main" id="{F4774527-1945-5C67-D9CF-8DC9BDC60F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67927C-6445-D110-D276-948919B5623E}"/>
              </a:ext>
            </a:extLst>
          </p:cNvPr>
          <p:cNvSpPr>
            <a:spLocks noGrp="1"/>
          </p:cNvSpPr>
          <p:nvPr>
            <p:ph type="sldNum" sz="quarter" idx="12"/>
          </p:nvPr>
        </p:nvSpPr>
        <p:spPr/>
        <p:txBody>
          <a:bodyPr/>
          <a:lstStyle/>
          <a:p>
            <a:fld id="{636D0F4D-5700-43C4-97CA-F1B43749640C}" type="slidenum">
              <a:rPr lang="en-GB" smtClean="0"/>
              <a:t>‹#›</a:t>
            </a:fld>
            <a:endParaRPr lang="en-GB"/>
          </a:p>
        </p:txBody>
      </p:sp>
    </p:spTree>
    <p:extLst>
      <p:ext uri="{BB962C8B-B14F-4D97-AF65-F5344CB8AC3E}">
        <p14:creationId xmlns:p14="http://schemas.microsoft.com/office/powerpoint/2010/main" val="14399512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79CA0-EF6A-0569-CBD7-952F354CE1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EDB30D-54F0-9FA9-629F-BAD9C568E74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83BA188-5C1B-0D03-BE48-BBF9DDDB48D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4EF08F8-6486-D7D6-A7A1-924A7867481B}"/>
              </a:ext>
            </a:extLst>
          </p:cNvPr>
          <p:cNvSpPr>
            <a:spLocks noGrp="1"/>
          </p:cNvSpPr>
          <p:nvPr>
            <p:ph type="dt" sz="half" idx="10"/>
          </p:nvPr>
        </p:nvSpPr>
        <p:spPr/>
        <p:txBody>
          <a:bodyPr/>
          <a:lstStyle/>
          <a:p>
            <a:fld id="{E4CA31D7-01F5-4090-9AB9-5C0CCF33BD9F}" type="datetimeFigureOut">
              <a:rPr lang="en-GB" smtClean="0"/>
              <a:t>05/07/2023</a:t>
            </a:fld>
            <a:endParaRPr lang="en-GB"/>
          </a:p>
        </p:txBody>
      </p:sp>
      <p:sp>
        <p:nvSpPr>
          <p:cNvPr id="6" name="Footer Placeholder 5">
            <a:extLst>
              <a:ext uri="{FF2B5EF4-FFF2-40B4-BE49-F238E27FC236}">
                <a16:creationId xmlns:a16="http://schemas.microsoft.com/office/drawing/2014/main" id="{0D19E0B7-F6DD-02C0-6A4F-15B26139BF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36DA9E-67C9-C55F-DEF8-C5B3CAF338BC}"/>
              </a:ext>
            </a:extLst>
          </p:cNvPr>
          <p:cNvSpPr>
            <a:spLocks noGrp="1"/>
          </p:cNvSpPr>
          <p:nvPr>
            <p:ph type="sldNum" sz="quarter" idx="12"/>
          </p:nvPr>
        </p:nvSpPr>
        <p:spPr/>
        <p:txBody>
          <a:bodyPr/>
          <a:lstStyle/>
          <a:p>
            <a:fld id="{636D0F4D-5700-43C4-97CA-F1B43749640C}" type="slidenum">
              <a:rPr lang="en-GB" smtClean="0"/>
              <a:t>‹#›</a:t>
            </a:fld>
            <a:endParaRPr lang="en-GB"/>
          </a:p>
        </p:txBody>
      </p:sp>
    </p:spTree>
    <p:extLst>
      <p:ext uri="{BB962C8B-B14F-4D97-AF65-F5344CB8AC3E}">
        <p14:creationId xmlns:p14="http://schemas.microsoft.com/office/powerpoint/2010/main" val="38867681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3EAD2-B0BD-DAD2-8390-4C13245563D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409885-4AE3-9BA1-A688-2F424CE36D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837048-8148-C542-92F8-5D04CEFA4BA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E6719FE-81B8-C749-438B-7EC9317993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2A8646F-380B-0DF5-DD46-6DDF032C1F9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C827810-7B06-55FE-5333-970F2315A88F}"/>
              </a:ext>
            </a:extLst>
          </p:cNvPr>
          <p:cNvSpPr>
            <a:spLocks noGrp="1"/>
          </p:cNvSpPr>
          <p:nvPr>
            <p:ph type="dt" sz="half" idx="10"/>
          </p:nvPr>
        </p:nvSpPr>
        <p:spPr/>
        <p:txBody>
          <a:bodyPr/>
          <a:lstStyle/>
          <a:p>
            <a:fld id="{E4CA31D7-01F5-4090-9AB9-5C0CCF33BD9F}" type="datetimeFigureOut">
              <a:rPr lang="en-GB" smtClean="0"/>
              <a:t>05/07/2023</a:t>
            </a:fld>
            <a:endParaRPr lang="en-GB"/>
          </a:p>
        </p:txBody>
      </p:sp>
      <p:sp>
        <p:nvSpPr>
          <p:cNvPr id="8" name="Footer Placeholder 7">
            <a:extLst>
              <a:ext uri="{FF2B5EF4-FFF2-40B4-BE49-F238E27FC236}">
                <a16:creationId xmlns:a16="http://schemas.microsoft.com/office/drawing/2014/main" id="{5080D8FC-163C-1BD8-9F6E-0323D215EBD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7A84189-327C-AB9C-F857-C74059A60BA8}"/>
              </a:ext>
            </a:extLst>
          </p:cNvPr>
          <p:cNvSpPr>
            <a:spLocks noGrp="1"/>
          </p:cNvSpPr>
          <p:nvPr>
            <p:ph type="sldNum" sz="quarter" idx="12"/>
          </p:nvPr>
        </p:nvSpPr>
        <p:spPr/>
        <p:txBody>
          <a:bodyPr/>
          <a:lstStyle/>
          <a:p>
            <a:fld id="{636D0F4D-5700-43C4-97CA-F1B43749640C}" type="slidenum">
              <a:rPr lang="en-GB" smtClean="0"/>
              <a:t>‹#›</a:t>
            </a:fld>
            <a:endParaRPr lang="en-GB"/>
          </a:p>
        </p:txBody>
      </p:sp>
    </p:spTree>
    <p:extLst>
      <p:ext uri="{BB962C8B-B14F-4D97-AF65-F5344CB8AC3E}">
        <p14:creationId xmlns:p14="http://schemas.microsoft.com/office/powerpoint/2010/main" val="3552910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9B4BB-9FFC-4D52-2660-5B7F2D360A9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FE5C881-3303-81DE-5705-E6D90C4EE7E3}"/>
              </a:ext>
            </a:extLst>
          </p:cNvPr>
          <p:cNvSpPr>
            <a:spLocks noGrp="1"/>
          </p:cNvSpPr>
          <p:nvPr>
            <p:ph type="dt" sz="half" idx="10"/>
          </p:nvPr>
        </p:nvSpPr>
        <p:spPr/>
        <p:txBody>
          <a:bodyPr/>
          <a:lstStyle/>
          <a:p>
            <a:fld id="{E4CA31D7-01F5-4090-9AB9-5C0CCF33BD9F}" type="datetimeFigureOut">
              <a:rPr lang="en-GB" smtClean="0"/>
              <a:t>05/07/2023</a:t>
            </a:fld>
            <a:endParaRPr lang="en-GB"/>
          </a:p>
        </p:txBody>
      </p:sp>
      <p:sp>
        <p:nvSpPr>
          <p:cNvPr id="4" name="Footer Placeholder 3">
            <a:extLst>
              <a:ext uri="{FF2B5EF4-FFF2-40B4-BE49-F238E27FC236}">
                <a16:creationId xmlns:a16="http://schemas.microsoft.com/office/drawing/2014/main" id="{3067B3AF-B5FD-8490-C59B-691B72C346C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3AC61A1-F6F8-FF1A-2650-49534AA4861F}"/>
              </a:ext>
            </a:extLst>
          </p:cNvPr>
          <p:cNvSpPr>
            <a:spLocks noGrp="1"/>
          </p:cNvSpPr>
          <p:nvPr>
            <p:ph type="sldNum" sz="quarter" idx="12"/>
          </p:nvPr>
        </p:nvSpPr>
        <p:spPr/>
        <p:txBody>
          <a:bodyPr/>
          <a:lstStyle/>
          <a:p>
            <a:fld id="{636D0F4D-5700-43C4-97CA-F1B43749640C}" type="slidenum">
              <a:rPr lang="en-GB" smtClean="0"/>
              <a:t>‹#›</a:t>
            </a:fld>
            <a:endParaRPr lang="en-GB"/>
          </a:p>
        </p:txBody>
      </p:sp>
    </p:spTree>
    <p:extLst>
      <p:ext uri="{BB962C8B-B14F-4D97-AF65-F5344CB8AC3E}">
        <p14:creationId xmlns:p14="http://schemas.microsoft.com/office/powerpoint/2010/main" val="3855154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16448FF-9D12-781A-A8F1-0B4B1C34704F}"/>
              </a:ext>
            </a:extLst>
          </p:cNvPr>
          <p:cNvSpPr>
            <a:spLocks noGrp="1"/>
          </p:cNvSpPr>
          <p:nvPr>
            <p:ph type="dt" sz="half" idx="10"/>
          </p:nvPr>
        </p:nvSpPr>
        <p:spPr/>
        <p:txBody>
          <a:bodyPr/>
          <a:lstStyle/>
          <a:p>
            <a:fld id="{E4CA31D7-01F5-4090-9AB9-5C0CCF33BD9F}" type="datetimeFigureOut">
              <a:rPr lang="en-GB" smtClean="0"/>
              <a:t>05/07/2023</a:t>
            </a:fld>
            <a:endParaRPr lang="en-GB"/>
          </a:p>
        </p:txBody>
      </p:sp>
      <p:sp>
        <p:nvSpPr>
          <p:cNvPr id="3" name="Footer Placeholder 2">
            <a:extLst>
              <a:ext uri="{FF2B5EF4-FFF2-40B4-BE49-F238E27FC236}">
                <a16:creationId xmlns:a16="http://schemas.microsoft.com/office/drawing/2014/main" id="{9E09A685-9E1B-DC9F-AAC2-7713AD07C5D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950482C-2026-E6D5-A024-12D050808666}"/>
              </a:ext>
            </a:extLst>
          </p:cNvPr>
          <p:cNvSpPr>
            <a:spLocks noGrp="1"/>
          </p:cNvSpPr>
          <p:nvPr>
            <p:ph type="sldNum" sz="quarter" idx="12"/>
          </p:nvPr>
        </p:nvSpPr>
        <p:spPr/>
        <p:txBody>
          <a:bodyPr/>
          <a:lstStyle/>
          <a:p>
            <a:fld id="{636D0F4D-5700-43C4-97CA-F1B43749640C}" type="slidenum">
              <a:rPr lang="en-GB" smtClean="0"/>
              <a:t>‹#›</a:t>
            </a:fld>
            <a:endParaRPr lang="en-GB"/>
          </a:p>
        </p:txBody>
      </p:sp>
    </p:spTree>
    <p:extLst>
      <p:ext uri="{BB962C8B-B14F-4D97-AF65-F5344CB8AC3E}">
        <p14:creationId xmlns:p14="http://schemas.microsoft.com/office/powerpoint/2010/main" val="6039891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FC3DC-61A6-BC2B-6217-81862327FF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BCF3C8C-1674-3B67-0501-7FCD23D6913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405DD08-0A8F-3B29-5169-6D0D0A95FF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2612BC-0118-1A21-D081-D082963A315D}"/>
              </a:ext>
            </a:extLst>
          </p:cNvPr>
          <p:cNvSpPr>
            <a:spLocks noGrp="1"/>
          </p:cNvSpPr>
          <p:nvPr>
            <p:ph type="dt" sz="half" idx="10"/>
          </p:nvPr>
        </p:nvSpPr>
        <p:spPr/>
        <p:txBody>
          <a:bodyPr/>
          <a:lstStyle/>
          <a:p>
            <a:fld id="{E4CA31D7-01F5-4090-9AB9-5C0CCF33BD9F}" type="datetimeFigureOut">
              <a:rPr lang="en-GB" smtClean="0"/>
              <a:t>05/07/2023</a:t>
            </a:fld>
            <a:endParaRPr lang="en-GB"/>
          </a:p>
        </p:txBody>
      </p:sp>
      <p:sp>
        <p:nvSpPr>
          <p:cNvPr id="6" name="Footer Placeholder 5">
            <a:extLst>
              <a:ext uri="{FF2B5EF4-FFF2-40B4-BE49-F238E27FC236}">
                <a16:creationId xmlns:a16="http://schemas.microsoft.com/office/drawing/2014/main" id="{48EEE116-AC55-212A-732E-3C1519A9AD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A68D89-E945-87B8-B5AA-195FFAE5BC6C}"/>
              </a:ext>
            </a:extLst>
          </p:cNvPr>
          <p:cNvSpPr>
            <a:spLocks noGrp="1"/>
          </p:cNvSpPr>
          <p:nvPr>
            <p:ph type="sldNum" sz="quarter" idx="12"/>
          </p:nvPr>
        </p:nvSpPr>
        <p:spPr/>
        <p:txBody>
          <a:bodyPr/>
          <a:lstStyle/>
          <a:p>
            <a:fld id="{636D0F4D-5700-43C4-97CA-F1B43749640C}" type="slidenum">
              <a:rPr lang="en-GB" smtClean="0"/>
              <a:t>‹#›</a:t>
            </a:fld>
            <a:endParaRPr lang="en-GB"/>
          </a:p>
        </p:txBody>
      </p:sp>
    </p:spTree>
    <p:extLst>
      <p:ext uri="{BB962C8B-B14F-4D97-AF65-F5344CB8AC3E}">
        <p14:creationId xmlns:p14="http://schemas.microsoft.com/office/powerpoint/2010/main" val="1459457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82A45-E05F-2168-3AE5-A2AD8FC714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ACBCFE-B88A-E7FF-B988-D94F4044E8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68B397A-8D59-DFE2-CFA8-F0A538FF72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771FC3-E0FD-BBD7-1F95-E8DF0E647F44}"/>
              </a:ext>
            </a:extLst>
          </p:cNvPr>
          <p:cNvSpPr>
            <a:spLocks noGrp="1"/>
          </p:cNvSpPr>
          <p:nvPr>
            <p:ph type="dt" sz="half" idx="10"/>
          </p:nvPr>
        </p:nvSpPr>
        <p:spPr/>
        <p:txBody>
          <a:bodyPr/>
          <a:lstStyle/>
          <a:p>
            <a:fld id="{E4CA31D7-01F5-4090-9AB9-5C0CCF33BD9F}" type="datetimeFigureOut">
              <a:rPr lang="en-GB" smtClean="0"/>
              <a:t>05/07/2023</a:t>
            </a:fld>
            <a:endParaRPr lang="en-GB"/>
          </a:p>
        </p:txBody>
      </p:sp>
      <p:sp>
        <p:nvSpPr>
          <p:cNvPr id="6" name="Footer Placeholder 5">
            <a:extLst>
              <a:ext uri="{FF2B5EF4-FFF2-40B4-BE49-F238E27FC236}">
                <a16:creationId xmlns:a16="http://schemas.microsoft.com/office/drawing/2014/main" id="{64F95EC1-566A-7BEC-AE5B-D57B2074BB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D84B41-3EA7-3785-D933-E99BA7595A80}"/>
              </a:ext>
            </a:extLst>
          </p:cNvPr>
          <p:cNvSpPr>
            <a:spLocks noGrp="1"/>
          </p:cNvSpPr>
          <p:nvPr>
            <p:ph type="sldNum" sz="quarter" idx="12"/>
          </p:nvPr>
        </p:nvSpPr>
        <p:spPr/>
        <p:txBody>
          <a:bodyPr/>
          <a:lstStyle/>
          <a:p>
            <a:fld id="{636D0F4D-5700-43C4-97CA-F1B43749640C}" type="slidenum">
              <a:rPr lang="en-GB" smtClean="0"/>
              <a:t>‹#›</a:t>
            </a:fld>
            <a:endParaRPr lang="en-GB"/>
          </a:p>
        </p:txBody>
      </p:sp>
    </p:spTree>
    <p:extLst>
      <p:ext uri="{BB962C8B-B14F-4D97-AF65-F5344CB8AC3E}">
        <p14:creationId xmlns:p14="http://schemas.microsoft.com/office/powerpoint/2010/main" val="3964837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01019-E8A2-748A-5969-0FE6AB3E264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89D793B-FD4A-A671-32A9-820BC6562E0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C65C64-8AE5-4FBB-5B97-55BB26A44F6D}"/>
              </a:ext>
            </a:extLst>
          </p:cNvPr>
          <p:cNvSpPr>
            <a:spLocks noGrp="1"/>
          </p:cNvSpPr>
          <p:nvPr>
            <p:ph type="dt" sz="half" idx="10"/>
          </p:nvPr>
        </p:nvSpPr>
        <p:spPr/>
        <p:txBody>
          <a:bodyPr/>
          <a:lstStyle/>
          <a:p>
            <a:fld id="{E4CA31D7-01F5-4090-9AB9-5C0CCF33BD9F}" type="datetimeFigureOut">
              <a:rPr lang="en-GB" smtClean="0"/>
              <a:t>05/07/2023</a:t>
            </a:fld>
            <a:endParaRPr lang="en-GB"/>
          </a:p>
        </p:txBody>
      </p:sp>
      <p:sp>
        <p:nvSpPr>
          <p:cNvPr id="5" name="Footer Placeholder 4">
            <a:extLst>
              <a:ext uri="{FF2B5EF4-FFF2-40B4-BE49-F238E27FC236}">
                <a16:creationId xmlns:a16="http://schemas.microsoft.com/office/drawing/2014/main" id="{E2474634-1144-A076-457B-78D179B6BA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6ABE4C-6087-5F84-46FF-EF986ABAD44D}"/>
              </a:ext>
            </a:extLst>
          </p:cNvPr>
          <p:cNvSpPr>
            <a:spLocks noGrp="1"/>
          </p:cNvSpPr>
          <p:nvPr>
            <p:ph type="sldNum" sz="quarter" idx="12"/>
          </p:nvPr>
        </p:nvSpPr>
        <p:spPr/>
        <p:txBody>
          <a:bodyPr/>
          <a:lstStyle/>
          <a:p>
            <a:fld id="{636D0F4D-5700-43C4-97CA-F1B43749640C}" type="slidenum">
              <a:rPr lang="en-GB" smtClean="0"/>
              <a:t>‹#›</a:t>
            </a:fld>
            <a:endParaRPr lang="en-GB"/>
          </a:p>
        </p:txBody>
      </p:sp>
    </p:spTree>
    <p:extLst>
      <p:ext uri="{BB962C8B-B14F-4D97-AF65-F5344CB8AC3E}">
        <p14:creationId xmlns:p14="http://schemas.microsoft.com/office/powerpoint/2010/main" val="1251408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08C1DB-F8B3-A42F-EF1E-554A6D016B3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8725B5B-B133-3C84-F09F-3A47D6671B6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256B15-A27A-5718-66F1-21325D3EB7BC}"/>
              </a:ext>
            </a:extLst>
          </p:cNvPr>
          <p:cNvSpPr>
            <a:spLocks noGrp="1"/>
          </p:cNvSpPr>
          <p:nvPr>
            <p:ph type="dt" sz="half" idx="10"/>
          </p:nvPr>
        </p:nvSpPr>
        <p:spPr/>
        <p:txBody>
          <a:bodyPr/>
          <a:lstStyle/>
          <a:p>
            <a:fld id="{E4CA31D7-01F5-4090-9AB9-5C0CCF33BD9F}" type="datetimeFigureOut">
              <a:rPr lang="en-GB" smtClean="0"/>
              <a:t>05/07/2023</a:t>
            </a:fld>
            <a:endParaRPr lang="en-GB"/>
          </a:p>
        </p:txBody>
      </p:sp>
      <p:sp>
        <p:nvSpPr>
          <p:cNvPr id="5" name="Footer Placeholder 4">
            <a:extLst>
              <a:ext uri="{FF2B5EF4-FFF2-40B4-BE49-F238E27FC236}">
                <a16:creationId xmlns:a16="http://schemas.microsoft.com/office/drawing/2014/main" id="{F607FB3B-ADD9-C4E9-8DFC-8106734133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7E2920-6B30-6ED2-1F45-5C5F3F83A507}"/>
              </a:ext>
            </a:extLst>
          </p:cNvPr>
          <p:cNvSpPr>
            <a:spLocks noGrp="1"/>
          </p:cNvSpPr>
          <p:nvPr>
            <p:ph type="sldNum" sz="quarter" idx="12"/>
          </p:nvPr>
        </p:nvSpPr>
        <p:spPr/>
        <p:txBody>
          <a:bodyPr/>
          <a:lstStyle/>
          <a:p>
            <a:fld id="{636D0F4D-5700-43C4-97CA-F1B43749640C}" type="slidenum">
              <a:rPr lang="en-GB" smtClean="0"/>
              <a:t>‹#›</a:t>
            </a:fld>
            <a:endParaRPr lang="en-GB"/>
          </a:p>
        </p:txBody>
      </p:sp>
    </p:spTree>
    <p:extLst>
      <p:ext uri="{BB962C8B-B14F-4D97-AF65-F5344CB8AC3E}">
        <p14:creationId xmlns:p14="http://schemas.microsoft.com/office/powerpoint/2010/main" val="21601146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8AC29D-102E-3A4F-BB99-E897A3E0C1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11422E0-7FA5-2676-8BBE-C07C2A45F06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6E5010-DEFF-A593-4516-7F83A352BDE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CA31D7-01F5-4090-9AB9-5C0CCF33BD9F}" type="datetimeFigureOut">
              <a:rPr lang="en-GB" smtClean="0"/>
              <a:t>05/07/2023</a:t>
            </a:fld>
            <a:endParaRPr lang="en-GB"/>
          </a:p>
        </p:txBody>
      </p:sp>
      <p:sp>
        <p:nvSpPr>
          <p:cNvPr id="5" name="Footer Placeholder 4">
            <a:extLst>
              <a:ext uri="{FF2B5EF4-FFF2-40B4-BE49-F238E27FC236}">
                <a16:creationId xmlns:a16="http://schemas.microsoft.com/office/drawing/2014/main" id="{983B5CA4-F679-FAF5-5AA5-6E41872832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3930A89-D1DE-3420-C03F-C9D26932EA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6D0F4D-5700-43C4-97CA-F1B43749640C}" type="slidenum">
              <a:rPr lang="en-GB" smtClean="0"/>
              <a:t>‹#›</a:t>
            </a:fld>
            <a:endParaRPr lang="en-GB"/>
          </a:p>
        </p:txBody>
      </p:sp>
    </p:spTree>
    <p:extLst>
      <p:ext uri="{BB962C8B-B14F-4D97-AF65-F5344CB8AC3E}">
        <p14:creationId xmlns:p14="http://schemas.microsoft.com/office/powerpoint/2010/main" val="40646733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hyperlink" Target="https://youtu.be/cOTMWqwUXPU"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hyperlink" Target="https://www.youtube.com/watch?v=LVV_93mBfSU"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ads.google.com/intl/en_uk/home/campaigns/search-ads/"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influencermarketinghub.com/" TargetMode="Externa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7.tif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searchengineland.com/guide/what-is-paid-search#:~:text=Advertisers%20typically%20pay%20each%20time,drive%20traffic%20to%20their%20websit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3E416D2-D994-4F7A-8F62-B28B11BE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Mapa digital con fondo de dispersión de luz">
            <a:extLst>
              <a:ext uri="{FF2B5EF4-FFF2-40B4-BE49-F238E27FC236}">
                <a16:creationId xmlns:a16="http://schemas.microsoft.com/office/drawing/2014/main" id="{E010590F-2B6B-F551-7C86-BE9284D6B5B6}"/>
              </a:ext>
            </a:extLst>
          </p:cNvPr>
          <p:cNvPicPr>
            <a:picLocks noChangeAspect="1"/>
          </p:cNvPicPr>
          <p:nvPr/>
        </p:nvPicPr>
        <p:blipFill rotWithShape="1">
          <a:blip r:embed="rId2"/>
          <a:srcRect t="8749" r="-1" b="6960"/>
          <a:stretch/>
        </p:blipFill>
        <p:spPr>
          <a:xfrm>
            <a:off x="1524" y="10"/>
            <a:ext cx="12188952" cy="6857990"/>
          </a:xfrm>
          <a:prstGeom prst="rect">
            <a:avLst/>
          </a:prstGeom>
        </p:spPr>
      </p:pic>
      <p:sp>
        <p:nvSpPr>
          <p:cNvPr id="11" name="Freeform: Shape 10">
            <a:extLst>
              <a:ext uri="{FF2B5EF4-FFF2-40B4-BE49-F238E27FC236}">
                <a16:creationId xmlns:a16="http://schemas.microsoft.com/office/drawing/2014/main" id="{FB27C166-470E-467E-9E9E-E235EEF3C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24691" y="0"/>
            <a:ext cx="7365784" cy="6858000"/>
          </a:xfrm>
          <a:custGeom>
            <a:avLst/>
            <a:gdLst>
              <a:gd name="connsiteX0" fmla="*/ 5742761 w 7365784"/>
              <a:gd name="connsiteY0" fmla="*/ 0 h 6858000"/>
              <a:gd name="connsiteX1" fmla="*/ 3076369 w 7365784"/>
              <a:gd name="connsiteY1" fmla="*/ 0 h 6858000"/>
              <a:gd name="connsiteX2" fmla="*/ 1949196 w 7365784"/>
              <a:gd name="connsiteY2" fmla="*/ 0 h 6858000"/>
              <a:gd name="connsiteX3" fmla="*/ 1583228 w 7365784"/>
              <a:gd name="connsiteY3" fmla="*/ 0 h 6858000"/>
              <a:gd name="connsiteX4" fmla="*/ 1457787 w 7365784"/>
              <a:gd name="connsiteY4" fmla="*/ 0 h 6858000"/>
              <a:gd name="connsiteX5" fmla="*/ 1445578 w 7365784"/>
              <a:gd name="connsiteY5" fmla="*/ 0 h 6858000"/>
              <a:gd name="connsiteX6" fmla="*/ 571708 w 7365784"/>
              <a:gd name="connsiteY6" fmla="*/ 0 h 6858000"/>
              <a:gd name="connsiteX7" fmla="*/ 237757 w 7365784"/>
              <a:gd name="connsiteY7" fmla="*/ 0 h 6858000"/>
              <a:gd name="connsiteX8" fmla="*/ 205161 w 7365784"/>
              <a:gd name="connsiteY8" fmla="*/ 0 h 6858000"/>
              <a:gd name="connsiteX9" fmla="*/ 0 w 7365784"/>
              <a:gd name="connsiteY9" fmla="*/ 0 h 6858000"/>
              <a:gd name="connsiteX10" fmla="*/ 0 w 7365784"/>
              <a:gd name="connsiteY10" fmla="*/ 6858000 h 6858000"/>
              <a:gd name="connsiteX11" fmla="*/ 205161 w 7365784"/>
              <a:gd name="connsiteY11" fmla="*/ 6858000 h 6858000"/>
              <a:gd name="connsiteX12" fmla="*/ 237757 w 7365784"/>
              <a:gd name="connsiteY12" fmla="*/ 6858000 h 6858000"/>
              <a:gd name="connsiteX13" fmla="*/ 571708 w 7365784"/>
              <a:gd name="connsiteY13" fmla="*/ 6858000 h 6858000"/>
              <a:gd name="connsiteX14" fmla="*/ 1274834 w 7365784"/>
              <a:gd name="connsiteY14" fmla="*/ 6858000 h 6858000"/>
              <a:gd name="connsiteX15" fmla="*/ 1445578 w 7365784"/>
              <a:gd name="connsiteY15" fmla="*/ 6858000 h 6858000"/>
              <a:gd name="connsiteX16" fmla="*/ 1457787 w 7365784"/>
              <a:gd name="connsiteY16" fmla="*/ 6858000 h 6858000"/>
              <a:gd name="connsiteX17" fmla="*/ 1949196 w 7365784"/>
              <a:gd name="connsiteY17" fmla="*/ 6858000 h 6858000"/>
              <a:gd name="connsiteX18" fmla="*/ 3076369 w 7365784"/>
              <a:gd name="connsiteY18" fmla="*/ 6858000 h 6858000"/>
              <a:gd name="connsiteX19" fmla="*/ 4863030 w 7365784"/>
              <a:gd name="connsiteY19" fmla="*/ 6858000 h 6858000"/>
              <a:gd name="connsiteX20" fmla="*/ 4974786 w 7365784"/>
              <a:gd name="connsiteY20" fmla="*/ 6780599 h 6858000"/>
              <a:gd name="connsiteX21" fmla="*/ 5491434 w 7365784"/>
              <a:gd name="connsiteY21" fmla="*/ 6374814 h 6858000"/>
              <a:gd name="connsiteX22" fmla="*/ 7365784 w 7365784"/>
              <a:gd name="connsiteY22" fmla="*/ 3621656 h 6858000"/>
              <a:gd name="connsiteX23" fmla="*/ 5764885 w 7365784"/>
              <a:gd name="connsiteY23"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365784" h="6858000">
                <a:moveTo>
                  <a:pt x="5742761" y="0"/>
                </a:moveTo>
                <a:lnTo>
                  <a:pt x="3076369" y="0"/>
                </a:lnTo>
                <a:lnTo>
                  <a:pt x="1949196" y="0"/>
                </a:lnTo>
                <a:lnTo>
                  <a:pt x="1583228" y="0"/>
                </a:lnTo>
                <a:lnTo>
                  <a:pt x="1457787" y="0"/>
                </a:lnTo>
                <a:lnTo>
                  <a:pt x="1445578" y="0"/>
                </a:lnTo>
                <a:lnTo>
                  <a:pt x="571708" y="0"/>
                </a:lnTo>
                <a:lnTo>
                  <a:pt x="237757" y="0"/>
                </a:lnTo>
                <a:lnTo>
                  <a:pt x="205161" y="0"/>
                </a:lnTo>
                <a:lnTo>
                  <a:pt x="0" y="0"/>
                </a:lnTo>
                <a:lnTo>
                  <a:pt x="0" y="6858000"/>
                </a:lnTo>
                <a:lnTo>
                  <a:pt x="205161" y="6858000"/>
                </a:lnTo>
                <a:lnTo>
                  <a:pt x="237757" y="6858000"/>
                </a:lnTo>
                <a:lnTo>
                  <a:pt x="571708" y="6858000"/>
                </a:lnTo>
                <a:lnTo>
                  <a:pt x="1274834" y="6858000"/>
                </a:lnTo>
                <a:lnTo>
                  <a:pt x="1445578" y="6858000"/>
                </a:lnTo>
                <a:lnTo>
                  <a:pt x="1457787" y="6858000"/>
                </a:lnTo>
                <a:lnTo>
                  <a:pt x="1949196" y="6858000"/>
                </a:lnTo>
                <a:lnTo>
                  <a:pt x="3076369" y="6858000"/>
                </a:lnTo>
                <a:lnTo>
                  <a:pt x="4863030" y="6858000"/>
                </a:lnTo>
                <a:lnTo>
                  <a:pt x="4974786" y="6780599"/>
                </a:lnTo>
                <a:cubicBezTo>
                  <a:pt x="5148604" y="6653108"/>
                  <a:pt x="5319231" y="6515397"/>
                  <a:pt x="5491434" y="6374814"/>
                </a:cubicBezTo>
                <a:cubicBezTo>
                  <a:pt x="6437059" y="5602839"/>
                  <a:pt x="7365784" y="4969131"/>
                  <a:pt x="7365784" y="3621656"/>
                </a:cubicBezTo>
                <a:cubicBezTo>
                  <a:pt x="7365784" y="2093192"/>
                  <a:pt x="6792048" y="754641"/>
                  <a:pt x="576488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673636C8-1392-483A-8A7A-CA259E806C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83671" y="0"/>
            <a:ext cx="7208329" cy="6858000"/>
          </a:xfrm>
          <a:custGeom>
            <a:avLst/>
            <a:gdLst>
              <a:gd name="connsiteX0" fmla="*/ 5585306 w 7208329"/>
              <a:gd name="connsiteY0" fmla="*/ 0 h 6858000"/>
              <a:gd name="connsiteX1" fmla="*/ 2918914 w 7208329"/>
              <a:gd name="connsiteY1" fmla="*/ 0 h 6858000"/>
              <a:gd name="connsiteX2" fmla="*/ 1592911 w 7208329"/>
              <a:gd name="connsiteY2" fmla="*/ 0 h 6858000"/>
              <a:gd name="connsiteX3" fmla="*/ 1425773 w 7208329"/>
              <a:gd name="connsiteY3" fmla="*/ 0 h 6858000"/>
              <a:gd name="connsiteX4" fmla="*/ 1300332 w 7208329"/>
              <a:gd name="connsiteY4" fmla="*/ 0 h 6858000"/>
              <a:gd name="connsiteX5" fmla="*/ 1288123 w 7208329"/>
              <a:gd name="connsiteY5" fmla="*/ 0 h 6858000"/>
              <a:gd name="connsiteX6" fmla="*/ 414253 w 7208329"/>
              <a:gd name="connsiteY6" fmla="*/ 0 h 6858000"/>
              <a:gd name="connsiteX7" fmla="*/ 80302 w 7208329"/>
              <a:gd name="connsiteY7" fmla="*/ 0 h 6858000"/>
              <a:gd name="connsiteX8" fmla="*/ 47706 w 7208329"/>
              <a:gd name="connsiteY8" fmla="*/ 0 h 6858000"/>
              <a:gd name="connsiteX9" fmla="*/ 0 w 7208329"/>
              <a:gd name="connsiteY9" fmla="*/ 0 h 6858000"/>
              <a:gd name="connsiteX10" fmla="*/ 0 w 7208329"/>
              <a:gd name="connsiteY10" fmla="*/ 6858000 h 6858000"/>
              <a:gd name="connsiteX11" fmla="*/ 47706 w 7208329"/>
              <a:gd name="connsiteY11" fmla="*/ 6858000 h 6858000"/>
              <a:gd name="connsiteX12" fmla="*/ 80302 w 7208329"/>
              <a:gd name="connsiteY12" fmla="*/ 6858000 h 6858000"/>
              <a:gd name="connsiteX13" fmla="*/ 414253 w 7208329"/>
              <a:gd name="connsiteY13" fmla="*/ 6858000 h 6858000"/>
              <a:gd name="connsiteX14" fmla="*/ 1117379 w 7208329"/>
              <a:gd name="connsiteY14" fmla="*/ 6858000 h 6858000"/>
              <a:gd name="connsiteX15" fmla="*/ 1288123 w 7208329"/>
              <a:gd name="connsiteY15" fmla="*/ 6858000 h 6858000"/>
              <a:gd name="connsiteX16" fmla="*/ 1300332 w 7208329"/>
              <a:gd name="connsiteY16" fmla="*/ 6858000 h 6858000"/>
              <a:gd name="connsiteX17" fmla="*/ 1592911 w 7208329"/>
              <a:gd name="connsiteY17" fmla="*/ 6858000 h 6858000"/>
              <a:gd name="connsiteX18" fmla="*/ 2918914 w 7208329"/>
              <a:gd name="connsiteY18" fmla="*/ 6858000 h 6858000"/>
              <a:gd name="connsiteX19" fmla="*/ 4705575 w 7208329"/>
              <a:gd name="connsiteY19" fmla="*/ 6858000 h 6858000"/>
              <a:gd name="connsiteX20" fmla="*/ 4817331 w 7208329"/>
              <a:gd name="connsiteY20" fmla="*/ 6780599 h 6858000"/>
              <a:gd name="connsiteX21" fmla="*/ 5333979 w 7208329"/>
              <a:gd name="connsiteY21" fmla="*/ 6374814 h 6858000"/>
              <a:gd name="connsiteX22" fmla="*/ 7208329 w 7208329"/>
              <a:gd name="connsiteY22" fmla="*/ 3621656 h 6858000"/>
              <a:gd name="connsiteX23" fmla="*/ 5607430 w 7208329"/>
              <a:gd name="connsiteY23"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208329" h="6858000">
                <a:moveTo>
                  <a:pt x="5585306" y="0"/>
                </a:moveTo>
                <a:lnTo>
                  <a:pt x="2918914" y="0"/>
                </a:lnTo>
                <a:lnTo>
                  <a:pt x="1592911" y="0"/>
                </a:lnTo>
                <a:lnTo>
                  <a:pt x="1425773" y="0"/>
                </a:lnTo>
                <a:lnTo>
                  <a:pt x="1300332" y="0"/>
                </a:lnTo>
                <a:lnTo>
                  <a:pt x="1288123" y="0"/>
                </a:lnTo>
                <a:lnTo>
                  <a:pt x="414253" y="0"/>
                </a:lnTo>
                <a:lnTo>
                  <a:pt x="80302" y="0"/>
                </a:lnTo>
                <a:lnTo>
                  <a:pt x="47706" y="0"/>
                </a:lnTo>
                <a:lnTo>
                  <a:pt x="0" y="0"/>
                </a:lnTo>
                <a:lnTo>
                  <a:pt x="0" y="6858000"/>
                </a:lnTo>
                <a:lnTo>
                  <a:pt x="47706" y="6858000"/>
                </a:lnTo>
                <a:lnTo>
                  <a:pt x="80302" y="6858000"/>
                </a:lnTo>
                <a:lnTo>
                  <a:pt x="414253" y="6858000"/>
                </a:lnTo>
                <a:lnTo>
                  <a:pt x="1117379" y="6858000"/>
                </a:lnTo>
                <a:lnTo>
                  <a:pt x="1288123" y="6858000"/>
                </a:lnTo>
                <a:lnTo>
                  <a:pt x="1300332" y="6858000"/>
                </a:lnTo>
                <a:lnTo>
                  <a:pt x="1592911" y="6858000"/>
                </a:lnTo>
                <a:lnTo>
                  <a:pt x="2918914" y="6858000"/>
                </a:lnTo>
                <a:lnTo>
                  <a:pt x="4705575" y="6858000"/>
                </a:lnTo>
                <a:lnTo>
                  <a:pt x="4817331" y="6780599"/>
                </a:lnTo>
                <a:cubicBezTo>
                  <a:pt x="4991149" y="6653108"/>
                  <a:pt x="5161776" y="6515397"/>
                  <a:pt x="5333979" y="6374814"/>
                </a:cubicBezTo>
                <a:cubicBezTo>
                  <a:pt x="6279604" y="5602839"/>
                  <a:pt x="7208329" y="4969131"/>
                  <a:pt x="7208329" y="3621656"/>
                </a:cubicBezTo>
                <a:cubicBezTo>
                  <a:pt x="7208329" y="2093192"/>
                  <a:pt x="6634593" y="754641"/>
                  <a:pt x="5607430" y="14997"/>
                </a:cubicBezTo>
                <a:close/>
              </a:path>
            </a:pathLst>
          </a:cu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7539A79B-DFBA-4781-B0DE-4044B072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11396"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EE597473-87FC-A2CA-7F7E-EA9F1F0D2DF5}"/>
              </a:ext>
            </a:extLst>
          </p:cNvPr>
          <p:cNvSpPr>
            <a:spLocks noGrp="1"/>
          </p:cNvSpPr>
          <p:nvPr>
            <p:ph type="ctrTitle"/>
          </p:nvPr>
        </p:nvSpPr>
        <p:spPr>
          <a:xfrm>
            <a:off x="5970897" y="1346268"/>
            <a:ext cx="5568285" cy="2809475"/>
          </a:xfrm>
        </p:spPr>
        <p:txBody>
          <a:bodyPr>
            <a:normAutofit/>
          </a:bodyPr>
          <a:lstStyle/>
          <a:p>
            <a:pPr algn="l"/>
            <a:r>
              <a:rPr lang="en-GB" b="1" dirty="0">
                <a:latin typeface="+mn-lt"/>
              </a:rPr>
              <a:t>Digital Media</a:t>
            </a:r>
            <a:endParaRPr lang="en-GB" b="1">
              <a:latin typeface="+mn-lt"/>
            </a:endParaRPr>
          </a:p>
        </p:txBody>
      </p:sp>
      <p:sp>
        <p:nvSpPr>
          <p:cNvPr id="3" name="Subtitle 2">
            <a:extLst>
              <a:ext uri="{FF2B5EF4-FFF2-40B4-BE49-F238E27FC236}">
                <a16:creationId xmlns:a16="http://schemas.microsoft.com/office/drawing/2014/main" id="{E318A99A-3537-C111-9F6B-CD2C57F6098A}"/>
              </a:ext>
            </a:extLst>
          </p:cNvPr>
          <p:cNvSpPr>
            <a:spLocks noGrp="1"/>
          </p:cNvSpPr>
          <p:nvPr>
            <p:ph type="subTitle" idx="1"/>
          </p:nvPr>
        </p:nvSpPr>
        <p:spPr>
          <a:xfrm>
            <a:off x="5969341" y="4251279"/>
            <a:ext cx="5569714" cy="1037228"/>
          </a:xfrm>
        </p:spPr>
        <p:txBody>
          <a:bodyPr>
            <a:normAutofit/>
          </a:bodyPr>
          <a:lstStyle/>
          <a:p>
            <a:pPr algn="l"/>
            <a:endParaRPr lang="en-GB"/>
          </a:p>
        </p:txBody>
      </p:sp>
    </p:spTree>
    <p:extLst>
      <p:ext uri="{BB962C8B-B14F-4D97-AF65-F5344CB8AC3E}">
        <p14:creationId xmlns:p14="http://schemas.microsoft.com/office/powerpoint/2010/main" val="3882739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E5CC8-9473-9CFE-C3DF-73B55C4F273F}"/>
              </a:ext>
            </a:extLst>
          </p:cNvPr>
          <p:cNvSpPr>
            <a:spLocks noGrp="1"/>
          </p:cNvSpPr>
          <p:nvPr>
            <p:ph type="title"/>
          </p:nvPr>
        </p:nvSpPr>
        <p:spPr>
          <a:xfrm>
            <a:off x="581192" y="702156"/>
            <a:ext cx="11029616" cy="781204"/>
          </a:xfrm>
        </p:spPr>
        <p:txBody>
          <a:bodyPr>
            <a:normAutofit/>
          </a:bodyPr>
          <a:lstStyle/>
          <a:p>
            <a:r>
              <a:rPr lang="en-GB" dirty="0"/>
              <a:t>introduction</a:t>
            </a:r>
          </a:p>
        </p:txBody>
      </p:sp>
      <p:sp>
        <p:nvSpPr>
          <p:cNvPr id="3" name="Content Placeholder 2">
            <a:extLst>
              <a:ext uri="{FF2B5EF4-FFF2-40B4-BE49-F238E27FC236}">
                <a16:creationId xmlns:a16="http://schemas.microsoft.com/office/drawing/2014/main" id="{E4CBF69B-9E12-F7CE-B255-F55F741241D6}"/>
              </a:ext>
            </a:extLst>
          </p:cNvPr>
          <p:cNvSpPr>
            <a:spLocks noGrp="1"/>
          </p:cNvSpPr>
          <p:nvPr>
            <p:ph idx="1"/>
          </p:nvPr>
        </p:nvSpPr>
        <p:spPr>
          <a:xfrm>
            <a:off x="581193" y="1666240"/>
            <a:ext cx="7024758" cy="4309110"/>
          </a:xfrm>
        </p:spPr>
        <p:txBody>
          <a:bodyPr>
            <a:normAutofit/>
          </a:bodyPr>
          <a:lstStyle/>
          <a:p>
            <a:r>
              <a:rPr lang="en-GB" sz="2000" dirty="0"/>
              <a:t>Developments in communications technology in recent years have led to the increasing use of the term ‘</a:t>
            </a:r>
            <a:r>
              <a:rPr lang="en-GB" sz="2000" b="1" i="1" dirty="0">
                <a:solidFill>
                  <a:srgbClr val="0070C0"/>
                </a:solidFill>
              </a:rPr>
              <a:t>Digital Marketing</a:t>
            </a:r>
            <a:r>
              <a:rPr lang="en-GB" sz="2000" dirty="0"/>
              <a:t>‘.</a:t>
            </a:r>
          </a:p>
          <a:p>
            <a:r>
              <a:rPr lang="en-GB" sz="2000" dirty="0"/>
              <a:t>It is not necessarily such a new phenomenon in terms of the scale of social change it may be causing across the globe.</a:t>
            </a:r>
          </a:p>
          <a:p>
            <a:r>
              <a:rPr lang="en-GB" sz="2000" dirty="0"/>
              <a:t>Consider for example, the impact that </a:t>
            </a:r>
            <a:r>
              <a:rPr lang="en-GB" sz="2000" b="1" i="1" dirty="0"/>
              <a:t>cinema, radio or even television </a:t>
            </a:r>
            <a:r>
              <a:rPr lang="en-GB" sz="2000" dirty="0"/>
              <a:t>had on society when they were introduced or were still new.</a:t>
            </a:r>
          </a:p>
          <a:p>
            <a:r>
              <a:rPr lang="en-GB" sz="2000" dirty="0"/>
              <a:t>Changes in consumer behaviour and buying patterns have been directly influenced and altered by the changes affecting social patterns as the speed of communications increased.</a:t>
            </a:r>
          </a:p>
        </p:txBody>
      </p:sp>
      <p:pic>
        <p:nvPicPr>
          <p:cNvPr id="6" name="Picture 2" descr="Introduction to Digital Marketing | Find out how to get started -  FutureLearn">
            <a:extLst>
              <a:ext uri="{FF2B5EF4-FFF2-40B4-BE49-F238E27FC236}">
                <a16:creationId xmlns:a16="http://schemas.microsoft.com/office/drawing/2014/main" id="{9E245C06-A073-B9B0-CEA3-ED6A7A35C75C}"/>
              </a:ext>
            </a:extLst>
          </p:cNvPr>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b="-2"/>
          <a:stretch/>
        </p:blipFill>
        <p:spPr bwMode="auto">
          <a:xfrm>
            <a:off x="8051799" y="1910080"/>
            <a:ext cx="3683001" cy="4065270"/>
          </a:xfrm>
          <a:prstGeom prst="rect">
            <a:avLst/>
          </a:prstGeom>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4B29A6FB-F171-7827-C3C4-76F2819BE979}"/>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CFF96375-ED6E-7192-6D3D-073EA7CC3526}"/>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2</a:t>
            </a:fld>
            <a:endParaRPr lang="en-US"/>
          </a:p>
        </p:txBody>
      </p:sp>
    </p:spTree>
    <p:extLst>
      <p:ext uri="{BB962C8B-B14F-4D97-AF65-F5344CB8AC3E}">
        <p14:creationId xmlns:p14="http://schemas.microsoft.com/office/powerpoint/2010/main" val="1154457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B5586-6A5A-9649-1450-23CB896F3700}"/>
              </a:ext>
            </a:extLst>
          </p:cNvPr>
          <p:cNvSpPr>
            <a:spLocks noGrp="1"/>
          </p:cNvSpPr>
          <p:nvPr>
            <p:ph type="title"/>
          </p:nvPr>
        </p:nvSpPr>
        <p:spPr>
          <a:xfrm>
            <a:off x="581192" y="702156"/>
            <a:ext cx="11029616" cy="882804"/>
          </a:xfrm>
        </p:spPr>
        <p:txBody>
          <a:bodyPr>
            <a:normAutofit/>
          </a:bodyPr>
          <a:lstStyle/>
          <a:p>
            <a:r>
              <a:rPr lang="en-GB" dirty="0"/>
              <a:t>Link between non-digital and digital marketing</a:t>
            </a:r>
          </a:p>
        </p:txBody>
      </p:sp>
      <p:sp>
        <p:nvSpPr>
          <p:cNvPr id="3" name="Content Placeholder 2">
            <a:extLst>
              <a:ext uri="{FF2B5EF4-FFF2-40B4-BE49-F238E27FC236}">
                <a16:creationId xmlns:a16="http://schemas.microsoft.com/office/drawing/2014/main" id="{4B210FB7-D1D8-F8A5-3DFD-4E4293528720}"/>
              </a:ext>
            </a:extLst>
          </p:cNvPr>
          <p:cNvSpPr>
            <a:spLocks noGrp="1"/>
          </p:cNvSpPr>
          <p:nvPr>
            <p:ph idx="1"/>
          </p:nvPr>
        </p:nvSpPr>
        <p:spPr>
          <a:xfrm>
            <a:off x="581193" y="1869440"/>
            <a:ext cx="7024758" cy="4105910"/>
          </a:xfrm>
        </p:spPr>
        <p:txBody>
          <a:bodyPr>
            <a:normAutofit/>
          </a:bodyPr>
          <a:lstStyle/>
          <a:p>
            <a:r>
              <a:rPr lang="en-GB" sz="2000" dirty="0"/>
              <a:t>Yet these technological developments do not exist on their own.</a:t>
            </a:r>
          </a:p>
          <a:p>
            <a:r>
              <a:rPr lang="en-GB" sz="2000" dirty="0"/>
              <a:t>Many digital marketing activities can be considered to be improvements on non-digital marketing activities.</a:t>
            </a:r>
          </a:p>
          <a:p>
            <a:r>
              <a:rPr lang="en-GB" sz="2000" dirty="0"/>
              <a:t>They are making them more efficient and effective through improved communications – such as feedback from consumers via email, blogs or forums.</a:t>
            </a:r>
          </a:p>
          <a:p>
            <a:r>
              <a:rPr lang="en-GB" sz="2000" dirty="0"/>
              <a:t>Hence, the digital area can be seen as complimentary to existing activities, perhaps simply another channel or method of communication, rather than being wholly independent of existing marketing theories and models.</a:t>
            </a:r>
          </a:p>
          <a:p>
            <a:endParaRPr lang="en-GB" dirty="0"/>
          </a:p>
        </p:txBody>
      </p:sp>
      <p:pic>
        <p:nvPicPr>
          <p:cNvPr id="6" name="Picture 2" descr="Top 25 Digital Marketing Agencies and Services - Influencive">
            <a:extLst>
              <a:ext uri="{FF2B5EF4-FFF2-40B4-BE49-F238E27FC236}">
                <a16:creationId xmlns:a16="http://schemas.microsoft.com/office/drawing/2014/main" id="{50A5010C-7D9E-7589-CC32-AC57D22C5E90}"/>
              </a:ext>
            </a:extLst>
          </p:cNvPr>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b="-4"/>
          <a:stretch/>
        </p:blipFill>
        <p:spPr bwMode="auto">
          <a:xfrm>
            <a:off x="8051799" y="2032000"/>
            <a:ext cx="3683001" cy="3943350"/>
          </a:xfrm>
          <a:prstGeom prst="rect">
            <a:avLst/>
          </a:prstGeom>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A542F927-1DAF-2C95-F8CE-8C9D90EEE795}"/>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BC07E71D-049A-0F2C-FF37-FF3BD4241616}"/>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3</a:t>
            </a:fld>
            <a:endParaRPr lang="en-US"/>
          </a:p>
        </p:txBody>
      </p:sp>
    </p:spTree>
    <p:extLst>
      <p:ext uri="{BB962C8B-B14F-4D97-AF65-F5344CB8AC3E}">
        <p14:creationId xmlns:p14="http://schemas.microsoft.com/office/powerpoint/2010/main" val="6754380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53621-2D4C-C772-AE60-EA62DD42AA3D}"/>
              </a:ext>
            </a:extLst>
          </p:cNvPr>
          <p:cNvSpPr>
            <a:spLocks noGrp="1"/>
          </p:cNvSpPr>
          <p:nvPr>
            <p:ph type="title"/>
          </p:nvPr>
        </p:nvSpPr>
        <p:spPr>
          <a:xfrm>
            <a:off x="581193" y="702156"/>
            <a:ext cx="6309003" cy="1013800"/>
          </a:xfrm>
        </p:spPr>
        <p:txBody>
          <a:bodyPr>
            <a:normAutofit fontScale="90000"/>
          </a:bodyPr>
          <a:lstStyle/>
          <a:p>
            <a:r>
              <a:rPr lang="en-GB" dirty="0">
                <a:solidFill>
                  <a:schemeClr val="tx2"/>
                </a:solidFill>
              </a:rPr>
              <a:t>Marketing activities at all levels keep changing</a:t>
            </a:r>
          </a:p>
        </p:txBody>
      </p:sp>
      <p:sp>
        <p:nvSpPr>
          <p:cNvPr id="3" name="Content Placeholder 2">
            <a:extLst>
              <a:ext uri="{FF2B5EF4-FFF2-40B4-BE49-F238E27FC236}">
                <a16:creationId xmlns:a16="http://schemas.microsoft.com/office/drawing/2014/main" id="{161BBA29-456F-560B-3D91-7E42CA0BBACC}"/>
              </a:ext>
            </a:extLst>
          </p:cNvPr>
          <p:cNvSpPr>
            <a:spLocks noGrp="1"/>
          </p:cNvSpPr>
          <p:nvPr>
            <p:ph idx="1"/>
          </p:nvPr>
        </p:nvSpPr>
        <p:spPr>
          <a:xfrm>
            <a:off x="581194" y="1896533"/>
            <a:ext cx="6309003" cy="3962266"/>
          </a:xfrm>
        </p:spPr>
        <p:txBody>
          <a:bodyPr>
            <a:normAutofit/>
          </a:bodyPr>
          <a:lstStyle/>
          <a:p>
            <a:pPr marL="0" indent="0" algn="ctr">
              <a:buNone/>
            </a:pPr>
            <a:r>
              <a:rPr lang="en-GB" sz="2400" dirty="0">
                <a:solidFill>
                  <a:schemeClr val="tx2"/>
                </a:solidFill>
              </a:rPr>
              <a:t>As more and more people across the globe use Facebook, Twitter, Google, msn and so on, there is no doubt that </a:t>
            </a:r>
            <a:r>
              <a:rPr lang="en-GB" sz="2400" b="1" i="1" dirty="0">
                <a:solidFill>
                  <a:srgbClr val="0070C0"/>
                </a:solidFill>
              </a:rPr>
              <a:t>the way people communicate will continue to have a huge impact </a:t>
            </a:r>
            <a:r>
              <a:rPr lang="en-GB" sz="2400" dirty="0">
                <a:solidFill>
                  <a:schemeClr val="tx2"/>
                </a:solidFill>
              </a:rPr>
              <a:t>on marketing activities at all levels.</a:t>
            </a:r>
          </a:p>
        </p:txBody>
      </p:sp>
      <p:sp>
        <p:nvSpPr>
          <p:cNvPr id="4" name="Footer Placeholder 3">
            <a:extLst>
              <a:ext uri="{FF2B5EF4-FFF2-40B4-BE49-F238E27FC236}">
                <a16:creationId xmlns:a16="http://schemas.microsoft.com/office/drawing/2014/main" id="{86A4D913-AD16-176A-7742-7D8B66FC4E30}"/>
              </a:ext>
            </a:extLst>
          </p:cNvPr>
          <p:cNvSpPr>
            <a:spLocks noGrp="1"/>
          </p:cNvSpPr>
          <p:nvPr>
            <p:ph type="ftr" sz="quarter" idx="11"/>
          </p:nvPr>
        </p:nvSpPr>
        <p:spPr>
          <a:xfrm>
            <a:off x="581193" y="5951811"/>
            <a:ext cx="4277410" cy="365125"/>
          </a:xfrm>
        </p:spPr>
        <p:txBody>
          <a:bodyPr>
            <a:normAutofit/>
          </a:bodyPr>
          <a:lstStyle/>
          <a:p>
            <a:endParaRPr lang="en-US">
              <a:solidFill>
                <a:srgbClr val="367AC8"/>
              </a:solidFill>
            </a:endParaRPr>
          </a:p>
        </p:txBody>
      </p:sp>
      <p:sp>
        <p:nvSpPr>
          <p:cNvPr id="5" name="Slide Number Placeholder 4">
            <a:extLst>
              <a:ext uri="{FF2B5EF4-FFF2-40B4-BE49-F238E27FC236}">
                <a16:creationId xmlns:a16="http://schemas.microsoft.com/office/drawing/2014/main" id="{19241F4B-033C-22E4-6AEA-4876DA24A09F}"/>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367AC8"/>
                </a:solidFill>
              </a:rPr>
              <a:pPr>
                <a:spcAft>
                  <a:spcPts val="600"/>
                </a:spcAft>
              </a:pPr>
              <a:t>4</a:t>
            </a:fld>
            <a:endParaRPr lang="en-US">
              <a:solidFill>
                <a:srgbClr val="367AC8"/>
              </a:solidFill>
            </a:endParaRPr>
          </a:p>
        </p:txBody>
      </p:sp>
      <p:pic>
        <p:nvPicPr>
          <p:cNvPr id="6" name="Picture 2" descr="Social Media Marketing: The Ultimate Guide">
            <a:extLst>
              <a:ext uri="{FF2B5EF4-FFF2-40B4-BE49-F238E27FC236}">
                <a16:creationId xmlns:a16="http://schemas.microsoft.com/office/drawing/2014/main" id="{9C6E2502-6CE6-0EA6-0D1D-99BD0155B25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
          <a:stretch/>
        </p:blipFill>
        <p:spPr bwMode="auto">
          <a:xfrm>
            <a:off x="7521283" y="10"/>
            <a:ext cx="4670717" cy="6857990"/>
          </a:xfrm>
          <a:prstGeom prst="rect">
            <a:avLst/>
          </a:prstGeom>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4363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B6177-950E-2F24-00E5-75F9F96D4E49}"/>
              </a:ext>
            </a:extLst>
          </p:cNvPr>
          <p:cNvSpPr>
            <a:spLocks noGrp="1"/>
          </p:cNvSpPr>
          <p:nvPr>
            <p:ph type="title"/>
          </p:nvPr>
        </p:nvSpPr>
        <p:spPr>
          <a:xfrm>
            <a:off x="4382724" y="702156"/>
            <a:ext cx="7225075" cy="657639"/>
          </a:xfrm>
        </p:spPr>
        <p:txBody>
          <a:bodyPr>
            <a:normAutofit fontScale="90000"/>
          </a:bodyPr>
          <a:lstStyle/>
          <a:p>
            <a:r>
              <a:rPr lang="en-GB" dirty="0">
                <a:solidFill>
                  <a:schemeClr val="tx2"/>
                </a:solidFill>
              </a:rPr>
              <a:t>Digital marketing</a:t>
            </a:r>
          </a:p>
        </p:txBody>
      </p:sp>
      <p:pic>
        <p:nvPicPr>
          <p:cNvPr id="7" name="Picture 6" descr="Human eye seen through transparent digital chart">
            <a:extLst>
              <a:ext uri="{FF2B5EF4-FFF2-40B4-BE49-F238E27FC236}">
                <a16:creationId xmlns:a16="http://schemas.microsoft.com/office/drawing/2014/main" id="{09376240-4D80-C93C-571D-2B58ED0BA08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46534" y="601201"/>
            <a:ext cx="3703320" cy="5774200"/>
          </a:xfrm>
          <a:prstGeom prst="rect">
            <a:avLst/>
          </a:prstGeom>
        </p:spPr>
      </p:pic>
      <p:sp>
        <p:nvSpPr>
          <p:cNvPr id="3" name="Content Placeholder 2">
            <a:extLst>
              <a:ext uri="{FF2B5EF4-FFF2-40B4-BE49-F238E27FC236}">
                <a16:creationId xmlns:a16="http://schemas.microsoft.com/office/drawing/2014/main" id="{24BD9365-33B3-7654-F0C4-3BA15618344D}"/>
              </a:ext>
            </a:extLst>
          </p:cNvPr>
          <p:cNvSpPr>
            <a:spLocks noGrp="1"/>
          </p:cNvSpPr>
          <p:nvPr>
            <p:ph idx="1"/>
          </p:nvPr>
        </p:nvSpPr>
        <p:spPr>
          <a:xfrm>
            <a:off x="4382726" y="1509754"/>
            <a:ext cx="6878108" cy="4442057"/>
          </a:xfrm>
        </p:spPr>
        <p:txBody>
          <a:bodyPr>
            <a:normAutofit/>
          </a:bodyPr>
          <a:lstStyle/>
          <a:p>
            <a:r>
              <a:rPr lang="en-GB" sz="2000" dirty="0"/>
              <a:t>Digital marketing tools include websites, social media, mobile apps, and online videos, emails, blogs etc.</a:t>
            </a:r>
          </a:p>
          <a:p>
            <a:r>
              <a:rPr lang="en-GB" sz="2000" dirty="0"/>
              <a:t>Typically, several are used in conjunction with one another (multichannel marketing) - combining traditional and digital marketing modes</a:t>
            </a:r>
          </a:p>
          <a:p>
            <a:r>
              <a:rPr lang="en-GB" sz="2000" b="1" dirty="0">
                <a:solidFill>
                  <a:srgbClr val="0070C0"/>
                </a:solidFill>
              </a:rPr>
              <a:t>Digital marketing </a:t>
            </a:r>
            <a:r>
              <a:rPr lang="en-GB" sz="2000" dirty="0"/>
              <a:t>can be categorised into:</a:t>
            </a:r>
          </a:p>
          <a:p>
            <a:pPr lvl="1"/>
            <a:r>
              <a:rPr lang="en-GB" sz="2000" b="1" dirty="0">
                <a:solidFill>
                  <a:srgbClr val="0070C0"/>
                </a:solidFill>
              </a:rPr>
              <a:t>Online marketing </a:t>
            </a:r>
            <a:r>
              <a:rPr lang="en-GB" sz="2000" dirty="0"/>
              <a:t>(via internet using company websites, online advertisements, emails, and blogs)</a:t>
            </a:r>
          </a:p>
          <a:p>
            <a:pPr lvl="1"/>
            <a:r>
              <a:rPr lang="en-GB" sz="2000" b="1" dirty="0">
                <a:solidFill>
                  <a:srgbClr val="0070C0"/>
                </a:solidFill>
              </a:rPr>
              <a:t>Social media marketing </a:t>
            </a:r>
            <a:r>
              <a:rPr lang="en-GB" sz="2000" dirty="0"/>
              <a:t>(e.g. social media platforms)</a:t>
            </a:r>
          </a:p>
          <a:p>
            <a:pPr lvl="1"/>
            <a:r>
              <a:rPr lang="en-GB" sz="2000" b="1" dirty="0">
                <a:solidFill>
                  <a:srgbClr val="0070C0"/>
                </a:solidFill>
              </a:rPr>
              <a:t>Mobile marketing </a:t>
            </a:r>
            <a:r>
              <a:rPr lang="en-GB" sz="2000" dirty="0"/>
              <a:t>(e.g. smartphones, tablets, or any other related devices through websites)</a:t>
            </a:r>
          </a:p>
        </p:txBody>
      </p:sp>
      <p:sp>
        <p:nvSpPr>
          <p:cNvPr id="4" name="Footer Placeholder 3">
            <a:extLst>
              <a:ext uri="{FF2B5EF4-FFF2-40B4-BE49-F238E27FC236}">
                <a16:creationId xmlns:a16="http://schemas.microsoft.com/office/drawing/2014/main" id="{06A08C87-0AD1-7209-AF1A-ED7B7F3169D2}"/>
              </a:ext>
            </a:extLst>
          </p:cNvPr>
          <p:cNvSpPr>
            <a:spLocks noGrp="1"/>
          </p:cNvSpPr>
          <p:nvPr>
            <p:ph type="ftr" sz="quarter" idx="11"/>
          </p:nvPr>
        </p:nvSpPr>
        <p:spPr>
          <a:xfrm>
            <a:off x="4382724" y="5951811"/>
            <a:ext cx="4989875"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B27869"/>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656B8FA6-FB25-0BD9-07E1-0B6BF4B02BA1}"/>
              </a:ext>
            </a:extLst>
          </p:cNvPr>
          <p:cNvSpPr>
            <a:spLocks noGrp="1"/>
          </p:cNvSpPr>
          <p:nvPr>
            <p:ph type="sldNum" sz="quarter" idx="12"/>
          </p:nvPr>
        </p:nvSpPr>
        <p:spPr>
          <a:xfrm>
            <a:off x="11065932" y="5956137"/>
            <a:ext cx="544874"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B27869"/>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5</a:t>
            </a:fld>
            <a:endParaRPr kumimoji="0" lang="en-US" sz="900" b="0" i="0" u="none" strike="noStrike" kern="1200" cap="none" spc="0" normalizeH="0" baseline="0" noProof="0">
              <a:ln>
                <a:noFill/>
              </a:ln>
              <a:solidFill>
                <a:srgbClr val="B27869"/>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3527151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7E0BF-2469-3182-8783-20717D2110CD}"/>
              </a:ext>
            </a:extLst>
          </p:cNvPr>
          <p:cNvSpPr>
            <a:spLocks noGrp="1"/>
          </p:cNvSpPr>
          <p:nvPr>
            <p:ph type="title"/>
          </p:nvPr>
        </p:nvSpPr>
        <p:spPr>
          <a:xfrm>
            <a:off x="581192" y="702156"/>
            <a:ext cx="11029616" cy="781204"/>
          </a:xfrm>
        </p:spPr>
        <p:txBody>
          <a:bodyPr/>
          <a:lstStyle/>
          <a:p>
            <a:r>
              <a:rPr lang="en-GB" dirty="0"/>
              <a:t>Benefits of digital marketing</a:t>
            </a:r>
          </a:p>
        </p:txBody>
      </p:sp>
      <p:sp>
        <p:nvSpPr>
          <p:cNvPr id="3" name="Content Placeholder 2">
            <a:extLst>
              <a:ext uri="{FF2B5EF4-FFF2-40B4-BE49-F238E27FC236}">
                <a16:creationId xmlns:a16="http://schemas.microsoft.com/office/drawing/2014/main" id="{BAF9EB93-1148-692C-EF1D-F6BB564DBAD1}"/>
              </a:ext>
            </a:extLst>
          </p:cNvPr>
          <p:cNvSpPr>
            <a:spLocks noGrp="1"/>
          </p:cNvSpPr>
          <p:nvPr>
            <p:ph idx="1"/>
          </p:nvPr>
        </p:nvSpPr>
        <p:spPr>
          <a:xfrm>
            <a:off x="581192" y="1706880"/>
            <a:ext cx="11029615" cy="4614699"/>
          </a:xfrm>
        </p:spPr>
        <p:txBody>
          <a:bodyPr>
            <a:normAutofit/>
          </a:bodyPr>
          <a:lstStyle/>
          <a:p>
            <a:pPr marL="0" indent="0">
              <a:buNone/>
            </a:pPr>
            <a:r>
              <a:rPr lang="en-GB" sz="2000" dirty="0"/>
              <a:t>Benefits include…:</a:t>
            </a:r>
          </a:p>
          <a:p>
            <a:r>
              <a:rPr lang="en-GB" sz="2000" dirty="0"/>
              <a:t>Equal opportunity to big and small business alike</a:t>
            </a:r>
          </a:p>
          <a:p>
            <a:r>
              <a:rPr lang="en-GB" sz="2000" dirty="0"/>
              <a:t>Cost-effective</a:t>
            </a:r>
          </a:p>
          <a:p>
            <a:r>
              <a:rPr lang="en-GB" sz="2000" dirty="0"/>
              <a:t>Convenient in measuring success or failure</a:t>
            </a:r>
          </a:p>
          <a:p>
            <a:r>
              <a:rPr lang="en-GB" sz="2000" dirty="0"/>
              <a:t>Provides results in real-time</a:t>
            </a:r>
          </a:p>
          <a:p>
            <a:r>
              <a:rPr lang="en-GB" sz="2000" dirty="0"/>
              <a:t>Helps in brand development</a:t>
            </a:r>
          </a:p>
          <a:p>
            <a:r>
              <a:rPr lang="en-GB" sz="2000" dirty="0"/>
              <a:t>Has much more personal exposure than traditional marketing mediums</a:t>
            </a:r>
          </a:p>
          <a:p>
            <a:r>
              <a:rPr lang="en-GB" sz="2000" dirty="0"/>
              <a:t>Has the ability to turn any campaign viral</a:t>
            </a:r>
          </a:p>
          <a:p>
            <a:r>
              <a:rPr lang="en-GB" sz="2000" dirty="0"/>
              <a:t>Has a far greater engagement rate</a:t>
            </a:r>
          </a:p>
        </p:txBody>
      </p:sp>
      <p:sp>
        <p:nvSpPr>
          <p:cNvPr id="4" name="Footer Placeholder 3">
            <a:extLst>
              <a:ext uri="{FF2B5EF4-FFF2-40B4-BE49-F238E27FC236}">
                <a16:creationId xmlns:a16="http://schemas.microsoft.com/office/drawing/2014/main" id="{637ED360-7326-1CAF-ABA0-80261416A3A2}"/>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4C6DA7A2-FBA7-C346-10A1-CDD29699E3D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2683138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B6177-950E-2F24-00E5-75F9F96D4E49}"/>
              </a:ext>
            </a:extLst>
          </p:cNvPr>
          <p:cNvSpPr>
            <a:spLocks noGrp="1"/>
          </p:cNvSpPr>
          <p:nvPr>
            <p:ph type="title"/>
          </p:nvPr>
        </p:nvSpPr>
        <p:spPr>
          <a:xfrm>
            <a:off x="581192" y="702156"/>
            <a:ext cx="11029616" cy="811684"/>
          </a:xfrm>
        </p:spPr>
        <p:txBody>
          <a:bodyPr/>
          <a:lstStyle/>
          <a:p>
            <a:r>
              <a:rPr lang="en-GB" dirty="0"/>
              <a:t>Social media – why use it in marketing?</a:t>
            </a:r>
          </a:p>
        </p:txBody>
      </p:sp>
      <p:sp>
        <p:nvSpPr>
          <p:cNvPr id="3" name="Content Placeholder 2">
            <a:extLst>
              <a:ext uri="{FF2B5EF4-FFF2-40B4-BE49-F238E27FC236}">
                <a16:creationId xmlns:a16="http://schemas.microsoft.com/office/drawing/2014/main" id="{24BD9365-33B3-7654-F0C4-3BA15618344D}"/>
              </a:ext>
            </a:extLst>
          </p:cNvPr>
          <p:cNvSpPr>
            <a:spLocks noGrp="1"/>
          </p:cNvSpPr>
          <p:nvPr>
            <p:ph idx="1"/>
          </p:nvPr>
        </p:nvSpPr>
        <p:spPr>
          <a:xfrm>
            <a:off x="581192" y="1757680"/>
            <a:ext cx="11029615" cy="4217670"/>
          </a:xfrm>
        </p:spPr>
        <p:txBody>
          <a:bodyPr>
            <a:normAutofit/>
          </a:bodyPr>
          <a:lstStyle/>
          <a:p>
            <a:r>
              <a:rPr lang="en-GB" sz="2000" dirty="0"/>
              <a:t>43% of the people who are connected to the internet use social platforms</a:t>
            </a:r>
          </a:p>
          <a:p>
            <a:r>
              <a:rPr lang="en-GB" sz="2000" dirty="0"/>
              <a:t>More than 70% of online users interact with brands by following their posts on Facebook</a:t>
            </a:r>
          </a:p>
          <a:p>
            <a:r>
              <a:rPr lang="en-GB" sz="2000" dirty="0"/>
              <a:t>17% of these users share insight, experience and news about these brands with others</a:t>
            </a:r>
          </a:p>
          <a:p>
            <a:r>
              <a:rPr lang="en-GB" sz="2000" dirty="0"/>
              <a:t>13% of people post about the brand they have connected with</a:t>
            </a:r>
          </a:p>
          <a:p>
            <a:r>
              <a:rPr lang="en-GB" sz="2000" dirty="0"/>
              <a:t>56% of online users said they would recommend a brand to others once they follow them on Facebook</a:t>
            </a:r>
          </a:p>
          <a:p>
            <a:r>
              <a:rPr lang="en-GB" sz="2000" dirty="0"/>
              <a:t>34% of brands who’ve employed digital marketing have generated leads from social networks such as Twitter</a:t>
            </a:r>
          </a:p>
        </p:txBody>
      </p:sp>
      <p:sp>
        <p:nvSpPr>
          <p:cNvPr id="4" name="Footer Placeholder 3">
            <a:extLst>
              <a:ext uri="{FF2B5EF4-FFF2-40B4-BE49-F238E27FC236}">
                <a16:creationId xmlns:a16="http://schemas.microsoft.com/office/drawing/2014/main" id="{06A08C87-0AD1-7209-AF1A-ED7B7F3169D2}"/>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656B8FA6-FB25-0BD9-07E1-0B6BF4B02BA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8072915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0EAE2-E686-EDC3-203A-41BEEE4BA6FC}"/>
              </a:ext>
            </a:extLst>
          </p:cNvPr>
          <p:cNvSpPr>
            <a:spLocks noGrp="1"/>
          </p:cNvSpPr>
          <p:nvPr>
            <p:ph type="title"/>
          </p:nvPr>
        </p:nvSpPr>
        <p:spPr>
          <a:xfrm>
            <a:off x="581192" y="702156"/>
            <a:ext cx="11029616" cy="710084"/>
          </a:xfrm>
        </p:spPr>
        <p:txBody>
          <a:bodyPr/>
          <a:lstStyle/>
          <a:p>
            <a:r>
              <a:rPr lang="en-GB" dirty="0"/>
              <a:t>Digital marketing developments</a:t>
            </a:r>
          </a:p>
        </p:txBody>
      </p:sp>
      <p:sp>
        <p:nvSpPr>
          <p:cNvPr id="3" name="Content Placeholder 2">
            <a:extLst>
              <a:ext uri="{FF2B5EF4-FFF2-40B4-BE49-F238E27FC236}">
                <a16:creationId xmlns:a16="http://schemas.microsoft.com/office/drawing/2014/main" id="{3BC50BC7-19FA-CAEF-1D6E-D23D522648D7}"/>
              </a:ext>
            </a:extLst>
          </p:cNvPr>
          <p:cNvSpPr>
            <a:spLocks noGrp="1"/>
          </p:cNvSpPr>
          <p:nvPr>
            <p:ph idx="1"/>
          </p:nvPr>
        </p:nvSpPr>
        <p:spPr>
          <a:xfrm>
            <a:off x="581192" y="1645920"/>
            <a:ext cx="11029615" cy="4509924"/>
          </a:xfrm>
        </p:spPr>
        <p:txBody>
          <a:bodyPr>
            <a:noAutofit/>
          </a:bodyPr>
          <a:lstStyle/>
          <a:p>
            <a:r>
              <a:rPr lang="en-GB" sz="2000" b="1" dirty="0">
                <a:solidFill>
                  <a:srgbClr val="0070C0"/>
                </a:solidFill>
              </a:rPr>
              <a:t>Artificial Intelligence (AI)</a:t>
            </a:r>
          </a:p>
          <a:p>
            <a:r>
              <a:rPr lang="en-GB" sz="2000" b="1" dirty="0">
                <a:solidFill>
                  <a:srgbClr val="0070C0"/>
                </a:solidFill>
              </a:rPr>
              <a:t>Chatbots </a:t>
            </a:r>
          </a:p>
          <a:p>
            <a:r>
              <a:rPr lang="en-GB" sz="2000" b="1" dirty="0">
                <a:solidFill>
                  <a:srgbClr val="0070C0"/>
                </a:solidFill>
              </a:rPr>
              <a:t>Influencer Marketing </a:t>
            </a:r>
          </a:p>
          <a:p>
            <a:r>
              <a:rPr lang="en-GB" sz="2000" dirty="0"/>
              <a:t>VR - Virtual Reality  </a:t>
            </a:r>
          </a:p>
          <a:p>
            <a:r>
              <a:rPr lang="en-GB" sz="2000" dirty="0"/>
              <a:t>Video Marketing </a:t>
            </a:r>
          </a:p>
          <a:p>
            <a:r>
              <a:rPr lang="en-GB" sz="2000" dirty="0"/>
              <a:t>Smart Speakers / Voice Search</a:t>
            </a:r>
          </a:p>
          <a:p>
            <a:r>
              <a:rPr lang="en-GB" sz="2000" dirty="0"/>
              <a:t>Big Data</a:t>
            </a:r>
          </a:p>
          <a:p>
            <a:r>
              <a:rPr lang="en-GB" sz="2000" dirty="0"/>
              <a:t>Better Analytics </a:t>
            </a:r>
          </a:p>
          <a:p>
            <a:pPr lvl="1"/>
            <a:r>
              <a:rPr lang="en-GB" sz="1800" dirty="0"/>
              <a:t>Search Engine Optimisation</a:t>
            </a:r>
          </a:p>
          <a:p>
            <a:pPr lvl="1"/>
            <a:r>
              <a:rPr lang="en-GB" sz="1800" dirty="0"/>
              <a:t>Pay Per Click </a:t>
            </a:r>
          </a:p>
        </p:txBody>
      </p:sp>
      <p:sp>
        <p:nvSpPr>
          <p:cNvPr id="4" name="Footer Placeholder 3">
            <a:extLst>
              <a:ext uri="{FF2B5EF4-FFF2-40B4-BE49-F238E27FC236}">
                <a16:creationId xmlns:a16="http://schemas.microsoft.com/office/drawing/2014/main" id="{941D6636-33C7-3822-7A3A-039EDE97466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3F820A86-9606-8F3C-40C2-000AB049AB6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538591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Tips for Building Earned Media vs Paid Media vs Owned Media">
            <a:extLst>
              <a:ext uri="{FF2B5EF4-FFF2-40B4-BE49-F238E27FC236}">
                <a16:creationId xmlns:a16="http://schemas.microsoft.com/office/drawing/2014/main" id="{DA982BFB-2BBE-07BD-F33A-F5BC2228475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306159" y="643467"/>
            <a:ext cx="7579681"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8289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500B4A4-B1F1-41EA-886A-B8A210DBC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E55A99C-0BDC-4DBE-8E40-9FA66F62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ext, poster, printing, screenshot&#10;&#10;Description automatically generated">
            <a:extLst>
              <a:ext uri="{FF2B5EF4-FFF2-40B4-BE49-F238E27FC236}">
                <a16:creationId xmlns:a16="http://schemas.microsoft.com/office/drawing/2014/main" id="{9DFA5564-2D30-64DE-0811-2D3BDE74C1E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02194" y="-48096"/>
            <a:ext cx="6656131" cy="6793910"/>
          </a:xfrm>
          <a:prstGeom prst="rect">
            <a:avLst/>
          </a:prstGeom>
        </p:spPr>
      </p:pic>
    </p:spTree>
    <p:extLst>
      <p:ext uri="{BB962C8B-B14F-4D97-AF65-F5344CB8AC3E}">
        <p14:creationId xmlns:p14="http://schemas.microsoft.com/office/powerpoint/2010/main" val="32185623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descr="Close up of a blue leaf&#10;&#10;Description automatically generated with low confidence">
            <a:extLst>
              <a:ext uri="{FF2B5EF4-FFF2-40B4-BE49-F238E27FC236}">
                <a16:creationId xmlns:a16="http://schemas.microsoft.com/office/drawing/2014/main" id="{A4AA34CB-08F2-0447-875D-56068B21A34E}"/>
              </a:ext>
            </a:extLst>
          </p:cNvPr>
          <p:cNvPicPr>
            <a:picLocks noChangeAspect="1"/>
          </p:cNvPicPr>
          <p:nvPr/>
        </p:nvPicPr>
        <p:blipFill rotWithShape="1">
          <a:blip r:embed="rId2"/>
          <a:srcRect l="25597" r="27142"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C76FB7C-CA81-926C-FA39-2D818F216750}"/>
              </a:ext>
            </a:extLst>
          </p:cNvPr>
          <p:cNvSpPr>
            <a:spLocks noGrp="1"/>
          </p:cNvSpPr>
          <p:nvPr>
            <p:ph type="title"/>
          </p:nvPr>
        </p:nvSpPr>
        <p:spPr>
          <a:xfrm>
            <a:off x="5827048" y="407987"/>
            <a:ext cx="5721484" cy="1325563"/>
          </a:xfrm>
        </p:spPr>
        <p:txBody>
          <a:bodyPr>
            <a:normAutofit/>
          </a:bodyPr>
          <a:lstStyle/>
          <a:p>
            <a:r>
              <a:rPr lang="en-GB" b="1" dirty="0">
                <a:latin typeface="+mn-lt"/>
              </a:rPr>
              <a:t>Google Search Ads (Pay Per Click) </a:t>
            </a:r>
          </a:p>
        </p:txBody>
      </p:sp>
      <p:graphicFrame>
        <p:nvGraphicFramePr>
          <p:cNvPr id="5" name="Content Placeholder 2">
            <a:extLst>
              <a:ext uri="{FF2B5EF4-FFF2-40B4-BE49-F238E27FC236}">
                <a16:creationId xmlns:a16="http://schemas.microsoft.com/office/drawing/2014/main" id="{59CDD20C-9032-07CC-3DE3-7ADDA953FC3D}"/>
              </a:ext>
            </a:extLst>
          </p:cNvPr>
          <p:cNvGraphicFramePr>
            <a:graphicFrameLocks noGrp="1"/>
          </p:cNvGraphicFramePr>
          <p:nvPr>
            <p:ph idx="1"/>
            <p:extLst>
              <p:ext uri="{D42A27DB-BD31-4B8C-83A1-F6EECF244321}">
                <p14:modId xmlns:p14="http://schemas.microsoft.com/office/powerpoint/2010/main" val="1235575062"/>
              </p:ext>
            </p:extLst>
          </p:nvPr>
        </p:nvGraphicFramePr>
        <p:xfrm>
          <a:off x="5827048" y="1868487"/>
          <a:ext cx="5721484"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Footer Placeholder 3">
            <a:extLst>
              <a:ext uri="{FF2B5EF4-FFF2-40B4-BE49-F238E27FC236}">
                <a16:creationId xmlns:a16="http://schemas.microsoft.com/office/drawing/2014/main" id="{D14F3D43-3AC5-665C-C7F3-6219FAFCFBDD}"/>
              </a:ext>
            </a:extLst>
          </p:cNvPr>
          <p:cNvSpPr>
            <a:spLocks noGrp="1"/>
          </p:cNvSpPr>
          <p:nvPr>
            <p:ph type="ftr" sz="quarter" idx="11"/>
          </p:nvPr>
        </p:nvSpPr>
        <p:spPr>
          <a:xfrm>
            <a:off x="4038599" y="6356350"/>
            <a:ext cx="6691009" cy="365125"/>
          </a:xfrm>
        </p:spPr>
        <p:txBody>
          <a:bodyPr/>
          <a:lstStyle/>
          <a:p>
            <a:r>
              <a:rPr lang="en-GB" dirty="0"/>
              <a:t>https://www.munro.agency/complete-guide-to-pay-per-click-advertising/</a:t>
            </a:r>
          </a:p>
        </p:txBody>
      </p:sp>
    </p:spTree>
    <p:extLst>
      <p:ext uri="{BB962C8B-B14F-4D97-AF65-F5344CB8AC3E}">
        <p14:creationId xmlns:p14="http://schemas.microsoft.com/office/powerpoint/2010/main" val="12800258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6FB7C-CA81-926C-FA39-2D818F216750}"/>
              </a:ext>
            </a:extLst>
          </p:cNvPr>
          <p:cNvSpPr>
            <a:spLocks noGrp="1"/>
          </p:cNvSpPr>
          <p:nvPr>
            <p:ph type="title"/>
          </p:nvPr>
        </p:nvSpPr>
        <p:spPr>
          <a:xfrm>
            <a:off x="609600" y="365126"/>
            <a:ext cx="10744200" cy="920336"/>
          </a:xfrm>
        </p:spPr>
        <p:txBody>
          <a:bodyPr/>
          <a:lstStyle/>
          <a:p>
            <a:r>
              <a:rPr lang="en-GB" b="1">
                <a:latin typeface="+mn-lt"/>
              </a:rPr>
              <a:t>Google Search Ads (Pay Per Click) </a:t>
            </a:r>
            <a:endParaRPr lang="en-GB" b="1" dirty="0">
              <a:latin typeface="+mn-lt"/>
            </a:endParaRPr>
          </a:p>
        </p:txBody>
      </p:sp>
      <p:pic>
        <p:nvPicPr>
          <p:cNvPr id="2052" name="Picture 4" descr="Ryanair Calls on Google to Drop Its 'Misleading' Search Ads">
            <a:extLst>
              <a:ext uri="{FF2B5EF4-FFF2-40B4-BE49-F238E27FC236}">
                <a16:creationId xmlns:a16="http://schemas.microsoft.com/office/drawing/2014/main" id="{88A5795F-2718-B980-077D-0EE9AC2084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5448" y="1444487"/>
            <a:ext cx="10151438" cy="54135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54876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F3D76-4D7F-AD43-A0D5-94C0D526D8A0}"/>
              </a:ext>
            </a:extLst>
          </p:cNvPr>
          <p:cNvSpPr>
            <a:spLocks noGrp="1"/>
          </p:cNvSpPr>
          <p:nvPr>
            <p:ph type="title"/>
          </p:nvPr>
        </p:nvSpPr>
        <p:spPr>
          <a:xfrm>
            <a:off x="648929" y="629266"/>
            <a:ext cx="6586491" cy="1676603"/>
          </a:xfrm>
        </p:spPr>
        <p:txBody>
          <a:bodyPr>
            <a:normAutofit/>
          </a:bodyPr>
          <a:lstStyle/>
          <a:p>
            <a:r>
              <a:rPr lang="en-US" dirty="0"/>
              <a:t>How does PPC work</a:t>
            </a:r>
          </a:p>
        </p:txBody>
      </p:sp>
      <p:sp>
        <p:nvSpPr>
          <p:cNvPr id="3" name="Content Placeholder 2">
            <a:extLst>
              <a:ext uri="{FF2B5EF4-FFF2-40B4-BE49-F238E27FC236}">
                <a16:creationId xmlns:a16="http://schemas.microsoft.com/office/drawing/2014/main" id="{D58EE2F0-93A4-B042-9EEA-A11B7A765EFD}"/>
              </a:ext>
            </a:extLst>
          </p:cNvPr>
          <p:cNvSpPr>
            <a:spLocks noGrp="1"/>
          </p:cNvSpPr>
          <p:nvPr>
            <p:ph idx="1"/>
          </p:nvPr>
        </p:nvSpPr>
        <p:spPr>
          <a:xfrm>
            <a:off x="648930" y="2438400"/>
            <a:ext cx="6586489" cy="3785419"/>
          </a:xfrm>
        </p:spPr>
        <p:txBody>
          <a:bodyPr>
            <a:normAutofit/>
          </a:bodyPr>
          <a:lstStyle/>
          <a:p>
            <a:pPr marL="0" indent="0">
              <a:buNone/>
            </a:pPr>
            <a:r>
              <a:rPr lang="en-US" sz="2400" dirty="0">
                <a:hlinkClick r:id="rId2"/>
              </a:rPr>
              <a:t>https://youtu.be/cOTMWqwUXPU</a:t>
            </a:r>
            <a:endParaRPr lang="en-US" sz="2400" dirty="0"/>
          </a:p>
        </p:txBody>
      </p:sp>
      <p:pic>
        <p:nvPicPr>
          <p:cNvPr id="4" name="Picture 3">
            <a:extLst>
              <a:ext uri="{FF2B5EF4-FFF2-40B4-BE49-F238E27FC236}">
                <a16:creationId xmlns:a16="http://schemas.microsoft.com/office/drawing/2014/main" id="{CF9F5703-187A-B748-8FF0-1428BA5F26FA}"/>
              </a:ext>
            </a:extLst>
          </p:cNvPr>
          <p:cNvPicPr>
            <a:picLocks noChangeAspect="1"/>
          </p:cNvPicPr>
          <p:nvPr/>
        </p:nvPicPr>
        <p:blipFill rotWithShape="1">
          <a:blip r:embed="rId3"/>
          <a:srcRect t="10529" r="-1" b="21047"/>
          <a:stretch/>
        </p:blipFill>
        <p:spPr>
          <a:xfrm>
            <a:off x="7556408" y="10"/>
            <a:ext cx="4635591" cy="6857990"/>
          </a:xfrm>
          <a:prstGeom prst="rect">
            <a:avLst/>
          </a:prstGeom>
          <a:effectLst/>
        </p:spPr>
      </p:pic>
    </p:spTree>
    <p:extLst>
      <p:ext uri="{BB962C8B-B14F-4D97-AF65-F5344CB8AC3E}">
        <p14:creationId xmlns:p14="http://schemas.microsoft.com/office/powerpoint/2010/main" val="6580080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0" name="Rectangle 105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F4F5F7-DACD-EF4D-B39C-CCD0759D910A}"/>
              </a:ext>
            </a:extLst>
          </p:cNvPr>
          <p:cNvSpPr>
            <a:spLocks noGrp="1"/>
          </p:cNvSpPr>
          <p:nvPr>
            <p:ph type="title"/>
          </p:nvPr>
        </p:nvSpPr>
        <p:spPr>
          <a:xfrm>
            <a:off x="1136397" y="502020"/>
            <a:ext cx="5323715" cy="857661"/>
          </a:xfrm>
        </p:spPr>
        <p:txBody>
          <a:bodyPr anchor="b">
            <a:normAutofit/>
          </a:bodyPr>
          <a:lstStyle/>
          <a:p>
            <a:r>
              <a:rPr lang="en-US" sz="4000" b="1" dirty="0"/>
              <a:t>PPC Keywords</a:t>
            </a:r>
          </a:p>
        </p:txBody>
      </p:sp>
      <p:sp>
        <p:nvSpPr>
          <p:cNvPr id="3" name="Content Placeholder 2">
            <a:extLst>
              <a:ext uri="{FF2B5EF4-FFF2-40B4-BE49-F238E27FC236}">
                <a16:creationId xmlns:a16="http://schemas.microsoft.com/office/drawing/2014/main" id="{BB243A7E-B87F-674A-B50F-0CBE02348A33}"/>
              </a:ext>
            </a:extLst>
          </p:cNvPr>
          <p:cNvSpPr>
            <a:spLocks noGrp="1"/>
          </p:cNvSpPr>
          <p:nvPr>
            <p:ph idx="1"/>
          </p:nvPr>
        </p:nvSpPr>
        <p:spPr>
          <a:xfrm>
            <a:off x="457201" y="1624084"/>
            <a:ext cx="6002912" cy="4316893"/>
          </a:xfrm>
        </p:spPr>
        <p:txBody>
          <a:bodyPr anchor="t">
            <a:noAutofit/>
          </a:bodyPr>
          <a:lstStyle/>
          <a:p>
            <a:r>
              <a:rPr lang="en-US" sz="2000" dirty="0"/>
              <a:t>Advertisers create a list of keywords they want their ad to appear for</a:t>
            </a:r>
          </a:p>
          <a:p>
            <a:endParaRPr lang="en-US" sz="2000" dirty="0"/>
          </a:p>
          <a:p>
            <a:r>
              <a:rPr lang="en-US" sz="2000" dirty="0"/>
              <a:t>These keywords will  be relevant to the products they are offering</a:t>
            </a:r>
          </a:p>
          <a:p>
            <a:endParaRPr lang="en-US" sz="2000" dirty="0"/>
          </a:p>
          <a:p>
            <a:r>
              <a:rPr lang="en-US" sz="2000" dirty="0"/>
              <a:t>For example, if they are selling Christmas jumpers, they may want their ad to appear when someone searches for Christmas jumpers, Xmas jumpers or even Xmas outfit</a:t>
            </a:r>
          </a:p>
          <a:p>
            <a:endParaRPr lang="en-US" sz="2000" dirty="0"/>
          </a:p>
          <a:p>
            <a:r>
              <a:rPr lang="en-US" sz="2000" dirty="0"/>
              <a:t>Many PPC campaigns contain tens of thousands of keywords</a:t>
            </a:r>
          </a:p>
        </p:txBody>
      </p:sp>
      <p:sp>
        <p:nvSpPr>
          <p:cNvPr id="1062" name="Rectangle 106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4" name="Rectangle 106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66" name="Rectangle 106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68" name="Rectangle 106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The Real Estate Professional's SEO Guide for Using Keywords | RISMedia\'s  Housecall">
            <a:extLst>
              <a:ext uri="{FF2B5EF4-FFF2-40B4-BE49-F238E27FC236}">
                <a16:creationId xmlns:a16="http://schemas.microsoft.com/office/drawing/2014/main" id="{ADB189C9-39EF-68ED-23F7-EFDE85F8F96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75967" y="1359681"/>
            <a:ext cx="4170530" cy="41705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36344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3CDA37-6194-D646-BBC7-0BBC1ACF150A}"/>
              </a:ext>
            </a:extLst>
          </p:cNvPr>
          <p:cNvSpPr>
            <a:spLocks noGrp="1"/>
          </p:cNvSpPr>
          <p:nvPr>
            <p:ph type="title"/>
          </p:nvPr>
        </p:nvSpPr>
        <p:spPr>
          <a:xfrm>
            <a:off x="466722" y="586855"/>
            <a:ext cx="3201366" cy="3387497"/>
          </a:xfrm>
        </p:spPr>
        <p:txBody>
          <a:bodyPr anchor="b">
            <a:normAutofit/>
          </a:bodyPr>
          <a:lstStyle/>
          <a:p>
            <a:pPr algn="r"/>
            <a:r>
              <a:rPr lang="en-US" sz="4000" b="1">
                <a:solidFill>
                  <a:srgbClr val="FFFFFF"/>
                </a:solidFill>
              </a:rPr>
              <a:t>Auction</a:t>
            </a:r>
          </a:p>
        </p:txBody>
      </p:sp>
      <p:sp>
        <p:nvSpPr>
          <p:cNvPr id="3" name="Content Placeholder 2">
            <a:extLst>
              <a:ext uri="{FF2B5EF4-FFF2-40B4-BE49-F238E27FC236}">
                <a16:creationId xmlns:a16="http://schemas.microsoft.com/office/drawing/2014/main" id="{06982A1A-2D26-3C4D-B5B0-CBE65F3133B7}"/>
              </a:ext>
            </a:extLst>
          </p:cNvPr>
          <p:cNvSpPr>
            <a:spLocks noGrp="1"/>
          </p:cNvSpPr>
          <p:nvPr>
            <p:ph idx="1"/>
          </p:nvPr>
        </p:nvSpPr>
        <p:spPr>
          <a:xfrm>
            <a:off x="4810259" y="649480"/>
            <a:ext cx="6555347" cy="5546047"/>
          </a:xfrm>
        </p:spPr>
        <p:txBody>
          <a:bodyPr anchor="ctr">
            <a:normAutofit/>
          </a:bodyPr>
          <a:lstStyle/>
          <a:p>
            <a:r>
              <a:rPr lang="en-US" sz="2000"/>
              <a:t>For every keyword the advertiser will tell Google how much they are prepared to spend per click. This is called CPC</a:t>
            </a:r>
          </a:p>
          <a:p>
            <a:endParaRPr lang="en-US" sz="2000"/>
          </a:p>
          <a:p>
            <a:r>
              <a:rPr lang="en-US" sz="2000"/>
              <a:t>Google will take into account the advertiser’s CPC as well as quality score to determine ad position</a:t>
            </a:r>
          </a:p>
          <a:p>
            <a:endParaRPr lang="en-US" sz="2000"/>
          </a:p>
          <a:p>
            <a:r>
              <a:rPr lang="en-US" sz="2000"/>
              <a:t>Quality score is determined by expected click through rate and relevancy</a:t>
            </a:r>
          </a:p>
          <a:p>
            <a:endParaRPr lang="en-US" sz="2000"/>
          </a:p>
          <a:p>
            <a:r>
              <a:rPr lang="en-US" sz="2000"/>
              <a:t>Advertisers set daily budgets and can pause at any point</a:t>
            </a:r>
          </a:p>
          <a:p>
            <a:endParaRPr lang="en-US" sz="2000"/>
          </a:p>
          <a:p>
            <a:r>
              <a:rPr lang="en-US" sz="2000"/>
              <a:t>Advertisers can use programmatic bidding </a:t>
            </a:r>
          </a:p>
        </p:txBody>
      </p:sp>
    </p:spTree>
    <p:extLst>
      <p:ext uri="{BB962C8B-B14F-4D97-AF65-F5344CB8AC3E}">
        <p14:creationId xmlns:p14="http://schemas.microsoft.com/office/powerpoint/2010/main" val="721189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42D7A7-BF27-184D-87B4-7DB96624C030}"/>
              </a:ext>
            </a:extLst>
          </p:cNvPr>
          <p:cNvSpPr>
            <a:spLocks noGrp="1"/>
          </p:cNvSpPr>
          <p:nvPr>
            <p:ph type="title"/>
          </p:nvPr>
        </p:nvSpPr>
        <p:spPr>
          <a:xfrm>
            <a:off x="466722" y="586855"/>
            <a:ext cx="3201366" cy="3387497"/>
          </a:xfrm>
        </p:spPr>
        <p:txBody>
          <a:bodyPr anchor="b">
            <a:normAutofit/>
          </a:bodyPr>
          <a:lstStyle/>
          <a:p>
            <a:pPr algn="r"/>
            <a:r>
              <a:rPr lang="en-US" sz="4000" b="1">
                <a:solidFill>
                  <a:srgbClr val="FFFFFF"/>
                </a:solidFill>
                <a:latin typeface="+mn-lt"/>
              </a:rPr>
              <a:t>Class Exercise </a:t>
            </a:r>
          </a:p>
        </p:txBody>
      </p:sp>
      <p:sp>
        <p:nvSpPr>
          <p:cNvPr id="3" name="Content Placeholder 2">
            <a:extLst>
              <a:ext uri="{FF2B5EF4-FFF2-40B4-BE49-F238E27FC236}">
                <a16:creationId xmlns:a16="http://schemas.microsoft.com/office/drawing/2014/main" id="{26550878-E251-1E41-ADD2-85FD2CD52FE1}"/>
              </a:ext>
            </a:extLst>
          </p:cNvPr>
          <p:cNvSpPr>
            <a:spLocks noGrp="1"/>
          </p:cNvSpPr>
          <p:nvPr>
            <p:ph idx="1"/>
          </p:nvPr>
        </p:nvSpPr>
        <p:spPr>
          <a:xfrm>
            <a:off x="4810259" y="649480"/>
            <a:ext cx="6555347" cy="5546047"/>
          </a:xfrm>
        </p:spPr>
        <p:txBody>
          <a:bodyPr anchor="ctr">
            <a:normAutofit/>
          </a:bodyPr>
          <a:lstStyle/>
          <a:p>
            <a:r>
              <a:rPr lang="en-US" sz="2000"/>
              <a:t>You are in charge of an online florist, you have decided to launch a new PPC campaign for valentine’s day </a:t>
            </a:r>
          </a:p>
          <a:p>
            <a:endParaRPr lang="en-US" sz="2000"/>
          </a:p>
          <a:p>
            <a:pPr>
              <a:buFontTx/>
              <a:buChar char="-"/>
            </a:pPr>
            <a:r>
              <a:rPr lang="en-US" sz="2000"/>
              <a:t>Come up with 20 keywords to bid on</a:t>
            </a:r>
          </a:p>
          <a:p>
            <a:pPr>
              <a:buFontTx/>
              <a:buChar char="-"/>
            </a:pPr>
            <a:r>
              <a:rPr lang="en-US" sz="2000"/>
              <a:t>Come up with ad copy</a:t>
            </a:r>
          </a:p>
          <a:p>
            <a:pPr>
              <a:buFontTx/>
              <a:buChar char="-"/>
            </a:pPr>
            <a:r>
              <a:rPr lang="en-US" sz="2000"/>
              <a:t>Is there anyone you want to target?</a:t>
            </a:r>
          </a:p>
        </p:txBody>
      </p:sp>
    </p:spTree>
    <p:extLst>
      <p:ext uri="{BB962C8B-B14F-4D97-AF65-F5344CB8AC3E}">
        <p14:creationId xmlns:p14="http://schemas.microsoft.com/office/powerpoint/2010/main" val="24500847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BE30B-A4AB-B347-9626-658D66CA9DD7}"/>
              </a:ext>
            </a:extLst>
          </p:cNvPr>
          <p:cNvSpPr>
            <a:spLocks noGrp="1"/>
          </p:cNvSpPr>
          <p:nvPr>
            <p:ph type="title"/>
          </p:nvPr>
        </p:nvSpPr>
        <p:spPr>
          <a:xfrm>
            <a:off x="648929" y="629266"/>
            <a:ext cx="6586491" cy="1120021"/>
          </a:xfrm>
        </p:spPr>
        <p:txBody>
          <a:bodyPr>
            <a:normAutofit/>
          </a:bodyPr>
          <a:lstStyle/>
          <a:p>
            <a:r>
              <a:rPr lang="en-US" b="1" dirty="0">
                <a:latin typeface="+mn-lt"/>
              </a:rPr>
              <a:t>How does SEO work</a:t>
            </a:r>
          </a:p>
        </p:txBody>
      </p:sp>
      <p:sp>
        <p:nvSpPr>
          <p:cNvPr id="3" name="Content Placeholder 2">
            <a:extLst>
              <a:ext uri="{FF2B5EF4-FFF2-40B4-BE49-F238E27FC236}">
                <a16:creationId xmlns:a16="http://schemas.microsoft.com/office/drawing/2014/main" id="{E22C4D5D-DB0A-4F44-930C-46B4691BE2E7}"/>
              </a:ext>
            </a:extLst>
          </p:cNvPr>
          <p:cNvSpPr>
            <a:spLocks noGrp="1"/>
          </p:cNvSpPr>
          <p:nvPr>
            <p:ph idx="1"/>
          </p:nvPr>
        </p:nvSpPr>
        <p:spPr>
          <a:xfrm>
            <a:off x="648930" y="1924334"/>
            <a:ext cx="6586489" cy="4299485"/>
          </a:xfrm>
        </p:spPr>
        <p:txBody>
          <a:bodyPr>
            <a:normAutofit/>
          </a:bodyPr>
          <a:lstStyle/>
          <a:p>
            <a:r>
              <a:rPr lang="en-GB" sz="1800" dirty="0">
                <a:hlinkClick r:id="rId2"/>
              </a:rPr>
              <a:t>https://www.youtube.com/watch?v=LVV_93mBfSU</a:t>
            </a:r>
            <a:endParaRPr lang="en-US" sz="1700" dirty="0"/>
          </a:p>
          <a:p>
            <a:pPr marL="0" indent="0">
              <a:buNone/>
            </a:pPr>
            <a:endParaRPr lang="en-US" sz="1700" dirty="0"/>
          </a:p>
          <a:p>
            <a:r>
              <a:rPr lang="en-US" sz="2000" dirty="0"/>
              <a:t>Explanation of how a search engine works</a:t>
            </a:r>
          </a:p>
          <a:p>
            <a:r>
              <a:rPr lang="en-US" sz="2000" dirty="0"/>
              <a:t>No cost per click</a:t>
            </a:r>
          </a:p>
          <a:p>
            <a:r>
              <a:rPr lang="en-US" sz="2000" dirty="0"/>
              <a:t>Potentially hugely beneficial </a:t>
            </a:r>
          </a:p>
          <a:p>
            <a:r>
              <a:rPr lang="en-US" sz="2000" dirty="0"/>
              <a:t>Google has algorithms to rank websites in order of performance</a:t>
            </a:r>
          </a:p>
          <a:p>
            <a:r>
              <a:rPr lang="en-US" sz="2000" dirty="0"/>
              <a:t>Several factors determine rank including: </a:t>
            </a:r>
          </a:p>
          <a:p>
            <a:pPr lvl="2">
              <a:buFont typeface="Wingdings" pitchFamily="2" charset="2"/>
              <a:buChar char="ü"/>
            </a:pPr>
            <a:r>
              <a:rPr lang="en-US" dirty="0"/>
              <a:t>Site set up and architecture </a:t>
            </a:r>
          </a:p>
          <a:p>
            <a:pPr lvl="2">
              <a:buFont typeface="Wingdings" pitchFamily="2" charset="2"/>
              <a:buChar char="ü"/>
            </a:pPr>
            <a:r>
              <a:rPr lang="en-US" dirty="0"/>
              <a:t>Content </a:t>
            </a:r>
          </a:p>
          <a:p>
            <a:pPr lvl="2">
              <a:buFont typeface="Wingdings" pitchFamily="2" charset="2"/>
              <a:buChar char="ü"/>
            </a:pPr>
            <a:r>
              <a:rPr lang="en-US" dirty="0"/>
              <a:t>links</a:t>
            </a:r>
          </a:p>
        </p:txBody>
      </p:sp>
      <p:pic>
        <p:nvPicPr>
          <p:cNvPr id="4" name="Picture 3">
            <a:extLst>
              <a:ext uri="{FF2B5EF4-FFF2-40B4-BE49-F238E27FC236}">
                <a16:creationId xmlns:a16="http://schemas.microsoft.com/office/drawing/2014/main" id="{EB98A515-C746-F549-90F4-A2618BDDA667}"/>
              </a:ext>
            </a:extLst>
          </p:cNvPr>
          <p:cNvPicPr>
            <a:picLocks noChangeAspect="1"/>
          </p:cNvPicPr>
          <p:nvPr/>
        </p:nvPicPr>
        <p:blipFill rotWithShape="1">
          <a:blip r:embed="rId3"/>
          <a:srcRect l="39626" r="9679"/>
          <a:stretch/>
        </p:blipFill>
        <p:spPr>
          <a:xfrm>
            <a:off x="7556408" y="10"/>
            <a:ext cx="4635591" cy="6857990"/>
          </a:xfrm>
          <a:prstGeom prst="rect">
            <a:avLst/>
          </a:prstGeom>
          <a:effectLst/>
        </p:spPr>
      </p:pic>
    </p:spTree>
    <p:extLst>
      <p:ext uri="{BB962C8B-B14F-4D97-AF65-F5344CB8AC3E}">
        <p14:creationId xmlns:p14="http://schemas.microsoft.com/office/powerpoint/2010/main" val="20126110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B4DB7-F574-5EAF-D072-1B736C06B49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A6F07C1-CE24-D00F-B169-26739B96F8FD}"/>
              </a:ext>
            </a:extLst>
          </p:cNvPr>
          <p:cNvSpPr>
            <a:spLocks noGrp="1"/>
          </p:cNvSpPr>
          <p:nvPr>
            <p:ph idx="1"/>
          </p:nvPr>
        </p:nvSpPr>
        <p:spPr/>
        <p:txBody>
          <a:bodyPr/>
          <a:lstStyle/>
          <a:p>
            <a:r>
              <a:rPr lang="en-GB" dirty="0">
                <a:hlinkClick r:id="rId2"/>
              </a:rPr>
              <a:t>https://ads.google.com/intl/en_uk/home/campaigns/search-ads/</a:t>
            </a:r>
            <a:endParaRPr lang="en-GB" dirty="0"/>
          </a:p>
          <a:p>
            <a:endParaRPr lang="en-GB" dirty="0"/>
          </a:p>
        </p:txBody>
      </p:sp>
    </p:spTree>
    <p:extLst>
      <p:ext uri="{BB962C8B-B14F-4D97-AF65-F5344CB8AC3E}">
        <p14:creationId xmlns:p14="http://schemas.microsoft.com/office/powerpoint/2010/main" val="9153624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4C73BE-D242-8894-AAEB-073A55A31006}"/>
              </a:ext>
            </a:extLst>
          </p:cNvPr>
          <p:cNvSpPr>
            <a:spLocks noGrp="1"/>
          </p:cNvSpPr>
          <p:nvPr>
            <p:ph type="title"/>
          </p:nvPr>
        </p:nvSpPr>
        <p:spPr>
          <a:xfrm>
            <a:off x="1371599" y="294538"/>
            <a:ext cx="9895951" cy="1033669"/>
          </a:xfrm>
        </p:spPr>
        <p:txBody>
          <a:bodyPr>
            <a:normAutofit/>
          </a:bodyPr>
          <a:lstStyle/>
          <a:p>
            <a:r>
              <a:rPr lang="en-GB" sz="4000" b="1">
                <a:solidFill>
                  <a:srgbClr val="FFFFFF"/>
                </a:solidFill>
                <a:latin typeface="+mn-lt"/>
              </a:rPr>
              <a:t>Display Ads</a:t>
            </a:r>
          </a:p>
        </p:txBody>
      </p:sp>
      <p:sp>
        <p:nvSpPr>
          <p:cNvPr id="3" name="Content Placeholder 2">
            <a:extLst>
              <a:ext uri="{FF2B5EF4-FFF2-40B4-BE49-F238E27FC236}">
                <a16:creationId xmlns:a16="http://schemas.microsoft.com/office/drawing/2014/main" id="{CB20BB38-108D-6364-E5DB-7E49140BAD7D}"/>
              </a:ext>
            </a:extLst>
          </p:cNvPr>
          <p:cNvSpPr>
            <a:spLocks noGrp="1"/>
          </p:cNvSpPr>
          <p:nvPr>
            <p:ph idx="1"/>
          </p:nvPr>
        </p:nvSpPr>
        <p:spPr>
          <a:xfrm>
            <a:off x="459350" y="2318197"/>
            <a:ext cx="11123049" cy="4140660"/>
          </a:xfrm>
        </p:spPr>
        <p:txBody>
          <a:bodyPr anchor="ctr">
            <a:normAutofit/>
          </a:bodyPr>
          <a:lstStyle/>
          <a:p>
            <a:r>
              <a:rPr lang="en-GB" sz="2000" b="0" i="0" dirty="0">
                <a:effectLst/>
                <a:latin typeface="Calibri" panose="020F0502020204030204" pitchFamily="34" charset="0"/>
                <a:cs typeface="Calibri" panose="020F0502020204030204" pitchFamily="34" charset="0"/>
              </a:rPr>
              <a:t>A type of ad that appears on websites, apps, and other digital platforms, typically in the form of a banner or other graphical format. Display ads are designed to be visually appealing and can include a variety of media such as images, videos, and interactive elements. </a:t>
            </a:r>
          </a:p>
          <a:p>
            <a:endParaRPr lang="en-GB" sz="2000" b="0" i="0" dirty="0">
              <a:effectLst/>
              <a:latin typeface="Calibri" panose="020F0502020204030204" pitchFamily="34" charset="0"/>
              <a:cs typeface="Calibri" panose="020F0502020204030204" pitchFamily="34" charset="0"/>
            </a:endParaRPr>
          </a:p>
          <a:p>
            <a:r>
              <a:rPr lang="en-GB" sz="2000" b="0" i="0" dirty="0">
                <a:effectLst/>
                <a:latin typeface="Calibri" panose="020F0502020204030204" pitchFamily="34" charset="0"/>
                <a:cs typeface="Calibri" panose="020F0502020204030204" pitchFamily="34" charset="0"/>
              </a:rPr>
              <a:t>Display ads are often used to raise brand awareness, promote products or services, or drive traffic to a website. Display ads are typically purchased on a cost-per-impression (CPI) or cost-per-thousand-impressions (CPM) basis, meaning that the advertiser pays each time the ad is displayed a certain number of times.</a:t>
            </a:r>
          </a:p>
          <a:p>
            <a:endParaRPr lang="en-GB" sz="2000" dirty="0"/>
          </a:p>
        </p:txBody>
      </p:sp>
    </p:spTree>
    <p:extLst>
      <p:ext uri="{BB962C8B-B14F-4D97-AF65-F5344CB8AC3E}">
        <p14:creationId xmlns:p14="http://schemas.microsoft.com/office/powerpoint/2010/main" val="8895745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C73BE-D242-8894-AAEB-073A55A31006}"/>
              </a:ext>
            </a:extLst>
          </p:cNvPr>
          <p:cNvSpPr>
            <a:spLocks noGrp="1"/>
          </p:cNvSpPr>
          <p:nvPr>
            <p:ph type="title"/>
          </p:nvPr>
        </p:nvSpPr>
        <p:spPr>
          <a:xfrm>
            <a:off x="556591" y="365125"/>
            <a:ext cx="10797209" cy="880579"/>
          </a:xfrm>
        </p:spPr>
        <p:txBody>
          <a:bodyPr/>
          <a:lstStyle/>
          <a:p>
            <a:r>
              <a:rPr lang="en-GB" b="1" dirty="0">
                <a:latin typeface="+mn-lt"/>
              </a:rPr>
              <a:t>Display Ads</a:t>
            </a:r>
          </a:p>
        </p:txBody>
      </p:sp>
      <p:pic>
        <p:nvPicPr>
          <p:cNvPr id="1026" name="Picture 2" descr="Banner Ads are Dead - Moonlight Creative Group">
            <a:extLst>
              <a:ext uri="{FF2B5EF4-FFF2-40B4-BE49-F238E27FC236}">
                <a16:creationId xmlns:a16="http://schemas.microsoft.com/office/drawing/2014/main" id="{265C423C-21FC-2167-A843-4FA365E98B6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25217" y="1245704"/>
            <a:ext cx="9793357" cy="54646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74857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8692B-F83F-D07E-1E85-76A5F39FC80B}"/>
              </a:ext>
            </a:extLst>
          </p:cNvPr>
          <p:cNvSpPr>
            <a:spLocks noGrp="1"/>
          </p:cNvSpPr>
          <p:nvPr>
            <p:ph type="title"/>
          </p:nvPr>
        </p:nvSpPr>
        <p:spPr>
          <a:xfrm>
            <a:off x="481013" y="3752849"/>
            <a:ext cx="3290887" cy="2452687"/>
          </a:xfrm>
        </p:spPr>
        <p:txBody>
          <a:bodyPr anchor="ctr">
            <a:normAutofit/>
          </a:bodyPr>
          <a:lstStyle/>
          <a:p>
            <a:r>
              <a:rPr lang="en-GB" sz="3600" b="1">
                <a:latin typeface="+mn-lt"/>
              </a:rPr>
              <a:t>Video Ads</a:t>
            </a:r>
          </a:p>
        </p:txBody>
      </p:sp>
      <p:pic>
        <p:nvPicPr>
          <p:cNvPr id="5" name="Picture 4" descr="Camera lens">
            <a:extLst>
              <a:ext uri="{FF2B5EF4-FFF2-40B4-BE49-F238E27FC236}">
                <a16:creationId xmlns:a16="http://schemas.microsoft.com/office/drawing/2014/main" id="{B8C27F08-6D08-039C-25A9-4777DE8E988B}"/>
              </a:ext>
            </a:extLst>
          </p:cNvPr>
          <p:cNvPicPr>
            <a:picLocks noChangeAspect="1"/>
          </p:cNvPicPr>
          <p:nvPr/>
        </p:nvPicPr>
        <p:blipFill rotWithShape="1">
          <a:blip r:embed="rId2"/>
          <a:srcRect t="24996" b="29409"/>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57DE8FD2-50BE-2253-7C7C-3E33484BD572}"/>
              </a:ext>
            </a:extLst>
          </p:cNvPr>
          <p:cNvSpPr>
            <a:spLocks noGrp="1"/>
          </p:cNvSpPr>
          <p:nvPr>
            <p:ph idx="1"/>
          </p:nvPr>
        </p:nvSpPr>
        <p:spPr>
          <a:xfrm>
            <a:off x="2705100" y="3710613"/>
            <a:ext cx="9277350" cy="3147377"/>
          </a:xfrm>
        </p:spPr>
        <p:txBody>
          <a:bodyPr anchor="ctr">
            <a:normAutofit/>
          </a:bodyPr>
          <a:lstStyle/>
          <a:p>
            <a:r>
              <a:rPr lang="en-GB" sz="2200" b="0" i="0" dirty="0">
                <a:effectLst/>
                <a:latin typeface="Calibri" panose="020F0502020204030204" pitchFamily="34" charset="0"/>
                <a:cs typeface="Calibri" panose="020F0502020204030204" pitchFamily="34" charset="0"/>
              </a:rPr>
              <a:t>A video ad uses video content to promote your product, service, or brand. These ads can appear on various platforms, including social media (reels or posts), streaming services such as YouTube, and websites. Video ads on YouTube can be pre-roll, mid-roll, or post-roll ads, meaning they can appear before, during or after a video. Video ads can be skippable or non-skippable. </a:t>
            </a:r>
          </a:p>
          <a:p>
            <a:r>
              <a:rPr lang="en-GB" sz="2200" b="0" i="0" dirty="0">
                <a:effectLst/>
                <a:latin typeface="Calibri" panose="020F0502020204030204" pitchFamily="34" charset="0"/>
                <a:cs typeface="Calibri" panose="020F0502020204030204" pitchFamily="34" charset="0"/>
              </a:rPr>
              <a:t>Video ads are usually interactive and have clickable elements such as calls-to-action, links or forms. They are usually purchased on a cost-per-view (CPV) or cost-per-click (CPC) basis, where the advertiser pays each time the ad is viewed or clicked on. </a:t>
            </a:r>
          </a:p>
          <a:p>
            <a:endParaRPr lang="en-GB" sz="1700" dirty="0"/>
          </a:p>
        </p:txBody>
      </p:sp>
    </p:spTree>
    <p:extLst>
      <p:ext uri="{BB962C8B-B14F-4D97-AF65-F5344CB8AC3E}">
        <p14:creationId xmlns:p14="http://schemas.microsoft.com/office/powerpoint/2010/main" val="10836626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AE22E-CF04-C155-344E-C7965818A6BD}"/>
              </a:ext>
            </a:extLst>
          </p:cNvPr>
          <p:cNvSpPr>
            <a:spLocks noGrp="1"/>
          </p:cNvSpPr>
          <p:nvPr>
            <p:ph type="title"/>
          </p:nvPr>
        </p:nvSpPr>
        <p:spPr>
          <a:xfrm>
            <a:off x="838200" y="365126"/>
            <a:ext cx="10515600" cy="893832"/>
          </a:xfrm>
        </p:spPr>
        <p:txBody>
          <a:bodyPr/>
          <a:lstStyle/>
          <a:p>
            <a:r>
              <a:rPr lang="en-GB" b="1" dirty="0">
                <a:latin typeface="+mn-lt"/>
              </a:rPr>
              <a:t>Video Ads</a:t>
            </a:r>
          </a:p>
        </p:txBody>
      </p:sp>
      <p:pic>
        <p:nvPicPr>
          <p:cNvPr id="3074" name="Picture 2" descr="Best Practices for Your Video Ads - YouTube Advertising">
            <a:extLst>
              <a:ext uri="{FF2B5EF4-FFF2-40B4-BE49-F238E27FC236}">
                <a16:creationId xmlns:a16="http://schemas.microsoft.com/office/drawing/2014/main" id="{03B4E01F-1FCE-D5B3-6482-5AEAA141773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1258958"/>
            <a:ext cx="10420932" cy="54480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6740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6B6598-B6DA-9EA2-B212-39D6834146D1}"/>
              </a:ext>
            </a:extLst>
          </p:cNvPr>
          <p:cNvSpPr>
            <a:spLocks noGrp="1"/>
          </p:cNvSpPr>
          <p:nvPr>
            <p:ph type="title"/>
          </p:nvPr>
        </p:nvSpPr>
        <p:spPr>
          <a:xfrm>
            <a:off x="586478" y="1683756"/>
            <a:ext cx="3115265" cy="2396359"/>
          </a:xfrm>
        </p:spPr>
        <p:txBody>
          <a:bodyPr anchor="b">
            <a:normAutofit/>
          </a:bodyPr>
          <a:lstStyle/>
          <a:p>
            <a:pPr algn="r"/>
            <a:r>
              <a:rPr lang="en-GB" sz="4000" b="1">
                <a:solidFill>
                  <a:srgbClr val="FFFFFF"/>
                </a:solidFill>
                <a:latin typeface="+mn-lt"/>
              </a:rPr>
              <a:t>Remarketing Ads</a:t>
            </a:r>
          </a:p>
        </p:txBody>
      </p:sp>
      <p:graphicFrame>
        <p:nvGraphicFramePr>
          <p:cNvPr id="5" name="Content Placeholder 2">
            <a:extLst>
              <a:ext uri="{FF2B5EF4-FFF2-40B4-BE49-F238E27FC236}">
                <a16:creationId xmlns:a16="http://schemas.microsoft.com/office/drawing/2014/main" id="{005D1F60-DCD8-64CF-7E10-BFE74789D75C}"/>
              </a:ext>
            </a:extLst>
          </p:cNvPr>
          <p:cNvGraphicFramePr>
            <a:graphicFrameLocks noGrp="1"/>
          </p:cNvGraphicFramePr>
          <p:nvPr>
            <p:ph idx="1"/>
            <p:extLst>
              <p:ext uri="{D42A27DB-BD31-4B8C-83A1-F6EECF244321}">
                <p14:modId xmlns:p14="http://schemas.microsoft.com/office/powerpoint/2010/main" val="92900039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56691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A85FC-F72B-3820-ACAB-71F720DF113C}"/>
              </a:ext>
            </a:extLst>
          </p:cNvPr>
          <p:cNvSpPr>
            <a:spLocks noGrp="1"/>
          </p:cNvSpPr>
          <p:nvPr>
            <p:ph type="title"/>
          </p:nvPr>
        </p:nvSpPr>
        <p:spPr>
          <a:xfrm>
            <a:off x="622852" y="365125"/>
            <a:ext cx="10730948" cy="1325563"/>
          </a:xfrm>
        </p:spPr>
        <p:txBody>
          <a:bodyPr/>
          <a:lstStyle/>
          <a:p>
            <a:r>
              <a:rPr lang="en-GB" b="1" dirty="0">
                <a:latin typeface="+mn-lt"/>
              </a:rPr>
              <a:t>Remarketing Ads</a:t>
            </a:r>
          </a:p>
        </p:txBody>
      </p:sp>
      <p:pic>
        <p:nvPicPr>
          <p:cNvPr id="4098" name="Picture 2" descr="How Does Google Remarketing Work?">
            <a:extLst>
              <a:ext uri="{FF2B5EF4-FFF2-40B4-BE49-F238E27FC236}">
                <a16:creationId xmlns:a16="http://schemas.microsoft.com/office/drawing/2014/main" id="{141BB8A0-B13D-D8C3-A31D-3F9E1007F27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82586" y="2405513"/>
            <a:ext cx="8575813" cy="4070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00915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EE4D147-9DFB-81B6-5F66-6B5AE90D686C}"/>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b="1" kern="1200">
                <a:solidFill>
                  <a:srgbClr val="FFFFFF"/>
                </a:solidFill>
                <a:latin typeface="+mj-lt"/>
                <a:ea typeface="+mj-ea"/>
                <a:cs typeface="+mj-cs"/>
              </a:rPr>
              <a:t>Influencer Marketing</a:t>
            </a:r>
          </a:p>
        </p:txBody>
      </p:sp>
      <p:sp>
        <p:nvSpPr>
          <p:cNvPr id="3" name="Content Placeholder 2">
            <a:extLst>
              <a:ext uri="{FF2B5EF4-FFF2-40B4-BE49-F238E27FC236}">
                <a16:creationId xmlns:a16="http://schemas.microsoft.com/office/drawing/2014/main" id="{1A75E316-E02A-2B12-5B19-630012472BDC}"/>
              </a:ext>
            </a:extLst>
          </p:cNvPr>
          <p:cNvSpPr>
            <a:spLocks noGrp="1"/>
          </p:cNvSpPr>
          <p:nvPr>
            <p:ph sz="half" idx="1"/>
          </p:nvPr>
        </p:nvSpPr>
        <p:spPr>
          <a:xfrm>
            <a:off x="931593" y="2112579"/>
            <a:ext cx="4517160" cy="4192805"/>
          </a:xfrm>
        </p:spPr>
        <p:txBody>
          <a:bodyPr/>
          <a:lstStyle/>
          <a:p>
            <a:pPr marL="219456" indent="-219456" defTabSz="877824">
              <a:spcBef>
                <a:spcPts val="960"/>
              </a:spcBef>
            </a:pPr>
            <a:r>
              <a:rPr lang="en-GB" sz="2688" kern="1200">
                <a:solidFill>
                  <a:srgbClr val="0F0F0F"/>
                </a:solidFill>
                <a:latin typeface="+mn-lt"/>
                <a:ea typeface="+mn-ea"/>
                <a:cs typeface="+mn-cs"/>
              </a:rPr>
              <a:t>Influencer marketing involves a brand collaborating with an online influencer to market one of its products or services.</a:t>
            </a:r>
            <a:endParaRPr lang="en-GB"/>
          </a:p>
        </p:txBody>
      </p:sp>
      <p:sp>
        <p:nvSpPr>
          <p:cNvPr id="5" name="TextBox 4">
            <a:extLst>
              <a:ext uri="{FF2B5EF4-FFF2-40B4-BE49-F238E27FC236}">
                <a16:creationId xmlns:a16="http://schemas.microsoft.com/office/drawing/2014/main" id="{0EF67F7B-C385-3020-33ED-5A5211635F70}"/>
              </a:ext>
            </a:extLst>
          </p:cNvPr>
          <p:cNvSpPr txBox="1"/>
          <p:nvPr/>
        </p:nvSpPr>
        <p:spPr>
          <a:xfrm>
            <a:off x="6071261" y="2148258"/>
            <a:ext cx="5213087" cy="4276427"/>
          </a:xfrm>
          <a:prstGeom prst="rect">
            <a:avLst/>
          </a:prstGeom>
          <a:noFill/>
        </p:spPr>
        <p:txBody>
          <a:bodyPr wrap="square">
            <a:spAutoFit/>
          </a:bodyPr>
          <a:lstStyle/>
          <a:p>
            <a:pPr defTabSz="877824" fontAlgn="base">
              <a:spcAft>
                <a:spcPts val="600"/>
              </a:spcAft>
              <a:buFont typeface="Arial" panose="020B0604020202020204" pitchFamily="34" charset="0"/>
              <a:buChar char="•"/>
            </a:pPr>
            <a:r>
              <a:rPr lang="en-GB" sz="2304" kern="1200">
                <a:solidFill>
                  <a:srgbClr val="0F0F0F"/>
                </a:solidFill>
                <a:latin typeface="+mn-lt"/>
                <a:ea typeface="+mn-ea"/>
                <a:cs typeface="+mn-cs"/>
              </a:rPr>
              <a:t>Influencer marketing has grown to </a:t>
            </a:r>
            <a:r>
              <a:rPr lang="en-GB" sz="2304" b="1" kern="1200">
                <a:solidFill>
                  <a:srgbClr val="0F0F0F"/>
                </a:solidFill>
                <a:latin typeface="+mn-lt"/>
                <a:ea typeface="+mn-ea"/>
                <a:cs typeface="+mn-cs"/>
              </a:rPr>
              <a:t>$16.4 billion in 2022</a:t>
            </a:r>
            <a:r>
              <a:rPr lang="en-GB" sz="2304" kern="1200">
                <a:solidFill>
                  <a:srgbClr val="0F0F0F"/>
                </a:solidFill>
                <a:latin typeface="+mn-lt"/>
                <a:ea typeface="+mn-ea"/>
                <a:cs typeface="+mn-cs"/>
              </a:rPr>
              <a:t>.</a:t>
            </a:r>
          </a:p>
          <a:p>
            <a:pPr defTabSz="877824" fontAlgn="base">
              <a:spcAft>
                <a:spcPts val="600"/>
              </a:spcAft>
              <a:buFont typeface="Arial" panose="020B0604020202020204" pitchFamily="34" charset="0"/>
              <a:buChar char="•"/>
            </a:pPr>
            <a:endParaRPr lang="en-GB" sz="2304" kern="1200">
              <a:solidFill>
                <a:srgbClr val="0F0F0F"/>
              </a:solidFill>
              <a:latin typeface="+mn-lt"/>
              <a:ea typeface="+mn-ea"/>
              <a:cs typeface="+mn-cs"/>
            </a:endParaRPr>
          </a:p>
          <a:p>
            <a:pPr defTabSz="877824" fontAlgn="base">
              <a:spcAft>
                <a:spcPts val="600"/>
              </a:spcAft>
              <a:buFont typeface="Arial" panose="020B0604020202020204" pitchFamily="34" charset="0"/>
              <a:buChar char="•"/>
            </a:pPr>
            <a:r>
              <a:rPr lang="en-GB" sz="2304" kern="1200">
                <a:solidFill>
                  <a:srgbClr val="0F0F0F"/>
                </a:solidFill>
                <a:latin typeface="+mn-lt"/>
                <a:ea typeface="+mn-ea"/>
                <a:cs typeface="+mn-cs"/>
              </a:rPr>
              <a:t>Businesses are making </a:t>
            </a:r>
            <a:r>
              <a:rPr lang="en-GB" sz="2304" b="1" kern="1200">
                <a:solidFill>
                  <a:srgbClr val="0F0F0F"/>
                </a:solidFill>
                <a:latin typeface="+mn-lt"/>
                <a:ea typeface="+mn-ea"/>
                <a:cs typeface="+mn-cs"/>
              </a:rPr>
              <a:t>$5.2 ROI</a:t>
            </a:r>
            <a:r>
              <a:rPr lang="en-GB" sz="2304" kern="1200">
                <a:solidFill>
                  <a:srgbClr val="0F0F0F"/>
                </a:solidFill>
                <a:latin typeface="+mn-lt"/>
                <a:ea typeface="+mn-ea"/>
                <a:cs typeface="+mn-cs"/>
              </a:rPr>
              <a:t> for every $1 spent on influencer marketing.</a:t>
            </a:r>
          </a:p>
          <a:p>
            <a:pPr defTabSz="877824" fontAlgn="base">
              <a:spcAft>
                <a:spcPts val="600"/>
              </a:spcAft>
              <a:buFont typeface="Arial" panose="020B0604020202020204" pitchFamily="34" charset="0"/>
              <a:buChar char="•"/>
            </a:pPr>
            <a:endParaRPr lang="en-GB" sz="2304" kern="1200">
              <a:solidFill>
                <a:srgbClr val="0F0F0F"/>
              </a:solidFill>
              <a:latin typeface="+mn-lt"/>
              <a:ea typeface="+mn-ea"/>
              <a:cs typeface="+mn-cs"/>
            </a:endParaRPr>
          </a:p>
          <a:p>
            <a:pPr defTabSz="877824" fontAlgn="base">
              <a:spcAft>
                <a:spcPts val="600"/>
              </a:spcAft>
              <a:buFont typeface="Arial" panose="020B0604020202020204" pitchFamily="34" charset="0"/>
              <a:buChar char="•"/>
            </a:pPr>
            <a:r>
              <a:rPr lang="en-GB" sz="2304" kern="1200">
                <a:solidFill>
                  <a:srgbClr val="0F0F0F"/>
                </a:solidFill>
                <a:latin typeface="+mn-lt"/>
                <a:ea typeface="+mn-ea"/>
                <a:cs typeface="+mn-cs"/>
              </a:rPr>
              <a:t>67% of brands use Instagram for influencer marketing.</a:t>
            </a:r>
          </a:p>
          <a:p>
            <a:pPr defTabSz="877824" fontAlgn="base">
              <a:spcAft>
                <a:spcPts val="600"/>
              </a:spcAft>
            </a:pPr>
            <a:endParaRPr lang="en-GB" sz="1728" kern="1200">
              <a:solidFill>
                <a:srgbClr val="0F0F0F"/>
              </a:solidFill>
              <a:latin typeface="Ubuntu" panose="020B0504030602030204" pitchFamily="34" charset="0"/>
              <a:ea typeface="+mn-ea"/>
              <a:cs typeface="+mn-cs"/>
            </a:endParaRPr>
          </a:p>
          <a:p>
            <a:pPr defTabSz="877824" fontAlgn="base">
              <a:spcAft>
                <a:spcPts val="600"/>
              </a:spcAft>
            </a:pPr>
            <a:r>
              <a:rPr lang="en-GB" sz="1728" kern="1200">
                <a:solidFill>
                  <a:srgbClr val="0F0F0F"/>
                </a:solidFill>
                <a:latin typeface="Ubuntu" panose="020B0504030602030204" pitchFamily="34" charset="0"/>
                <a:ea typeface="+mn-ea"/>
                <a:cs typeface="+mn-cs"/>
                <a:hlinkClick r:id="rId2"/>
              </a:rPr>
              <a:t>https://influencermarketinghub.com/</a:t>
            </a:r>
            <a:endParaRPr lang="en-GB" sz="1728" kern="1200">
              <a:solidFill>
                <a:srgbClr val="0F0F0F"/>
              </a:solidFill>
              <a:latin typeface="Ubuntu" panose="020B0504030602030204" pitchFamily="34" charset="0"/>
              <a:ea typeface="+mn-ea"/>
              <a:cs typeface="+mn-cs"/>
            </a:endParaRPr>
          </a:p>
          <a:p>
            <a:pPr algn="l" fontAlgn="base">
              <a:spcAft>
                <a:spcPts val="600"/>
              </a:spcAft>
            </a:pPr>
            <a:endParaRPr lang="en-GB" b="0" i="0">
              <a:solidFill>
                <a:srgbClr val="0F0F0F"/>
              </a:solidFill>
              <a:effectLst/>
              <a:latin typeface="Ubuntu" panose="020B0504030602030204" pitchFamily="34" charset="0"/>
            </a:endParaRPr>
          </a:p>
        </p:txBody>
      </p:sp>
    </p:spTree>
    <p:extLst>
      <p:ext uri="{BB962C8B-B14F-4D97-AF65-F5344CB8AC3E}">
        <p14:creationId xmlns:p14="http://schemas.microsoft.com/office/powerpoint/2010/main" val="35885058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A0D14A-DF8D-8F44-B442-76BBFD9CB917}"/>
              </a:ext>
            </a:extLst>
          </p:cNvPr>
          <p:cNvSpPr>
            <a:spLocks noGrp="1"/>
          </p:cNvSpPr>
          <p:nvPr>
            <p:ph type="title"/>
          </p:nvPr>
        </p:nvSpPr>
        <p:spPr>
          <a:xfrm>
            <a:off x="1136397" y="502020"/>
            <a:ext cx="5323715" cy="793380"/>
          </a:xfrm>
        </p:spPr>
        <p:txBody>
          <a:bodyPr anchor="b">
            <a:normAutofit/>
          </a:bodyPr>
          <a:lstStyle/>
          <a:p>
            <a:r>
              <a:rPr lang="en-US" sz="4000" b="1" dirty="0">
                <a:latin typeface="+mn-lt"/>
              </a:rPr>
              <a:t>Influencer</a:t>
            </a:r>
          </a:p>
        </p:txBody>
      </p:sp>
      <p:sp>
        <p:nvSpPr>
          <p:cNvPr id="3" name="Content Placeholder 2">
            <a:extLst>
              <a:ext uri="{FF2B5EF4-FFF2-40B4-BE49-F238E27FC236}">
                <a16:creationId xmlns:a16="http://schemas.microsoft.com/office/drawing/2014/main" id="{C1B6AAEA-A5E4-3F40-BB4D-FDE029FDB7A3}"/>
              </a:ext>
            </a:extLst>
          </p:cNvPr>
          <p:cNvSpPr>
            <a:spLocks noGrp="1"/>
          </p:cNvSpPr>
          <p:nvPr>
            <p:ph idx="1"/>
          </p:nvPr>
        </p:nvSpPr>
        <p:spPr>
          <a:xfrm>
            <a:off x="1144923" y="1797420"/>
            <a:ext cx="5315189" cy="4143557"/>
          </a:xfrm>
        </p:spPr>
        <p:txBody>
          <a:bodyPr anchor="t">
            <a:normAutofit/>
          </a:bodyPr>
          <a:lstStyle/>
          <a:p>
            <a:r>
              <a:rPr lang="en-US" sz="2000" dirty="0"/>
              <a:t>Review objective and set goals</a:t>
            </a:r>
          </a:p>
          <a:p>
            <a:r>
              <a:rPr lang="en-US" sz="2000" dirty="0"/>
              <a:t>Find the right influencer</a:t>
            </a:r>
          </a:p>
          <a:p>
            <a:r>
              <a:rPr lang="en-US" sz="2000" dirty="0"/>
              <a:t>Research the influencer, do they work on similar brands, what else do they do? How engaged are their followers</a:t>
            </a:r>
          </a:p>
          <a:p>
            <a:r>
              <a:rPr lang="en-US" sz="2000" dirty="0"/>
              <a:t>Determine cost</a:t>
            </a:r>
          </a:p>
          <a:p>
            <a:r>
              <a:rPr lang="en-US" sz="2000" dirty="0"/>
              <a:t>Approach</a:t>
            </a:r>
          </a:p>
          <a:p>
            <a:r>
              <a:rPr lang="en-US" sz="2000" dirty="0"/>
              <a:t>If appropriate consider an influencer agency </a:t>
            </a:r>
          </a:p>
          <a:p>
            <a:endParaRPr lang="en-US" sz="2000" dirty="0"/>
          </a:p>
          <a:p>
            <a:endParaRPr lang="en-US" sz="2000" dirty="0"/>
          </a:p>
          <a:p>
            <a:endParaRPr lang="en-US" sz="2000" dirty="0"/>
          </a:p>
          <a:p>
            <a:endParaRPr lang="en-US" sz="2000" dirty="0"/>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BBD86808-D7B3-D046-9E1B-D91BEC0F57DF}"/>
              </a:ext>
            </a:extLst>
          </p:cNvPr>
          <p:cNvPicPr>
            <a:picLocks noChangeAspect="1"/>
          </p:cNvPicPr>
          <p:nvPr/>
        </p:nvPicPr>
        <p:blipFill rotWithShape="1">
          <a:blip r:embed="rId2"/>
          <a:srcRect l="28510" r="3896"/>
          <a:stretch/>
        </p:blipFill>
        <p:spPr>
          <a:xfrm>
            <a:off x="7447139" y="909081"/>
            <a:ext cx="3428185" cy="5071731"/>
          </a:xfrm>
          <a:prstGeom prst="rect">
            <a:avLst/>
          </a:prstGeom>
        </p:spPr>
      </p:pic>
    </p:spTree>
    <p:extLst>
      <p:ext uri="{BB962C8B-B14F-4D97-AF65-F5344CB8AC3E}">
        <p14:creationId xmlns:p14="http://schemas.microsoft.com/office/powerpoint/2010/main" val="33004013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5120B-679C-DD81-5E8A-BC98AAEF664A}"/>
              </a:ext>
            </a:extLst>
          </p:cNvPr>
          <p:cNvSpPr>
            <a:spLocks noGrp="1"/>
          </p:cNvSpPr>
          <p:nvPr>
            <p:ph type="title"/>
          </p:nvPr>
        </p:nvSpPr>
        <p:spPr>
          <a:xfrm>
            <a:off x="596348" y="365125"/>
            <a:ext cx="10959548" cy="1325563"/>
          </a:xfrm>
        </p:spPr>
        <p:txBody>
          <a:bodyPr/>
          <a:lstStyle/>
          <a:p>
            <a:r>
              <a:rPr lang="en-GB" b="1" dirty="0">
                <a:latin typeface="Calibri" panose="020F0502020204030204" pitchFamily="34" charset="0"/>
                <a:cs typeface="Calibri" panose="020F0502020204030204" pitchFamily="34" charset="0"/>
              </a:rPr>
              <a:t>Find more info on online ads on the link below</a:t>
            </a:r>
          </a:p>
        </p:txBody>
      </p:sp>
      <p:sp>
        <p:nvSpPr>
          <p:cNvPr id="3" name="Content Placeholder 2">
            <a:extLst>
              <a:ext uri="{FF2B5EF4-FFF2-40B4-BE49-F238E27FC236}">
                <a16:creationId xmlns:a16="http://schemas.microsoft.com/office/drawing/2014/main" id="{AE2829DE-2E78-D438-8810-6B639D3808C7}"/>
              </a:ext>
            </a:extLst>
          </p:cNvPr>
          <p:cNvSpPr>
            <a:spLocks noGrp="1"/>
          </p:cNvSpPr>
          <p:nvPr>
            <p:ph idx="1"/>
          </p:nvPr>
        </p:nvSpPr>
        <p:spPr>
          <a:xfrm>
            <a:off x="596348" y="1825625"/>
            <a:ext cx="10959548" cy="4351338"/>
          </a:xfrm>
        </p:spPr>
        <p:txBody>
          <a:bodyPr/>
          <a:lstStyle/>
          <a:p>
            <a:r>
              <a:rPr lang="en-GB" dirty="0">
                <a:hlinkClick r:id="rId2"/>
              </a:rPr>
              <a:t>https://searchengineland.com/guide/what-is-paid-search#:~:text=Advertisers%20typically%20pay%20each%20time,drive%20traffic%20to%20their%20websites</a:t>
            </a:r>
            <a:r>
              <a:rPr lang="en-GB" dirty="0"/>
              <a:t>.</a:t>
            </a:r>
          </a:p>
          <a:p>
            <a:endParaRPr lang="en-GB" dirty="0"/>
          </a:p>
          <a:p>
            <a:endParaRPr lang="en-GB" dirty="0"/>
          </a:p>
          <a:p>
            <a:endParaRPr lang="en-GB" dirty="0"/>
          </a:p>
        </p:txBody>
      </p:sp>
    </p:spTree>
    <p:extLst>
      <p:ext uri="{BB962C8B-B14F-4D97-AF65-F5344CB8AC3E}">
        <p14:creationId xmlns:p14="http://schemas.microsoft.com/office/powerpoint/2010/main" val="35874655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1409</Words>
  <Application>Microsoft Office PowerPoint</Application>
  <PresentationFormat>Widescreen</PresentationFormat>
  <Paragraphs>133</Paragraphs>
  <Slides>27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Meiryo</vt:lpstr>
      <vt:lpstr>Arial</vt:lpstr>
      <vt:lpstr>Calibri</vt:lpstr>
      <vt:lpstr>Calibri Light</vt:lpstr>
      <vt:lpstr>Franklin Gothic Book</vt:lpstr>
      <vt:lpstr>Ubuntu</vt:lpstr>
      <vt:lpstr>Wingdings</vt:lpstr>
      <vt:lpstr>Office Theme</vt:lpstr>
      <vt:lpstr>Digital Media</vt:lpstr>
      <vt:lpstr>introduction</vt:lpstr>
      <vt:lpstr>Link between non-digital and digital marketing</vt:lpstr>
      <vt:lpstr>Marketing activities at all levels keep changing</vt:lpstr>
      <vt:lpstr>Digital marketing</vt:lpstr>
      <vt:lpstr>Benefits of digital marketing</vt:lpstr>
      <vt:lpstr>Social media – why use it in marketing?</vt:lpstr>
      <vt:lpstr>Digital marketing developments</vt:lpstr>
      <vt:lpstr>PowerPoint Presentation</vt:lpstr>
      <vt:lpstr>PowerPoint Presentation</vt:lpstr>
      <vt:lpstr>Google Search Ads (Pay Per Click) </vt:lpstr>
      <vt:lpstr>Google Search Ads (Pay Per Click) </vt:lpstr>
      <vt:lpstr>How does PPC work</vt:lpstr>
      <vt:lpstr>PPC Keywords</vt:lpstr>
      <vt:lpstr>Auction</vt:lpstr>
      <vt:lpstr>Class Exercise </vt:lpstr>
      <vt:lpstr>How does SEO work</vt:lpstr>
      <vt:lpstr>PowerPoint Presentation</vt:lpstr>
      <vt:lpstr>Display Ads</vt:lpstr>
      <vt:lpstr>Display Ads</vt:lpstr>
      <vt:lpstr>Video Ads</vt:lpstr>
      <vt:lpstr>Video Ads</vt:lpstr>
      <vt:lpstr>Remarketing Ads</vt:lpstr>
      <vt:lpstr>Remarketing Ads</vt:lpstr>
      <vt:lpstr>Influencer Marketing</vt:lpstr>
      <vt:lpstr>Influencer</vt:lpstr>
      <vt:lpstr>Find more info on online ads on the link below</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Media</dc:title>
  <dc:creator>Gwyneth Jones</dc:creator>
  <cp:lastModifiedBy>Gwyneth Jones</cp:lastModifiedBy>
  <cp:revision>16</cp:revision>
  <dcterms:created xsi:type="dcterms:W3CDTF">2023-03-30T21:39:36Z</dcterms:created>
  <dcterms:modified xsi:type="dcterms:W3CDTF">2023-07-05T07:43:18Z</dcterms:modified>
</cp:coreProperties>
</file>