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5"/>
  </p:notesMasterIdLst>
  <p:sldIdLst>
    <p:sldId id="261" r:id="rId2"/>
    <p:sldId id="292" r:id="rId3"/>
    <p:sldId id="262" r:id="rId4"/>
    <p:sldId id="257" r:id="rId5"/>
    <p:sldId id="258" r:id="rId6"/>
    <p:sldId id="259" r:id="rId7"/>
    <p:sldId id="297" r:id="rId8"/>
    <p:sldId id="264" r:id="rId9"/>
    <p:sldId id="265" r:id="rId10"/>
    <p:sldId id="266" r:id="rId11"/>
    <p:sldId id="267" r:id="rId12"/>
    <p:sldId id="268" r:id="rId13"/>
    <p:sldId id="269" r:id="rId14"/>
    <p:sldId id="270" r:id="rId15"/>
    <p:sldId id="271" r:id="rId16"/>
    <p:sldId id="273" r:id="rId17"/>
    <p:sldId id="274" r:id="rId18"/>
    <p:sldId id="275" r:id="rId19"/>
    <p:sldId id="276" r:id="rId20"/>
    <p:sldId id="277" r:id="rId21"/>
    <p:sldId id="278" r:id="rId22"/>
    <p:sldId id="280" r:id="rId23"/>
    <p:sldId id="281" r:id="rId24"/>
    <p:sldId id="282" r:id="rId25"/>
    <p:sldId id="283" r:id="rId26"/>
    <p:sldId id="284" r:id="rId27"/>
    <p:sldId id="286" r:id="rId28"/>
    <p:sldId id="287" r:id="rId29"/>
    <p:sldId id="288" r:id="rId30"/>
    <p:sldId id="289" r:id="rId31"/>
    <p:sldId id="296" r:id="rId32"/>
    <p:sldId id="295" r:id="rId33"/>
    <p:sldId id="29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4569" autoAdjust="0"/>
    <p:restoredTop sz="94624" autoAdjust="0"/>
  </p:normalViewPr>
  <p:slideViewPr>
    <p:cSldViewPr>
      <p:cViewPr varScale="1">
        <p:scale>
          <a:sx n="69" d="100"/>
          <a:sy n="69" d="100"/>
        </p:scale>
        <p:origin x="-94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85DA25-5689-4A5E-B557-850A5DF2AFDA}" type="datetimeFigureOut">
              <a:rPr lang="en-US" smtClean="0"/>
              <a:pPr/>
              <a:t>5/16/2019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2917EE-02C2-4FA4-9DB8-504A88D9B6B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B2917EE-02C2-4FA4-9DB8-504A88D9B6B0}"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 we learn from our individual experience is entirely different to your co</a:t>
            </a:r>
            <a:r>
              <a:rPr lang="en-GB" baseline="0" dirty="0" smtClean="0"/>
              <a:t> worker. Working together builds strengths, and brings out talents. Apple is a great example of fine team work. Apple has changed the world of technology with its diverse ideas</a:t>
            </a:r>
          </a:p>
          <a:p>
            <a:endParaRPr lang="en-GB" baseline="0" dirty="0" smtClean="0"/>
          </a:p>
          <a:p>
            <a:endParaRPr lang="en-GB" baseline="0" dirty="0" smtClean="0"/>
          </a:p>
          <a:p>
            <a:r>
              <a:rPr lang="en-GB" baseline="0" dirty="0" smtClean="0"/>
              <a:t> , </a:t>
            </a:r>
            <a:endParaRPr lang="en-GB" dirty="0"/>
          </a:p>
        </p:txBody>
      </p:sp>
      <p:sp>
        <p:nvSpPr>
          <p:cNvPr id="4" name="Slide Number Placeholder 3"/>
          <p:cNvSpPr>
            <a:spLocks noGrp="1"/>
          </p:cNvSpPr>
          <p:nvPr>
            <p:ph type="sldNum" sz="quarter" idx="10"/>
          </p:nvPr>
        </p:nvSpPr>
        <p:spPr/>
        <p:txBody>
          <a:bodyPr/>
          <a:lstStyle/>
          <a:p>
            <a:fld id="{FB2917EE-02C2-4FA4-9DB8-504A88D9B6B0}"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 ensure positive performance</a:t>
            </a:r>
            <a:r>
              <a:rPr lang="en-GB" baseline="0" dirty="0" smtClean="0"/>
              <a:t> within an team, it is vital all expectations are set out to team members, this will show clarity and transparency. Individuals can focus and become committed on the task given. </a:t>
            </a:r>
            <a:endParaRPr lang="en-GB" dirty="0"/>
          </a:p>
        </p:txBody>
      </p:sp>
      <p:sp>
        <p:nvSpPr>
          <p:cNvPr id="4" name="Slide Number Placeholder 3"/>
          <p:cNvSpPr>
            <a:spLocks noGrp="1"/>
          </p:cNvSpPr>
          <p:nvPr>
            <p:ph type="sldNum" sz="quarter" idx="10"/>
          </p:nvPr>
        </p:nvSpPr>
        <p:spPr/>
        <p:txBody>
          <a:bodyPr/>
          <a:lstStyle/>
          <a:p>
            <a:fld id="{FB2917EE-02C2-4FA4-9DB8-504A88D9B6B0}"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Rewarding employees for there efforts is</a:t>
            </a:r>
            <a:r>
              <a:rPr lang="en-GB" baseline="0" dirty="0" smtClean="0"/>
              <a:t> so very important. A great leader is only great due to its team, who become the backbone of success. Recognition and rewards show appreciation and boost morale, resulting in better performance. </a:t>
            </a:r>
            <a:endParaRPr lang="en-GB" dirty="0"/>
          </a:p>
        </p:txBody>
      </p:sp>
      <p:sp>
        <p:nvSpPr>
          <p:cNvPr id="4" name="Slide Number Placeholder 3"/>
          <p:cNvSpPr>
            <a:spLocks noGrp="1"/>
          </p:cNvSpPr>
          <p:nvPr>
            <p:ph type="sldNum" sz="quarter" idx="10"/>
          </p:nvPr>
        </p:nvSpPr>
        <p:spPr/>
        <p:txBody>
          <a:bodyPr/>
          <a:lstStyle/>
          <a:p>
            <a:fld id="{FB2917EE-02C2-4FA4-9DB8-504A88D9B6B0}"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E69DAE3-EE12-4B3A-BC91-B7589031D5A4}" type="slidenum">
              <a:rPr lang="en-GB" smtClean="0"/>
              <a:pPr/>
              <a:t>11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E69DAE3-EE12-4B3A-BC91-B7589031D5A4}" type="slidenum">
              <a:rPr lang="en-GB" smtClean="0"/>
              <a:pPr/>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B41C0C-8A9F-4D6F-A7DE-31E85031A1BF}" type="datetimeFigureOut">
              <a:rPr lang="en-US" smtClean="0"/>
              <a:pPr/>
              <a:t>5/16/2019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41C0C-8A9F-4D6F-A7DE-31E85031A1BF}" type="datetimeFigureOut">
              <a:rPr lang="en-US" smtClean="0"/>
              <a:pPr/>
              <a:t>5/16/2019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B41C0C-8A9F-4D6F-A7DE-31E85031A1BF}" type="datetimeFigureOut">
              <a:rPr lang="en-US" smtClean="0"/>
              <a:pPr/>
              <a:t>5/16/2019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B41C0C-8A9F-4D6F-A7DE-31E85031A1BF}" type="datetimeFigureOut">
              <a:rPr lang="en-US" smtClean="0"/>
              <a:pPr/>
              <a:t>5/16/2019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B41C0C-8A9F-4D6F-A7DE-31E85031A1BF}" type="datetimeFigureOut">
              <a:rPr lang="en-US" smtClean="0"/>
              <a:pPr/>
              <a:t>5/16/2019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B41C0C-8A9F-4D6F-A7DE-31E85031A1BF}" type="datetimeFigureOut">
              <a:rPr lang="en-US" smtClean="0"/>
              <a:pPr/>
              <a:t>5/16/2019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B41C0C-8A9F-4D6F-A7DE-31E85031A1BF}" type="datetimeFigureOut">
              <a:rPr lang="en-US" smtClean="0"/>
              <a:pPr/>
              <a:t>5/16/2019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41C0C-8A9F-4D6F-A7DE-31E85031A1BF}" type="datetimeFigureOut">
              <a:rPr lang="en-US" smtClean="0"/>
              <a:pPr/>
              <a:t>5/16/2019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B41C0C-8A9F-4D6F-A7DE-31E85031A1BF}" type="datetimeFigureOut">
              <a:rPr lang="en-US" smtClean="0"/>
              <a:pPr/>
              <a:t>5/16/2019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41C0C-8A9F-4D6F-A7DE-31E85031A1BF}" type="datetimeFigureOut">
              <a:rPr lang="en-US" smtClean="0"/>
              <a:pPr/>
              <a:t>5/16/2019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B41C0C-8A9F-4D6F-A7DE-31E85031A1BF}" type="datetimeFigureOut">
              <a:rPr lang="en-US" smtClean="0"/>
              <a:pPr/>
              <a:t>5/16/2019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9ACC88-290A-4446-BB68-69A5D1AC1DD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B41C0C-8A9F-4D6F-A7DE-31E85031A1BF}" type="datetimeFigureOut">
              <a:rPr lang="en-US" smtClean="0"/>
              <a:pPr/>
              <a:t>5/16/2019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9ACC88-290A-4446-BB68-69A5D1AC1DD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smartsheet.com/how-to-use-team-roles-to-boost-performance"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expertprogrammanagement.com/2017/06/belbin-team-roles/" TargetMode="External"/><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garlandsleisure.co.uk/corporate-events/team-development-training/psychometric-profiling/belbin-team-role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mailto:ideas@lighthouse.com"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teamworkdefinition.com/brucetuckmantheory/" TargetMode="External"/><Relationship Id="rId7" Type="http://schemas.openxmlformats.org/officeDocument/2006/relationships/hyperlink" Target="http://www.conocophillips.com/?utm_source=Google&amp;utm_medium=PaidSearch&amp;utm_campaign=Branded&amp;utm_content=Conoco_phillips&amp;gclid=CjwKCAjw8e7mBRBsEiwAPVxxiCOhehlIiezoMK0qOrDFYzOY1M4kqTr9TmAtz1045RlDgBuPv96GbRoCq80QAvD_BwE" TargetMode="External"/><Relationship Id="rId2" Type="http://schemas.openxmlformats.org/officeDocument/2006/relationships/hyperlink" Target="http://www.forbes.com/sites" TargetMode="External"/><Relationship Id="rId1" Type="http://schemas.openxmlformats.org/officeDocument/2006/relationships/slideLayout" Target="../slideLayouts/slideLayout2.xml"/><Relationship Id="rId6" Type="http://schemas.openxmlformats.org/officeDocument/2006/relationships/hyperlink" Target="http://LIhttps:/humanresults.co.uk/" TargetMode="External"/><Relationship Id="rId5" Type="http://schemas.openxmlformats.org/officeDocument/2006/relationships/hyperlink" Target="http://www.managetrainlearn.com/page/conflict-resolution-model" TargetMode="External"/><Relationship Id="rId4" Type="http://schemas.openxmlformats.org/officeDocument/2006/relationships/hyperlink" Target="https://www.thebalancecareers.com/what-are-the-stages-of-team-development-19192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142852"/>
            <a:ext cx="7972452" cy="2000264"/>
          </a:xfrm>
        </p:spPr>
        <p:txBody>
          <a:bodyPr>
            <a:normAutofit fontScale="90000"/>
          </a:bodyPr>
          <a:lstStyle/>
          <a:p>
            <a:r>
              <a:rPr lang="en-GB" dirty="0" smtClean="0"/>
              <a:t>Light House Consultancy</a:t>
            </a:r>
            <a:br>
              <a:rPr lang="en-GB" dirty="0" smtClean="0"/>
            </a:br>
            <a:r>
              <a:rPr lang="en-GB" dirty="0" smtClean="0"/>
              <a:t> Presents How To Promote Effective Team Work </a:t>
            </a:r>
            <a:endParaRPr lang="en-GB" dirty="0"/>
          </a:p>
        </p:txBody>
      </p:sp>
      <p:sp>
        <p:nvSpPr>
          <p:cNvPr id="3" name="Subtitle 2"/>
          <p:cNvSpPr>
            <a:spLocks noGrp="1"/>
          </p:cNvSpPr>
          <p:nvPr>
            <p:ph idx="1"/>
          </p:nvPr>
        </p:nvSpPr>
        <p:spPr/>
        <p:txBody>
          <a:bodyPr/>
          <a:lstStyle/>
          <a:p>
            <a:endParaRPr lang="en-GB" dirty="0" smtClean="0"/>
          </a:p>
          <a:p>
            <a:endParaRPr lang="en-GB" dirty="0" smtClean="0"/>
          </a:p>
          <a:p>
            <a:endParaRPr lang="en-GB" dirty="0" smtClean="0"/>
          </a:p>
          <a:p>
            <a:endParaRPr lang="en-GB" dirty="0" smtClean="0"/>
          </a:p>
        </p:txBody>
      </p:sp>
      <p:pic>
        <p:nvPicPr>
          <p:cNvPr id="4100" name="Picture 4" descr="C:\Users\DELL\AppData\Local\Microsoft\Windows\INetCache\IE\TF8FGA4L\teamwork[1].jpg"/>
          <p:cNvPicPr>
            <a:picLocks noChangeAspect="1" noChangeArrowheads="1"/>
          </p:cNvPicPr>
          <p:nvPr/>
        </p:nvPicPr>
        <p:blipFill>
          <a:blip r:embed="rId3"/>
          <a:srcRect/>
          <a:stretch>
            <a:fillRect/>
          </a:stretch>
        </p:blipFill>
        <p:spPr bwMode="auto">
          <a:xfrm>
            <a:off x="714348" y="2285992"/>
            <a:ext cx="7429552" cy="4429156"/>
          </a:xfrm>
          <a:prstGeom prst="rect">
            <a:avLst/>
          </a:prstGeom>
          <a:noFill/>
        </p:spPr>
      </p:pic>
      <p:sp>
        <p:nvSpPr>
          <p:cNvPr id="9" name="TextBox 8"/>
          <p:cNvSpPr txBox="1"/>
          <p:nvPr/>
        </p:nvSpPr>
        <p:spPr>
          <a:xfrm>
            <a:off x="5572132" y="5143512"/>
            <a:ext cx="2500330" cy="923330"/>
          </a:xfrm>
          <a:prstGeom prst="rect">
            <a:avLst/>
          </a:prstGeom>
          <a:noFill/>
        </p:spPr>
        <p:txBody>
          <a:bodyPr wrap="square" rtlCol="0">
            <a:spAutoFit/>
          </a:bodyPr>
          <a:lstStyle/>
          <a:p>
            <a:r>
              <a:rPr lang="en-GB" dirty="0" smtClean="0">
                <a:solidFill>
                  <a:schemeClr val="bg1"/>
                </a:solidFill>
              </a:rPr>
              <a:t>Shabina </a:t>
            </a:r>
            <a:r>
              <a:rPr lang="en-GB" dirty="0" err="1" smtClean="0">
                <a:solidFill>
                  <a:schemeClr val="bg1"/>
                </a:solidFill>
              </a:rPr>
              <a:t>Bano</a:t>
            </a:r>
            <a:r>
              <a:rPr lang="en-GB" dirty="0" smtClean="0">
                <a:solidFill>
                  <a:schemeClr val="bg1"/>
                </a:solidFill>
              </a:rPr>
              <a:t> 1807062</a:t>
            </a:r>
          </a:p>
          <a:p>
            <a:r>
              <a:rPr lang="en-GB" dirty="0" smtClean="0">
                <a:solidFill>
                  <a:schemeClr val="bg1"/>
                </a:solidFill>
              </a:rPr>
              <a:t>BMSK4002 </a:t>
            </a:r>
            <a:r>
              <a:rPr lang="en-GB" dirty="0" err="1" smtClean="0">
                <a:solidFill>
                  <a:schemeClr val="bg1"/>
                </a:solidFill>
              </a:rPr>
              <a:t>Buddhi</a:t>
            </a:r>
            <a:r>
              <a:rPr lang="en-GB" dirty="0" smtClean="0">
                <a:solidFill>
                  <a:schemeClr val="bg1"/>
                </a:solidFill>
              </a:rPr>
              <a:t> </a:t>
            </a:r>
            <a:r>
              <a:rPr lang="en-GB" dirty="0" err="1" smtClean="0">
                <a:solidFill>
                  <a:schemeClr val="bg1"/>
                </a:solidFill>
              </a:rPr>
              <a:t>Pattak</a:t>
            </a:r>
            <a:endParaRPr lang="en-GB"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Agenda and Consultants</a:t>
            </a:r>
            <a:endParaRPr lang="en-GB" dirty="0"/>
          </a:p>
        </p:txBody>
      </p:sp>
      <p:sp>
        <p:nvSpPr>
          <p:cNvPr id="4" name="Rectangle 3"/>
          <p:cNvSpPr/>
          <p:nvPr/>
        </p:nvSpPr>
        <p:spPr>
          <a:xfrm>
            <a:off x="285720" y="1857364"/>
            <a:ext cx="8501122" cy="4616648"/>
          </a:xfrm>
          <a:prstGeom prst="rect">
            <a:avLst/>
          </a:prstGeom>
        </p:spPr>
        <p:txBody>
          <a:bodyPr wrap="square">
            <a:spAutoFit/>
          </a:bodyPr>
          <a:lstStyle/>
          <a:p>
            <a:pPr algn="just">
              <a:buFont typeface="Wingdings" pitchFamily="2" charset="2"/>
              <a:buChar char="q"/>
            </a:pPr>
            <a:r>
              <a:rPr lang="en-GB" sz="2400" b="1" dirty="0" smtClean="0">
                <a:solidFill>
                  <a:schemeClr val="tx2">
                    <a:lumMod val="75000"/>
                  </a:schemeClr>
                </a:solidFill>
              </a:rPr>
              <a:t>  Benefits of Team Work</a:t>
            </a:r>
            <a:r>
              <a:rPr lang="en-GB" sz="2400" b="1" dirty="0" smtClean="0"/>
              <a:t>: Shabina </a:t>
            </a:r>
            <a:r>
              <a:rPr lang="en-GB" sz="2400" b="1" dirty="0" err="1" smtClean="0"/>
              <a:t>Bano</a:t>
            </a:r>
            <a:r>
              <a:rPr lang="en-GB" sz="2400" b="1" dirty="0" smtClean="0"/>
              <a:t> </a:t>
            </a:r>
            <a:r>
              <a:rPr lang="en-GB" sz="1600" b="1" dirty="0" smtClean="0"/>
              <a:t>(1807062)</a:t>
            </a:r>
          </a:p>
          <a:p>
            <a:pPr algn="just">
              <a:buFont typeface="Wingdings" pitchFamily="2" charset="2"/>
              <a:buChar char="q"/>
            </a:pPr>
            <a:endParaRPr lang="en-GB" sz="2400" b="1" dirty="0" smtClean="0"/>
          </a:p>
          <a:p>
            <a:pPr algn="just">
              <a:buFont typeface="Wingdings" pitchFamily="2" charset="2"/>
              <a:buChar char="q"/>
            </a:pPr>
            <a:r>
              <a:rPr lang="en-GB" sz="2400" b="1" dirty="0" smtClean="0">
                <a:solidFill>
                  <a:schemeClr val="tx2">
                    <a:lumMod val="75000"/>
                  </a:schemeClr>
                </a:solidFill>
              </a:rPr>
              <a:t>  Stages of Team Developing</a:t>
            </a:r>
            <a:r>
              <a:rPr lang="en-GB" sz="2400" b="1" dirty="0" smtClean="0"/>
              <a:t>: </a:t>
            </a:r>
            <a:r>
              <a:rPr lang="en-GB" sz="2400" b="1" dirty="0" err="1" smtClean="0"/>
              <a:t>Nageena</a:t>
            </a:r>
            <a:r>
              <a:rPr lang="en-GB" sz="2400" b="1" dirty="0" smtClean="0"/>
              <a:t> Ahmed </a:t>
            </a:r>
            <a:r>
              <a:rPr lang="en-GB" sz="1600" b="1" dirty="0" smtClean="0"/>
              <a:t>(1808213)</a:t>
            </a:r>
          </a:p>
          <a:p>
            <a:pPr algn="just">
              <a:buFont typeface="Wingdings" pitchFamily="2" charset="2"/>
              <a:buChar char="q"/>
            </a:pPr>
            <a:endParaRPr lang="en-GB" sz="2400" b="1" dirty="0" smtClean="0"/>
          </a:p>
          <a:p>
            <a:pPr algn="just">
              <a:buFont typeface="Wingdings" pitchFamily="2" charset="2"/>
              <a:buChar char="q"/>
            </a:pPr>
            <a:r>
              <a:rPr lang="en-GB" sz="2400" b="1" dirty="0" smtClean="0">
                <a:solidFill>
                  <a:schemeClr val="tx2">
                    <a:lumMod val="75000"/>
                  </a:schemeClr>
                </a:solidFill>
              </a:rPr>
              <a:t>  Team Roles</a:t>
            </a:r>
            <a:r>
              <a:rPr lang="en-GB" sz="2400" b="1" dirty="0" smtClean="0"/>
              <a:t>: </a:t>
            </a:r>
            <a:r>
              <a:rPr lang="en-GB" sz="2400" b="1" dirty="0" err="1" smtClean="0"/>
              <a:t>Hasna</a:t>
            </a:r>
            <a:r>
              <a:rPr lang="en-GB" sz="2400" b="1" dirty="0" smtClean="0"/>
              <a:t>  Begum </a:t>
            </a:r>
            <a:r>
              <a:rPr lang="en-GB" sz="1600" b="1" dirty="0" smtClean="0"/>
              <a:t>(1808766)</a:t>
            </a:r>
          </a:p>
          <a:p>
            <a:pPr algn="just">
              <a:buFont typeface="Wingdings" pitchFamily="2" charset="2"/>
              <a:buChar char="q"/>
            </a:pPr>
            <a:endParaRPr lang="en-GB" sz="2400" b="1" dirty="0" smtClean="0"/>
          </a:p>
          <a:p>
            <a:pPr algn="just">
              <a:buFont typeface="Wingdings" pitchFamily="2" charset="2"/>
              <a:buChar char="q"/>
            </a:pPr>
            <a:r>
              <a:rPr lang="en-GB" sz="2400" b="1" dirty="0" smtClean="0">
                <a:solidFill>
                  <a:schemeClr val="tx2">
                    <a:lumMod val="75000"/>
                  </a:schemeClr>
                </a:solidFill>
              </a:rPr>
              <a:t>  Successful Team Development</a:t>
            </a:r>
            <a:r>
              <a:rPr lang="en-GB" sz="2400" b="1" dirty="0" smtClean="0"/>
              <a:t>: Mohammed </a:t>
            </a:r>
            <a:r>
              <a:rPr lang="en-GB" sz="2400" b="1" dirty="0" err="1" smtClean="0"/>
              <a:t>Usmaan</a:t>
            </a:r>
            <a:r>
              <a:rPr lang="en-GB" sz="2400" b="1" dirty="0" smtClean="0"/>
              <a:t> </a:t>
            </a:r>
            <a:r>
              <a:rPr lang="en-GB" sz="1600" b="1" dirty="0" smtClean="0"/>
              <a:t>(1711892) </a:t>
            </a:r>
            <a:r>
              <a:rPr lang="en-GB" sz="2400" b="1" dirty="0" smtClean="0"/>
              <a:t>&amp; </a:t>
            </a:r>
            <a:r>
              <a:rPr lang="en-GB" sz="2400" b="1" dirty="0" err="1" smtClean="0"/>
              <a:t>Priyanka</a:t>
            </a:r>
            <a:r>
              <a:rPr lang="en-GB" sz="2400" b="1" dirty="0" smtClean="0"/>
              <a:t> </a:t>
            </a:r>
            <a:r>
              <a:rPr lang="en-GB" sz="2400" b="1" dirty="0" err="1" smtClean="0"/>
              <a:t>Chowdhury</a:t>
            </a:r>
            <a:r>
              <a:rPr lang="en-GB" sz="2400" b="1" dirty="0" smtClean="0"/>
              <a:t> </a:t>
            </a:r>
            <a:r>
              <a:rPr lang="en-GB" sz="1600" b="1" dirty="0" smtClean="0"/>
              <a:t>(1807402)</a:t>
            </a:r>
          </a:p>
          <a:p>
            <a:pPr algn="just">
              <a:buFont typeface="Wingdings" pitchFamily="2" charset="2"/>
              <a:buChar char="q"/>
            </a:pPr>
            <a:endParaRPr lang="en-GB" sz="2400" b="1" dirty="0" smtClean="0"/>
          </a:p>
          <a:p>
            <a:pPr algn="just">
              <a:buFont typeface="Wingdings" pitchFamily="2" charset="2"/>
              <a:buChar char="q"/>
            </a:pPr>
            <a:r>
              <a:rPr lang="en-GB" sz="2400" b="1" dirty="0" smtClean="0">
                <a:solidFill>
                  <a:schemeClr val="tx2">
                    <a:lumMod val="75000"/>
                  </a:schemeClr>
                </a:solidFill>
              </a:rPr>
              <a:t>  Managing Conflict</a:t>
            </a:r>
            <a:r>
              <a:rPr lang="en-GB" sz="2400" b="1" dirty="0" smtClean="0"/>
              <a:t>: </a:t>
            </a:r>
            <a:r>
              <a:rPr lang="en-GB" sz="2400" b="1" dirty="0" err="1" smtClean="0"/>
              <a:t>Saminah</a:t>
            </a:r>
            <a:r>
              <a:rPr lang="en-GB" sz="2400" b="1" dirty="0" smtClean="0"/>
              <a:t> </a:t>
            </a:r>
            <a:r>
              <a:rPr lang="en-GB" sz="2400" b="1" dirty="0" err="1" smtClean="0"/>
              <a:t>Ayub</a:t>
            </a:r>
            <a:r>
              <a:rPr lang="en-GB" sz="2400" b="1" dirty="0" smtClean="0"/>
              <a:t> </a:t>
            </a:r>
            <a:r>
              <a:rPr lang="en-GB" sz="2400" b="1" dirty="0" err="1" smtClean="0"/>
              <a:t>Chohan</a:t>
            </a:r>
            <a:r>
              <a:rPr lang="en-GB" sz="2400" b="1" dirty="0" smtClean="0"/>
              <a:t> </a:t>
            </a:r>
            <a:r>
              <a:rPr lang="en-GB" sz="1600" b="1" dirty="0" smtClean="0"/>
              <a:t>(1807436)</a:t>
            </a:r>
            <a:endParaRPr lang="en-GB" sz="2400" b="1" dirty="0" smtClean="0"/>
          </a:p>
          <a:p>
            <a:pPr>
              <a:buNone/>
            </a:pPr>
            <a:endParaRPr lang="en-GB" dirty="0" smtClean="0"/>
          </a:p>
          <a:p>
            <a:pPr>
              <a:buNone/>
            </a:pPr>
            <a:endParaRPr lang="en-GB" dirty="0" smtClean="0"/>
          </a:p>
          <a:p>
            <a:pPr algn="just">
              <a:buNone/>
            </a:pP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Teamwork</a:t>
            </a:r>
            <a:br>
              <a:rPr lang="en-GB" dirty="0" smtClean="0"/>
            </a:br>
            <a:r>
              <a:rPr lang="en-GB" sz="3600" dirty="0" smtClean="0"/>
              <a:t>Shabina </a:t>
            </a:r>
            <a:r>
              <a:rPr lang="en-GB" sz="3600" dirty="0" err="1" smtClean="0"/>
              <a:t>Bano</a:t>
            </a:r>
            <a:r>
              <a:rPr lang="en-GB" sz="3600" dirty="0" smtClean="0"/>
              <a:t> 1807062</a:t>
            </a:r>
            <a:endParaRPr lang="en-GB" sz="3600" dirty="0"/>
          </a:p>
        </p:txBody>
      </p:sp>
      <p:sp>
        <p:nvSpPr>
          <p:cNvPr id="3" name="Content Placeholder 2"/>
          <p:cNvSpPr>
            <a:spLocks noGrp="1"/>
          </p:cNvSpPr>
          <p:nvPr>
            <p:ph idx="1"/>
          </p:nvPr>
        </p:nvSpPr>
        <p:spPr/>
        <p:txBody>
          <a:bodyPr/>
          <a:lstStyle/>
          <a:p>
            <a:pPr>
              <a:buFont typeface="Arial" charset="0"/>
              <a:buChar char="•"/>
            </a:pPr>
            <a:r>
              <a:rPr lang="en-GB" dirty="0" smtClean="0">
                <a:solidFill>
                  <a:srgbClr val="FF0000"/>
                </a:solidFill>
              </a:rPr>
              <a:t>Benefits and advantages of teamwork</a:t>
            </a:r>
          </a:p>
          <a:p>
            <a:pPr>
              <a:buFont typeface="Arial" charset="0"/>
              <a:buChar char="•"/>
            </a:pPr>
            <a:r>
              <a:rPr lang="en-GB" dirty="0" smtClean="0">
                <a:solidFill>
                  <a:srgbClr val="FF0000"/>
                </a:solidFill>
              </a:rPr>
              <a:t> Tips for Teamwork</a:t>
            </a:r>
          </a:p>
          <a:p>
            <a:pPr>
              <a:buFont typeface="Arial" charset="0"/>
              <a:buChar char="•"/>
            </a:pPr>
            <a:r>
              <a:rPr lang="en-GB" dirty="0" smtClean="0">
                <a:solidFill>
                  <a:srgbClr val="FF0000"/>
                </a:solidFill>
              </a:rPr>
              <a:t> Sustaining a Team environment</a:t>
            </a:r>
          </a:p>
          <a:p>
            <a:pPr>
              <a:buFont typeface="Arial" pitchFamily="34" charset="0"/>
              <a:buChar char="•"/>
            </a:pPr>
            <a:endParaRPr lang="en-GB" dirty="0" smtClean="0"/>
          </a:p>
        </p:txBody>
      </p:sp>
      <p:pic>
        <p:nvPicPr>
          <p:cNvPr id="1027" name="Picture 3" descr="C:\Users\DELL\AppData\Local\Microsoft\Windows\INetCache\IE\WO8NL854\teamwork-diversity-20471736[1].jpg"/>
          <p:cNvPicPr>
            <a:picLocks noChangeAspect="1" noChangeArrowheads="1"/>
          </p:cNvPicPr>
          <p:nvPr/>
        </p:nvPicPr>
        <p:blipFill>
          <a:blip r:embed="rId2"/>
          <a:srcRect/>
          <a:stretch>
            <a:fillRect/>
          </a:stretch>
        </p:blipFill>
        <p:spPr bwMode="auto">
          <a:xfrm>
            <a:off x="857224" y="3429000"/>
            <a:ext cx="7215238" cy="3214686"/>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2800" i="1" dirty="0" smtClean="0">
                <a:solidFill>
                  <a:schemeClr val="accent1">
                    <a:lumMod val="75000"/>
                  </a:schemeClr>
                </a:solidFill>
              </a:rPr>
              <a:t>Great things in business are never done by one person. They’re done by a team of people. </a:t>
            </a:r>
            <a:r>
              <a:rPr lang="en-GB" sz="2800" dirty="0" smtClean="0">
                <a:solidFill>
                  <a:schemeClr val="accent1">
                    <a:lumMod val="75000"/>
                  </a:schemeClr>
                </a:solidFill>
              </a:rPr>
              <a:t>Steve Jobs</a:t>
            </a:r>
            <a:endParaRPr lang="en-GB" sz="2800" dirty="0">
              <a:solidFill>
                <a:schemeClr val="accent1">
                  <a:lumMod val="75000"/>
                </a:schemeClr>
              </a:solidFill>
            </a:endParaRPr>
          </a:p>
        </p:txBody>
      </p:sp>
      <p:sp>
        <p:nvSpPr>
          <p:cNvPr id="5" name="Text Placeholder 4"/>
          <p:cNvSpPr>
            <a:spLocks noGrp="1"/>
          </p:cNvSpPr>
          <p:nvPr>
            <p:ph type="body" idx="1"/>
          </p:nvPr>
        </p:nvSpPr>
        <p:spPr/>
        <p:txBody>
          <a:bodyPr/>
          <a:lstStyle/>
          <a:p>
            <a:r>
              <a:rPr lang="en-GB" dirty="0" smtClean="0">
                <a:solidFill>
                  <a:schemeClr val="accent3">
                    <a:lumMod val="75000"/>
                  </a:schemeClr>
                </a:solidFill>
              </a:rPr>
              <a:t>Benefits of Team work</a:t>
            </a:r>
            <a:endParaRPr lang="en-GB" dirty="0">
              <a:solidFill>
                <a:schemeClr val="accent3">
                  <a:lumMod val="75000"/>
                </a:schemeClr>
              </a:solidFill>
            </a:endParaRPr>
          </a:p>
        </p:txBody>
      </p:sp>
      <p:sp>
        <p:nvSpPr>
          <p:cNvPr id="6" name="Content Placeholder 5"/>
          <p:cNvSpPr>
            <a:spLocks noGrp="1"/>
          </p:cNvSpPr>
          <p:nvPr>
            <p:ph sz="half" idx="2"/>
          </p:nvPr>
        </p:nvSpPr>
        <p:spPr/>
        <p:txBody>
          <a:bodyPr/>
          <a:lstStyle/>
          <a:p>
            <a:r>
              <a:rPr lang="en-GB" dirty="0" smtClean="0"/>
              <a:t>Improves productivity</a:t>
            </a:r>
          </a:p>
          <a:p>
            <a:r>
              <a:rPr lang="en-GB" dirty="0" smtClean="0"/>
              <a:t>Diversity of ideas</a:t>
            </a:r>
          </a:p>
          <a:p>
            <a:r>
              <a:rPr lang="en-GB" dirty="0" smtClean="0"/>
              <a:t>Motivation </a:t>
            </a:r>
          </a:p>
          <a:p>
            <a:r>
              <a:rPr lang="en-GB" dirty="0" smtClean="0"/>
              <a:t>Equal distribution of  workload</a:t>
            </a:r>
          </a:p>
          <a:p>
            <a:r>
              <a:rPr lang="en-GB" dirty="0" smtClean="0"/>
              <a:t>Fosters creativity and learning</a:t>
            </a:r>
          </a:p>
          <a:p>
            <a:endParaRPr lang="en-GB" dirty="0"/>
          </a:p>
        </p:txBody>
      </p:sp>
      <p:sp>
        <p:nvSpPr>
          <p:cNvPr id="7" name="Text Placeholder 6"/>
          <p:cNvSpPr>
            <a:spLocks noGrp="1"/>
          </p:cNvSpPr>
          <p:nvPr>
            <p:ph type="body" sz="quarter" idx="3"/>
          </p:nvPr>
        </p:nvSpPr>
        <p:spPr/>
        <p:txBody>
          <a:bodyPr/>
          <a:lstStyle/>
          <a:p>
            <a:r>
              <a:rPr lang="en-GB" dirty="0" smtClean="0">
                <a:solidFill>
                  <a:schemeClr val="accent3">
                    <a:lumMod val="75000"/>
                  </a:schemeClr>
                </a:solidFill>
              </a:rPr>
              <a:t>Advantage of Team work</a:t>
            </a:r>
            <a:endParaRPr lang="en-GB" dirty="0">
              <a:solidFill>
                <a:schemeClr val="accent3">
                  <a:lumMod val="75000"/>
                </a:schemeClr>
              </a:solidFill>
            </a:endParaRPr>
          </a:p>
        </p:txBody>
      </p:sp>
      <p:sp>
        <p:nvSpPr>
          <p:cNvPr id="8" name="Content Placeholder 7"/>
          <p:cNvSpPr>
            <a:spLocks noGrp="1"/>
          </p:cNvSpPr>
          <p:nvPr>
            <p:ph sz="quarter" idx="4"/>
          </p:nvPr>
        </p:nvSpPr>
        <p:spPr/>
        <p:txBody>
          <a:bodyPr/>
          <a:lstStyle/>
          <a:p>
            <a:r>
              <a:rPr lang="en-GB" dirty="0" smtClean="0"/>
              <a:t>Increases output</a:t>
            </a:r>
          </a:p>
          <a:p>
            <a:r>
              <a:rPr lang="en-GB" dirty="0" smtClean="0"/>
              <a:t>Innovation (Apple)</a:t>
            </a:r>
          </a:p>
          <a:p>
            <a:r>
              <a:rPr lang="en-GB" dirty="0" smtClean="0"/>
              <a:t>Increases collaboration </a:t>
            </a:r>
          </a:p>
          <a:p>
            <a:r>
              <a:rPr lang="en-GB" dirty="0" smtClean="0"/>
              <a:t>Less pressure</a:t>
            </a:r>
          </a:p>
          <a:p>
            <a:endParaRPr lang="en-GB" dirty="0"/>
          </a:p>
        </p:txBody>
      </p:sp>
      <p:sp>
        <p:nvSpPr>
          <p:cNvPr id="10" name="Title 3"/>
          <p:cNvSpPr txBox="1">
            <a:spLocks/>
          </p:cNvSpPr>
          <p:nvPr/>
        </p:nvSpPr>
        <p:spPr>
          <a:xfrm>
            <a:off x="571472" y="514351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2800" b="0" i="1" u="none" strike="noStrike" kern="1200" cap="none" spc="0" normalizeH="0" baseline="0" noProof="0" dirty="0" smtClean="0">
                <a:ln>
                  <a:noFill/>
                </a:ln>
                <a:solidFill>
                  <a:srgbClr val="FF0000"/>
                </a:solidFill>
                <a:effectLst/>
                <a:uLnTx/>
                <a:uFillTx/>
                <a:latin typeface="+mj-lt"/>
                <a:ea typeface="+mj-ea"/>
                <a:cs typeface="+mj-cs"/>
              </a:rPr>
              <a:t>Brainstorming: A great opportunity for teams to come together and exchange creativity</a:t>
            </a:r>
            <a:endParaRPr kumimoji="0" lang="en-GB" sz="2800" b="0" i="0" u="none" strike="noStrike" kern="1200" cap="none" spc="0" normalizeH="0" baseline="0" noProof="0" dirty="0" smtClean="0">
              <a:ln>
                <a:noFill/>
              </a:ln>
              <a:solidFill>
                <a:srgbClr val="FF0000"/>
              </a:solidFill>
              <a:effectLst/>
              <a:uLnTx/>
              <a:uFillTx/>
              <a:latin typeface="+mj-lt"/>
              <a:ea typeface="+mj-ea"/>
              <a:cs typeface="+mj-cs"/>
            </a:endParaRPr>
          </a:p>
        </p:txBody>
      </p:sp>
      <p:pic>
        <p:nvPicPr>
          <p:cNvPr id="1027" name="Picture 3" descr="C:\Users\DELL\AppData\Local\Microsoft\Windows\INetCache\IE\WO8NL854\light-bulb-26148830[1].jpg"/>
          <p:cNvPicPr>
            <a:picLocks noChangeAspect="1" noChangeArrowheads="1"/>
          </p:cNvPicPr>
          <p:nvPr/>
        </p:nvPicPr>
        <p:blipFill>
          <a:blip r:embed="rId3" cstate="print"/>
          <a:srcRect/>
          <a:stretch>
            <a:fillRect/>
          </a:stretch>
        </p:blipFill>
        <p:spPr bwMode="auto">
          <a:xfrm>
            <a:off x="6929454" y="3571876"/>
            <a:ext cx="1481134" cy="1583674"/>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75000"/>
                  </a:schemeClr>
                </a:solidFill>
              </a:rPr>
              <a:t>Tips for Team Building</a:t>
            </a:r>
            <a:endParaRPr lang="en-GB" dirty="0">
              <a:solidFill>
                <a:schemeClr val="accent1">
                  <a:lumMod val="75000"/>
                </a:schemeClr>
              </a:solidFill>
            </a:endParaRPr>
          </a:p>
        </p:txBody>
      </p:sp>
      <p:sp>
        <p:nvSpPr>
          <p:cNvPr id="4" name="Content Placeholder 3"/>
          <p:cNvSpPr>
            <a:spLocks noGrp="1"/>
          </p:cNvSpPr>
          <p:nvPr>
            <p:ph sz="half" idx="2"/>
          </p:nvPr>
        </p:nvSpPr>
        <p:spPr>
          <a:xfrm>
            <a:off x="457200" y="1285860"/>
            <a:ext cx="7472386" cy="5286411"/>
          </a:xfrm>
        </p:spPr>
        <p:txBody>
          <a:bodyPr>
            <a:normAutofit/>
          </a:bodyPr>
          <a:lstStyle/>
          <a:p>
            <a:r>
              <a:rPr lang="en-GB" dirty="0" smtClean="0"/>
              <a:t>Set </a:t>
            </a:r>
            <a:r>
              <a:rPr lang="en-GB" dirty="0"/>
              <a:t>c</a:t>
            </a:r>
            <a:r>
              <a:rPr lang="en-GB" dirty="0" smtClean="0"/>
              <a:t>lear expectations</a:t>
            </a:r>
          </a:p>
          <a:p>
            <a:r>
              <a:rPr lang="en-GB" dirty="0" smtClean="0"/>
              <a:t>Commitment</a:t>
            </a:r>
          </a:p>
          <a:p>
            <a:r>
              <a:rPr lang="en-GB" dirty="0" smtClean="0"/>
              <a:t>Competence</a:t>
            </a:r>
          </a:p>
          <a:p>
            <a:r>
              <a:rPr lang="en-GB" dirty="0" smtClean="0"/>
              <a:t>Respect</a:t>
            </a:r>
          </a:p>
          <a:p>
            <a:r>
              <a:rPr lang="en-GB" dirty="0" smtClean="0"/>
              <a:t>Communication</a:t>
            </a:r>
          </a:p>
          <a:p>
            <a:r>
              <a:rPr lang="en-GB" dirty="0" smtClean="0"/>
              <a:t>Diplomacy</a:t>
            </a:r>
          </a:p>
          <a:p>
            <a:r>
              <a:rPr lang="en-GB" dirty="0" smtClean="0"/>
              <a:t>Trust</a:t>
            </a:r>
          </a:p>
          <a:p>
            <a:r>
              <a:rPr lang="en-GB" dirty="0" smtClean="0"/>
              <a:t>Loyalty</a:t>
            </a:r>
          </a:p>
          <a:p>
            <a:r>
              <a:rPr lang="en-GB" dirty="0" smtClean="0"/>
              <a:t>Cohesion – unity</a:t>
            </a:r>
          </a:p>
          <a:p>
            <a:pPr>
              <a:buNone/>
            </a:pPr>
            <a:r>
              <a:rPr lang="en-GB" i="1" dirty="0" smtClean="0">
                <a:solidFill>
                  <a:srgbClr val="0070C0"/>
                </a:solidFill>
              </a:rPr>
              <a:t>Always remember there is no I in team work,  everyone's differences, strengths, and weaknesses contributes to effectiveness  within the workplace.</a:t>
            </a:r>
          </a:p>
          <a:p>
            <a:endParaRPr lang="en-GB" dirty="0" smtClean="0"/>
          </a:p>
          <a:p>
            <a:endParaRPr lang="en-GB" dirty="0"/>
          </a:p>
        </p:txBody>
      </p:sp>
      <p:pic>
        <p:nvPicPr>
          <p:cNvPr id="2050" name="Picture 2"/>
          <p:cNvPicPr>
            <a:picLocks noChangeAspect="1" noChangeArrowheads="1"/>
          </p:cNvPicPr>
          <p:nvPr/>
        </p:nvPicPr>
        <p:blipFill>
          <a:blip r:embed="rId3"/>
          <a:srcRect/>
          <a:stretch>
            <a:fillRect/>
          </a:stretch>
        </p:blipFill>
        <p:spPr bwMode="auto">
          <a:xfrm>
            <a:off x="5357818" y="1714489"/>
            <a:ext cx="2326893" cy="278608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a:xfrm>
            <a:off x="571472" y="714356"/>
            <a:ext cx="7715304" cy="928694"/>
          </a:xfrm>
        </p:spPr>
        <p:txBody>
          <a:bodyPr>
            <a:normAutofit fontScale="25000" lnSpcReduction="20000"/>
          </a:bodyPr>
          <a:lstStyle/>
          <a:p>
            <a:pPr algn="ctr"/>
            <a:r>
              <a:rPr lang="en-GB" sz="12800" b="0" dirty="0" smtClean="0"/>
              <a:t>How to Sustain a Successful Team</a:t>
            </a:r>
          </a:p>
          <a:p>
            <a:endParaRPr lang="en-GB" sz="6000" b="0" dirty="0" smtClean="0">
              <a:solidFill>
                <a:schemeClr val="accent1">
                  <a:lumMod val="75000"/>
                </a:schemeClr>
              </a:solidFill>
            </a:endParaRPr>
          </a:p>
          <a:p>
            <a:r>
              <a:rPr lang="en-GB" sz="8000" i="1" dirty="0" smtClean="0">
                <a:solidFill>
                  <a:srgbClr val="0070C0"/>
                </a:solidFill>
                <a:latin typeface="Arial" pitchFamily="34" charset="0"/>
                <a:cs typeface="Arial" pitchFamily="34" charset="0"/>
              </a:rPr>
              <a:t>“When </a:t>
            </a:r>
            <a:r>
              <a:rPr lang="en-GB" sz="8000" i="1" dirty="0">
                <a:solidFill>
                  <a:srgbClr val="0070C0"/>
                </a:solidFill>
                <a:latin typeface="Arial" pitchFamily="34" charset="0"/>
                <a:cs typeface="Arial" pitchFamily="34" charset="0"/>
              </a:rPr>
              <a:t>people are acknowledged, their work brings them greater satisfaction and becomes more </a:t>
            </a:r>
            <a:r>
              <a:rPr lang="en-GB" sz="8000" i="1" dirty="0" smtClean="0">
                <a:solidFill>
                  <a:srgbClr val="0070C0"/>
                </a:solidFill>
                <a:latin typeface="Arial" pitchFamily="34" charset="0"/>
                <a:cs typeface="Arial" pitchFamily="34" charset="0"/>
              </a:rPr>
              <a:t>purposeful</a:t>
            </a:r>
            <a:r>
              <a:rPr lang="en-GB" sz="8000" i="1" dirty="0">
                <a:solidFill>
                  <a:srgbClr val="0070C0"/>
                </a:solidFill>
                <a:latin typeface="Arial" pitchFamily="34" charset="0"/>
                <a:cs typeface="Arial" pitchFamily="34" charset="0"/>
              </a:rPr>
              <a:t>.</a:t>
            </a:r>
            <a:endParaRPr lang="en-GB" sz="8000" i="1" dirty="0" smtClean="0">
              <a:solidFill>
                <a:srgbClr val="0070C0"/>
              </a:solidFill>
              <a:latin typeface="Arial" pitchFamily="34" charset="0"/>
              <a:cs typeface="Arial" pitchFamily="34" charset="0"/>
            </a:endParaRPr>
          </a:p>
        </p:txBody>
      </p:sp>
      <p:sp>
        <p:nvSpPr>
          <p:cNvPr id="4" name="Content Placeholder 3"/>
          <p:cNvSpPr>
            <a:spLocks noGrp="1"/>
          </p:cNvSpPr>
          <p:nvPr>
            <p:ph sz="half" idx="2"/>
          </p:nvPr>
        </p:nvSpPr>
        <p:spPr>
          <a:xfrm>
            <a:off x="457200" y="2000240"/>
            <a:ext cx="7758138" cy="4572032"/>
          </a:xfrm>
        </p:spPr>
        <p:txBody>
          <a:bodyPr/>
          <a:lstStyle/>
          <a:p>
            <a:r>
              <a:rPr lang="en-GB" dirty="0" smtClean="0"/>
              <a:t>Reward and performance evaluation – celebrate success</a:t>
            </a:r>
          </a:p>
          <a:p>
            <a:r>
              <a:rPr lang="en-GB" dirty="0" smtClean="0"/>
              <a:t>Workshops and Team building days – get to know your team</a:t>
            </a:r>
          </a:p>
          <a:p>
            <a:r>
              <a:rPr lang="en-GB" dirty="0" smtClean="0"/>
              <a:t>Embrace differences </a:t>
            </a:r>
          </a:p>
          <a:p>
            <a:r>
              <a:rPr lang="en-GB" dirty="0" smtClean="0"/>
              <a:t>Collect feedback</a:t>
            </a:r>
          </a:p>
          <a:p>
            <a:r>
              <a:rPr lang="en-GB" dirty="0" smtClean="0"/>
              <a:t>Share feedback, as learning tools.</a:t>
            </a:r>
            <a:endParaRPr lang="en-GB" dirty="0"/>
          </a:p>
          <a:p>
            <a:pPr>
              <a:buNone/>
            </a:pPr>
            <a:endParaRPr lang="en-GB" dirty="0" smtClean="0"/>
          </a:p>
          <a:p>
            <a:pPr algn="ctr">
              <a:buNone/>
            </a:pPr>
            <a:r>
              <a:rPr lang="en-GB" sz="2800" i="1" dirty="0">
                <a:solidFill>
                  <a:srgbClr val="FF0000"/>
                </a:solidFill>
              </a:rPr>
              <a:t> </a:t>
            </a:r>
            <a:r>
              <a:rPr lang="en-GB" sz="2800" i="1" dirty="0" smtClean="0">
                <a:solidFill>
                  <a:srgbClr val="FF0000"/>
                </a:solidFill>
              </a:rPr>
              <a:t>     All of the above will Foster a High </a:t>
            </a:r>
            <a:r>
              <a:rPr lang="en-GB" sz="2800" i="1" dirty="0">
                <a:solidFill>
                  <a:srgbClr val="FF0000"/>
                </a:solidFill>
              </a:rPr>
              <a:t>P</a:t>
            </a:r>
            <a:r>
              <a:rPr lang="en-GB" sz="2800" i="1" dirty="0" smtClean="0">
                <a:solidFill>
                  <a:srgbClr val="FF0000"/>
                </a:solidFill>
              </a:rPr>
              <a:t>erformance culture</a:t>
            </a:r>
          </a:p>
          <a:p>
            <a:endParaRPr lang="en-GB" dirty="0"/>
          </a:p>
        </p:txBody>
      </p:sp>
      <p:pic>
        <p:nvPicPr>
          <p:cNvPr id="6146" name="Picture 2" descr="C:\Users\DELL\AppData\Local\Microsoft\Windows\INetCache\IE\EH1IDIO2\Recognition%20&amp;%20Awards[1].jpg"/>
          <p:cNvPicPr>
            <a:picLocks noChangeAspect="1" noChangeArrowheads="1"/>
          </p:cNvPicPr>
          <p:nvPr/>
        </p:nvPicPr>
        <p:blipFill>
          <a:blip r:embed="rId3"/>
          <a:srcRect/>
          <a:stretch>
            <a:fillRect/>
          </a:stretch>
        </p:blipFill>
        <p:spPr bwMode="auto">
          <a:xfrm>
            <a:off x="5887963" y="2857496"/>
            <a:ext cx="2327376" cy="178595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Question Time</a:t>
            </a:r>
            <a:br>
              <a:rPr lang="en-GB" dirty="0" smtClean="0"/>
            </a:br>
            <a:endParaRPr lang="en-GB" dirty="0"/>
          </a:p>
        </p:txBody>
      </p:sp>
      <p:pic>
        <p:nvPicPr>
          <p:cNvPr id="1026" name="Picture 2" descr="C:\Users\DELL\AppData\Local\Microsoft\Windows\INetCache\IE\EH1IDIO2\questions[1].jpg"/>
          <p:cNvPicPr>
            <a:picLocks noChangeAspect="1" noChangeArrowheads="1"/>
          </p:cNvPicPr>
          <p:nvPr/>
        </p:nvPicPr>
        <p:blipFill>
          <a:blip r:embed="rId2"/>
          <a:srcRect/>
          <a:stretch>
            <a:fillRect/>
          </a:stretch>
        </p:blipFill>
        <p:spPr bwMode="auto">
          <a:xfrm>
            <a:off x="285720" y="4429132"/>
            <a:ext cx="2786082" cy="1267817"/>
          </a:xfrm>
          <a:prstGeom prst="rect">
            <a:avLst/>
          </a:prstGeom>
          <a:noFill/>
        </p:spPr>
      </p:pic>
      <p:sp>
        <p:nvSpPr>
          <p:cNvPr id="12" name="Content Placeholder 11"/>
          <p:cNvSpPr>
            <a:spLocks noGrp="1"/>
          </p:cNvSpPr>
          <p:nvPr>
            <p:ph idx="1"/>
          </p:nvPr>
        </p:nvSpPr>
        <p:spPr>
          <a:xfrm>
            <a:off x="214282" y="1071546"/>
            <a:ext cx="8472518" cy="5429288"/>
          </a:xfrm>
        </p:spPr>
        <p:txBody>
          <a:bodyPr>
            <a:normAutofit/>
          </a:bodyPr>
          <a:lstStyle/>
          <a:p>
            <a:pPr>
              <a:buNone/>
            </a:pPr>
            <a:endParaRPr lang="en-GB" dirty="0" smtClean="0"/>
          </a:p>
          <a:p>
            <a:r>
              <a:rPr lang="en-GB" dirty="0" smtClean="0"/>
              <a:t>What company did I mention as demonstrating excellent Team work ?</a:t>
            </a:r>
          </a:p>
          <a:p>
            <a:r>
              <a:rPr lang="en-GB" dirty="0" smtClean="0"/>
              <a:t>Name 3 advantages of working in a Team?</a:t>
            </a:r>
          </a:p>
          <a:p>
            <a:pPr>
              <a:buNone/>
            </a:pPr>
            <a:endParaRPr lang="en-GB" dirty="0" smtClean="0"/>
          </a:p>
          <a:p>
            <a:pPr algn="ctr">
              <a:buNone/>
            </a:pPr>
            <a:r>
              <a:rPr lang="en-GB" dirty="0" smtClean="0">
                <a:solidFill>
                  <a:srgbClr val="FF0000"/>
                </a:solidFill>
              </a:rPr>
              <a:t>Team work</a:t>
            </a:r>
          </a:p>
          <a:p>
            <a:pPr algn="ctr">
              <a:buNone/>
            </a:pPr>
            <a:r>
              <a:rPr lang="en-GB" dirty="0" smtClean="0">
                <a:solidFill>
                  <a:srgbClr val="FF0000"/>
                </a:solidFill>
              </a:rPr>
              <a:t>Makes your</a:t>
            </a:r>
          </a:p>
          <a:p>
            <a:pPr algn="ctr">
              <a:buNone/>
            </a:pPr>
            <a:r>
              <a:rPr lang="en-GB" dirty="0" smtClean="0">
                <a:solidFill>
                  <a:srgbClr val="FF0000"/>
                </a:solidFill>
              </a:rPr>
              <a:t>Dream Work</a:t>
            </a:r>
          </a:p>
          <a:p>
            <a:pPr algn="ctr">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solidFill>
              </a:rPr>
              <a:t>5 Stages of Team Development</a:t>
            </a:r>
            <a:endParaRPr lang="en-GB" b="1" dirty="0">
              <a:solidFill>
                <a:schemeClr val="accent1"/>
              </a:solidFill>
            </a:endParaRPr>
          </a:p>
        </p:txBody>
      </p:sp>
      <p:pic>
        <p:nvPicPr>
          <p:cNvPr id="4100" name="Picture 4" descr="http://slideplayer.com/2408141/9/images/25/Tuckman%E2%80%99s+Stages+of+Group+Development.jpg"/>
          <p:cNvPicPr>
            <a:picLocks noChangeAspect="1" noChangeArrowheads="1"/>
          </p:cNvPicPr>
          <p:nvPr/>
        </p:nvPicPr>
        <p:blipFill>
          <a:blip r:embed="rId2" cstate="print"/>
          <a:srcRect/>
          <a:stretch>
            <a:fillRect/>
          </a:stretch>
        </p:blipFill>
        <p:spPr bwMode="auto">
          <a:xfrm>
            <a:off x="1043608" y="1628800"/>
            <a:ext cx="7020272" cy="4176464"/>
          </a:xfrm>
          <a:prstGeom prst="rect">
            <a:avLst/>
          </a:prstGeom>
          <a:noFill/>
        </p:spPr>
      </p:pic>
      <p:sp>
        <p:nvSpPr>
          <p:cNvPr id="4" name="TextBox 3"/>
          <p:cNvSpPr txBox="1"/>
          <p:nvPr/>
        </p:nvSpPr>
        <p:spPr>
          <a:xfrm>
            <a:off x="6372200" y="6237312"/>
            <a:ext cx="2592288" cy="369332"/>
          </a:xfrm>
          <a:prstGeom prst="rect">
            <a:avLst/>
          </a:prstGeom>
          <a:noFill/>
        </p:spPr>
        <p:txBody>
          <a:bodyPr wrap="square" rtlCol="0">
            <a:spAutoFit/>
          </a:bodyPr>
          <a:lstStyle/>
          <a:p>
            <a:r>
              <a:rPr lang="en-GB" dirty="0" err="1" smtClean="0"/>
              <a:t>Nageena</a:t>
            </a:r>
            <a:r>
              <a:rPr lang="en-GB" dirty="0" smtClean="0"/>
              <a:t> Ahmed 1808213</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solidFill>
                  <a:srgbClr val="0070C0"/>
                </a:solidFill>
              </a:rPr>
              <a:t>Tuckmans</a:t>
            </a:r>
            <a:r>
              <a:rPr lang="en-GB" b="1" dirty="0" smtClean="0">
                <a:solidFill>
                  <a:srgbClr val="0070C0"/>
                </a:solidFill>
              </a:rPr>
              <a:t> Model</a:t>
            </a:r>
            <a:endParaRPr lang="en-GB" b="1" dirty="0">
              <a:solidFill>
                <a:srgbClr val="0070C0"/>
              </a:solidFill>
            </a:endParaRPr>
          </a:p>
        </p:txBody>
      </p:sp>
      <p:sp>
        <p:nvSpPr>
          <p:cNvPr id="3" name="Content Placeholder 2"/>
          <p:cNvSpPr>
            <a:spLocks noGrp="1"/>
          </p:cNvSpPr>
          <p:nvPr>
            <p:ph idx="1"/>
          </p:nvPr>
        </p:nvSpPr>
        <p:spPr>
          <a:xfrm>
            <a:off x="457200" y="1600200"/>
            <a:ext cx="8229600" cy="4781128"/>
          </a:xfrm>
        </p:spPr>
        <p:txBody>
          <a:bodyPr>
            <a:normAutofit fontScale="25000" lnSpcReduction="20000"/>
          </a:bodyPr>
          <a:lstStyle/>
          <a:p>
            <a:pPr>
              <a:buNone/>
            </a:pPr>
            <a:r>
              <a:rPr lang="en-GB" sz="1100" dirty="0" smtClean="0">
                <a:latin typeface="Arial" pitchFamily="34" charset="0"/>
                <a:cs typeface="Arial" pitchFamily="34" charset="0"/>
              </a:rPr>
              <a:t>  </a:t>
            </a:r>
          </a:p>
          <a:p>
            <a:pPr>
              <a:buNone/>
            </a:pPr>
            <a:endParaRPr lang="en-GB" sz="1100" dirty="0" smtClean="0">
              <a:latin typeface="Arial" pitchFamily="34" charset="0"/>
              <a:cs typeface="Arial" pitchFamily="34" charset="0"/>
            </a:endParaRPr>
          </a:p>
          <a:p>
            <a:pPr>
              <a:buNone/>
            </a:pPr>
            <a:endParaRPr lang="en-GB" sz="1100" dirty="0" smtClean="0">
              <a:latin typeface="Arial" pitchFamily="34" charset="0"/>
              <a:cs typeface="Arial" pitchFamily="34" charset="0"/>
            </a:endParaRPr>
          </a:p>
          <a:p>
            <a:r>
              <a:rPr lang="en-GB" sz="8000" b="1" dirty="0" err="1" smtClean="0">
                <a:latin typeface="Arial" pitchFamily="34" charset="0"/>
                <a:cs typeface="Arial" pitchFamily="34" charset="0"/>
              </a:rPr>
              <a:t>Tuckmans</a:t>
            </a:r>
            <a:r>
              <a:rPr lang="en-GB" sz="8000" b="1" dirty="0" smtClean="0">
                <a:latin typeface="Arial" pitchFamily="34" charset="0"/>
                <a:cs typeface="Arial" pitchFamily="34" charset="0"/>
              </a:rPr>
              <a:t> model was introduced in 1965.</a:t>
            </a:r>
          </a:p>
          <a:p>
            <a:endParaRPr lang="en-GB" sz="8000" b="1" dirty="0" smtClean="0">
              <a:latin typeface="Arial" pitchFamily="34" charset="0"/>
              <a:cs typeface="Arial" pitchFamily="34" charset="0"/>
            </a:endParaRPr>
          </a:p>
          <a:p>
            <a:r>
              <a:rPr lang="en-GB" sz="8000" b="1" dirty="0" smtClean="0">
                <a:latin typeface="Arial" pitchFamily="34" charset="0"/>
                <a:cs typeface="Arial" pitchFamily="34" charset="0"/>
              </a:rPr>
              <a:t>Bruce </a:t>
            </a:r>
            <a:r>
              <a:rPr lang="en-GB" sz="8000" b="1" dirty="0" err="1" smtClean="0">
                <a:latin typeface="Arial" pitchFamily="34" charset="0"/>
                <a:cs typeface="Arial" pitchFamily="34" charset="0"/>
              </a:rPr>
              <a:t>Tuckman</a:t>
            </a:r>
            <a:r>
              <a:rPr lang="en-GB" sz="8000" b="1" dirty="0" smtClean="0">
                <a:latin typeface="Arial" pitchFamily="34" charset="0"/>
                <a:cs typeface="Arial" pitchFamily="34" charset="0"/>
              </a:rPr>
              <a:t> was an American psychologist</a:t>
            </a:r>
          </a:p>
          <a:p>
            <a:endParaRPr lang="en-GB" sz="8000" b="1" dirty="0" smtClean="0">
              <a:latin typeface="Arial" pitchFamily="34" charset="0"/>
              <a:cs typeface="Arial" pitchFamily="34" charset="0"/>
            </a:endParaRPr>
          </a:p>
          <a:p>
            <a:r>
              <a:rPr lang="en-GB" sz="8000" b="1" dirty="0" err="1" smtClean="0">
                <a:latin typeface="Arial" pitchFamily="34" charset="0"/>
                <a:cs typeface="Arial" pitchFamily="34" charset="0"/>
              </a:rPr>
              <a:t>Tuckman</a:t>
            </a:r>
            <a:r>
              <a:rPr lang="en-GB" sz="8000" b="1" dirty="0" smtClean="0">
                <a:latin typeface="Arial" pitchFamily="34" charset="0"/>
                <a:cs typeface="Arial" pitchFamily="34" charset="0"/>
              </a:rPr>
              <a:t> did a research for the US Navy to find what made groups succeed and fail. </a:t>
            </a:r>
            <a:r>
              <a:rPr lang="en-GB" sz="8000" b="1" dirty="0" err="1" smtClean="0">
                <a:latin typeface="Arial" pitchFamily="34" charset="0"/>
                <a:cs typeface="Arial" pitchFamily="34" charset="0"/>
              </a:rPr>
              <a:t>Tuckman</a:t>
            </a:r>
            <a:r>
              <a:rPr lang="en-GB" sz="8000" b="1" dirty="0" smtClean="0">
                <a:latin typeface="Arial" pitchFamily="34" charset="0"/>
                <a:cs typeface="Arial" pitchFamily="34" charset="0"/>
              </a:rPr>
              <a:t> came up with a theory. He developed 4 stages of team development.  </a:t>
            </a:r>
          </a:p>
          <a:p>
            <a:pPr>
              <a:buNone/>
            </a:pPr>
            <a:endParaRPr lang="en-GB" sz="8000" b="1" dirty="0" smtClean="0">
              <a:latin typeface="Arial" pitchFamily="34" charset="0"/>
              <a:cs typeface="Arial" pitchFamily="34" charset="0"/>
            </a:endParaRPr>
          </a:p>
          <a:p>
            <a:r>
              <a:rPr lang="en-GB" sz="8000" b="1" dirty="0" smtClean="0">
                <a:latin typeface="Arial" pitchFamily="34" charset="0"/>
                <a:cs typeface="Arial" pitchFamily="34" charset="0"/>
              </a:rPr>
              <a:t>With a fifth stage being introduced 12 years later which was Adjourning.</a:t>
            </a:r>
          </a:p>
          <a:p>
            <a:endParaRPr lang="en-GB" sz="8000" b="1" dirty="0" smtClean="0">
              <a:latin typeface="Arial" pitchFamily="34" charset="0"/>
              <a:cs typeface="Arial" pitchFamily="34" charset="0"/>
            </a:endParaRPr>
          </a:p>
          <a:p>
            <a:r>
              <a:rPr lang="en-GB" sz="8000" b="1" dirty="0" smtClean="0">
                <a:latin typeface="Arial" pitchFamily="34" charset="0"/>
                <a:cs typeface="Arial" pitchFamily="34" charset="0"/>
              </a:rPr>
              <a:t>This theory is an elegant and helpful explanation of team development and behaviours.</a:t>
            </a:r>
          </a:p>
          <a:p>
            <a:pPr>
              <a:buNone/>
            </a:pPr>
            <a:endParaRPr lang="en-GB" sz="8000" b="1" dirty="0" smtClean="0">
              <a:latin typeface="Arial" pitchFamily="34" charset="0"/>
              <a:cs typeface="Arial" pitchFamily="34" charset="0"/>
            </a:endParaRPr>
          </a:p>
          <a:p>
            <a:pPr>
              <a:buNone/>
            </a:pPr>
            <a:endParaRPr lang="en-GB" sz="7400" dirty="0" smtClean="0">
              <a:latin typeface="Arial" pitchFamily="34" charset="0"/>
              <a:cs typeface="Arial" pitchFamily="34" charset="0"/>
            </a:endParaRPr>
          </a:p>
          <a:p>
            <a:pPr>
              <a:buNone/>
            </a:pPr>
            <a:endParaRPr lang="en-GB" sz="3400" dirty="0" smtClean="0">
              <a:latin typeface="Arial" pitchFamily="34" charset="0"/>
              <a:cs typeface="Arial" pitchFamily="34" charset="0"/>
            </a:endParaRPr>
          </a:p>
          <a:p>
            <a:pPr>
              <a:buNone/>
            </a:pPr>
            <a:endParaRPr lang="en-GB" sz="3400" dirty="0" smtClean="0">
              <a:latin typeface="Arial" pitchFamily="34" charset="0"/>
              <a:cs typeface="Arial" pitchFamily="34" charset="0"/>
            </a:endParaRPr>
          </a:p>
          <a:p>
            <a:pPr>
              <a:buNone/>
            </a:pPr>
            <a:endParaRPr lang="en-GB" sz="3400" dirty="0" smtClean="0">
              <a:latin typeface="Arial" pitchFamily="34" charset="0"/>
              <a:cs typeface="Arial" pitchFamily="34" charset="0"/>
            </a:endParaRPr>
          </a:p>
          <a:p>
            <a:pPr>
              <a:buNone/>
            </a:pPr>
            <a:endParaRPr lang="en-GB" sz="1100" dirty="0" smtClean="0">
              <a:latin typeface="Arial" pitchFamily="34" charset="0"/>
              <a:cs typeface="Arial" pitchFamily="34" charset="0"/>
            </a:endParaRPr>
          </a:p>
          <a:p>
            <a:pPr>
              <a:buNone/>
            </a:pPr>
            <a:endParaRPr lang="en-GB" sz="1100" dirty="0" smtClean="0">
              <a:latin typeface="Arial" pitchFamily="34" charset="0"/>
              <a:cs typeface="Arial" pitchFamily="34" charset="0"/>
            </a:endParaRPr>
          </a:p>
          <a:p>
            <a:pPr>
              <a:buNone/>
            </a:pPr>
            <a:endParaRPr lang="en-GB" sz="1100" dirty="0" smtClean="0">
              <a:latin typeface="Arial" pitchFamily="34" charset="0"/>
              <a:cs typeface="Arial" pitchFamily="34" charset="0"/>
            </a:endParaRPr>
          </a:p>
          <a:p>
            <a:pPr>
              <a:buNone/>
            </a:pPr>
            <a:r>
              <a:rPr lang="en-GB" sz="1100" dirty="0" smtClean="0">
                <a:latin typeface="Arial" pitchFamily="34" charset="0"/>
                <a:cs typeface="Arial" pitchFamily="34" charset="0"/>
              </a:rPr>
              <a:t>. </a:t>
            </a:r>
            <a:endParaRPr lang="en-GB" sz="1100" dirty="0">
              <a:latin typeface="Arial" pitchFamily="34" charset="0"/>
              <a:cs typeface="Arial"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8681"/>
            <a:ext cx="7772400" cy="1080119"/>
          </a:xfrm>
        </p:spPr>
        <p:txBody>
          <a:bodyPr>
            <a:normAutofit fontScale="90000"/>
          </a:bodyPr>
          <a:lstStyle/>
          <a:p>
            <a:pPr algn="l"/>
            <a:r>
              <a:rPr lang="en-GB" sz="8000" dirty="0" smtClean="0">
                <a:solidFill>
                  <a:srgbClr val="0070C0"/>
                </a:solidFill>
              </a:rPr>
              <a:t>Forming stage</a:t>
            </a:r>
            <a:endParaRPr lang="en-GB" sz="8000" dirty="0">
              <a:solidFill>
                <a:srgbClr val="0070C0"/>
              </a:solidFill>
            </a:endParaRPr>
          </a:p>
        </p:txBody>
      </p:sp>
      <p:sp>
        <p:nvSpPr>
          <p:cNvPr id="3" name="Subtitle 2"/>
          <p:cNvSpPr>
            <a:spLocks noGrp="1"/>
          </p:cNvSpPr>
          <p:nvPr>
            <p:ph type="subTitle" idx="1"/>
          </p:nvPr>
        </p:nvSpPr>
        <p:spPr>
          <a:xfrm>
            <a:off x="1371600" y="1988840"/>
            <a:ext cx="6400800" cy="4248472"/>
          </a:xfrm>
        </p:spPr>
        <p:txBody>
          <a:bodyPr>
            <a:normAutofit fontScale="47500" lnSpcReduction="20000"/>
          </a:bodyPr>
          <a:lstStyle/>
          <a:p>
            <a:endParaRPr lang="en-CA" dirty="0" smtClean="0"/>
          </a:p>
          <a:p>
            <a:pPr algn="l">
              <a:buFont typeface="Arial" pitchFamily="34" charset="0"/>
              <a:buChar char="•"/>
            </a:pPr>
            <a:r>
              <a:rPr lang="en-CA" sz="4500" dirty="0" smtClean="0"/>
              <a:t> </a:t>
            </a:r>
            <a:r>
              <a:rPr lang="en-CA" sz="4500" b="1" dirty="0" smtClean="0">
                <a:solidFill>
                  <a:schemeClr val="tx1"/>
                </a:solidFill>
              </a:rPr>
              <a:t>Coming together getting to know your team mates, their strengths  and weaknesses</a:t>
            </a:r>
          </a:p>
          <a:p>
            <a:pPr algn="l">
              <a:buFont typeface="Arial" pitchFamily="34" charset="0"/>
              <a:buChar char="•"/>
            </a:pPr>
            <a:endParaRPr lang="en-CA" sz="4500" b="1" dirty="0" smtClean="0">
              <a:solidFill>
                <a:schemeClr val="tx1"/>
              </a:solidFill>
            </a:endParaRPr>
          </a:p>
          <a:p>
            <a:pPr algn="l">
              <a:buFont typeface="Arial" pitchFamily="34" charset="0"/>
              <a:buChar char="•"/>
            </a:pPr>
            <a:r>
              <a:rPr lang="en-CA" sz="4500" b="1" dirty="0" smtClean="0">
                <a:solidFill>
                  <a:schemeClr val="tx1"/>
                </a:solidFill>
              </a:rPr>
              <a:t> Team building activities help build trust between the group</a:t>
            </a:r>
          </a:p>
          <a:p>
            <a:pPr algn="l">
              <a:buFont typeface="Arial" pitchFamily="34" charset="0"/>
              <a:buChar char="•"/>
            </a:pPr>
            <a:endParaRPr lang="en-CA" sz="4500" b="1" dirty="0" smtClean="0">
              <a:solidFill>
                <a:schemeClr val="tx1"/>
              </a:solidFill>
            </a:endParaRPr>
          </a:p>
          <a:p>
            <a:pPr algn="l">
              <a:buFont typeface="Arial" pitchFamily="34" charset="0"/>
              <a:buChar char="•"/>
            </a:pPr>
            <a:r>
              <a:rPr lang="en-CA" sz="4500" b="1" dirty="0" smtClean="0">
                <a:solidFill>
                  <a:schemeClr val="tx1"/>
                </a:solidFill>
              </a:rPr>
              <a:t> Choosing a team leader and select pacific roles for individuals</a:t>
            </a:r>
          </a:p>
          <a:p>
            <a:pPr algn="l">
              <a:buFont typeface="Arial" pitchFamily="34" charset="0"/>
              <a:buChar char="•"/>
            </a:pPr>
            <a:endParaRPr lang="en-CA" sz="4500" b="1" dirty="0" smtClean="0">
              <a:solidFill>
                <a:schemeClr val="tx1"/>
              </a:solidFill>
            </a:endParaRPr>
          </a:p>
          <a:p>
            <a:pPr algn="l">
              <a:buFont typeface="Arial" pitchFamily="34" charset="0"/>
              <a:buChar char="•"/>
            </a:pPr>
            <a:r>
              <a:rPr lang="en-CA" sz="4500" b="1" dirty="0" smtClean="0">
                <a:solidFill>
                  <a:schemeClr val="tx1"/>
                </a:solidFill>
              </a:rPr>
              <a:t>Focus on task set</a:t>
            </a:r>
          </a:p>
          <a:p>
            <a:pPr algn="l"/>
            <a:r>
              <a:rPr lang="en-CA" sz="4500" b="1" dirty="0" smtClean="0">
                <a:solidFill>
                  <a:schemeClr val="tx1"/>
                </a:solidFill>
              </a:rPr>
              <a:t>	</a:t>
            </a:r>
          </a:p>
          <a:p>
            <a:pPr algn="l"/>
            <a:r>
              <a:rPr lang="en-CA" sz="4500" b="1" i="1" dirty="0" smtClean="0">
                <a:solidFill>
                  <a:srgbClr val="FF0000"/>
                </a:solidFill>
              </a:rPr>
              <a:t>Leaders focus on creating structure, setting rules and </a:t>
            </a:r>
          </a:p>
          <a:p>
            <a:pPr algn="l"/>
            <a:r>
              <a:rPr lang="en-CA" sz="4500" b="1" i="1" dirty="0" smtClean="0">
                <a:solidFill>
                  <a:srgbClr val="FF0000"/>
                </a:solidFill>
              </a:rPr>
              <a:t>Guidelines, can help reduce anxiety.</a:t>
            </a:r>
          </a:p>
          <a:p>
            <a:endParaRPr lang="en-CA" b="1" dirty="0" smtClean="0"/>
          </a:p>
          <a:p>
            <a:endParaRPr lang="en-CA" b="1" dirty="0" smtClean="0"/>
          </a:p>
          <a:p>
            <a:endParaRPr lang="en-CA" b="1" dirty="0" smtClean="0"/>
          </a:p>
          <a:p>
            <a:endParaRPr lang="en-CA" dirty="0" smtClean="0"/>
          </a:p>
          <a:p>
            <a:endParaRPr lang="en-CA" dirty="0" smtClean="0"/>
          </a:p>
          <a:p>
            <a:endParaRPr lang="en-CA" dirty="0" smtClean="0"/>
          </a:p>
          <a:p>
            <a:endParaRPr lang="en-CA" dirty="0" smtClean="0"/>
          </a:p>
          <a:p>
            <a:endParaRPr lang="en-CA" dirty="0" smtClean="0"/>
          </a:p>
          <a:p>
            <a:endParaRPr lang="en-CA" dirty="0" smtClean="0"/>
          </a:p>
          <a:p>
            <a:endParaRPr lang="en-CA" dirty="0" smtClean="0"/>
          </a:p>
          <a:p>
            <a:endParaRPr lang="en-CA" dirty="0" smtClean="0"/>
          </a:p>
          <a:p>
            <a:endParaRPr lang="en-CA" dirty="0" smtClean="0"/>
          </a:p>
          <a:p>
            <a:endParaRPr lang="en-CA" dirty="0" smtClean="0"/>
          </a:p>
          <a:p>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6660232" y="332656"/>
            <a:ext cx="2301944" cy="1946150"/>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9"/>
            <a:ext cx="7772400" cy="1296143"/>
          </a:xfrm>
        </p:spPr>
        <p:txBody>
          <a:bodyPr>
            <a:normAutofit/>
          </a:bodyPr>
          <a:lstStyle/>
          <a:p>
            <a:pPr algn="l"/>
            <a:r>
              <a:rPr lang="en-GB" sz="7200" dirty="0" smtClean="0">
                <a:solidFill>
                  <a:srgbClr val="0070C0"/>
                </a:solidFill>
              </a:rPr>
              <a:t>Storming</a:t>
            </a:r>
            <a:endParaRPr lang="en-GB" sz="7200" dirty="0">
              <a:solidFill>
                <a:srgbClr val="0070C0"/>
              </a:solidFill>
            </a:endParaRPr>
          </a:p>
        </p:txBody>
      </p:sp>
      <p:sp>
        <p:nvSpPr>
          <p:cNvPr id="3" name="Subtitle 2"/>
          <p:cNvSpPr>
            <a:spLocks noGrp="1"/>
          </p:cNvSpPr>
          <p:nvPr>
            <p:ph type="subTitle" idx="1"/>
          </p:nvPr>
        </p:nvSpPr>
        <p:spPr>
          <a:xfrm>
            <a:off x="1403648" y="1988840"/>
            <a:ext cx="6400800" cy="3960440"/>
          </a:xfrm>
        </p:spPr>
        <p:txBody>
          <a:bodyPr>
            <a:normAutofit fontScale="25000" lnSpcReduction="20000"/>
          </a:bodyPr>
          <a:lstStyle/>
          <a:p>
            <a:pPr algn="l">
              <a:buFont typeface="Arial" pitchFamily="34" charset="0"/>
              <a:buChar char="•"/>
            </a:pPr>
            <a:r>
              <a:rPr lang="en-GB" sz="8000" dirty="0" smtClean="0"/>
              <a:t> </a:t>
            </a:r>
            <a:r>
              <a:rPr lang="en-GB" sz="8600" b="1" dirty="0" smtClean="0">
                <a:solidFill>
                  <a:schemeClr val="tx1"/>
                </a:solidFill>
              </a:rPr>
              <a:t>Brainstorming ideas</a:t>
            </a:r>
          </a:p>
          <a:p>
            <a:pPr algn="l">
              <a:buFont typeface="Arial" pitchFamily="34" charset="0"/>
              <a:buChar char="•"/>
            </a:pPr>
            <a:endParaRPr lang="en-GB" sz="8600" b="1" dirty="0" smtClean="0">
              <a:solidFill>
                <a:schemeClr val="tx1"/>
              </a:solidFill>
            </a:endParaRPr>
          </a:p>
          <a:p>
            <a:pPr algn="l">
              <a:buFont typeface="Arial" pitchFamily="34" charset="0"/>
              <a:buChar char="•"/>
            </a:pPr>
            <a:r>
              <a:rPr lang="en-GB" sz="8600" b="1" dirty="0" smtClean="0">
                <a:solidFill>
                  <a:schemeClr val="tx1"/>
                </a:solidFill>
              </a:rPr>
              <a:t> Frustration and conflicts will appear as everyone      voices their suggestions and opinions</a:t>
            </a:r>
          </a:p>
          <a:p>
            <a:pPr algn="l">
              <a:buFont typeface="Arial" pitchFamily="34" charset="0"/>
              <a:buChar char="•"/>
            </a:pPr>
            <a:endParaRPr lang="en-GB" sz="8600" b="1" dirty="0" smtClean="0">
              <a:solidFill>
                <a:schemeClr val="tx1"/>
              </a:solidFill>
            </a:endParaRPr>
          </a:p>
          <a:p>
            <a:pPr algn="l">
              <a:buFont typeface="Arial" pitchFamily="34" charset="0"/>
              <a:buChar char="•"/>
            </a:pPr>
            <a:r>
              <a:rPr lang="en-GB" sz="8600" b="1" dirty="0" smtClean="0">
                <a:solidFill>
                  <a:schemeClr val="tx1"/>
                </a:solidFill>
              </a:rPr>
              <a:t> Work habits are revealed</a:t>
            </a:r>
          </a:p>
          <a:p>
            <a:pPr algn="l"/>
            <a:endParaRPr lang="en-GB" sz="8600" b="1" dirty="0" smtClean="0">
              <a:solidFill>
                <a:schemeClr val="tx1"/>
              </a:solidFill>
            </a:endParaRPr>
          </a:p>
          <a:p>
            <a:pPr algn="l">
              <a:buFont typeface="Arial" pitchFamily="34" charset="0"/>
              <a:buChar char="•"/>
            </a:pPr>
            <a:r>
              <a:rPr lang="en-GB" sz="8600" b="1" dirty="0" smtClean="0">
                <a:solidFill>
                  <a:schemeClr val="tx1"/>
                </a:solidFill>
              </a:rPr>
              <a:t>Personality clash    </a:t>
            </a:r>
          </a:p>
          <a:p>
            <a:pPr algn="l"/>
            <a:r>
              <a:rPr lang="en-GB" sz="8600" b="1" dirty="0" smtClean="0">
                <a:solidFill>
                  <a:schemeClr val="tx1"/>
                </a:solidFill>
              </a:rPr>
              <a:t> </a:t>
            </a:r>
          </a:p>
          <a:p>
            <a:pPr algn="l"/>
            <a:r>
              <a:rPr lang="en-GB" sz="8600" b="1" i="1" dirty="0" smtClean="0">
                <a:solidFill>
                  <a:srgbClr val="FF0000"/>
                </a:solidFill>
              </a:rPr>
              <a:t>Leaders need to be assertive, what do we want to accomplish? leaders role is to help the team achieve the goal.</a:t>
            </a:r>
            <a:endParaRPr lang="en-GB" sz="8600" b="1" i="1" dirty="0">
              <a:solidFill>
                <a:srgbClr val="FF0000"/>
              </a:solidFill>
            </a:endParaRPr>
          </a:p>
        </p:txBody>
      </p:sp>
      <p:pic>
        <p:nvPicPr>
          <p:cNvPr id="2050" name="Picture 2"/>
          <p:cNvPicPr>
            <a:picLocks noChangeAspect="1" noChangeArrowheads="1"/>
          </p:cNvPicPr>
          <p:nvPr/>
        </p:nvPicPr>
        <p:blipFill>
          <a:blip r:embed="rId3" cstate="print"/>
          <a:srcRect/>
          <a:stretch>
            <a:fillRect/>
          </a:stretch>
        </p:blipFill>
        <p:spPr bwMode="auto">
          <a:xfrm>
            <a:off x="5796136" y="260648"/>
            <a:ext cx="2895600" cy="2400300"/>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7"/>
            <a:ext cx="7772400" cy="1440159"/>
          </a:xfrm>
        </p:spPr>
        <p:txBody>
          <a:bodyPr>
            <a:normAutofit/>
          </a:bodyPr>
          <a:lstStyle/>
          <a:p>
            <a:pPr algn="l"/>
            <a:r>
              <a:rPr lang="en-GB" sz="7200" dirty="0" smtClean="0">
                <a:solidFill>
                  <a:srgbClr val="0070C0"/>
                </a:solidFill>
              </a:rPr>
              <a:t>Norming</a:t>
            </a:r>
            <a:endParaRPr lang="en-GB" sz="7200" dirty="0">
              <a:solidFill>
                <a:srgbClr val="0070C0"/>
              </a:solidFill>
            </a:endParaRPr>
          </a:p>
        </p:txBody>
      </p:sp>
      <p:sp>
        <p:nvSpPr>
          <p:cNvPr id="3" name="Subtitle 2"/>
          <p:cNvSpPr>
            <a:spLocks noGrp="1"/>
          </p:cNvSpPr>
          <p:nvPr>
            <p:ph type="subTitle" idx="1"/>
          </p:nvPr>
        </p:nvSpPr>
        <p:spPr>
          <a:xfrm>
            <a:off x="467544" y="1772816"/>
            <a:ext cx="8136904" cy="4680520"/>
          </a:xfrm>
        </p:spPr>
        <p:txBody>
          <a:bodyPr>
            <a:normAutofit/>
          </a:bodyPr>
          <a:lstStyle/>
          <a:p>
            <a:pPr algn="l">
              <a:buFont typeface="Arial" pitchFamily="34" charset="0"/>
              <a:buChar char="•"/>
            </a:pPr>
            <a:r>
              <a:rPr lang="en-GB" dirty="0" smtClean="0"/>
              <a:t> </a:t>
            </a:r>
            <a:r>
              <a:rPr lang="en-GB" sz="2200" b="1" dirty="0" smtClean="0">
                <a:solidFill>
                  <a:schemeClr val="tx1"/>
                </a:solidFill>
              </a:rPr>
              <a:t>Team members become aware of their roles within the team</a:t>
            </a:r>
          </a:p>
          <a:p>
            <a:pPr algn="l">
              <a:buFont typeface="Arial" pitchFamily="34" charset="0"/>
              <a:buChar char="•"/>
            </a:pPr>
            <a:endParaRPr lang="en-GB" sz="2200" b="1" dirty="0" smtClean="0">
              <a:solidFill>
                <a:schemeClr val="tx1"/>
              </a:solidFill>
            </a:endParaRPr>
          </a:p>
          <a:p>
            <a:pPr algn="l">
              <a:buFont typeface="Arial" pitchFamily="34" charset="0"/>
              <a:buChar char="•"/>
            </a:pPr>
            <a:r>
              <a:rPr lang="en-GB" sz="2200" b="1" dirty="0" smtClean="0">
                <a:solidFill>
                  <a:schemeClr val="tx1"/>
                </a:solidFill>
              </a:rPr>
              <a:t> Norms of behaviour appear expectations are known</a:t>
            </a:r>
          </a:p>
          <a:p>
            <a:pPr algn="l"/>
            <a:endParaRPr lang="en-GB" sz="2200" b="1" dirty="0" smtClean="0">
              <a:solidFill>
                <a:schemeClr val="tx1"/>
              </a:solidFill>
            </a:endParaRPr>
          </a:p>
          <a:p>
            <a:pPr algn="l">
              <a:buFont typeface="Arial" pitchFamily="34" charset="0"/>
              <a:buChar char="•"/>
            </a:pPr>
            <a:r>
              <a:rPr lang="en-GB" sz="2200" b="1" dirty="0" smtClean="0">
                <a:solidFill>
                  <a:schemeClr val="tx1"/>
                </a:solidFill>
              </a:rPr>
              <a:t> Beginning to get more relaxed</a:t>
            </a:r>
          </a:p>
          <a:p>
            <a:pPr algn="l"/>
            <a:endParaRPr lang="en-GB" sz="2200" b="1" dirty="0" smtClean="0">
              <a:solidFill>
                <a:schemeClr val="tx1"/>
              </a:solidFill>
            </a:endParaRPr>
          </a:p>
          <a:p>
            <a:pPr algn="l">
              <a:buFont typeface="Arial" pitchFamily="34" charset="0"/>
              <a:buChar char="•"/>
            </a:pPr>
            <a:r>
              <a:rPr lang="en-GB" sz="2200" b="1" dirty="0" smtClean="0">
                <a:solidFill>
                  <a:schemeClr val="tx1"/>
                </a:solidFill>
              </a:rPr>
              <a:t> Start to replace “me” and “I” with “we” and “us”</a:t>
            </a:r>
          </a:p>
          <a:p>
            <a:pPr algn="l">
              <a:buFont typeface="Arial" pitchFamily="34" charset="0"/>
              <a:buChar char="•"/>
            </a:pPr>
            <a:endParaRPr lang="en-GB" sz="2200" b="1" dirty="0" smtClean="0">
              <a:solidFill>
                <a:schemeClr val="tx1"/>
              </a:solidFill>
            </a:endParaRPr>
          </a:p>
          <a:p>
            <a:pPr algn="l">
              <a:buFont typeface="Arial" pitchFamily="34" charset="0"/>
              <a:buChar char="•"/>
            </a:pPr>
            <a:r>
              <a:rPr lang="en-GB" sz="2200" b="1" dirty="0" smtClean="0">
                <a:solidFill>
                  <a:schemeClr val="tx1"/>
                </a:solidFill>
              </a:rPr>
              <a:t> Willing to compromise and abide by team decisions</a:t>
            </a:r>
          </a:p>
          <a:p>
            <a:pPr algn="l"/>
            <a:r>
              <a:rPr lang="en-GB" sz="2400" b="1" i="1" dirty="0" smtClean="0">
                <a:solidFill>
                  <a:srgbClr val="FF0000"/>
                </a:solidFill>
              </a:rPr>
              <a:t>Leaders time to back off, monitor be ready to reassert if necessary</a:t>
            </a:r>
            <a:r>
              <a:rPr lang="en-GB" sz="2800" b="1" i="1" dirty="0" smtClean="0">
                <a:solidFill>
                  <a:srgbClr val="FF0000"/>
                </a:solidFill>
              </a:rPr>
              <a:t>.</a:t>
            </a:r>
          </a:p>
          <a:p>
            <a:pPr>
              <a:buFont typeface="Arial" pitchFamily="34" charset="0"/>
              <a:buChar char="•"/>
            </a:pP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6444208" y="188640"/>
            <a:ext cx="2123703" cy="1802593"/>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4705"/>
            <a:ext cx="7772400" cy="1440159"/>
          </a:xfrm>
        </p:spPr>
        <p:txBody>
          <a:bodyPr>
            <a:normAutofit/>
          </a:bodyPr>
          <a:lstStyle/>
          <a:p>
            <a:pPr algn="l"/>
            <a:r>
              <a:rPr lang="en-GB" sz="7200" dirty="0" smtClean="0">
                <a:solidFill>
                  <a:srgbClr val="0070C0"/>
                </a:solidFill>
              </a:rPr>
              <a:t>Performing</a:t>
            </a:r>
            <a:endParaRPr lang="en-GB" sz="7200" dirty="0">
              <a:solidFill>
                <a:srgbClr val="0070C0"/>
              </a:solidFill>
            </a:endParaRPr>
          </a:p>
        </p:txBody>
      </p:sp>
      <p:sp>
        <p:nvSpPr>
          <p:cNvPr id="3" name="Subtitle 2"/>
          <p:cNvSpPr>
            <a:spLocks noGrp="1"/>
          </p:cNvSpPr>
          <p:nvPr>
            <p:ph type="subTitle" idx="1"/>
          </p:nvPr>
        </p:nvSpPr>
        <p:spPr>
          <a:xfrm>
            <a:off x="1371600" y="2132856"/>
            <a:ext cx="6400800" cy="4248472"/>
          </a:xfrm>
        </p:spPr>
        <p:txBody>
          <a:bodyPr>
            <a:normAutofit/>
          </a:bodyPr>
          <a:lstStyle/>
          <a:p>
            <a:pPr algn="l">
              <a:buFont typeface="Arial" pitchFamily="34" charset="0"/>
              <a:buChar char="•"/>
            </a:pPr>
            <a:r>
              <a:rPr lang="en-GB" dirty="0" smtClean="0">
                <a:solidFill>
                  <a:schemeClr val="tx1"/>
                </a:solidFill>
              </a:rPr>
              <a:t> </a:t>
            </a:r>
            <a:r>
              <a:rPr lang="en-GB" sz="2200" b="1" dirty="0" smtClean="0">
                <a:solidFill>
                  <a:schemeClr val="tx1"/>
                </a:solidFill>
              </a:rPr>
              <a:t>A good relationship is formed by all members</a:t>
            </a:r>
          </a:p>
          <a:p>
            <a:pPr algn="l">
              <a:buFont typeface="Arial" pitchFamily="34" charset="0"/>
              <a:buChar char="•"/>
            </a:pPr>
            <a:endParaRPr lang="en-GB" sz="2200" b="1" dirty="0" smtClean="0">
              <a:solidFill>
                <a:schemeClr val="tx1"/>
              </a:solidFill>
            </a:endParaRPr>
          </a:p>
          <a:p>
            <a:pPr algn="l">
              <a:buFont typeface="Arial" pitchFamily="34" charset="0"/>
              <a:buChar char="•"/>
            </a:pPr>
            <a:r>
              <a:rPr lang="en-GB" sz="2200" b="1" dirty="0" smtClean="0">
                <a:solidFill>
                  <a:schemeClr val="tx1"/>
                </a:solidFill>
              </a:rPr>
              <a:t> Everyone supports one another</a:t>
            </a:r>
          </a:p>
          <a:p>
            <a:pPr algn="l">
              <a:buFont typeface="Arial" pitchFamily="34" charset="0"/>
              <a:buChar char="•"/>
            </a:pPr>
            <a:endParaRPr lang="en-GB" sz="2200" b="1" dirty="0" smtClean="0">
              <a:solidFill>
                <a:schemeClr val="tx1"/>
              </a:solidFill>
            </a:endParaRPr>
          </a:p>
          <a:p>
            <a:pPr algn="l">
              <a:buFont typeface="Arial" pitchFamily="34" charset="0"/>
              <a:buChar char="•"/>
            </a:pPr>
            <a:r>
              <a:rPr lang="en-GB" sz="2200" b="1" dirty="0" smtClean="0">
                <a:solidFill>
                  <a:schemeClr val="tx1"/>
                </a:solidFill>
              </a:rPr>
              <a:t> Performance of the team shows results</a:t>
            </a:r>
          </a:p>
          <a:p>
            <a:pPr algn="l">
              <a:buFont typeface="Arial" pitchFamily="34" charset="0"/>
              <a:buChar char="•"/>
            </a:pPr>
            <a:endParaRPr lang="en-GB" sz="2200" b="1" dirty="0" smtClean="0">
              <a:solidFill>
                <a:schemeClr val="tx1"/>
              </a:solidFill>
            </a:endParaRPr>
          </a:p>
          <a:p>
            <a:pPr algn="l">
              <a:buFont typeface="Arial" pitchFamily="34" charset="0"/>
              <a:buChar char="•"/>
            </a:pPr>
            <a:r>
              <a:rPr lang="en-GB" sz="2200" b="1" dirty="0" smtClean="0">
                <a:solidFill>
                  <a:schemeClr val="tx1"/>
                </a:solidFill>
              </a:rPr>
              <a:t> Team goals </a:t>
            </a:r>
          </a:p>
          <a:p>
            <a:pPr algn="l"/>
            <a:endParaRPr lang="en-GB" sz="2200" b="1" i="1" dirty="0" smtClean="0">
              <a:solidFill>
                <a:srgbClr val="FF0000"/>
              </a:solidFill>
            </a:endParaRPr>
          </a:p>
          <a:p>
            <a:pPr algn="l"/>
            <a:r>
              <a:rPr lang="en-GB" sz="2200" b="1" i="1" dirty="0" smtClean="0">
                <a:solidFill>
                  <a:srgbClr val="FF0000"/>
                </a:solidFill>
              </a:rPr>
              <a:t>Time for the team to take charge.</a:t>
            </a:r>
          </a:p>
          <a:p>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5580112" y="188640"/>
            <a:ext cx="2850849" cy="200806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8681"/>
            <a:ext cx="7772400" cy="1440159"/>
          </a:xfrm>
        </p:spPr>
        <p:txBody>
          <a:bodyPr>
            <a:normAutofit/>
          </a:bodyPr>
          <a:lstStyle/>
          <a:p>
            <a:pPr algn="l"/>
            <a:r>
              <a:rPr lang="en-GB" sz="7200" dirty="0" smtClean="0">
                <a:solidFill>
                  <a:srgbClr val="0070C0"/>
                </a:solidFill>
              </a:rPr>
              <a:t>Adjourning</a:t>
            </a:r>
            <a:endParaRPr lang="en-GB" sz="7200" dirty="0">
              <a:solidFill>
                <a:srgbClr val="0070C0"/>
              </a:solidFill>
            </a:endParaRPr>
          </a:p>
        </p:txBody>
      </p:sp>
      <p:sp>
        <p:nvSpPr>
          <p:cNvPr id="3" name="Subtitle 2"/>
          <p:cNvSpPr>
            <a:spLocks noGrp="1"/>
          </p:cNvSpPr>
          <p:nvPr>
            <p:ph type="subTitle" idx="1"/>
          </p:nvPr>
        </p:nvSpPr>
        <p:spPr>
          <a:xfrm>
            <a:off x="683568" y="1844824"/>
            <a:ext cx="6768752" cy="3793976"/>
          </a:xfrm>
        </p:spPr>
        <p:txBody>
          <a:bodyPr>
            <a:normAutofit fontScale="85000" lnSpcReduction="10000"/>
          </a:bodyPr>
          <a:lstStyle/>
          <a:p>
            <a:pPr algn="l">
              <a:buFont typeface="Arial" pitchFamily="34" charset="0"/>
              <a:buChar char="•"/>
            </a:pPr>
            <a:r>
              <a:rPr lang="en-GB" b="1" dirty="0" smtClean="0">
                <a:solidFill>
                  <a:schemeClr val="tx1"/>
                </a:solidFill>
              </a:rPr>
              <a:t> End of project</a:t>
            </a:r>
          </a:p>
          <a:p>
            <a:pPr algn="l">
              <a:buFont typeface="Arial" pitchFamily="34" charset="0"/>
              <a:buChar char="•"/>
            </a:pPr>
            <a:endParaRPr lang="en-GB" b="1" dirty="0" smtClean="0">
              <a:solidFill>
                <a:schemeClr val="tx1"/>
              </a:solidFill>
            </a:endParaRPr>
          </a:p>
          <a:p>
            <a:pPr algn="l">
              <a:buFont typeface="Arial" pitchFamily="34" charset="0"/>
              <a:buChar char="•"/>
            </a:pPr>
            <a:r>
              <a:rPr lang="en-GB" b="1" dirty="0" smtClean="0">
                <a:solidFill>
                  <a:schemeClr val="tx1"/>
                </a:solidFill>
              </a:rPr>
              <a:t>Take pride in your work celebrate success</a:t>
            </a:r>
          </a:p>
          <a:p>
            <a:pPr algn="l">
              <a:buFont typeface="Arial" pitchFamily="34" charset="0"/>
              <a:buChar char="•"/>
            </a:pPr>
            <a:endParaRPr lang="en-GB" b="1" dirty="0" smtClean="0">
              <a:solidFill>
                <a:schemeClr val="tx1"/>
              </a:solidFill>
            </a:endParaRPr>
          </a:p>
          <a:p>
            <a:pPr algn="l">
              <a:buFont typeface="Arial" pitchFamily="34" charset="0"/>
              <a:buChar char="•"/>
            </a:pPr>
            <a:r>
              <a:rPr lang="en-GB" b="1" dirty="0" smtClean="0">
                <a:solidFill>
                  <a:schemeClr val="tx1"/>
                </a:solidFill>
              </a:rPr>
              <a:t> Time to reflect</a:t>
            </a:r>
          </a:p>
          <a:p>
            <a:pPr algn="l"/>
            <a:endParaRPr lang="en-GB" b="1" dirty="0" smtClean="0">
              <a:solidFill>
                <a:schemeClr val="tx1"/>
              </a:solidFill>
            </a:endParaRPr>
          </a:p>
          <a:p>
            <a:pPr algn="l">
              <a:buFont typeface="Arial" pitchFamily="34" charset="0"/>
              <a:buChar char="•"/>
            </a:pPr>
            <a:r>
              <a:rPr lang="en-GB" b="1" dirty="0" smtClean="0">
                <a:solidFill>
                  <a:schemeClr val="tx1"/>
                </a:solidFill>
              </a:rPr>
              <a:t>Letting go of the team and the attachments they have made</a:t>
            </a:r>
          </a:p>
          <a:p>
            <a:pPr>
              <a:buFont typeface="Arial" pitchFamily="34" charset="0"/>
              <a:buChar char="•"/>
            </a:pPr>
            <a:endParaRPr lang="en-GB" dirty="0" smtClean="0"/>
          </a:p>
          <a:p>
            <a:pPr>
              <a:buFont typeface="Arial" pitchFamily="34" charset="0"/>
              <a:buChar char="•"/>
            </a:pPr>
            <a:endParaRPr lang="en-GB" dirty="0"/>
          </a:p>
        </p:txBody>
      </p:sp>
      <p:pic>
        <p:nvPicPr>
          <p:cNvPr id="5122" name="Picture 2"/>
          <p:cNvPicPr>
            <a:picLocks noChangeAspect="1" noChangeArrowheads="1"/>
          </p:cNvPicPr>
          <p:nvPr/>
        </p:nvPicPr>
        <p:blipFill>
          <a:blip r:embed="rId3" cstate="print"/>
          <a:srcRect/>
          <a:stretch>
            <a:fillRect/>
          </a:stretch>
        </p:blipFill>
        <p:spPr bwMode="auto">
          <a:xfrm>
            <a:off x="6156176" y="188640"/>
            <a:ext cx="2448272" cy="249147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8229600" cy="5832648"/>
          </a:xfrm>
        </p:spPr>
        <p:txBody>
          <a:bodyPr>
            <a:normAutofit fontScale="92500" lnSpcReduction="20000"/>
          </a:bodyPr>
          <a:lstStyle/>
          <a:p>
            <a:r>
              <a:rPr lang="en-GB" b="1" dirty="0" smtClean="0"/>
              <a:t>The </a:t>
            </a:r>
            <a:r>
              <a:rPr lang="en-GB" b="1" dirty="0" err="1" smtClean="0"/>
              <a:t>Tuckmans</a:t>
            </a:r>
            <a:r>
              <a:rPr lang="en-GB" b="1" dirty="0" smtClean="0"/>
              <a:t> model is being used by most  organisations in today's society.</a:t>
            </a:r>
          </a:p>
          <a:p>
            <a:pPr>
              <a:buNone/>
            </a:pPr>
            <a:endParaRPr lang="en-GB" b="1" dirty="0" smtClean="0"/>
          </a:p>
          <a:p>
            <a:r>
              <a:rPr lang="en-GB" b="1" dirty="0" smtClean="0"/>
              <a:t>All achievements begin with team work</a:t>
            </a:r>
          </a:p>
          <a:p>
            <a:endParaRPr lang="en-GB" b="1" dirty="0" smtClean="0"/>
          </a:p>
          <a:p>
            <a:r>
              <a:rPr lang="en-GB" b="1" dirty="0" smtClean="0"/>
              <a:t>Organisations which have seen immense success are, </a:t>
            </a:r>
          </a:p>
          <a:p>
            <a:pPr lvl="2">
              <a:buFont typeface="Wingdings" pitchFamily="2" charset="2"/>
              <a:buChar char="Ø"/>
            </a:pPr>
            <a:r>
              <a:rPr lang="en-GB" b="1" dirty="0" smtClean="0"/>
              <a:t>Apple</a:t>
            </a:r>
          </a:p>
          <a:p>
            <a:pPr lvl="2">
              <a:buFont typeface="Wingdings" pitchFamily="2" charset="2"/>
              <a:buChar char="Ø"/>
            </a:pPr>
            <a:r>
              <a:rPr lang="en-GB" b="1" dirty="0" err="1" smtClean="0"/>
              <a:t>Instagram</a:t>
            </a:r>
            <a:r>
              <a:rPr lang="en-GB" b="1" dirty="0" smtClean="0"/>
              <a:t>/</a:t>
            </a:r>
            <a:r>
              <a:rPr lang="en-GB" b="1" dirty="0" err="1" smtClean="0"/>
              <a:t>Facebook</a:t>
            </a:r>
            <a:r>
              <a:rPr lang="en-GB" b="1" dirty="0" smtClean="0"/>
              <a:t>  </a:t>
            </a:r>
          </a:p>
          <a:p>
            <a:pPr lvl="2">
              <a:buFont typeface="Wingdings" pitchFamily="2" charset="2"/>
              <a:buChar char="Ø"/>
            </a:pPr>
            <a:r>
              <a:rPr lang="en-GB" b="1" dirty="0" smtClean="0"/>
              <a:t> Google</a:t>
            </a:r>
          </a:p>
          <a:p>
            <a:pPr lvl="2">
              <a:buFont typeface="Wingdings" pitchFamily="2" charset="2"/>
              <a:buChar char="Ø"/>
            </a:pPr>
            <a:r>
              <a:rPr lang="en-GB" b="1" dirty="0" smtClean="0"/>
              <a:t>Amazon</a:t>
            </a:r>
          </a:p>
          <a:p>
            <a:pPr lvl="2">
              <a:buNone/>
            </a:pPr>
            <a:endParaRPr lang="en-GB" b="1" dirty="0" smtClean="0">
              <a:solidFill>
                <a:srgbClr val="FF0000"/>
              </a:solidFill>
            </a:endParaRPr>
          </a:p>
          <a:p>
            <a:pPr lvl="2" algn="ctr">
              <a:buNone/>
            </a:pPr>
            <a:r>
              <a:rPr lang="en-GB" b="1" i="1" dirty="0" smtClean="0">
                <a:solidFill>
                  <a:srgbClr val="FF0000"/>
                </a:solidFill>
              </a:rPr>
              <a:t>We know how all the above organisations have started with a small team and reached grand success, all through team development. </a:t>
            </a:r>
          </a:p>
          <a:p>
            <a:pPr lvl="2" algn="ctr">
              <a:buNone/>
            </a:pPr>
            <a:endParaRPr lang="en-GB" dirty="0" smtClean="0"/>
          </a:p>
          <a:p>
            <a:pPr lvl="2" algn="ctr">
              <a:buNone/>
            </a:pPr>
            <a:endParaRPr lang="en-GB"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36C6D26-0E64-44E8-BADB-E3691D72E71E}"/>
              </a:ext>
            </a:extLst>
          </p:cNvPr>
          <p:cNvSpPr>
            <a:spLocks noGrp="1"/>
          </p:cNvSpPr>
          <p:nvPr>
            <p:ph type="ctrTitle"/>
          </p:nvPr>
        </p:nvSpPr>
        <p:spPr>
          <a:xfrm>
            <a:off x="685800" y="214291"/>
            <a:ext cx="7772400" cy="857255"/>
          </a:xfrm>
        </p:spPr>
        <p:txBody>
          <a:bodyPr/>
          <a:lstStyle/>
          <a:p>
            <a:pPr algn="ctr"/>
            <a:r>
              <a:rPr lang="en-GB" dirty="0"/>
              <a:t>TEAM ROLES</a:t>
            </a:r>
          </a:p>
        </p:txBody>
      </p:sp>
      <p:sp>
        <p:nvSpPr>
          <p:cNvPr id="3" name="Subtitle 2">
            <a:extLst>
              <a:ext uri="{FF2B5EF4-FFF2-40B4-BE49-F238E27FC236}">
                <a16:creationId xmlns="" xmlns:a16="http://schemas.microsoft.com/office/drawing/2014/main" id="{1B3FC5C4-73F3-4D9F-81B3-6374D9F4E72C}"/>
              </a:ext>
            </a:extLst>
          </p:cNvPr>
          <p:cNvSpPr>
            <a:spLocks noGrp="1"/>
          </p:cNvSpPr>
          <p:nvPr>
            <p:ph type="subTitle" idx="1"/>
          </p:nvPr>
        </p:nvSpPr>
        <p:spPr>
          <a:xfrm>
            <a:off x="1371600" y="1357298"/>
            <a:ext cx="6400800" cy="928694"/>
          </a:xfrm>
        </p:spPr>
        <p:txBody>
          <a:bodyPr>
            <a:normAutofit/>
          </a:bodyPr>
          <a:lstStyle/>
          <a:p>
            <a:r>
              <a:rPr lang="en-GB" dirty="0">
                <a:latin typeface="Arial" panose="020B0604020202020204" pitchFamily="34" charset="0"/>
                <a:cs typeface="Arial" panose="020B0604020202020204" pitchFamily="34" charset="0"/>
              </a:rPr>
              <a:t>By </a:t>
            </a:r>
            <a:r>
              <a:rPr lang="en-GB" dirty="0" err="1">
                <a:latin typeface="Arial" panose="020B0604020202020204" pitchFamily="34" charset="0"/>
                <a:cs typeface="Arial" panose="020B0604020202020204" pitchFamily="34" charset="0"/>
              </a:rPr>
              <a:t>Hasna</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Begum 1808766</a:t>
            </a:r>
            <a:endParaRPr lang="en-GB" dirty="0">
              <a:latin typeface="Arial" panose="020B0604020202020204" pitchFamily="34" charset="0"/>
              <a:cs typeface="Arial" panose="020B0604020202020204" pitchFamily="34" charset="0"/>
            </a:endParaRPr>
          </a:p>
        </p:txBody>
      </p:sp>
      <p:pic>
        <p:nvPicPr>
          <p:cNvPr id="1026" name="Picture 2" descr="C:\Users\DELL\AppData\Local\Microsoft\Windows\INetCache\IE\EH1IDIO2\people-3245739_640[1].png"/>
          <p:cNvPicPr>
            <a:picLocks noChangeAspect="1" noChangeArrowheads="1"/>
          </p:cNvPicPr>
          <p:nvPr/>
        </p:nvPicPr>
        <p:blipFill>
          <a:blip r:embed="rId2"/>
          <a:srcRect/>
          <a:stretch>
            <a:fillRect/>
          </a:stretch>
        </p:blipFill>
        <p:spPr bwMode="auto">
          <a:xfrm>
            <a:off x="1500166" y="2357430"/>
            <a:ext cx="6096000" cy="4286280"/>
          </a:xfrm>
          <a:prstGeom prst="rect">
            <a:avLst/>
          </a:prstGeom>
          <a:noFill/>
        </p:spPr>
      </p:pic>
    </p:spTree>
    <p:extLst>
      <p:ext uri="{BB962C8B-B14F-4D97-AF65-F5344CB8AC3E}">
        <p14:creationId xmlns="" xmlns:p14="http://schemas.microsoft.com/office/powerpoint/2010/main" val="10476686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FA5D36E4-467A-495F-8E67-41719FAC8B8A}"/>
              </a:ext>
            </a:extLst>
          </p:cNvPr>
          <p:cNvSpPr/>
          <p:nvPr/>
        </p:nvSpPr>
        <p:spPr>
          <a:xfrm>
            <a:off x="1421213" y="1643050"/>
            <a:ext cx="6365497" cy="2238049"/>
          </a:xfrm>
          <a:prstGeom prst="rect">
            <a:avLst/>
          </a:prstGeom>
        </p:spPr>
        <p:txBody>
          <a:bodyPr wrap="square">
            <a:spAutoFit/>
          </a:bodyPr>
          <a:lstStyle/>
          <a:p>
            <a:pPr>
              <a:lnSpc>
                <a:spcPct val="115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sz="2000"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A team that functions effectively and efficiently brings together a diverse range of characters, skills, talents and are easily able to achieve large complex projects. </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TextBox 3">
            <a:extLst>
              <a:ext uri="{FF2B5EF4-FFF2-40B4-BE49-F238E27FC236}">
                <a16:creationId xmlns="" xmlns:a16="http://schemas.microsoft.com/office/drawing/2014/main" id="{9BE8D2F3-1420-488A-8E32-FB790788367F}"/>
              </a:ext>
            </a:extLst>
          </p:cNvPr>
          <p:cNvSpPr txBox="1"/>
          <p:nvPr/>
        </p:nvSpPr>
        <p:spPr>
          <a:xfrm>
            <a:off x="1571604" y="357166"/>
            <a:ext cx="5872120" cy="1200329"/>
          </a:xfrm>
          <a:prstGeom prst="rect">
            <a:avLst/>
          </a:prstGeom>
          <a:noFill/>
        </p:spPr>
        <p:txBody>
          <a:bodyPr wrap="square" rtlCol="0">
            <a:spAutoFit/>
          </a:bodyPr>
          <a:lstStyle/>
          <a:p>
            <a:pPr marL="457200" indent="-457200"/>
            <a:r>
              <a:rPr lang="en-GB" sz="2400" dirty="0" smtClean="0">
                <a:latin typeface="Arial" panose="020B0604020202020204" pitchFamily="34" charset="0"/>
                <a:ea typeface="Calibri" panose="020F0502020204030204" pitchFamily="34" charset="0"/>
                <a:cs typeface="Arial" panose="020B0604020202020204" pitchFamily="34" charset="0"/>
              </a:rPr>
              <a:t>		</a:t>
            </a:r>
            <a:r>
              <a:rPr lang="en-GB" sz="2400" dirty="0" smtClean="0">
                <a:solidFill>
                  <a:srgbClr val="FF0000"/>
                </a:solidFill>
                <a:latin typeface="Arial" panose="020B0604020202020204" pitchFamily="34" charset="0"/>
                <a:ea typeface="Calibri" panose="020F0502020204030204" pitchFamily="34" charset="0"/>
                <a:cs typeface="Arial" panose="020B0604020202020204" pitchFamily="34" charset="0"/>
              </a:rPr>
              <a:t>What is Team Roles?</a:t>
            </a:r>
          </a:p>
          <a:p>
            <a:pPr marL="457200" indent="-457200"/>
            <a:endParaRPr lang="en-GB" sz="2400" dirty="0" smtClean="0">
              <a:latin typeface="Arial" panose="020B0604020202020204" pitchFamily="34" charset="0"/>
              <a:ea typeface="Calibri" panose="020F0502020204030204" pitchFamily="34" charset="0"/>
              <a:cs typeface="Arial" panose="020B0604020202020204" pitchFamily="34" charset="0"/>
            </a:endParaRPr>
          </a:p>
          <a:p>
            <a:pPr marL="457200" indent="-457200"/>
            <a:r>
              <a:rPr lang="en-GB" sz="2400" dirty="0" smtClean="0">
                <a:latin typeface="Arial" panose="020B0604020202020204" pitchFamily="34" charset="0"/>
                <a:ea typeface="Calibri" panose="020F0502020204030204" pitchFamily="34" charset="0"/>
                <a:cs typeface="Arial" panose="020B0604020202020204" pitchFamily="34" charset="0"/>
              </a:rPr>
              <a:t>When </a:t>
            </a:r>
            <a:r>
              <a:rPr lang="en-GB" sz="2400" dirty="0">
                <a:latin typeface="Arial" panose="020B0604020202020204" pitchFamily="34" charset="0"/>
                <a:ea typeface="Calibri" panose="020F0502020204030204" pitchFamily="34" charset="0"/>
                <a:cs typeface="Arial" panose="020B0604020202020204" pitchFamily="34" charset="0"/>
              </a:rPr>
              <a:t>a team is performing at its best</a:t>
            </a:r>
            <a:r>
              <a:rPr lang="en-GB" dirty="0">
                <a:latin typeface="Arial" panose="020B0604020202020204" pitchFamily="34" charset="0"/>
                <a:ea typeface="Calibri" panose="020F0502020204030204" pitchFamily="34" charset="0"/>
                <a:cs typeface="Arial" panose="020B0604020202020204" pitchFamily="34" charset="0"/>
              </a:rPr>
              <a:t>. </a:t>
            </a:r>
            <a:endParaRPr lang="en-GB" dirty="0"/>
          </a:p>
        </p:txBody>
      </p:sp>
      <p:sp>
        <p:nvSpPr>
          <p:cNvPr id="5" name="Rectangle 4">
            <a:extLst>
              <a:ext uri="{FF2B5EF4-FFF2-40B4-BE49-F238E27FC236}">
                <a16:creationId xmlns="" xmlns:a16="http://schemas.microsoft.com/office/drawing/2014/main" id="{CE1CB0EE-74A5-4044-81B6-7A202AD9EE87}"/>
              </a:ext>
            </a:extLst>
          </p:cNvPr>
          <p:cNvSpPr/>
          <p:nvPr/>
        </p:nvSpPr>
        <p:spPr>
          <a:xfrm>
            <a:off x="1285852" y="4143380"/>
            <a:ext cx="6215106" cy="1200329"/>
          </a:xfrm>
          <a:prstGeom prst="rect">
            <a:avLst/>
          </a:prstGeom>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Teams are important because they can achieve much more together than any of the members could do individually. </a:t>
            </a:r>
            <a:endParaRPr lang="en-GB" sz="2400" dirty="0"/>
          </a:p>
        </p:txBody>
      </p:sp>
      <p:sp>
        <p:nvSpPr>
          <p:cNvPr id="6" name="TextBox 5">
            <a:extLst>
              <a:ext uri="{FF2B5EF4-FFF2-40B4-BE49-F238E27FC236}">
                <a16:creationId xmlns="" xmlns:a16="http://schemas.microsoft.com/office/drawing/2014/main" id="{59AAD65A-37BA-4D32-8952-845575F16FE0}"/>
              </a:ext>
            </a:extLst>
          </p:cNvPr>
          <p:cNvSpPr txBox="1"/>
          <p:nvPr/>
        </p:nvSpPr>
        <p:spPr>
          <a:xfrm>
            <a:off x="1285852" y="785794"/>
            <a:ext cx="5595070"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WHAT IS TEAM </a:t>
            </a:r>
            <a:r>
              <a:rPr lang="en-GB" sz="2400" b="1" dirty="0" smtClean="0">
                <a:solidFill>
                  <a:schemeClr val="bg1"/>
                </a:solidFill>
                <a:latin typeface="Arial" panose="020B0604020202020204" pitchFamily="34" charset="0"/>
                <a:cs typeface="Arial" panose="020B0604020202020204" pitchFamily="34" charset="0"/>
              </a:rPr>
              <a:t>WROLES</a:t>
            </a:r>
            <a:r>
              <a:rPr lang="en-GB" sz="2400" b="1" dirty="0">
                <a:solidFill>
                  <a:schemeClr val="bg1"/>
                </a:solidFill>
                <a:latin typeface="Arial" panose="020B0604020202020204" pitchFamily="34" charset="0"/>
                <a:cs typeface="Arial" panose="020B0604020202020204" pitchFamily="34" charset="0"/>
              </a:rPr>
              <a:t>?</a:t>
            </a:r>
          </a:p>
        </p:txBody>
      </p:sp>
      <p:pic>
        <p:nvPicPr>
          <p:cNvPr id="2053" name="Picture 5" descr="C:\Users\DELL\AppData\Local\Microsoft\Windows\INetCache\IE\WO8NL854\5029147286_dda298df27_z[1].jpg"/>
          <p:cNvPicPr>
            <a:picLocks noChangeAspect="1" noChangeArrowheads="1"/>
          </p:cNvPicPr>
          <p:nvPr/>
        </p:nvPicPr>
        <p:blipFill>
          <a:blip r:embed="rId2"/>
          <a:srcRect/>
          <a:stretch>
            <a:fillRect/>
          </a:stretch>
        </p:blipFill>
        <p:spPr bwMode="auto">
          <a:xfrm>
            <a:off x="2857488" y="5286388"/>
            <a:ext cx="3685271" cy="1571612"/>
          </a:xfrm>
          <a:prstGeom prst="rect">
            <a:avLst/>
          </a:prstGeom>
          <a:noFill/>
        </p:spPr>
      </p:pic>
    </p:spTree>
    <p:extLst>
      <p:ext uri="{BB962C8B-B14F-4D97-AF65-F5344CB8AC3E}">
        <p14:creationId xmlns="" xmlns:p14="http://schemas.microsoft.com/office/powerpoint/2010/main" val="994019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 xmlns:a16="http://schemas.microsoft.com/office/drawing/2014/main" id="{7CE87330-45E8-415C-A049-FAD91DB533EF}"/>
              </a:ext>
            </a:extLst>
          </p:cNvPr>
          <p:cNvSpPr>
            <a:spLocks noChangeArrowheads="1"/>
          </p:cNvSpPr>
          <p:nvPr/>
        </p:nvSpPr>
        <p:spPr bwMode="auto">
          <a:xfrm>
            <a:off x="2498407" y="396944"/>
            <a:ext cx="3817071" cy="67710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Arial" panose="020B0604020202020204" pitchFamily="34" charset="0"/>
                <a:ea typeface="Calibri" panose="020F0502020204030204" pitchFamily="34" charset="0"/>
                <a:cs typeface="Arial" panose="020B0604020202020204" pitchFamily="34" charset="0"/>
              </a:rPr>
              <a:t>The nine Belbin team roles are: </a:t>
            </a:r>
            <a:endParaRPr kumimoji="0" lang="en-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025" name="irc_mi" descr="Image result for teamwork belbin">
            <a:hlinkClick r:id="rId2"/>
            <a:extLst>
              <a:ext uri="{FF2B5EF4-FFF2-40B4-BE49-F238E27FC236}">
                <a16:creationId xmlns="" xmlns:a16="http://schemas.microsoft.com/office/drawing/2014/main" id="{343C6D7D-526A-47CC-9788-CA409F5D4B9A}"/>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174173" y="1017532"/>
            <a:ext cx="6224155" cy="5320743"/>
          </a:xfrm>
          <a:prstGeom prst="rect">
            <a:avLst/>
          </a:prstGeom>
          <a:noFill/>
          <a:extLst>
            <a:ext uri="{909E8E84-426E-40DD-AFC4-6F175D3DCCD1}">
              <a14:hiddenFill xmlns="" xmlns:a14="http://schemas.microsoft.com/office/drawing/2010/main">
                <a:solidFill>
                  <a:srgbClr val="FFFFFF"/>
                </a:solidFill>
              </a14:hiddenFill>
            </a:ext>
          </a:extLst>
        </p:spPr>
      </p:pic>
      <p:sp>
        <p:nvSpPr>
          <p:cNvPr id="3" name="Rectangle 3">
            <a:extLst>
              <a:ext uri="{FF2B5EF4-FFF2-40B4-BE49-F238E27FC236}">
                <a16:creationId xmlns="" xmlns:a16="http://schemas.microsoft.com/office/drawing/2014/main" id="{A20D8DA6-AE85-4FC9-8D83-998464A426A3}"/>
              </a:ext>
            </a:extLst>
          </p:cNvPr>
          <p:cNvSpPr>
            <a:spLocks noChangeArrowheads="1"/>
          </p:cNvSpPr>
          <p:nvPr/>
        </p:nvSpPr>
        <p:spPr bwMode="auto">
          <a:xfrm>
            <a:off x="0" y="3924300"/>
            <a:ext cx="184731"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 xmlns:p14="http://schemas.microsoft.com/office/powerpoint/2010/main" val="1155800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 name="Rectangle 72">
            <a:extLst>
              <a:ext uri="{FF2B5EF4-FFF2-40B4-BE49-F238E27FC236}">
                <a16:creationId xmlns="" xmlns:a16="http://schemas.microsoft.com/office/drawing/2014/main" id="{CAF43216-230D-4305-A1C8-B62D812B5A3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57759" y="447676"/>
            <a:ext cx="8428482" cy="5930265"/>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 xmlns:a16="http://schemas.microsoft.com/office/drawing/2014/main" id="{ABFE1D33-74D4-49A6-BE38-4E9E88ED963B}"/>
              </a:ext>
              <a:ext uri="{C183D7F6-B498-43B3-948B-1728B52AA6E4}">
                <adec:decorative xmlns=""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 xmlns:p16="http://schemas.microsoft.com/office/powerpoint/2015/main" val="1"/>
              </p:ext>
            </p:extLst>
          </p:nvPr>
        </p:nvPicPr>
        <p:blipFill>
          <a:blip r:embed="rId2">
            <a:extLst>
              <a:ext uri="{28A0092B-C50C-407E-A947-70E740481C1C}">
                <a14:useLocalDpi xmlns="" xmlns:a14="http://schemas.microsoft.com/office/drawing/2010/main" val="0"/>
              </a:ext>
            </a:extLst>
          </a:blip>
          <a:stretch>
            <a:fillRect/>
          </a:stretch>
        </p:blipFill>
        <p:spPr>
          <a:xfrm>
            <a:off x="7939370" y="1971234"/>
            <a:ext cx="1202248" cy="144270"/>
          </a:xfrm>
          <a:prstGeom prst="rect">
            <a:avLst/>
          </a:prstGeom>
        </p:spPr>
      </p:pic>
      <p:sp>
        <p:nvSpPr>
          <p:cNvPr id="77" name="Rectangle 76">
            <a:extLst>
              <a:ext uri="{FF2B5EF4-FFF2-40B4-BE49-F238E27FC236}">
                <a16:creationId xmlns="" xmlns:a16="http://schemas.microsoft.com/office/drawing/2014/main" id="{8B596859-88E8-4EB6-B800-82A4546478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939371" y="609600"/>
            <a:ext cx="1202248"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 name="Picture 4" descr="Image result for belbin team roles">
            <a:hlinkClick r:id="rId3"/>
            <a:extLst>
              <a:ext uri="{FF2B5EF4-FFF2-40B4-BE49-F238E27FC236}">
                <a16:creationId xmlns="" xmlns:a16="http://schemas.microsoft.com/office/drawing/2014/main" id="{252FEFFD-F46C-4902-810B-9BAA3E1C7510}"/>
              </a:ext>
            </a:extLst>
          </p:cNvPr>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817124" y="933856"/>
            <a:ext cx="7122245" cy="544408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1619537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AB2CB873-3A35-4726-BE34-543E9BED2611}"/>
              </a:ext>
            </a:extLst>
          </p:cNvPr>
          <p:cNvSpPr/>
          <p:nvPr/>
        </p:nvSpPr>
        <p:spPr>
          <a:xfrm>
            <a:off x="428596" y="3214686"/>
            <a:ext cx="7358114" cy="1472711"/>
          </a:xfrm>
          <a:prstGeom prst="rect">
            <a:avLst/>
          </a:prstGeom>
        </p:spPr>
        <p:txBody>
          <a:bodyPr wrap="square">
            <a:spAutoFit/>
          </a:bodyPr>
          <a:lstStyle/>
          <a:p>
            <a:pPr marL="800100" lvl="1" indent="-342900">
              <a:lnSpc>
                <a:spcPct val="115000"/>
              </a:lnSpc>
              <a:buFont typeface="Arial" pitchFamily="34" charset="0"/>
              <a:buChar char="•"/>
            </a:pPr>
            <a:r>
              <a:rPr lang="en-GB" sz="2000" dirty="0" smtClean="0">
                <a:latin typeface="Arial" panose="020B0604020202020204" pitchFamily="34" charset="0"/>
                <a:ea typeface="Calibri" panose="020F0502020204030204" pitchFamily="34" charset="0"/>
                <a:cs typeface="Arial" panose="020B0604020202020204" pitchFamily="34" charset="0"/>
              </a:rPr>
              <a:t>PROVIDES THE LANGUAGE TO ENSURE INDIVIDUALS AND TEAMS COMMUNICATE TOGETHER </a:t>
            </a:r>
            <a:r>
              <a:rPr lang="en-GB" sz="2000" dirty="0">
                <a:latin typeface="Arial" panose="020B0604020202020204" pitchFamily="34" charset="0"/>
                <a:ea typeface="Calibri" panose="020F0502020204030204" pitchFamily="34" charset="0"/>
                <a:cs typeface="Arial" panose="020B0604020202020204" pitchFamily="34" charset="0"/>
              </a:rPr>
              <a:t> </a:t>
            </a:r>
          </a:p>
          <a:p>
            <a:pPr>
              <a:lnSpc>
                <a:spcPct val="115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 xmlns:a16="http://schemas.microsoft.com/office/drawing/2014/main" id="{8FCB8A14-9354-46BB-97EB-A123D437D2FE}"/>
              </a:ext>
            </a:extLst>
          </p:cNvPr>
          <p:cNvSpPr txBox="1"/>
          <p:nvPr/>
        </p:nvSpPr>
        <p:spPr>
          <a:xfrm>
            <a:off x="1285852" y="428604"/>
            <a:ext cx="6804981" cy="400110"/>
          </a:xfrm>
          <a:prstGeom prst="rect">
            <a:avLst/>
          </a:prstGeom>
          <a:noFill/>
        </p:spPr>
        <p:txBody>
          <a:bodyPr wrap="square" rtlCol="0">
            <a:spAutoFit/>
          </a:bodyPr>
          <a:lstStyle/>
          <a:p>
            <a:r>
              <a:rPr lang="en-GB" sz="2000" dirty="0">
                <a:solidFill>
                  <a:srgbClr val="FF0000"/>
                </a:solidFill>
                <a:latin typeface="Arial" panose="020B0604020202020204" pitchFamily="34" charset="0"/>
                <a:cs typeface="Arial" panose="020B0604020202020204" pitchFamily="34" charset="0"/>
              </a:rPr>
              <a:t>HOW BELBIN TEAM ROLES WORK TOGETHER</a:t>
            </a:r>
          </a:p>
        </p:txBody>
      </p:sp>
      <p:sp>
        <p:nvSpPr>
          <p:cNvPr id="5" name="Rectangle 4">
            <a:extLst>
              <a:ext uri="{FF2B5EF4-FFF2-40B4-BE49-F238E27FC236}">
                <a16:creationId xmlns="" xmlns:a16="http://schemas.microsoft.com/office/drawing/2014/main" id="{C66542A3-C421-4806-B953-040B52D6365A}"/>
              </a:ext>
            </a:extLst>
          </p:cNvPr>
          <p:cNvSpPr/>
          <p:nvPr/>
        </p:nvSpPr>
        <p:spPr>
          <a:xfrm>
            <a:off x="-2428924" y="2357430"/>
            <a:ext cx="9715568" cy="707886"/>
          </a:xfrm>
          <a:prstGeom prst="rect">
            <a:avLst/>
          </a:prstGeom>
        </p:spPr>
        <p:txBody>
          <a:bodyPr wrap="square">
            <a:spAutoFit/>
          </a:bodyPr>
          <a:lstStyle/>
          <a:p>
            <a:pPr marL="3943350" lvl="8" indent="-285750">
              <a:buFont typeface="Arial" pitchFamily="34" charset="0"/>
              <a:buChar char="•"/>
            </a:pPr>
            <a:r>
              <a:rPr lang="en-GB" sz="2000" dirty="0" smtClean="0">
                <a:latin typeface="Arial" panose="020B0604020202020204" pitchFamily="34" charset="0"/>
                <a:cs typeface="Arial" panose="020B0604020202020204" pitchFamily="34" charset="0"/>
              </a:rPr>
              <a:t>IDENTIFY BEHAVIOURAL STRENGTHS AND WEAKNESSES</a:t>
            </a: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 xmlns:a16="http://schemas.microsoft.com/office/drawing/2014/main" id="{4DD7E891-028C-4C7A-A15C-8241A3CA3FB3}"/>
              </a:ext>
            </a:extLst>
          </p:cNvPr>
          <p:cNvSpPr txBox="1"/>
          <p:nvPr/>
        </p:nvSpPr>
        <p:spPr>
          <a:xfrm>
            <a:off x="857224" y="1500174"/>
            <a:ext cx="7528215" cy="400110"/>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latin typeface="Arial" panose="020B0604020202020204" pitchFamily="34" charset="0"/>
                <a:cs typeface="Arial" panose="020B0604020202020204" pitchFamily="34" charset="0"/>
              </a:rPr>
              <a:t>RESOLVE CONFLICT/FINE-TUNING HIGH PERFORMANCE</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 xmlns:p14="http://schemas.microsoft.com/office/powerpoint/2010/main" val="1549041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 xmlns:a16="http://schemas.microsoft.com/office/drawing/2014/main" id="{D9A3E0CB-4C0F-413A-B6CC-5D01C5DF20EE}"/>
              </a:ext>
            </a:extLst>
          </p:cNvPr>
          <p:cNvSpPr>
            <a:spLocks noChangeArrowheads="1"/>
          </p:cNvSpPr>
          <p:nvPr/>
        </p:nvSpPr>
        <p:spPr bwMode="auto">
          <a:xfrm>
            <a:off x="482203" y="607219"/>
            <a:ext cx="15296570" cy="36933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2049" name="irc_mi" descr="Image result for teamwork belbin">
            <a:hlinkClick r:id="rId2"/>
            <a:extLst>
              <a:ext uri="{FF2B5EF4-FFF2-40B4-BE49-F238E27FC236}">
                <a16:creationId xmlns="" xmlns:a16="http://schemas.microsoft.com/office/drawing/2014/main" id="{71B0805E-8EB5-497D-860D-F08EAB210880}"/>
              </a:ext>
            </a:extLst>
          </p:cNvPr>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482203" y="1064419"/>
            <a:ext cx="7190185" cy="4729163"/>
          </a:xfrm>
          <a:prstGeom prst="rect">
            <a:avLst/>
          </a:prstGeom>
          <a:noFill/>
          <a:extLst>
            <a:ext uri="{909E8E84-426E-40DD-AFC4-6F175D3DCCD1}">
              <a14:hiddenFill xmlns="" xmlns:a14="http://schemas.microsoft.com/office/drawing/2010/main">
                <a:solidFill>
                  <a:srgbClr val="FFFFFF"/>
                </a:solidFill>
              </a14:hiddenFill>
            </a:ext>
          </a:extLst>
        </p:spPr>
      </p:pic>
      <p:sp>
        <p:nvSpPr>
          <p:cNvPr id="4" name="Rectangle 3">
            <a:extLst>
              <a:ext uri="{FF2B5EF4-FFF2-40B4-BE49-F238E27FC236}">
                <a16:creationId xmlns="" xmlns:a16="http://schemas.microsoft.com/office/drawing/2014/main" id="{DA8F0F56-234D-4978-8C40-8270E63663C8}"/>
              </a:ext>
            </a:extLst>
          </p:cNvPr>
          <p:cNvSpPr>
            <a:spLocks noChangeArrowheads="1"/>
          </p:cNvSpPr>
          <p:nvPr/>
        </p:nvSpPr>
        <p:spPr bwMode="auto">
          <a:xfrm>
            <a:off x="482203" y="787420"/>
            <a:ext cx="15296570" cy="553998"/>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r>
            <a:br>
              <a:rPr kumimoji="0" lang="en-GB" altLang="en-US" sz="12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 xmlns:p14="http://schemas.microsoft.com/office/powerpoint/2010/main" val="471747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71481"/>
            <a:ext cx="7772400" cy="1428759"/>
          </a:xfrm>
        </p:spPr>
        <p:txBody>
          <a:bodyPr/>
          <a:lstStyle/>
          <a:p>
            <a:r>
              <a:rPr lang="en-GB" dirty="0" smtClean="0"/>
              <a:t>Successful Team Development </a:t>
            </a:r>
            <a:endParaRPr lang="en-GB" dirty="0"/>
          </a:p>
        </p:txBody>
      </p:sp>
      <p:sp>
        <p:nvSpPr>
          <p:cNvPr id="3" name="Subtitle 2"/>
          <p:cNvSpPr>
            <a:spLocks noGrp="1"/>
          </p:cNvSpPr>
          <p:nvPr>
            <p:ph type="subTitle" idx="1"/>
          </p:nvPr>
        </p:nvSpPr>
        <p:spPr>
          <a:xfrm>
            <a:off x="1407319" y="2000241"/>
            <a:ext cx="6593681" cy="1143007"/>
          </a:xfrm>
        </p:spPr>
        <p:txBody>
          <a:bodyPr>
            <a:normAutofit/>
          </a:bodyPr>
          <a:lstStyle/>
          <a:p>
            <a:pPr algn="ctr"/>
            <a:r>
              <a:rPr lang="en-GB" dirty="0" smtClean="0"/>
              <a:t>Priyanka Chowdhury (1807402) &amp; Mohammed Usman (1711892)</a:t>
            </a:r>
            <a:endParaRPr lang="en-GB" dirty="0"/>
          </a:p>
        </p:txBody>
      </p:sp>
      <p:pic>
        <p:nvPicPr>
          <p:cNvPr id="3074" name="Picture 2" descr="C:\Users\DELL\AppData\Local\Microsoft\Windows\INetCache\IE\EH1IDIO2\consulting-2045471_960_720[1].jpg"/>
          <p:cNvPicPr>
            <a:picLocks noChangeAspect="1" noChangeArrowheads="1"/>
          </p:cNvPicPr>
          <p:nvPr/>
        </p:nvPicPr>
        <p:blipFill>
          <a:blip r:embed="rId2"/>
          <a:srcRect/>
          <a:stretch>
            <a:fillRect/>
          </a:stretch>
        </p:blipFill>
        <p:spPr bwMode="auto">
          <a:xfrm>
            <a:off x="928662" y="3000372"/>
            <a:ext cx="7358114" cy="3450918"/>
          </a:xfrm>
          <a:prstGeom prst="rect">
            <a:avLst/>
          </a:prstGeom>
          <a:noFill/>
        </p:spPr>
      </p:pic>
    </p:spTree>
    <p:extLst>
      <p:ext uri="{BB962C8B-B14F-4D97-AF65-F5344CB8AC3E}">
        <p14:creationId xmlns="" xmlns:p14="http://schemas.microsoft.com/office/powerpoint/2010/main" val="235455190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successful team development? </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i="1" dirty="0" smtClean="0">
                <a:solidFill>
                  <a:srgbClr val="FF0000"/>
                </a:solidFill>
              </a:rPr>
              <a:t>A group of people with different skills, different goals, diverse ideas and different experiences</a:t>
            </a:r>
            <a:r>
              <a:rPr lang="en-GB" dirty="0" smtClean="0"/>
              <a:t>. </a:t>
            </a:r>
          </a:p>
          <a:p>
            <a:pPr marL="0" indent="0">
              <a:buNone/>
            </a:pPr>
            <a:endParaRPr lang="en-GB" dirty="0"/>
          </a:p>
          <a:p>
            <a:pPr marL="0" indent="0">
              <a:buNone/>
            </a:pPr>
            <a:r>
              <a:rPr lang="en-GB" dirty="0" smtClean="0"/>
              <a:t>Whatever job we land in life, we will always be on a team. Teams are generally made up by various experiences, bringing diverse ideas. To make the team successful groups will organise themselves to work together independently and cooperatively to accomplish a purpose/goal.</a:t>
            </a:r>
          </a:p>
          <a:p>
            <a:pPr marL="0" indent="0">
              <a:buNone/>
            </a:pPr>
            <a:endParaRPr lang="en-GB" dirty="0" smtClean="0"/>
          </a:p>
          <a:p>
            <a:pPr marL="0" indent="0">
              <a:buNone/>
            </a:pPr>
            <a:endParaRPr lang="en-GB" dirty="0" smtClean="0"/>
          </a:p>
        </p:txBody>
      </p:sp>
    </p:spTree>
    <p:extLst>
      <p:ext uri="{BB962C8B-B14F-4D97-AF65-F5344CB8AC3E}">
        <p14:creationId xmlns="" xmlns:p14="http://schemas.microsoft.com/office/powerpoint/2010/main" val="12444387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Core skills needed FOR A TEAM TO BE  successful </a:t>
            </a:r>
            <a:endParaRPr lang="en-GB" dirty="0">
              <a:solidFill>
                <a:srgbClr val="FF0000"/>
              </a:solidFill>
            </a:endParaRPr>
          </a:p>
        </p:txBody>
      </p:sp>
      <p:sp>
        <p:nvSpPr>
          <p:cNvPr id="3" name="Content Placeholder 2"/>
          <p:cNvSpPr>
            <a:spLocks noGrp="1"/>
          </p:cNvSpPr>
          <p:nvPr>
            <p:ph idx="1"/>
          </p:nvPr>
        </p:nvSpPr>
        <p:spPr>
          <a:xfrm>
            <a:off x="165421" y="1428736"/>
            <a:ext cx="7429499" cy="5069341"/>
          </a:xfrm>
        </p:spPr>
        <p:txBody>
          <a:bodyPr>
            <a:normAutofit/>
          </a:bodyPr>
          <a:lstStyle/>
          <a:p>
            <a:pPr marL="0" indent="0">
              <a:buNone/>
            </a:pPr>
            <a:r>
              <a:rPr lang="en-GB" sz="1800" b="1" dirty="0" smtClean="0"/>
              <a:t>Trust:</a:t>
            </a:r>
          </a:p>
          <a:p>
            <a:pPr marL="0" indent="0">
              <a:buNone/>
            </a:pPr>
            <a:r>
              <a:rPr lang="en-GB" sz="1700" dirty="0"/>
              <a:t>Trust is essential part for effective team, because it provides a sense of safety. When your team members feel safe with each other, they feel comfortable to  open up, take appropriate risks, make suggestions</a:t>
            </a:r>
            <a:r>
              <a:rPr lang="en-GB" sz="1700" dirty="0" smtClean="0"/>
              <a:t>.</a:t>
            </a:r>
          </a:p>
          <a:p>
            <a:pPr marL="0" indent="0">
              <a:buNone/>
            </a:pPr>
            <a:r>
              <a:rPr lang="en-GB" sz="1700" b="1" dirty="0" smtClean="0"/>
              <a:t>Commitment:</a:t>
            </a:r>
          </a:p>
          <a:p>
            <a:pPr marL="0" indent="0">
              <a:buNone/>
            </a:pPr>
            <a:r>
              <a:rPr lang="en-GB" sz="1600" dirty="0" smtClean="0"/>
              <a:t>Each member must accomplish the task given. Adversity </a:t>
            </a:r>
            <a:r>
              <a:rPr lang="en-GB" sz="1600" dirty="0"/>
              <a:t>promotes commitment and commitment in turn, promotes hard work. The more work a team puts into a project, the less likely they are to give up. Committed team members do not give up </a:t>
            </a:r>
            <a:r>
              <a:rPr lang="en-GB" sz="1600" dirty="0" smtClean="0"/>
              <a:t>easily they all work together, effectively, having one goal to be SUCCESSFUL.</a:t>
            </a:r>
            <a:endParaRPr lang="en-GB" sz="1600" dirty="0"/>
          </a:p>
          <a:p>
            <a:pPr marL="0" indent="0">
              <a:buNone/>
            </a:pPr>
            <a:r>
              <a:rPr lang="en-GB" sz="1600" b="1" dirty="0" smtClean="0"/>
              <a:t>Motivation:</a:t>
            </a:r>
          </a:p>
          <a:p>
            <a:pPr marL="0" indent="0">
              <a:buNone/>
            </a:pPr>
            <a:r>
              <a:rPr lang="en-GB" sz="1600" dirty="0" smtClean="0"/>
              <a:t>This plays an essential role in making a  team successful. Every member in a team should be positive and willing to help one another. Motivated colleagues  inspire other to work harder and keep focused.</a:t>
            </a:r>
          </a:p>
          <a:p>
            <a:pPr marL="0" indent="0">
              <a:buNone/>
            </a:pPr>
            <a:r>
              <a:rPr lang="en-GB" sz="1900" b="1" dirty="0" smtClean="0"/>
              <a:t>Accountability:</a:t>
            </a:r>
          </a:p>
          <a:p>
            <a:pPr marL="0" indent="0">
              <a:buNone/>
            </a:pPr>
            <a:r>
              <a:rPr lang="en-GB" sz="1600" dirty="0"/>
              <a:t>Accountability gives people a greater sense of ownership over their work. You can improve ownership by delegating responsibility for functions within your team for team members to lead. When someone feels greater responsibility, they often feel personal pride, making them care more about the quality of their work.</a:t>
            </a:r>
          </a:p>
          <a:p>
            <a:pPr marL="0" indent="0">
              <a:buNone/>
            </a:pPr>
            <a:endParaRPr lang="en-GB" sz="16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sz="1400" dirty="0"/>
          </a:p>
          <a:p>
            <a:pPr marL="0" indent="0">
              <a:buNone/>
            </a:pPr>
            <a:endParaRPr lang="en-GB" sz="1400" dirty="0" smtClean="0"/>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 xmlns:p14="http://schemas.microsoft.com/office/powerpoint/2010/main" val="12954499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Benefits of a successful team</a:t>
            </a:r>
            <a:endParaRPr lang="en-GB" dirty="0">
              <a:solidFill>
                <a:srgbClr val="FF0000"/>
              </a:solidFill>
            </a:endParaRPr>
          </a:p>
        </p:txBody>
      </p:sp>
      <p:sp>
        <p:nvSpPr>
          <p:cNvPr id="8" name="Content Placeholder 7"/>
          <p:cNvSpPr>
            <a:spLocks noGrp="1"/>
          </p:cNvSpPr>
          <p:nvPr>
            <p:ph idx="1"/>
          </p:nvPr>
        </p:nvSpPr>
        <p:spPr>
          <a:xfrm>
            <a:off x="457200" y="1600200"/>
            <a:ext cx="6329378" cy="4525963"/>
          </a:xfrm>
        </p:spPr>
        <p:txBody>
          <a:bodyPr/>
          <a:lstStyle/>
          <a:p>
            <a:r>
              <a:rPr lang="en-GB" dirty="0" smtClean="0"/>
              <a:t>More outcome</a:t>
            </a:r>
          </a:p>
          <a:p>
            <a:r>
              <a:rPr lang="en-GB" dirty="0" smtClean="0"/>
              <a:t>Higher performance</a:t>
            </a:r>
          </a:p>
          <a:p>
            <a:r>
              <a:rPr lang="en-GB" dirty="0" smtClean="0"/>
              <a:t>Less pressure on one person</a:t>
            </a:r>
          </a:p>
          <a:p>
            <a:r>
              <a:rPr lang="en-GB" dirty="0" smtClean="0"/>
              <a:t>Help your team members</a:t>
            </a:r>
          </a:p>
          <a:p>
            <a:r>
              <a:rPr lang="en-GB" dirty="0" smtClean="0"/>
              <a:t>Working together becomes fun</a:t>
            </a:r>
          </a:p>
          <a:p>
            <a:r>
              <a:rPr lang="en-GB" dirty="0" smtClean="0"/>
              <a:t>Better chance of promotion </a:t>
            </a:r>
            <a:endParaRPr lang="en-GB" dirty="0"/>
          </a:p>
        </p:txBody>
      </p:sp>
      <p:pic>
        <p:nvPicPr>
          <p:cNvPr id="4098" name="Picture 2" descr="C:\Users\DELL\AppData\Local\Microsoft\Windows\INetCache\IE\TF8FGA4L\business-1137367_640[1].jpg"/>
          <p:cNvPicPr>
            <a:picLocks noChangeAspect="1" noChangeArrowheads="1"/>
          </p:cNvPicPr>
          <p:nvPr/>
        </p:nvPicPr>
        <p:blipFill>
          <a:blip r:embed="rId2"/>
          <a:srcRect/>
          <a:stretch>
            <a:fillRect/>
          </a:stretch>
        </p:blipFill>
        <p:spPr bwMode="auto">
          <a:xfrm>
            <a:off x="6215074" y="3286124"/>
            <a:ext cx="2643206" cy="3357586"/>
          </a:xfrm>
          <a:prstGeom prst="rect">
            <a:avLst/>
          </a:prstGeom>
          <a:noFill/>
        </p:spPr>
      </p:pic>
    </p:spTree>
    <p:extLst>
      <p:ext uri="{BB962C8B-B14F-4D97-AF65-F5344CB8AC3E}">
        <p14:creationId xmlns="" xmlns:p14="http://schemas.microsoft.com/office/powerpoint/2010/main" val="184573955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EXAMPLE OF SUCCESSFUL TEAM DEVELOPMENT </a:t>
            </a:r>
            <a:endParaRPr lang="en-GB" dirty="0">
              <a:solidFill>
                <a:srgbClr val="FF0000"/>
              </a:solidFill>
            </a:endParaRPr>
          </a:p>
        </p:txBody>
      </p:sp>
      <p:sp>
        <p:nvSpPr>
          <p:cNvPr id="3" name="Content Placeholder 2"/>
          <p:cNvSpPr>
            <a:spLocks noGrp="1"/>
          </p:cNvSpPr>
          <p:nvPr>
            <p:ph idx="1"/>
          </p:nvPr>
        </p:nvSpPr>
        <p:spPr>
          <a:xfrm>
            <a:off x="457200" y="1714488"/>
            <a:ext cx="8229600" cy="4857784"/>
          </a:xfrm>
        </p:spPr>
        <p:txBody>
          <a:bodyPr>
            <a:normAutofit lnSpcReduction="10000"/>
          </a:bodyPr>
          <a:lstStyle/>
          <a:p>
            <a:pPr marL="0" indent="0">
              <a:buNone/>
            </a:pPr>
            <a:r>
              <a:rPr lang="en-GB" dirty="0" smtClean="0"/>
              <a:t>ConocoPhillips </a:t>
            </a:r>
          </a:p>
          <a:p>
            <a:pPr marL="0" indent="0">
              <a:buNone/>
            </a:pPr>
            <a:r>
              <a:rPr lang="en-GB" i="1" dirty="0" smtClean="0"/>
              <a:t>This is a oil and gas industry dating back to 150 years, this is a fine example of a company demonstrating excellent success in team development. The company moto is SPIRIT.</a:t>
            </a:r>
          </a:p>
          <a:p>
            <a:pPr marL="0" indent="0">
              <a:buNone/>
            </a:pPr>
            <a:r>
              <a:rPr lang="en-GB" i="1" dirty="0" smtClean="0"/>
              <a:t>This company respects one another, recognizing the success of the employees. ConocoPhillips creates an inclusive environment reflecting the different backgrounds, experiences ideas of each employe</a:t>
            </a:r>
            <a:r>
              <a:rPr lang="en-GB" dirty="0" smtClean="0"/>
              <a:t>e.</a:t>
            </a:r>
          </a:p>
          <a:p>
            <a:pPr marL="0" indent="0">
              <a:buNone/>
            </a:pPr>
            <a:endParaRPr lang="en-GB" dirty="0"/>
          </a:p>
        </p:txBody>
      </p:sp>
    </p:spTree>
    <p:extLst>
      <p:ext uri="{BB962C8B-B14F-4D97-AF65-F5344CB8AC3E}">
        <p14:creationId xmlns="" xmlns:p14="http://schemas.microsoft.com/office/powerpoint/2010/main" val="280687700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3306" y="732557"/>
            <a:ext cx="4079398" cy="857704"/>
          </a:xfrm>
        </p:spPr>
        <p:txBody>
          <a:bodyPr>
            <a:normAutofit/>
          </a:bodyPr>
          <a:lstStyle/>
          <a:p>
            <a:r>
              <a:rPr lang="en-US" sz="3600" b="1" u="sng" dirty="0">
                <a:solidFill>
                  <a:schemeClr val="accent1"/>
                </a:solidFill>
              </a:rPr>
              <a:t>Managing conflict</a:t>
            </a:r>
          </a:p>
        </p:txBody>
      </p:sp>
      <p:sp>
        <p:nvSpPr>
          <p:cNvPr id="3" name="Subtitle 2"/>
          <p:cNvSpPr>
            <a:spLocks noGrp="1"/>
          </p:cNvSpPr>
          <p:nvPr>
            <p:ph idx="1"/>
          </p:nvPr>
        </p:nvSpPr>
        <p:spPr>
          <a:xfrm>
            <a:off x="3575050" y="1571612"/>
            <a:ext cx="5111750" cy="4554551"/>
          </a:xfrm>
        </p:spPr>
        <p:txBody>
          <a:bodyPr>
            <a:normAutofit fontScale="92500" lnSpcReduction="10000"/>
          </a:bodyPr>
          <a:lstStyle/>
          <a:p>
            <a:r>
              <a:rPr lang="en-US" dirty="0"/>
              <a:t>Conflict management is the process of limiting negative aspects and introducing positive aspects.</a:t>
            </a:r>
          </a:p>
          <a:p>
            <a:r>
              <a:rPr lang="en-US" dirty="0"/>
              <a:t>Making decisions that balances negativity into positivity</a:t>
            </a:r>
          </a:p>
          <a:p>
            <a:r>
              <a:rPr lang="en-US" dirty="0"/>
              <a:t>It is a vital skill that involves handling confrontations tactfully. </a:t>
            </a:r>
          </a:p>
        </p:txBody>
      </p:sp>
      <p:pic>
        <p:nvPicPr>
          <p:cNvPr id="5" name="Picture 4">
            <a:extLst>
              <a:ext uri="{FF2B5EF4-FFF2-40B4-BE49-F238E27FC236}">
                <a16:creationId xmlns="" xmlns:a16="http://schemas.microsoft.com/office/drawing/2014/main" id="{81FC80E1-DC61-42FC-9E3B-F513841ED3F5}"/>
              </a:ext>
            </a:extLst>
          </p:cNvPr>
          <p:cNvPicPr>
            <a:picLocks noChangeAspect="1"/>
          </p:cNvPicPr>
          <p:nvPr/>
        </p:nvPicPr>
        <p:blipFill>
          <a:blip r:embed="rId2">
            <a:extLst>
              <a:ext uri="{28A0092B-C50C-407E-A947-70E740481C1C}">
                <a14:useLocalDpi xmlns="" xmlns:a14="http://schemas.microsoft.com/office/drawing/2010/main" val="0"/>
              </a:ext>
            </a:extLst>
          </a:blip>
          <a:stretch>
            <a:fillRect/>
          </a:stretch>
        </p:blipFill>
        <p:spPr>
          <a:xfrm>
            <a:off x="866215" y="1983740"/>
            <a:ext cx="2094869" cy="2890520"/>
          </a:xfrm>
          <a:prstGeom prst="rect">
            <a:avLst/>
          </a:prstGeom>
        </p:spPr>
      </p:pic>
      <p:sp>
        <p:nvSpPr>
          <p:cNvPr id="6" name="TextBox 5">
            <a:extLst>
              <a:ext uri="{FF2B5EF4-FFF2-40B4-BE49-F238E27FC236}">
                <a16:creationId xmlns="" xmlns:a16="http://schemas.microsoft.com/office/drawing/2014/main" id="{CDE817C8-D25E-46D1-9459-599CFDF1D796}"/>
              </a:ext>
            </a:extLst>
          </p:cNvPr>
          <p:cNvSpPr txBox="1"/>
          <p:nvPr/>
        </p:nvSpPr>
        <p:spPr>
          <a:xfrm>
            <a:off x="500034" y="5357826"/>
            <a:ext cx="20574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By </a:t>
            </a:r>
            <a:r>
              <a:rPr lang="en-US" dirty="0" err="1"/>
              <a:t>Saminah</a:t>
            </a:r>
            <a:r>
              <a:rPr lang="en-US" dirty="0"/>
              <a:t> </a:t>
            </a:r>
            <a:r>
              <a:rPr lang="en-US" dirty="0" err="1"/>
              <a:t>Ayub</a:t>
            </a:r>
            <a:r>
              <a:rPr lang="en-US" dirty="0"/>
              <a:t> chohan-1807436</a:t>
            </a:r>
            <a:endParaRPr lang="en-US" dirty="0" err="1"/>
          </a:p>
        </p:txBody>
      </p:sp>
    </p:spTree>
    <p:extLst>
      <p:ext uri="{BB962C8B-B14F-4D97-AF65-F5344CB8AC3E}">
        <p14:creationId xmlns="" xmlns:p14="http://schemas.microsoft.com/office/powerpoint/2010/main" val="109857222"/>
      </p:ext>
    </p:extLst>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A04D4DE-FF65-475F-B025-62063F92D873}"/>
              </a:ext>
            </a:extLst>
          </p:cNvPr>
          <p:cNvSpPr>
            <a:spLocks noGrp="1"/>
          </p:cNvSpPr>
          <p:nvPr>
            <p:ph type="title"/>
          </p:nvPr>
        </p:nvSpPr>
        <p:spPr/>
        <p:txBody>
          <a:bodyPr>
            <a:normAutofit fontScale="90000"/>
          </a:bodyPr>
          <a:lstStyle/>
          <a:p>
            <a:r>
              <a:rPr lang="en-GB" dirty="0"/>
              <a:t>Why it is important and how to manage conflict at work</a:t>
            </a:r>
          </a:p>
        </p:txBody>
      </p:sp>
      <p:sp>
        <p:nvSpPr>
          <p:cNvPr id="4" name="Content Placeholder 3">
            <a:extLst>
              <a:ext uri="{FF2B5EF4-FFF2-40B4-BE49-F238E27FC236}">
                <a16:creationId xmlns="" xmlns:a16="http://schemas.microsoft.com/office/drawing/2014/main" id="{7D8A98DE-E584-436D-9404-7C3793D49AE3}"/>
              </a:ext>
            </a:extLst>
          </p:cNvPr>
          <p:cNvSpPr>
            <a:spLocks noGrp="1"/>
          </p:cNvSpPr>
          <p:nvPr>
            <p:ph sz="half" idx="2"/>
          </p:nvPr>
        </p:nvSpPr>
        <p:spPr>
          <a:xfrm>
            <a:off x="714348" y="1857364"/>
            <a:ext cx="3618869" cy="3289853"/>
          </a:xfrm>
        </p:spPr>
        <p:txBody>
          <a:bodyPr vert="horz" lIns="91440" tIns="45720" rIns="91440" bIns="45720" rtlCol="0" anchor="t">
            <a:normAutofit fontScale="92500" lnSpcReduction="20000"/>
          </a:bodyPr>
          <a:lstStyle/>
          <a:p>
            <a:pPr marL="0" indent="0">
              <a:buNone/>
            </a:pPr>
            <a:endParaRPr lang="en-GB" dirty="0">
              <a:solidFill>
                <a:schemeClr val="accent1"/>
              </a:solidFill>
            </a:endParaRPr>
          </a:p>
          <a:p>
            <a:pPr marL="0" indent="0">
              <a:buNone/>
            </a:pPr>
            <a:r>
              <a:rPr lang="en-GB" dirty="0"/>
              <a:t>The importance of conflict resolution in your workplace should never be taken lightly.   (</a:t>
            </a:r>
            <a:r>
              <a:rPr lang="en-GB" dirty="0" err="1"/>
              <a:t>libby</a:t>
            </a:r>
            <a:r>
              <a:rPr lang="en-GB" dirty="0"/>
              <a:t> </a:t>
            </a:r>
            <a:r>
              <a:rPr lang="en-GB" dirty="0" err="1"/>
              <a:t>calaby</a:t>
            </a:r>
            <a:r>
              <a:rPr lang="en-GB" dirty="0"/>
              <a:t>)</a:t>
            </a:r>
            <a:endParaRPr lang="en-GB" dirty="0">
              <a:solidFill>
                <a:schemeClr val="accent1"/>
              </a:solidFill>
            </a:endParaRPr>
          </a:p>
          <a:p>
            <a:pPr marL="0" indent="0">
              <a:buNone/>
            </a:pPr>
            <a:r>
              <a:rPr lang="en-GB" dirty="0">
                <a:solidFill>
                  <a:srgbClr val="404040"/>
                </a:solidFill>
              </a:rPr>
              <a:t>Through conflict self awareness we can more effectively manage conflicts and therefore their professional and personal relationships.</a:t>
            </a:r>
          </a:p>
          <a:p>
            <a:pPr marL="0" indent="0">
              <a:buNone/>
            </a:pPr>
            <a:endParaRPr lang="en-GB" dirty="0">
              <a:solidFill>
                <a:schemeClr val="accent1"/>
              </a:solidFill>
            </a:endParaRPr>
          </a:p>
          <a:p>
            <a:pPr marL="0" indent="0">
              <a:buNone/>
            </a:pPr>
            <a:endParaRPr lang="en-GB" dirty="0">
              <a:solidFill>
                <a:schemeClr val="accent1"/>
              </a:solidFill>
            </a:endParaRPr>
          </a:p>
        </p:txBody>
      </p:sp>
      <p:sp>
        <p:nvSpPr>
          <p:cNvPr id="5" name="Content Placeholder 4">
            <a:extLst>
              <a:ext uri="{FF2B5EF4-FFF2-40B4-BE49-F238E27FC236}">
                <a16:creationId xmlns="" xmlns:a16="http://schemas.microsoft.com/office/drawing/2014/main" id="{02436D49-D11E-46E4-995C-B9499E04A5FF}"/>
              </a:ext>
            </a:extLst>
          </p:cNvPr>
          <p:cNvSpPr>
            <a:spLocks noGrp="1"/>
          </p:cNvSpPr>
          <p:nvPr>
            <p:ph sz="quarter" idx="4"/>
          </p:nvPr>
        </p:nvSpPr>
        <p:spPr/>
        <p:txBody>
          <a:bodyPr vert="horz" lIns="91440" tIns="45720" rIns="91440" bIns="45720" rtlCol="0" anchor="t">
            <a:normAutofit/>
          </a:bodyPr>
          <a:lstStyle/>
          <a:p>
            <a:r>
              <a:rPr lang="en-US" dirty="0"/>
              <a:t>Better outcome in work</a:t>
            </a:r>
          </a:p>
          <a:p>
            <a:r>
              <a:rPr lang="en-US" dirty="0"/>
              <a:t>Less stress</a:t>
            </a:r>
          </a:p>
          <a:p>
            <a:r>
              <a:rPr lang="en-US" dirty="0"/>
              <a:t>Calm environment</a:t>
            </a:r>
          </a:p>
          <a:p>
            <a:pPr marL="0" indent="0">
              <a:buNone/>
            </a:pPr>
            <a:endParaRPr lang="en-US" dirty="0"/>
          </a:p>
          <a:p>
            <a:endParaRPr lang="en-US" dirty="0"/>
          </a:p>
        </p:txBody>
      </p:sp>
    </p:spTree>
    <p:extLst>
      <p:ext uri="{BB962C8B-B14F-4D97-AF65-F5344CB8AC3E}">
        <p14:creationId xmlns="" xmlns:p14="http://schemas.microsoft.com/office/powerpoint/2010/main" val="2125152932"/>
      </p:ext>
    </p:extLst>
  </p:cSld>
  <p:clrMapOvr>
    <a:masterClrMapping/>
  </p:clrMapOvr>
  <mc:AlternateContent xmlns:mc="http://schemas.openxmlformats.org/markup-compatibility/2006">
    <mc:Choice xmlns="" xmlns:p14="http://schemas.microsoft.com/office/powerpoint/2010/main" Requires="p14">
      <p:transition spd="slow" p14:dur="800">
        <p:circle/>
      </p:transition>
    </mc:Choice>
    <mc:Fallback>
      <p:transition spd="slow">
        <p:circl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1" name="Rectangle 14">
            <a:extLst>
              <a:ext uri="{FF2B5EF4-FFF2-40B4-BE49-F238E27FC236}">
                <a16:creationId xmlns="" xmlns:a16="http://schemas.microsoft.com/office/drawing/2014/main" id="{676411ED-5314-4C9A-A717-DD5A041FAF6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6">
            <a:extLst>
              <a:ext uri="{FF2B5EF4-FFF2-40B4-BE49-F238E27FC236}">
                <a16:creationId xmlns="" xmlns:a16="http://schemas.microsoft.com/office/drawing/2014/main" id="{01CD0F23-A289-474D-AC8E-7B770AB4CE5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82600" y="643468"/>
            <a:ext cx="8178800"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8">
            <a:extLst>
              <a:ext uri="{FF2B5EF4-FFF2-40B4-BE49-F238E27FC236}">
                <a16:creationId xmlns="" xmlns:a16="http://schemas.microsoft.com/office/drawing/2014/main" id="{B45CE986-4A76-4B58-8796-1E505901C6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9" name="Picture 8">
            <a:extLst>
              <a:ext uri="{FF2B5EF4-FFF2-40B4-BE49-F238E27FC236}">
                <a16:creationId xmlns="" xmlns:a16="http://schemas.microsoft.com/office/drawing/2014/main" id="{7150C131-A3B5-4FC1-B8E3-F4D874C0A387}"/>
              </a:ext>
            </a:extLst>
          </p:cNvPr>
          <p:cNvPicPr>
            <a:picLocks noChangeAspect="1"/>
          </p:cNvPicPr>
          <p:nvPr/>
        </p:nvPicPr>
        <p:blipFill>
          <a:blip r:embed="rId2">
            <a:extLst>
              <a:ext uri="{28A0092B-C50C-407E-A947-70E740481C1C}">
                <a14:useLocalDpi xmlns="" xmlns:a14="http://schemas.microsoft.com/office/drawing/2010/main" val="0"/>
              </a:ext>
              <a:ext uri="{837473B0-CC2E-450A-ABE3-18F120FF3D39}">
                <a1611:picAttrSrcUrl xmlns="" xmlns:a1611="http://schemas.microsoft.com/office/drawing/2016/11/main" r:id=""/>
              </a:ext>
            </a:extLst>
          </a:blip>
          <a:stretch>
            <a:fillRect/>
          </a:stretch>
        </p:blipFill>
        <p:spPr>
          <a:xfrm>
            <a:off x="3428992" y="2004390"/>
            <a:ext cx="5143536" cy="4370672"/>
          </a:xfrm>
          <a:prstGeom prst="rect">
            <a:avLst/>
          </a:prstGeom>
        </p:spPr>
      </p:pic>
      <p:sp>
        <p:nvSpPr>
          <p:cNvPr id="14" name="Rectangle 13">
            <a:extLst>
              <a:ext uri="{FF2B5EF4-FFF2-40B4-BE49-F238E27FC236}">
                <a16:creationId xmlns="" xmlns:a16="http://schemas.microsoft.com/office/drawing/2014/main" id="{63F7117C-398A-430A-ACF3-624EA5BABDF6}"/>
              </a:ext>
            </a:extLst>
          </p:cNvPr>
          <p:cNvSpPr/>
          <p:nvPr/>
        </p:nvSpPr>
        <p:spPr>
          <a:xfrm>
            <a:off x="1753788" y="1007166"/>
            <a:ext cx="5268481" cy="8481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2" name="TextBox 1">
            <a:extLst>
              <a:ext uri="{FF2B5EF4-FFF2-40B4-BE49-F238E27FC236}">
                <a16:creationId xmlns="" xmlns:a16="http://schemas.microsoft.com/office/drawing/2014/main" id="{4FEC28B4-EFA2-405B-89AA-59A195F94295}"/>
              </a:ext>
            </a:extLst>
          </p:cNvPr>
          <p:cNvSpPr txBox="1"/>
          <p:nvPr/>
        </p:nvSpPr>
        <p:spPr>
          <a:xfrm>
            <a:off x="2571736" y="1071546"/>
            <a:ext cx="351310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Techniques of managing conflict</a:t>
            </a:r>
          </a:p>
        </p:txBody>
      </p:sp>
      <p:sp>
        <p:nvSpPr>
          <p:cNvPr id="3" name="TextBox 2">
            <a:extLst>
              <a:ext uri="{FF2B5EF4-FFF2-40B4-BE49-F238E27FC236}">
                <a16:creationId xmlns="" xmlns:a16="http://schemas.microsoft.com/office/drawing/2014/main" id="{2AD4777B-8166-4B16-B7C0-732E1FF3717E}"/>
              </a:ext>
            </a:extLst>
          </p:cNvPr>
          <p:cNvSpPr txBox="1"/>
          <p:nvPr/>
        </p:nvSpPr>
        <p:spPr>
          <a:xfrm>
            <a:off x="1365131" y="2352135"/>
            <a:ext cx="160451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Avoid situations</a:t>
            </a:r>
          </a:p>
        </p:txBody>
      </p:sp>
      <p:sp>
        <p:nvSpPr>
          <p:cNvPr id="6" name="Arrow: Right 5">
            <a:extLst>
              <a:ext uri="{FF2B5EF4-FFF2-40B4-BE49-F238E27FC236}">
                <a16:creationId xmlns="" xmlns:a16="http://schemas.microsoft.com/office/drawing/2014/main" id="{14A1D8E6-C1F7-4A81-B9EA-6C3BCA5768F0}"/>
              </a:ext>
            </a:extLst>
          </p:cNvPr>
          <p:cNvSpPr/>
          <p:nvPr/>
        </p:nvSpPr>
        <p:spPr>
          <a:xfrm>
            <a:off x="657485" y="2309666"/>
            <a:ext cx="614632" cy="35943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Right 6">
            <a:extLst>
              <a:ext uri="{FF2B5EF4-FFF2-40B4-BE49-F238E27FC236}">
                <a16:creationId xmlns="" xmlns:a16="http://schemas.microsoft.com/office/drawing/2014/main" id="{DD138C08-F779-490B-A154-4F097E779730}"/>
              </a:ext>
            </a:extLst>
          </p:cNvPr>
          <p:cNvSpPr/>
          <p:nvPr/>
        </p:nvSpPr>
        <p:spPr>
          <a:xfrm>
            <a:off x="689833" y="3100420"/>
            <a:ext cx="582284" cy="3594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 xmlns:a16="http://schemas.microsoft.com/office/drawing/2014/main" id="{605AD6D4-F9E9-4653-873C-D98F343B5C97}"/>
              </a:ext>
            </a:extLst>
          </p:cNvPr>
          <p:cNvSpPr txBox="1"/>
          <p:nvPr/>
        </p:nvSpPr>
        <p:spPr>
          <a:xfrm>
            <a:off x="1364457" y="3098860"/>
            <a:ext cx="17015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Act professional </a:t>
            </a:r>
          </a:p>
        </p:txBody>
      </p:sp>
      <p:sp>
        <p:nvSpPr>
          <p:cNvPr id="10" name="Arrow: Right 9">
            <a:extLst>
              <a:ext uri="{FF2B5EF4-FFF2-40B4-BE49-F238E27FC236}">
                <a16:creationId xmlns="" xmlns:a16="http://schemas.microsoft.com/office/drawing/2014/main" id="{338FF74A-129D-4B17-ADCF-DCDDA8DA5C8A}"/>
              </a:ext>
            </a:extLst>
          </p:cNvPr>
          <p:cNvSpPr/>
          <p:nvPr/>
        </p:nvSpPr>
        <p:spPr>
          <a:xfrm>
            <a:off x="657484" y="3804910"/>
            <a:ext cx="603849" cy="330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 xmlns:a16="http://schemas.microsoft.com/office/drawing/2014/main" id="{AE96683A-698A-4DB8-98D2-955B68469419}"/>
              </a:ext>
            </a:extLst>
          </p:cNvPr>
          <p:cNvSpPr txBox="1"/>
          <p:nvPr/>
        </p:nvSpPr>
        <p:spPr>
          <a:xfrm>
            <a:off x="1364456" y="3688332"/>
            <a:ext cx="20574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Communicate with each other to resolve </a:t>
            </a:r>
            <a:r>
              <a:rPr lang="en-US"/>
              <a:t>the ongoing issues </a:t>
            </a:r>
            <a:endParaRPr lang="en-US" dirty="0"/>
          </a:p>
        </p:txBody>
      </p:sp>
    </p:spTree>
    <p:extLst>
      <p:ext uri="{BB962C8B-B14F-4D97-AF65-F5344CB8AC3E}">
        <p14:creationId xmlns="" xmlns:p14="http://schemas.microsoft.com/office/powerpoint/2010/main" val="3650795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B931E77-6F81-46C1-A2C8-EACC6F214589}"/>
              </a:ext>
            </a:extLst>
          </p:cNvPr>
          <p:cNvSpPr>
            <a:spLocks noGrp="1"/>
          </p:cNvSpPr>
          <p:nvPr>
            <p:ph type="ctrTitle"/>
          </p:nvPr>
        </p:nvSpPr>
        <p:spPr/>
        <p:txBody>
          <a:bodyPr/>
          <a:lstStyle/>
          <a:p>
            <a:endParaRPr lang="en-US"/>
          </a:p>
        </p:txBody>
      </p:sp>
      <p:sp>
        <p:nvSpPr>
          <p:cNvPr id="3" name="Subtitle 2">
            <a:extLst>
              <a:ext uri="{FF2B5EF4-FFF2-40B4-BE49-F238E27FC236}">
                <a16:creationId xmlns="" xmlns:a16="http://schemas.microsoft.com/office/drawing/2014/main" id="{0A92DFDA-81EC-4FAB-9257-9C81D9F54F02}"/>
              </a:ext>
            </a:extLst>
          </p:cNvPr>
          <p:cNvSpPr>
            <a:spLocks noGrp="1"/>
          </p:cNvSpPr>
          <p:nvPr>
            <p:ph type="subTitle" idx="1"/>
          </p:nvPr>
        </p:nvSpPr>
        <p:spPr/>
        <p:txBody>
          <a:bodyPr/>
          <a:lstStyle/>
          <a:p>
            <a:endParaRPr lang="en-US"/>
          </a:p>
        </p:txBody>
      </p:sp>
      <p:pic>
        <p:nvPicPr>
          <p:cNvPr id="6" name="Picture 6" descr="A screenshot of a cell phone&#10;&#10;Description generated with very high confidence">
            <a:extLst>
              <a:ext uri="{FF2B5EF4-FFF2-40B4-BE49-F238E27FC236}">
                <a16:creationId xmlns="" xmlns:a16="http://schemas.microsoft.com/office/drawing/2014/main" id="{D7924703-0ACA-4506-8E86-75AA66CD2038}"/>
              </a:ext>
            </a:extLst>
          </p:cNvPr>
          <p:cNvPicPr>
            <a:picLocks noChangeAspect="1"/>
          </p:cNvPicPr>
          <p:nvPr/>
        </p:nvPicPr>
        <p:blipFill>
          <a:blip r:embed="rId2"/>
          <a:stretch>
            <a:fillRect/>
          </a:stretch>
        </p:blipFill>
        <p:spPr>
          <a:xfrm>
            <a:off x="1106339" y="1119240"/>
            <a:ext cx="6489219" cy="5050843"/>
          </a:xfrm>
          <a:prstGeom prst="rect">
            <a:avLst/>
          </a:prstGeom>
        </p:spPr>
      </p:pic>
    </p:spTree>
    <p:extLst>
      <p:ext uri="{BB962C8B-B14F-4D97-AF65-F5344CB8AC3E}">
        <p14:creationId xmlns="" xmlns:p14="http://schemas.microsoft.com/office/powerpoint/2010/main" val="41631648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t>
            </a:r>
            <a:r>
              <a:rPr lang="en-GB" dirty="0" smtClean="0"/>
              <a:t>ummary</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aim of these slides are to provide work colleague's with conflict management information</a:t>
            </a:r>
          </a:p>
          <a:p>
            <a:r>
              <a:rPr lang="en-GB" dirty="0" smtClean="0"/>
              <a:t>that can be beneficial personally and professionally.</a:t>
            </a:r>
          </a:p>
          <a:p>
            <a:endParaRPr lang="en-GB" dirty="0" smtClean="0"/>
          </a:p>
          <a:p>
            <a:r>
              <a:rPr lang="en-GB" dirty="0" smtClean="0"/>
              <a:t>Practicing management conflict skills leads to more successful engagement.</a:t>
            </a:r>
          </a:p>
          <a:p>
            <a:endParaRPr lang="en-GB" dirty="0" smtClean="0"/>
          </a:p>
          <a:p>
            <a:r>
              <a:rPr lang="en-GB" dirty="0" smtClean="0"/>
              <a:t>Using the right attitude and techniques will lead a more successful business.</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14290"/>
            <a:ext cx="8358246" cy="2428892"/>
          </a:xfrm>
        </p:spPr>
        <p:txBody>
          <a:bodyPr>
            <a:normAutofit fontScale="90000"/>
          </a:bodyPr>
          <a:lstStyle/>
          <a:p>
            <a:r>
              <a:rPr lang="en-GB" sz="4000" dirty="0" smtClean="0"/>
              <a:t>Summary</a:t>
            </a:r>
            <a:r>
              <a:rPr lang="en-GB" dirty="0" smtClean="0"/>
              <a:t/>
            </a:r>
            <a:br>
              <a:rPr lang="en-GB" dirty="0" smtClean="0"/>
            </a:br>
            <a:r>
              <a:rPr lang="en-GB" sz="4000" dirty="0" smtClean="0"/>
              <a:t>Light House Consultancy</a:t>
            </a:r>
            <a:br>
              <a:rPr lang="en-GB" sz="4000" dirty="0" smtClean="0"/>
            </a:br>
            <a:r>
              <a:rPr lang="en-GB" sz="4000" dirty="0" smtClean="0"/>
              <a:t>0121 707 7070</a:t>
            </a:r>
            <a:r>
              <a:rPr lang="en-GB" dirty="0" smtClean="0"/>
              <a:t/>
            </a:r>
            <a:br>
              <a:rPr lang="en-GB" dirty="0" smtClean="0"/>
            </a:br>
            <a:r>
              <a:rPr lang="en-GB" sz="4000" dirty="0" smtClean="0">
                <a:hlinkClick r:id="rId2"/>
              </a:rPr>
              <a:t>ideas@lighthouse.com</a:t>
            </a:r>
            <a:r>
              <a:rPr lang="en-GB" sz="4000" dirty="0" smtClean="0"/>
              <a:t> </a:t>
            </a:r>
            <a:r>
              <a:rPr lang="en-GB" dirty="0" smtClean="0"/>
              <a:t/>
            </a:r>
            <a:br>
              <a:rPr lang="en-GB" dirty="0" smtClean="0"/>
            </a:br>
            <a:r>
              <a:rPr lang="en-GB" sz="2200" dirty="0" smtClean="0">
                <a:solidFill>
                  <a:srgbClr val="FF0000"/>
                </a:solidFill>
              </a:rPr>
              <a:t>Please feel free to contact us for any further materials </a:t>
            </a:r>
            <a:r>
              <a:rPr lang="en-GB" sz="2200" dirty="0" smtClean="0">
                <a:solidFill>
                  <a:srgbClr val="FF0000"/>
                </a:solidFill>
              </a:rPr>
              <a:t>required</a:t>
            </a:r>
            <a:br>
              <a:rPr lang="en-GB" sz="2200" dirty="0" smtClean="0">
                <a:solidFill>
                  <a:srgbClr val="FF0000"/>
                </a:solidFill>
              </a:rPr>
            </a:br>
            <a:r>
              <a:rPr lang="en-GB" sz="2200" dirty="0" smtClean="0">
                <a:solidFill>
                  <a:srgbClr val="FF0000"/>
                </a:solidFill>
              </a:rPr>
              <a:t> </a:t>
            </a:r>
            <a:r>
              <a:rPr lang="en-GB" sz="2200" dirty="0" smtClean="0">
                <a:solidFill>
                  <a:srgbClr val="FF0000"/>
                </a:solidFill>
              </a:rPr>
              <a:t>Thank you</a:t>
            </a:r>
            <a:br>
              <a:rPr lang="en-GB" sz="2200" dirty="0" smtClean="0">
                <a:solidFill>
                  <a:srgbClr val="FF0000"/>
                </a:solidFill>
              </a:rPr>
            </a:br>
            <a:endParaRPr lang="en-GB" sz="2200" dirty="0">
              <a:solidFill>
                <a:srgbClr val="FF0000"/>
              </a:solidFill>
            </a:endParaRPr>
          </a:p>
        </p:txBody>
      </p:sp>
      <p:sp>
        <p:nvSpPr>
          <p:cNvPr id="5" name="Content Placeholder 4"/>
          <p:cNvSpPr>
            <a:spLocks noGrp="1"/>
          </p:cNvSpPr>
          <p:nvPr>
            <p:ph idx="1"/>
          </p:nvPr>
        </p:nvSpPr>
        <p:spPr>
          <a:xfrm>
            <a:off x="457200" y="2714620"/>
            <a:ext cx="8229600" cy="3857652"/>
          </a:xfrm>
        </p:spPr>
        <p:txBody>
          <a:bodyPr/>
          <a:lstStyle/>
          <a:p>
            <a:r>
              <a:rPr lang="en-GB" dirty="0" smtClean="0"/>
              <a:t>Benefits  Of Team Work        (Shabina </a:t>
            </a:r>
            <a:r>
              <a:rPr lang="en-GB" dirty="0" err="1" smtClean="0"/>
              <a:t>Bano</a:t>
            </a:r>
            <a:r>
              <a:rPr lang="en-GB" dirty="0" smtClean="0"/>
              <a:t>)</a:t>
            </a:r>
          </a:p>
          <a:p>
            <a:r>
              <a:rPr lang="en-GB" dirty="0" smtClean="0"/>
              <a:t>Stages Of Team developing   (</a:t>
            </a:r>
            <a:r>
              <a:rPr lang="en-GB" dirty="0" err="1" smtClean="0"/>
              <a:t>Nageena</a:t>
            </a:r>
            <a:r>
              <a:rPr lang="en-GB" dirty="0" smtClean="0"/>
              <a:t> Ahmed)</a:t>
            </a:r>
          </a:p>
          <a:p>
            <a:r>
              <a:rPr lang="en-GB" dirty="0" smtClean="0"/>
              <a:t>Team Roles			     (</a:t>
            </a:r>
            <a:r>
              <a:rPr lang="en-GB" dirty="0" err="1" smtClean="0"/>
              <a:t>Hasan</a:t>
            </a:r>
            <a:r>
              <a:rPr lang="en-GB" dirty="0" smtClean="0"/>
              <a:t> Begum)</a:t>
            </a:r>
          </a:p>
          <a:p>
            <a:r>
              <a:rPr lang="en-GB" dirty="0" smtClean="0"/>
              <a:t>Successful Team </a:t>
            </a:r>
            <a:r>
              <a:rPr lang="en-GB" dirty="0" smtClean="0"/>
              <a:t>Development                     </a:t>
            </a:r>
            <a:r>
              <a:rPr lang="en-GB" dirty="0" smtClean="0"/>
              <a:t>(</a:t>
            </a:r>
            <a:r>
              <a:rPr lang="en-GB" dirty="0" err="1" smtClean="0"/>
              <a:t>Priya</a:t>
            </a:r>
            <a:r>
              <a:rPr lang="en-GB" dirty="0" smtClean="0"/>
              <a:t> &amp; </a:t>
            </a:r>
            <a:r>
              <a:rPr lang="en-GB" dirty="0" err="1" smtClean="0"/>
              <a:t>Usman</a:t>
            </a:r>
            <a:r>
              <a:rPr lang="en-GB" dirty="0" smtClean="0"/>
              <a:t>)</a:t>
            </a:r>
          </a:p>
          <a:p>
            <a:r>
              <a:rPr lang="en-GB" dirty="0" smtClean="0"/>
              <a:t>Managing </a:t>
            </a:r>
            <a:r>
              <a:rPr lang="en-GB" dirty="0" smtClean="0"/>
              <a:t>Conflict		(</a:t>
            </a:r>
            <a:r>
              <a:rPr lang="en-GB" dirty="0" err="1" smtClean="0"/>
              <a:t>Saminah</a:t>
            </a:r>
            <a:r>
              <a:rPr lang="en-GB" dirty="0" smtClean="0"/>
              <a:t> </a:t>
            </a:r>
            <a:r>
              <a:rPr lang="en-GB" dirty="0" err="1" smtClean="0"/>
              <a:t>Chohan</a:t>
            </a:r>
            <a:r>
              <a:rPr lang="en-GB" dirty="0" smtClean="0"/>
              <a:t>)</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a:t>
            </a:r>
            <a:endParaRPr lang="en-GB" dirty="0"/>
          </a:p>
        </p:txBody>
      </p:sp>
      <p:sp>
        <p:nvSpPr>
          <p:cNvPr id="3" name="Content Placeholder 2"/>
          <p:cNvSpPr>
            <a:spLocks noGrp="1"/>
          </p:cNvSpPr>
          <p:nvPr>
            <p:ph idx="1"/>
          </p:nvPr>
        </p:nvSpPr>
        <p:spPr>
          <a:xfrm>
            <a:off x="457200" y="1285860"/>
            <a:ext cx="8229600" cy="4840303"/>
          </a:xfrm>
        </p:spPr>
        <p:txBody>
          <a:bodyPr>
            <a:normAutofit fontScale="92500" lnSpcReduction="10000"/>
          </a:bodyPr>
          <a:lstStyle/>
          <a:p>
            <a:r>
              <a:rPr lang="en-GB" sz="1600" dirty="0" smtClean="0">
                <a:hlinkClick r:id="rId2"/>
              </a:rPr>
              <a:t>www.forbes.com/sites</a:t>
            </a:r>
            <a:endParaRPr lang="en-GB" sz="1600" dirty="0" smtClean="0"/>
          </a:p>
          <a:p>
            <a:r>
              <a:rPr lang="en-GB" sz="1600" dirty="0" err="1" smtClean="0"/>
              <a:t>Glennllopis</a:t>
            </a:r>
            <a:r>
              <a:rPr lang="en-GB" sz="1600" dirty="0" smtClean="0"/>
              <a:t>/2012/10/01/6-ways-successful-teams-are-built-to-last</a:t>
            </a:r>
          </a:p>
          <a:p>
            <a:r>
              <a:rPr lang="en-GB" sz="1600" dirty="0" smtClean="0"/>
              <a:t>Tina </a:t>
            </a:r>
            <a:r>
              <a:rPr lang="en-GB" sz="1600" dirty="0" err="1" smtClean="0"/>
              <a:t>benson</a:t>
            </a:r>
            <a:r>
              <a:rPr lang="en-GB" sz="1600" dirty="0" smtClean="0"/>
              <a:t> 18th April 2017 How to build an effective team</a:t>
            </a:r>
          </a:p>
          <a:p>
            <a:r>
              <a:rPr lang="en-GB" sz="1600" dirty="0" err="1" smtClean="0"/>
              <a:t>Belsan</a:t>
            </a:r>
            <a:r>
              <a:rPr lang="en-GB" sz="1600" dirty="0" smtClean="0"/>
              <a:t>, (2013).  The Bruce </a:t>
            </a:r>
            <a:r>
              <a:rPr lang="en-GB" sz="1600" dirty="0" err="1" smtClean="0"/>
              <a:t>Tuckman</a:t>
            </a:r>
            <a:r>
              <a:rPr lang="en-GB" sz="1600" dirty="0" smtClean="0"/>
              <a:t> theory about teamwork. Available at </a:t>
            </a:r>
            <a:r>
              <a:rPr lang="en-GB" sz="1600" dirty="0" smtClean="0">
                <a:hlinkClick r:id="rId3"/>
              </a:rPr>
              <a:t>http://teamworkdefinition.com/brucetuckmantheory/</a:t>
            </a:r>
            <a:r>
              <a:rPr lang="en-GB" sz="1600" dirty="0" smtClean="0"/>
              <a:t> accessed on 13</a:t>
            </a:r>
            <a:r>
              <a:rPr lang="en-GB" sz="1600" baseline="30000" dirty="0" smtClean="0"/>
              <a:t>th</a:t>
            </a:r>
            <a:r>
              <a:rPr lang="en-GB" sz="1600" dirty="0" smtClean="0"/>
              <a:t> May 2019. </a:t>
            </a:r>
          </a:p>
          <a:p>
            <a:r>
              <a:rPr lang="en-GB" sz="1600" dirty="0" smtClean="0"/>
              <a:t>S </a:t>
            </a:r>
            <a:r>
              <a:rPr lang="en-GB" sz="1600" dirty="0" err="1" smtClean="0"/>
              <a:t>Heathfield</a:t>
            </a:r>
            <a:r>
              <a:rPr lang="en-GB" sz="1600" dirty="0" smtClean="0"/>
              <a:t> (2018).  5 Stages of Team Development. Available at </a:t>
            </a:r>
            <a:r>
              <a:rPr lang="en-GB" sz="1600" dirty="0" smtClean="0">
                <a:hlinkClick r:id="rId4"/>
              </a:rPr>
              <a:t>https://www.thebalancecareers.com/what-are-the-stages-of-team-development-1919224</a:t>
            </a:r>
            <a:r>
              <a:rPr lang="en-GB" sz="1600" dirty="0" smtClean="0"/>
              <a:t> accessed on 13th May 2019.</a:t>
            </a:r>
          </a:p>
          <a:p>
            <a:pPr lvl="0"/>
            <a:r>
              <a:rPr lang="en-GB" sz="1600" i="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Paul Merchant; Reviewed by Jayne Thompson, LLB, LLM; Updated February 04, 2019</a:t>
            </a:r>
          </a:p>
          <a:p>
            <a:r>
              <a:rPr lang="en-US" sz="1600" dirty="0" err="1" smtClean="0"/>
              <a:t>Kilman</a:t>
            </a:r>
            <a:r>
              <a:rPr lang="en-US" sz="1600" dirty="0" smtClean="0"/>
              <a:t>, T. (2017) </a:t>
            </a:r>
            <a:r>
              <a:rPr lang="en-US" sz="1600" i="1" dirty="0" smtClean="0"/>
              <a:t>Conflict Resolution Model. </a:t>
            </a:r>
            <a:r>
              <a:rPr lang="en-US" sz="1600" dirty="0" smtClean="0"/>
              <a:t>Available </a:t>
            </a:r>
            <a:r>
              <a:rPr lang="en-US" sz="1600" dirty="0" err="1" smtClean="0"/>
              <a:t>at:</a:t>
            </a:r>
            <a:r>
              <a:rPr lang="en-US" sz="1600" dirty="0" err="1" smtClean="0">
                <a:ea typeface="+mn-lt"/>
                <a:cs typeface="+mn-lt"/>
                <a:hlinkClick r:id="rId5"/>
              </a:rPr>
              <a:t>http</a:t>
            </a:r>
            <a:r>
              <a:rPr lang="en-US" sz="1600" dirty="0" smtClean="0">
                <a:ea typeface="+mn-lt"/>
                <a:cs typeface="+mn-lt"/>
                <a:hlinkClick r:id="rId5"/>
              </a:rPr>
              <a:t>://</a:t>
            </a:r>
            <a:r>
              <a:rPr lang="en-US" sz="1600" dirty="0" err="1" smtClean="0">
                <a:ea typeface="+mn-lt"/>
                <a:cs typeface="+mn-lt"/>
                <a:hlinkClick r:id="rId5"/>
              </a:rPr>
              <a:t>www.managetrainlearn.com</a:t>
            </a:r>
            <a:r>
              <a:rPr lang="en-US" sz="1600" dirty="0" smtClean="0">
                <a:ea typeface="+mn-lt"/>
                <a:cs typeface="+mn-lt"/>
                <a:hlinkClick r:id="rId5"/>
              </a:rPr>
              <a:t>/page/conflict-resolution-model</a:t>
            </a:r>
            <a:r>
              <a:rPr lang="en-US" sz="1600" dirty="0" smtClean="0"/>
              <a:t> (Accessed 13th May 2109). </a:t>
            </a:r>
          </a:p>
          <a:p>
            <a:r>
              <a:rPr lang="en-US" sz="1600" dirty="0" err="1" smtClean="0">
                <a:hlinkClick r:id="rId6"/>
              </a:rPr>
              <a:t>LIbby</a:t>
            </a:r>
            <a:r>
              <a:rPr lang="en-US" sz="1600" dirty="0" smtClean="0">
                <a:hlinkClick r:id="rId6"/>
              </a:rPr>
              <a:t>, C (2017) Human results. Available at:  https://humanresults.co.uk/</a:t>
            </a:r>
            <a:r>
              <a:rPr lang="en-US" sz="1600" dirty="0" smtClean="0"/>
              <a:t> (Accessed 9th may 2019)</a:t>
            </a:r>
          </a:p>
          <a:p>
            <a:endParaRPr lang="en-US" sz="1400" dirty="0" smtClean="0"/>
          </a:p>
          <a:p>
            <a:pPr lvl="0"/>
            <a:r>
              <a:rPr lang="en-GB" sz="1400" dirty="0" smtClean="0">
                <a:latin typeface="Calibri" panose="020F0502020204030204" pitchFamily="34" charset="0"/>
                <a:ea typeface="Calibri" panose="020F0502020204030204" pitchFamily="34" charset="0"/>
                <a:cs typeface="Times New Roman" panose="02020603050405020304" pitchFamily="18" charset="0"/>
              </a:rPr>
              <a:t>• The Balance Careers. (2019). 10 Tips About How You Can Improve Teamwork in Your Office.</a:t>
            </a:r>
          </a:p>
          <a:p>
            <a:pPr lvl="0"/>
            <a:endParaRPr lang="en-GB" sz="1400" dirty="0" smtClean="0">
              <a:latin typeface="Calibri" panose="020F0502020204030204" pitchFamily="34" charset="0"/>
              <a:ea typeface="Calibri" panose="020F0502020204030204" pitchFamily="34" charset="0"/>
              <a:cs typeface="Times New Roman" panose="02020603050405020304" pitchFamily="18" charset="0"/>
            </a:endParaRPr>
          </a:p>
          <a:p>
            <a:pPr lvl="0"/>
            <a:r>
              <a:rPr lang="en-GB" sz="1400" dirty="0" smtClean="0">
                <a:latin typeface="Calibri" panose="020F0502020204030204" pitchFamily="34" charset="0"/>
                <a:ea typeface="Calibri" panose="020F0502020204030204" pitchFamily="34" charset="0"/>
                <a:cs typeface="Times New Roman" panose="02020603050405020304" pitchFamily="18" charset="0"/>
              </a:rPr>
              <a:t>[online] Available at: https://www.thebalancecareers.com/tips-for-better-teamwork-</a:t>
            </a:r>
          </a:p>
          <a:p>
            <a:pPr lvl="0"/>
            <a:r>
              <a:rPr lang="en-GB" sz="1400" dirty="0" smtClean="0">
                <a:latin typeface="Calibri" panose="020F0502020204030204" pitchFamily="34" charset="0"/>
                <a:ea typeface="Calibri" panose="020F0502020204030204" pitchFamily="34" charset="0"/>
                <a:cs typeface="Times New Roman" panose="02020603050405020304" pitchFamily="18" charset="0"/>
              </a:rPr>
              <a:t>1919225 [Accessed 7 May 2019].</a:t>
            </a:r>
          </a:p>
          <a:p>
            <a:pPr lvl="0"/>
            <a:r>
              <a:rPr lang="en-GB" sz="1400" dirty="0" smtClean="0">
                <a:hlinkClick r:id="rId7"/>
              </a:rPr>
              <a:t>http://www.conocophillips.com/?utm_source=Google&amp;utm_medium=PaidSearch&amp;utm_campaign=Branded&amp;utm_content=Conoco_phillips&amp;gclid=CjwKCAjw8e7mBRBsEiwAPVxxiCOhehlIiezoMK0qOrDFYzOY1M4kqTr9TmAtz1045RlDgBuPv96GbRoCq80QAvD_BwE</a:t>
            </a:r>
            <a:endParaRPr lang="en-GB" sz="1400" dirty="0" smtClean="0">
              <a:latin typeface="Calibri" panose="020F0502020204030204" pitchFamily="34" charset="0"/>
              <a:ea typeface="Calibri" panose="020F0502020204030204" pitchFamily="34" charset="0"/>
              <a:cs typeface="Times New Roman" panose="02020603050405020304" pitchFamily="18" charset="0"/>
            </a:endParaRPr>
          </a:p>
          <a:p>
            <a:endParaRPr lang="en-GB" sz="1600" dirty="0" smtClean="0"/>
          </a:p>
          <a:p>
            <a:endParaRPr lang="en-GB" sz="1600"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884</TotalTime>
  <Words>1468</Words>
  <Application>Microsoft Office PowerPoint</Application>
  <PresentationFormat>On-screen Show (4:3)</PresentationFormat>
  <Paragraphs>267</Paragraphs>
  <Slides>33</Slides>
  <Notes>6</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Light House Consultancy  Presents How To Promote Effective Team Work </vt:lpstr>
      <vt:lpstr>Agenda and Consultants</vt:lpstr>
      <vt:lpstr>Benefits of Teamwork Shabina Bano 1807062</vt:lpstr>
      <vt:lpstr>Great things in business are never done by one person. They’re done by a team of people. Steve Jobs</vt:lpstr>
      <vt:lpstr>Tips for Team Building</vt:lpstr>
      <vt:lpstr>Slide 6</vt:lpstr>
      <vt:lpstr>Question Time </vt:lpstr>
      <vt:lpstr>5 Stages of Team Development</vt:lpstr>
      <vt:lpstr>Tuckmans Model</vt:lpstr>
      <vt:lpstr>Forming stage</vt:lpstr>
      <vt:lpstr>Storming</vt:lpstr>
      <vt:lpstr>Norming</vt:lpstr>
      <vt:lpstr>Performing</vt:lpstr>
      <vt:lpstr>Adjourning</vt:lpstr>
      <vt:lpstr>Slide 15</vt:lpstr>
      <vt:lpstr>TEAM ROLES</vt:lpstr>
      <vt:lpstr>Slide 17</vt:lpstr>
      <vt:lpstr>Slide 18</vt:lpstr>
      <vt:lpstr>Slide 19</vt:lpstr>
      <vt:lpstr>Slide 20</vt:lpstr>
      <vt:lpstr>Slide 21</vt:lpstr>
      <vt:lpstr>Successful Team Development </vt:lpstr>
      <vt:lpstr>What is successful team development? </vt:lpstr>
      <vt:lpstr>Core skills needed FOR A TEAM TO BE  successful </vt:lpstr>
      <vt:lpstr>Benefits of a successful team</vt:lpstr>
      <vt:lpstr>EXAMPLE OF SUCCESSFUL TEAM DEVELOPMENT </vt:lpstr>
      <vt:lpstr>Managing conflict</vt:lpstr>
      <vt:lpstr>Why it is important and how to manage conflict at work</vt:lpstr>
      <vt:lpstr>Slide 29</vt:lpstr>
      <vt:lpstr>Slide 30</vt:lpstr>
      <vt:lpstr>Summary</vt:lpstr>
      <vt:lpstr>Summary Light House Consultancy 0121 707 7070 ideas@lighthouse.com  Please feel free to contact us for any further materials required  Thank you </vt:lpstr>
      <vt:lpstr>Referencing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Building</dc:title>
  <dc:creator>Windows User</dc:creator>
  <cp:lastModifiedBy>Windows User</cp:lastModifiedBy>
  <cp:revision>99</cp:revision>
  <dcterms:created xsi:type="dcterms:W3CDTF">2019-05-05T14:53:24Z</dcterms:created>
  <dcterms:modified xsi:type="dcterms:W3CDTF">2019-05-16T18:48:20Z</dcterms:modified>
</cp:coreProperties>
</file>