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0"/>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x="3200400" cy="1828800"/>
  <p:notesSz cx="6858000" cy="9144000"/>
  <p:embeddedFontLst>
    <p:embeddedFont>
      <p:font typeface="Glegoo" charset="1" panose="00000000000000000000"/>
      <p:regular r:id="rId18"/>
    </p:embeddedFont>
    <p:embeddedFont>
      <p:font typeface="Exo 2" charset="1" panose="00000500000000000000"/>
      <p:regular r:id="rId19"/>
    </p:embeddedFont>
    <p:embeddedFont>
      <p:font typeface="Exo 2 Bold" charset="1" panose="0000080000000000000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notesMasters/notesMaster1.xml" Type="http://schemas.openxmlformats.org/officeDocument/2006/relationships/notesMaster"/><Relationship Id="rId21" Target="theme/theme2.xml" Type="http://schemas.openxmlformats.org/officeDocument/2006/relationships/theme"/><Relationship Id="rId22" Target="notesSlides/notesSlide1.xml" Type="http://schemas.openxmlformats.org/officeDocument/2006/relationships/notesSlide"/><Relationship Id="rId23" Target="fonts/font23.fntdata" Type="http://schemas.openxmlformats.org/officeDocument/2006/relationships/font"/><Relationship Id="rId24" Target="notesSlides/notesSlide2.xml" Type="http://schemas.openxmlformats.org/officeDocument/2006/relationships/notesSlide"/><Relationship Id="rId25" Target="notesSlides/notesSlide3.xml" Type="http://schemas.openxmlformats.org/officeDocument/2006/relationships/notesSlide"/><Relationship Id="rId26" Target="notesSlides/notesSlide4.xml" Type="http://schemas.openxmlformats.org/officeDocument/2006/relationships/notesSlide"/><Relationship Id="rId27" Target="notesSlides/notesSlide5.xml" Type="http://schemas.openxmlformats.org/officeDocument/2006/relationships/notesSlide"/><Relationship Id="rId28" Target="notesSlides/notesSlide6.xml" Type="http://schemas.openxmlformats.org/officeDocument/2006/relationships/notesSlide"/><Relationship Id="rId29" Target="notesSlides/notesSlide7.xml" Type="http://schemas.openxmlformats.org/officeDocument/2006/relationships/notesSlide"/><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BT Group is a large company based in London, United Kingdom.</a:t>
            </a:r>
          </a:p>
          <a:p>
            <a:r>
              <a:rPr lang="en-US"/>
              <a:t>It works in telecommunications, providing broadband, mobile, TV, and cybersecurity services.</a:t>
            </a:r>
          </a:p>
          <a:p>
            <a:r>
              <a:rPr lang="en-US"/>
              <a:t/>
            </a:r>
          </a:p>
          <a:p>
            <a:r>
              <a:rPr lang="en-US"/>
              <a:t>BT has about 90,000 employees and serves over 30 million customers.</a:t>
            </a:r>
          </a:p>
          <a:p>
            <a:r>
              <a:rPr lang="en-US"/>
              <a:t>In 2025, it made around £20.4 billion in revenue.</a:t>
            </a:r>
          </a:p>
          <a:p>
            <a:r>
              <a:rPr lang="en-US"/>
              <a:t/>
            </a:r>
          </a:p>
          <a:p>
            <a:r>
              <a:rPr lang="en-US"/>
              <a:t>Its mission is “to be the UK’s most trusted connector of people, business, and society.”</a:t>
            </a:r>
          </a:p>
          <a:p>
            <a:r>
              <a:rPr lang="en-US"/>
              <a:t>Its vision is “When people connect, there’s no limit to the good they can do.”</a:t>
            </a:r>
          </a:p>
          <a:p>
            <a:r>
              <a:rPr lang="en-US"/>
              <a:t/>
            </a:r>
          </a:p>
          <a:p>
            <a:r>
              <a:rPr lang="en-US"/>
              <a:t>BT is now transforming its business, so HR must hire skilled people to support this change.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a:r>
          </a:p>
          <a:p>
            <a:r>
              <a:rPr lang="en-US"/>
              <a:t>Before hiring someone, a company must know exactly what the job is. This is called job analysis.</a:t>
            </a:r>
          </a:p>
          <a:p>
            <a:r>
              <a:rPr lang="en-US"/>
              <a:t>Job analysis means looking at the tasks, duties, and responsibilities of the job. It also checks how the job fits into the company.</a:t>
            </a:r>
          </a:p>
          <a:p>
            <a:r>
              <a:rPr lang="en-US"/>
              <a:t>Example:</a:t>
            </a:r>
          </a:p>
          <a:p>
            <a:r>
              <a:rPr lang="en-US"/>
              <a:t>For a BT Change Manager in a business transformation project, job analysis can show:</a:t>
            </a:r>
          </a:p>
          <a:p>
            <a:r>
              <a:rPr lang="en-US"/>
              <a:t>What the person must do: lead change, work with different teams, manage risks</a:t>
            </a:r>
          </a:p>
          <a:p>
            <a:r>
              <a:rPr lang="en-US"/>
              <a:t>When it is needed: during network upgrades and digital projects</a:t>
            </a:r>
          </a:p>
          <a:p>
            <a:r>
              <a:rPr lang="en-US"/>
              <a:t>When the job is clear, we can make a better job description and person specification. </a:t>
            </a:r>
          </a:p>
          <a:p>
            <a:r>
              <a:rPr lang="en-US"/>
              <a:t/>
            </a:r>
          </a:p>
          <a:p>
            <a:r>
              <a:rPr lang="en-US"/>
              <a:t>A job description tells what the job is about. It shows:</a:t>
            </a:r>
          </a:p>
          <a:p>
            <a:r>
              <a:rPr lang="en-US"/>
              <a:t/>
            </a:r>
          </a:p>
          <a:p>
            <a:r>
              <a:rPr lang="en-US"/>
              <a:t>Main tasks</a:t>
            </a:r>
          </a:p>
          <a:p>
            <a:r>
              <a:rPr lang="en-US"/>
              <a:t/>
            </a:r>
          </a:p>
          <a:p>
            <a:r>
              <a:rPr lang="en-US"/>
              <a:t>Who the person reports to</a:t>
            </a:r>
          </a:p>
          <a:p>
            <a:r>
              <a:rPr lang="en-US"/>
              <a:t/>
            </a:r>
          </a:p>
          <a:p>
            <a:r>
              <a:rPr lang="en-US"/>
              <a:t>What results are expected</a:t>
            </a:r>
          </a:p>
          <a:p>
            <a:r>
              <a:rPr lang="en-US"/>
              <a:t/>
            </a:r>
          </a:p>
          <a:p>
            <a:r>
              <a:rPr lang="en-US"/>
              <a:t>A person specification tells the kind of person we want. It shows:</a:t>
            </a:r>
          </a:p>
          <a:p>
            <a:r>
              <a:rPr lang="en-US"/>
              <a:t/>
            </a:r>
          </a:p>
          <a:p>
            <a:r>
              <a:rPr lang="en-US"/>
              <a:t>Skills</a:t>
            </a:r>
          </a:p>
          <a:p>
            <a:r>
              <a:rPr lang="en-US"/>
              <a:t/>
            </a:r>
          </a:p>
          <a:p>
            <a:r>
              <a:rPr lang="en-US"/>
              <a:t>Qualifications</a:t>
            </a:r>
          </a:p>
          <a:p>
            <a:r>
              <a:rPr lang="en-US"/>
              <a:t/>
            </a:r>
          </a:p>
          <a:p>
            <a:r>
              <a:rPr lang="en-US"/>
              <a:t>Experience</a:t>
            </a:r>
          </a:p>
          <a:p>
            <a:r>
              <a:rPr lang="en-US"/>
              <a:t/>
            </a:r>
          </a:p>
          <a:p>
            <a:r>
              <a:rPr lang="en-US"/>
              <a:t>Personal qualities</a:t>
            </a:r>
          </a:p>
          <a:p>
            <a:r>
              <a:rPr lang="en-US"/>
              <a:t/>
            </a:r>
          </a:p>
          <a:p>
            <a:r>
              <a:rPr lang="en-US"/>
              <a:t>Example for BT:</a:t>
            </a:r>
          </a:p>
          <a:p>
            <a:r>
              <a:rPr lang="en-US"/>
              <a:t/>
            </a:r>
          </a:p>
          <a:p>
            <a:r>
              <a:rPr lang="en-US"/>
              <a:t>Job Description: Lead digital transformation in UK networks</a:t>
            </a:r>
          </a:p>
          <a:p>
            <a:r>
              <a:rPr lang="en-US"/>
              <a:t/>
            </a:r>
          </a:p>
          <a:p>
            <a:r>
              <a:rPr lang="en-US"/>
              <a:t>Person Specification: 5 years experience in change management, good communication, shares BT values</a:t>
            </a:r>
          </a:p>
          <a:p>
            <a:r>
              <a:rPr lang="en-US"/>
              <a:t/>
            </a:r>
          </a:p>
          <a:p>
            <a:r>
              <a:rPr lang="en-US"/>
              <a:t>These documents help find the right people and make sure they can do the job well and grow in the company.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a behavioural interview, we ask the candidate about real situations they have faced before. This helps us see how they solve problems, work with others, and make decisions. For example, for a BT Change Manager, we want someone who can lead a team through change and handle problems. By asking about past experiences, we can predict how they will perform in the new role.”</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a structured interview, all candidates get the same questions, and the interviewer rates their answers using a scoring guide. This makes the process more objective and fair. For BT, it’s useful because it helps find someone who can manage complex changes in a consistent way.</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a panel interview, more than one interviewer is present. Each person focuses on different skills, like leadership or technical ability. It’s very useful for BT’s transformation projects because it shows how the candidate performs under pressure and interacts with different leaders.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Good questions help us know more about the candidate. Techniques include:</a:t>
            </a:r>
          </a:p>
          <a:p>
            <a:r>
              <a:rPr lang="en-US"/>
              <a:t/>
            </a:r>
          </a:p>
          <a:p>
            <a:r>
              <a:rPr lang="en-US"/>
              <a:t>Probing questions: ask more details, e.g. “What did you do next?”</a:t>
            </a:r>
          </a:p>
          <a:p>
            <a:r>
              <a:rPr lang="en-US"/>
              <a:t/>
            </a:r>
          </a:p>
          <a:p>
            <a:r>
              <a:rPr lang="en-US"/>
              <a:t>Socratic questions: make candidate think, e.g. “Why did you do it that way?”</a:t>
            </a:r>
          </a:p>
          <a:p>
            <a:r>
              <a:rPr lang="en-US"/>
              <a:t/>
            </a:r>
          </a:p>
          <a:p>
            <a:r>
              <a:rPr lang="en-US"/>
              <a:t>Funnel technique: start broad, go into details</a:t>
            </a:r>
          </a:p>
          <a:p>
            <a:r>
              <a:rPr lang="en-US"/>
              <a:t>These questions help us see if the candidate shares BT values and can work well in transformation projects.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my analysis, both types of interviews have benefits and limits. For a Change Manager, leadership and communication are key, so a face-to-face interview gives a deeper understanding of how the person interacts. But online interviews are faster and cheaper, especially for early screening. I think BT should use both — start online to save time, and finish face-to-face to confirm the best candidate.”</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1.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2.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 Id="rId3" Target="../media/image3.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4.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 Id="rId3" Target="../media/image6.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pesync.com/what-is-job-analysis.html?utm_source=chatgpt.com" TargetMode="External" Type="http://schemas.openxmlformats.org/officeDocument/2006/relationships/hyperlink"/><Relationship Id="rId3" Target="https://manchestercommunitycentral.org/recruitment-and-selection-factsheet?utm_source=chatgpt.com" TargetMode="External" Type="http://schemas.openxmlformats.org/officeDocument/2006/relationships/hyperlink"/><Relationship Id="rId4" Target="https://www.bristol.ac.uk/hr/resourcing/practicalguidance/selection/interviewtechnique.html?utm_source=chatgpt.com" TargetMode="External" Type="http://schemas.openxmlformats.org/officeDocument/2006/relationships/hyperlink"/><Relationship Id="rId5" Target="https://www.opm.gov/policy-data-oversight/assessment-and-selection/structured-interviews/" TargetMode="External" Type="http://schemas.openxmlformats.org/officeDocument/2006/relationships/hyperlink"/><Relationship Id="rId6" Target="https://changingminds.org/disciplines/hr/selection/interview.htm?utm_source=chatgpt.com" TargetMode="External" Type="http://schemas.openxmlformats.org/officeDocument/2006/relationships/hyperlink"/><Relationship Id="rId7" Target="https://www.aihr.com/blog/modern-recruiting-techniques/?utm_source=chatgpt.com" TargetMode="External" Type="http://schemas.openxmlformats.org/officeDocument/2006/relationships/hyperlink"/></Relationships>
</file>

<file path=ppt/slides/slide1.xml><?xml version="1.0" encoding="utf-8"?>
<p:sld xmlns:p="http://schemas.openxmlformats.org/presentationml/2006/main" xmlns:a="http://schemas.openxmlformats.org/drawingml/2006/main">
  <p:cSld>
    <p:bg>
      <p:bgPr>
        <a:solidFill>
          <a:srgbClr val="1B2040"/>
        </a:solidFill>
      </p:bgPr>
    </p:bg>
    <p:spTree>
      <p:nvGrpSpPr>
        <p:cNvPr id="1" name=""/>
        <p:cNvGrpSpPr/>
        <p:nvPr/>
      </p:nvGrpSpPr>
      <p:grpSpPr>
        <a:xfrm>
          <a:off x="0" y="0"/>
          <a:ext cx="0" cy="0"/>
          <a:chOff x="0" y="0"/>
          <a:chExt cx="0" cy="0"/>
        </a:xfrm>
      </p:grpSpPr>
      <p:grpSp>
        <p:nvGrpSpPr>
          <p:cNvPr name="Group 2" id="2"/>
          <p:cNvGrpSpPr/>
          <p:nvPr/>
        </p:nvGrpSpPr>
        <p:grpSpPr>
          <a:xfrm rot="-8099999">
            <a:off x="2189703" y="-605467"/>
            <a:ext cx="1347909" cy="1737212"/>
            <a:chOff x="0" y="0"/>
            <a:chExt cx="4842510" cy="6355769"/>
          </a:xfrm>
        </p:grpSpPr>
        <p:sp>
          <p:nvSpPr>
            <p:cNvPr name="Freeform 3" id="3"/>
            <p:cNvSpPr/>
            <p:nvPr/>
          </p:nvSpPr>
          <p:spPr>
            <a:xfrm flipH="false" flipV="false" rot="0">
              <a:off x="29210" y="12700"/>
              <a:ext cx="4775200" cy="6308779"/>
            </a:xfrm>
            <a:custGeom>
              <a:avLst/>
              <a:gdLst/>
              <a:ahLst/>
              <a:cxnLst/>
              <a:rect r="r" b="b" t="t" l="l"/>
              <a:pathLst>
                <a:path h="6308779" w="4775200">
                  <a:moveTo>
                    <a:pt x="2396490" y="0"/>
                  </a:moveTo>
                  <a:cubicBezTo>
                    <a:pt x="2249170" y="0"/>
                    <a:pt x="2131060" y="119380"/>
                    <a:pt x="2131060" y="265430"/>
                  </a:cubicBezTo>
                  <a:cubicBezTo>
                    <a:pt x="2131060" y="388620"/>
                    <a:pt x="2214880" y="491490"/>
                    <a:pt x="2327910" y="521970"/>
                  </a:cubicBezTo>
                  <a:lnTo>
                    <a:pt x="2327910" y="6240199"/>
                  </a:lnTo>
                  <a:cubicBezTo>
                    <a:pt x="2327910" y="6278299"/>
                    <a:pt x="2358390" y="6308779"/>
                    <a:pt x="2396490" y="6308779"/>
                  </a:cubicBezTo>
                  <a:cubicBezTo>
                    <a:pt x="2434590" y="6308779"/>
                    <a:pt x="2465070" y="6278299"/>
                    <a:pt x="2465070" y="6240199"/>
                  </a:cubicBezTo>
                  <a:lnTo>
                    <a:pt x="2465070" y="521970"/>
                  </a:lnTo>
                  <a:cubicBezTo>
                    <a:pt x="2578100" y="491490"/>
                    <a:pt x="2661920" y="388620"/>
                    <a:pt x="2661920" y="265430"/>
                  </a:cubicBezTo>
                  <a:cubicBezTo>
                    <a:pt x="2661920" y="119380"/>
                    <a:pt x="2542540" y="0"/>
                    <a:pt x="2396490" y="0"/>
                  </a:cubicBezTo>
                  <a:close/>
                  <a:moveTo>
                    <a:pt x="4508500" y="0"/>
                  </a:moveTo>
                  <a:cubicBezTo>
                    <a:pt x="4361180" y="0"/>
                    <a:pt x="4243070" y="119380"/>
                    <a:pt x="4243070" y="265430"/>
                  </a:cubicBezTo>
                  <a:cubicBezTo>
                    <a:pt x="4243070" y="388620"/>
                    <a:pt x="4326890" y="491490"/>
                    <a:pt x="4439920" y="521970"/>
                  </a:cubicBezTo>
                  <a:lnTo>
                    <a:pt x="4439920" y="3042920"/>
                  </a:lnTo>
                  <a:lnTo>
                    <a:pt x="2960370" y="3042920"/>
                  </a:lnTo>
                  <a:cubicBezTo>
                    <a:pt x="2922270" y="3042920"/>
                    <a:pt x="2891790" y="3073400"/>
                    <a:pt x="2891790" y="3111500"/>
                  </a:cubicBezTo>
                  <a:lnTo>
                    <a:pt x="2891790" y="6240199"/>
                  </a:lnTo>
                  <a:cubicBezTo>
                    <a:pt x="2891790" y="6278299"/>
                    <a:pt x="2922270" y="6308779"/>
                    <a:pt x="2960370" y="6308779"/>
                  </a:cubicBezTo>
                  <a:cubicBezTo>
                    <a:pt x="2998470" y="6308779"/>
                    <a:pt x="3028950" y="6278299"/>
                    <a:pt x="3028950" y="6240199"/>
                  </a:cubicBezTo>
                  <a:lnTo>
                    <a:pt x="3028950" y="3180080"/>
                  </a:lnTo>
                  <a:lnTo>
                    <a:pt x="4509770" y="3180080"/>
                  </a:lnTo>
                  <a:cubicBezTo>
                    <a:pt x="4547870" y="3180080"/>
                    <a:pt x="4578350" y="3149600"/>
                    <a:pt x="4578350" y="3111500"/>
                  </a:cubicBezTo>
                  <a:lnTo>
                    <a:pt x="4578350" y="521970"/>
                  </a:lnTo>
                  <a:cubicBezTo>
                    <a:pt x="4691380" y="491490"/>
                    <a:pt x="4775200" y="388620"/>
                    <a:pt x="4775200" y="265430"/>
                  </a:cubicBezTo>
                  <a:cubicBezTo>
                    <a:pt x="4775200" y="119380"/>
                    <a:pt x="4655820" y="0"/>
                    <a:pt x="4508500" y="0"/>
                  </a:cubicBezTo>
                  <a:close/>
                  <a:moveTo>
                    <a:pt x="1814830" y="3044190"/>
                  </a:moveTo>
                  <a:lnTo>
                    <a:pt x="334010" y="3044190"/>
                  </a:lnTo>
                  <a:lnTo>
                    <a:pt x="334010" y="521970"/>
                  </a:lnTo>
                  <a:cubicBezTo>
                    <a:pt x="447040" y="491490"/>
                    <a:pt x="530860" y="388620"/>
                    <a:pt x="530860" y="265430"/>
                  </a:cubicBezTo>
                  <a:cubicBezTo>
                    <a:pt x="530860" y="119380"/>
                    <a:pt x="411480" y="0"/>
                    <a:pt x="265430" y="0"/>
                  </a:cubicBezTo>
                  <a:cubicBezTo>
                    <a:pt x="118110" y="0"/>
                    <a:pt x="0" y="119380"/>
                    <a:pt x="0" y="265430"/>
                  </a:cubicBezTo>
                  <a:cubicBezTo>
                    <a:pt x="0" y="388620"/>
                    <a:pt x="83820" y="491490"/>
                    <a:pt x="196850" y="521970"/>
                  </a:cubicBezTo>
                  <a:lnTo>
                    <a:pt x="196850" y="3111500"/>
                  </a:lnTo>
                  <a:cubicBezTo>
                    <a:pt x="196850" y="3149600"/>
                    <a:pt x="227330" y="3180080"/>
                    <a:pt x="265430" y="3180080"/>
                  </a:cubicBezTo>
                  <a:lnTo>
                    <a:pt x="1746250" y="3180080"/>
                  </a:lnTo>
                  <a:lnTo>
                    <a:pt x="1746250" y="6240199"/>
                  </a:lnTo>
                  <a:cubicBezTo>
                    <a:pt x="1746250" y="6278299"/>
                    <a:pt x="1776730" y="6308779"/>
                    <a:pt x="1814830" y="6308779"/>
                  </a:cubicBezTo>
                  <a:cubicBezTo>
                    <a:pt x="1852930" y="6308779"/>
                    <a:pt x="1883410" y="6278299"/>
                    <a:pt x="1883410" y="6240199"/>
                  </a:cubicBezTo>
                  <a:lnTo>
                    <a:pt x="1883410" y="3111500"/>
                  </a:lnTo>
                  <a:cubicBezTo>
                    <a:pt x="1883410" y="3074670"/>
                    <a:pt x="1851660" y="3044190"/>
                    <a:pt x="1814830" y="3044190"/>
                  </a:cubicBezTo>
                  <a:close/>
                </a:path>
              </a:pathLst>
            </a:custGeom>
            <a:solidFill>
              <a:srgbClr val="FF8D5F"/>
            </a:solidFill>
          </p:spPr>
        </p:sp>
      </p:grpSp>
      <p:sp>
        <p:nvSpPr>
          <p:cNvPr name="TextBox 4" id="4"/>
          <p:cNvSpPr txBox="true"/>
          <p:nvPr/>
        </p:nvSpPr>
        <p:spPr>
          <a:xfrm rot="0">
            <a:off x="108000" y="562915"/>
            <a:ext cx="2301644" cy="351485"/>
          </a:xfrm>
          <a:prstGeom prst="rect">
            <a:avLst/>
          </a:prstGeom>
        </p:spPr>
        <p:txBody>
          <a:bodyPr anchor="t" rtlCol="false" tIns="0" lIns="0" bIns="0" rIns="0">
            <a:spAutoFit/>
          </a:bodyPr>
          <a:lstStyle/>
          <a:p>
            <a:pPr algn="l">
              <a:lnSpc>
                <a:spcPts val="1412"/>
              </a:lnSpc>
            </a:pPr>
            <a:r>
              <a:rPr lang="en-US" sz="1296" spc="12">
                <a:solidFill>
                  <a:srgbClr val="FFFFFF"/>
                </a:solidFill>
                <a:latin typeface="Glegoo"/>
                <a:ea typeface="Glegoo"/>
                <a:cs typeface="Glegoo"/>
                <a:sym typeface="Glegoo"/>
              </a:rPr>
              <a:t>Recruitment and Selection Process at BT Group</a:t>
            </a:r>
          </a:p>
        </p:txBody>
      </p:sp>
      <p:sp>
        <p:nvSpPr>
          <p:cNvPr name="TextBox 5" id="5"/>
          <p:cNvSpPr txBox="true"/>
          <p:nvPr/>
        </p:nvSpPr>
        <p:spPr>
          <a:xfrm rot="0">
            <a:off x="143611" y="1228141"/>
            <a:ext cx="2119086" cy="453390"/>
          </a:xfrm>
          <a:prstGeom prst="rect">
            <a:avLst/>
          </a:prstGeom>
        </p:spPr>
        <p:txBody>
          <a:bodyPr anchor="t" rtlCol="false" tIns="0" lIns="0" bIns="0" rIns="0">
            <a:spAutoFit/>
          </a:bodyPr>
          <a:lstStyle/>
          <a:p>
            <a:pPr algn="l">
              <a:lnSpc>
                <a:spcPts val="1260"/>
              </a:lnSpc>
            </a:pPr>
            <a:r>
              <a:rPr lang="en-US" sz="900">
                <a:solidFill>
                  <a:srgbClr val="FFFFFF"/>
                </a:solidFill>
                <a:latin typeface="Exo 2"/>
                <a:ea typeface="Exo 2"/>
                <a:cs typeface="Exo 2"/>
                <a:sym typeface="Exo 2"/>
              </a:rPr>
              <a:t>Your Name: Dovar Navruzshoev</a:t>
            </a:r>
          </a:p>
          <a:p>
            <a:pPr algn="l">
              <a:lnSpc>
                <a:spcPts val="1260"/>
              </a:lnSpc>
            </a:pPr>
            <a:r>
              <a:rPr lang="en-US" sz="900">
                <a:solidFill>
                  <a:srgbClr val="FFFFFF"/>
                </a:solidFill>
                <a:latin typeface="Exo 2"/>
                <a:ea typeface="Exo 2"/>
                <a:cs typeface="Exo 2"/>
                <a:sym typeface="Exo 2"/>
              </a:rPr>
              <a:t>Course: LCLM5002 – Managing People</a:t>
            </a:r>
          </a:p>
          <a:p>
            <a:pPr algn="l">
              <a:lnSpc>
                <a:spcPts val="1260"/>
              </a:lnSpc>
            </a:pPr>
            <a:r>
              <a:rPr lang="en-US" sz="900">
                <a:solidFill>
                  <a:srgbClr val="FFFFFF"/>
                </a:solidFill>
                <a:latin typeface="Exo 2"/>
                <a:ea typeface="Exo 2"/>
                <a:cs typeface="Exo 2"/>
                <a:sym typeface="Exo 2"/>
              </a:rPr>
              <a:t>Date: 08.11.2025</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1B2040"/>
        </a:solidFill>
      </p:bgPr>
    </p:bg>
    <p:spTree>
      <p:nvGrpSpPr>
        <p:cNvPr id="1" name=""/>
        <p:cNvGrpSpPr/>
        <p:nvPr/>
      </p:nvGrpSpPr>
      <p:grpSpPr>
        <a:xfrm>
          <a:off x="0" y="0"/>
          <a:ext cx="0" cy="0"/>
          <a:chOff x="0" y="0"/>
          <a:chExt cx="0" cy="0"/>
        </a:xfrm>
      </p:grpSpPr>
      <p:sp>
        <p:nvSpPr>
          <p:cNvPr name="TextBox 2" id="2"/>
          <p:cNvSpPr txBox="true"/>
          <p:nvPr/>
        </p:nvSpPr>
        <p:spPr>
          <a:xfrm rot="0">
            <a:off x="277257" y="117525"/>
            <a:ext cx="2740263" cy="221969"/>
          </a:xfrm>
          <a:prstGeom prst="rect">
            <a:avLst/>
          </a:prstGeom>
        </p:spPr>
        <p:txBody>
          <a:bodyPr anchor="t" rtlCol="false" tIns="0" lIns="0" bIns="0" rIns="0">
            <a:spAutoFit/>
          </a:bodyPr>
          <a:lstStyle/>
          <a:p>
            <a:pPr algn="ctr">
              <a:lnSpc>
                <a:spcPts val="1712"/>
              </a:lnSpc>
            </a:pPr>
            <a:r>
              <a:rPr lang="en-US" sz="1570" spc="15">
                <a:solidFill>
                  <a:srgbClr val="FFFFFF"/>
                </a:solidFill>
                <a:latin typeface="Glegoo"/>
                <a:ea typeface="Glegoo"/>
                <a:cs typeface="Glegoo"/>
                <a:sym typeface="Glegoo"/>
              </a:rPr>
              <a:t>Table of Contents</a:t>
            </a:r>
          </a:p>
        </p:txBody>
      </p:sp>
      <p:sp>
        <p:nvSpPr>
          <p:cNvPr name="TextBox 3" id="3"/>
          <p:cNvSpPr txBox="true"/>
          <p:nvPr/>
        </p:nvSpPr>
        <p:spPr>
          <a:xfrm rot="0">
            <a:off x="277257" y="643671"/>
            <a:ext cx="2635812" cy="1002249"/>
          </a:xfrm>
          <a:prstGeom prst="rect">
            <a:avLst/>
          </a:prstGeom>
        </p:spPr>
        <p:txBody>
          <a:bodyPr anchor="t" rtlCol="false" tIns="0" lIns="0" bIns="0" rIns="0">
            <a:spAutoFit/>
          </a:bodyPr>
          <a:lstStyle/>
          <a:p>
            <a:pPr algn="just" marL="183004" indent="-91502" lvl="1">
              <a:lnSpc>
                <a:spcPts val="1186"/>
              </a:lnSpc>
              <a:buAutoNum type="arabicPeriod" startAt="1"/>
            </a:pPr>
            <a:r>
              <a:rPr lang="en-US" sz="847">
                <a:solidFill>
                  <a:srgbClr val="FFFFFF"/>
                </a:solidFill>
                <a:latin typeface="Exo 2"/>
                <a:ea typeface="Exo 2"/>
                <a:cs typeface="Exo 2"/>
                <a:sym typeface="Exo 2"/>
              </a:rPr>
              <a:t> Overview of the company </a:t>
            </a:r>
          </a:p>
          <a:p>
            <a:pPr algn="just" marL="183004" indent="-91502" lvl="1">
              <a:lnSpc>
                <a:spcPts val="1186"/>
              </a:lnSpc>
              <a:buAutoNum type="arabicPeriod" startAt="1"/>
            </a:pPr>
            <a:r>
              <a:rPr lang="en-US" sz="847">
                <a:solidFill>
                  <a:srgbClr val="FFFFFF"/>
                </a:solidFill>
                <a:latin typeface="Exo 2"/>
                <a:ea typeface="Exo 2"/>
                <a:cs typeface="Exo 2"/>
                <a:sym typeface="Exo 2"/>
              </a:rPr>
              <a:t>Recruitment Process</a:t>
            </a:r>
          </a:p>
          <a:p>
            <a:pPr algn="just" marL="183004" indent="-91502" lvl="1">
              <a:lnSpc>
                <a:spcPts val="1186"/>
              </a:lnSpc>
              <a:buAutoNum type="arabicPeriod" startAt="1"/>
            </a:pPr>
            <a:r>
              <a:rPr lang="en-US" sz="847">
                <a:solidFill>
                  <a:srgbClr val="FFFFFF"/>
                </a:solidFill>
                <a:latin typeface="Exo 2"/>
                <a:ea typeface="Exo 2"/>
                <a:cs typeface="Exo 2"/>
                <a:sym typeface="Exo 2"/>
              </a:rPr>
              <a:t>Sourcing &amp; Selection</a:t>
            </a:r>
          </a:p>
          <a:p>
            <a:pPr algn="just" marL="183004" indent="-91502" lvl="1">
              <a:lnSpc>
                <a:spcPts val="1186"/>
              </a:lnSpc>
              <a:buAutoNum type="arabicPeriod" startAt="1"/>
            </a:pPr>
            <a:r>
              <a:rPr lang="en-US" sz="847">
                <a:solidFill>
                  <a:srgbClr val="FFFFFF"/>
                </a:solidFill>
                <a:latin typeface="Exo 2"/>
                <a:ea typeface="Exo 2"/>
                <a:cs typeface="Exo 2"/>
                <a:sym typeface="Exo 2"/>
              </a:rPr>
              <a:t> Interview Types (slides)</a:t>
            </a:r>
          </a:p>
          <a:p>
            <a:pPr algn="just" marL="183004" indent="-91502" lvl="1">
              <a:lnSpc>
                <a:spcPts val="1186"/>
              </a:lnSpc>
              <a:buAutoNum type="arabicPeriod" startAt="1"/>
            </a:pPr>
            <a:r>
              <a:rPr lang="en-US" sz="847">
                <a:solidFill>
                  <a:srgbClr val="FFFFFF"/>
                </a:solidFill>
                <a:latin typeface="Exo 2"/>
                <a:ea typeface="Exo 2"/>
                <a:cs typeface="Exo 2"/>
                <a:sym typeface="Exo 2"/>
              </a:rPr>
              <a:t>Questioning Techniques</a:t>
            </a:r>
          </a:p>
          <a:p>
            <a:pPr algn="just" marL="183004" indent="-91502" lvl="1">
              <a:lnSpc>
                <a:spcPts val="1186"/>
              </a:lnSpc>
              <a:buAutoNum type="arabicPeriod" startAt="1"/>
            </a:pPr>
            <a:r>
              <a:rPr lang="en-US" sz="847">
                <a:solidFill>
                  <a:srgbClr val="FFFFFF"/>
                </a:solidFill>
                <a:latin typeface="Exo 2"/>
                <a:ea typeface="Exo 2"/>
                <a:cs typeface="Exo 2"/>
                <a:sym typeface="Exo 2"/>
              </a:rPr>
              <a:t>Face-to-Face vs Online Interview</a:t>
            </a:r>
          </a:p>
          <a:p>
            <a:pPr algn="just" marL="183004" indent="-91502" lvl="1">
              <a:lnSpc>
                <a:spcPts val="1186"/>
              </a:lnSpc>
              <a:buAutoNum type="arabicPeriod" startAt="1"/>
            </a:pPr>
            <a:r>
              <a:rPr lang="en-US" sz="847">
                <a:solidFill>
                  <a:srgbClr val="FFFFFF"/>
                </a:solidFill>
                <a:latin typeface="Exo 2"/>
                <a:ea typeface="Exo 2"/>
                <a:cs typeface="Exo 2"/>
                <a:sym typeface="Exo 2"/>
              </a:rPr>
              <a:t>Overall analysis </a:t>
            </a:r>
          </a:p>
        </p:txBody>
      </p:sp>
      <p:sp>
        <p:nvSpPr>
          <p:cNvPr name="AutoShape 4" id="4"/>
          <p:cNvSpPr/>
          <p:nvPr/>
        </p:nvSpPr>
        <p:spPr>
          <a:xfrm>
            <a:off x="959003" y="393594"/>
            <a:ext cx="1376772" cy="0"/>
          </a:xfrm>
          <a:prstGeom prst="line">
            <a:avLst/>
          </a:prstGeom>
          <a:ln cap="flat" w="19050">
            <a:solidFill>
              <a:srgbClr val="FF8D5F"/>
            </a:solidFill>
            <a:prstDash val="sysDot"/>
            <a:headEnd type="none" len="sm" w="sm"/>
            <a:tailEnd type="none" len="sm" w="sm"/>
          </a:ln>
        </p:spPr>
      </p:sp>
    </p:spTree>
  </p:cSld>
  <p:clrMapOvr>
    <a:masterClrMapping/>
  </p:clrMapOvr>
</p:sld>
</file>

<file path=ppt/slides/slide3.xml><?xml version="1.0" encoding="utf-8"?>
<p:sld xmlns:p="http://schemas.openxmlformats.org/presentationml/2006/main" xmlns:a="http://schemas.openxmlformats.org/drawingml/2006/main">
  <p:cSld>
    <p:bg>
      <p:bgPr>
        <a:solidFill>
          <a:srgbClr val="1B2040"/>
        </a:solidFill>
      </p:bgPr>
    </p:bg>
    <p:spTree>
      <p:nvGrpSpPr>
        <p:cNvPr id="1" name=""/>
        <p:cNvGrpSpPr/>
        <p:nvPr/>
      </p:nvGrpSpPr>
      <p:grpSpPr>
        <a:xfrm>
          <a:off x="0" y="0"/>
          <a:ext cx="0" cy="0"/>
          <a:chOff x="0" y="0"/>
          <a:chExt cx="0" cy="0"/>
        </a:xfrm>
      </p:grpSpPr>
      <p:sp>
        <p:nvSpPr>
          <p:cNvPr name="TextBox 2" id="2"/>
          <p:cNvSpPr txBox="true"/>
          <p:nvPr/>
        </p:nvSpPr>
        <p:spPr>
          <a:xfrm rot="0">
            <a:off x="277257" y="127050"/>
            <a:ext cx="2740263" cy="181075"/>
          </a:xfrm>
          <a:prstGeom prst="rect">
            <a:avLst/>
          </a:prstGeom>
        </p:spPr>
        <p:txBody>
          <a:bodyPr anchor="t" rtlCol="false" tIns="0" lIns="0" bIns="0" rIns="0">
            <a:spAutoFit/>
          </a:bodyPr>
          <a:lstStyle/>
          <a:p>
            <a:pPr algn="ctr">
              <a:lnSpc>
                <a:spcPts val="1494"/>
              </a:lnSpc>
            </a:pPr>
            <a:r>
              <a:rPr lang="en-US" sz="1370" spc="13">
                <a:solidFill>
                  <a:srgbClr val="FFFFFF"/>
                </a:solidFill>
                <a:latin typeface="Glegoo"/>
                <a:ea typeface="Glegoo"/>
                <a:cs typeface="Glegoo"/>
                <a:sym typeface="Glegoo"/>
              </a:rPr>
              <a:t>Overview of the company</a:t>
            </a:r>
          </a:p>
        </p:txBody>
      </p:sp>
      <p:sp>
        <p:nvSpPr>
          <p:cNvPr name="TextBox 3" id="3"/>
          <p:cNvSpPr txBox="true"/>
          <p:nvPr/>
        </p:nvSpPr>
        <p:spPr>
          <a:xfrm rot="0">
            <a:off x="182880" y="350312"/>
            <a:ext cx="2884719" cy="1295608"/>
          </a:xfrm>
          <a:prstGeom prst="rect">
            <a:avLst/>
          </a:prstGeom>
        </p:spPr>
        <p:txBody>
          <a:bodyPr anchor="t" rtlCol="false" tIns="0" lIns="0" bIns="0" rIns="0">
            <a:spAutoFit/>
          </a:bodyPr>
          <a:lstStyle/>
          <a:p>
            <a:pPr algn="l">
              <a:lnSpc>
                <a:spcPts val="979"/>
              </a:lnSpc>
            </a:pPr>
            <a:r>
              <a:rPr lang="en-US" sz="699" b="true">
                <a:solidFill>
                  <a:srgbClr val="FFFFFF"/>
                </a:solidFill>
                <a:latin typeface="Exo 2 Bold"/>
                <a:ea typeface="Exo 2 Bold"/>
                <a:cs typeface="Exo 2 Bold"/>
                <a:sym typeface="Exo 2 Bold"/>
              </a:rPr>
              <a:t>Industry: </a:t>
            </a:r>
            <a:r>
              <a:rPr lang="en-US" sz="699">
                <a:solidFill>
                  <a:srgbClr val="FFFFFF"/>
                </a:solidFill>
                <a:latin typeface="Exo 2"/>
                <a:ea typeface="Exo 2"/>
                <a:cs typeface="Exo 2"/>
                <a:sym typeface="Exo 2"/>
              </a:rPr>
              <a:t>Telecommunications and Digital Solutions</a:t>
            </a:r>
          </a:p>
          <a:p>
            <a:pPr algn="l">
              <a:lnSpc>
                <a:spcPts val="979"/>
              </a:lnSpc>
              <a:spcBef>
                <a:spcPct val="0"/>
              </a:spcBef>
            </a:pPr>
          </a:p>
          <a:p>
            <a:pPr algn="l">
              <a:lnSpc>
                <a:spcPts val="979"/>
              </a:lnSpc>
              <a:spcBef>
                <a:spcPct val="0"/>
              </a:spcBef>
            </a:pPr>
            <a:r>
              <a:rPr lang="en-US" b="true" sz="699">
                <a:solidFill>
                  <a:srgbClr val="FFFFFF"/>
                </a:solidFill>
                <a:latin typeface="Exo 2 Bold"/>
                <a:ea typeface="Exo 2 Bold"/>
                <a:cs typeface="Exo 2 Bold"/>
                <a:sym typeface="Exo 2 Bold"/>
              </a:rPr>
              <a:t>Mission:  </a:t>
            </a:r>
            <a:r>
              <a:rPr lang="en-US" sz="699">
                <a:solidFill>
                  <a:srgbClr val="FFFFFF"/>
                </a:solidFill>
                <a:latin typeface="Exo 2"/>
                <a:ea typeface="Exo 2"/>
                <a:cs typeface="Exo 2"/>
                <a:sym typeface="Exo 2"/>
              </a:rPr>
              <a:t>To be the UK’s most trusted connector of people, business, and society.</a:t>
            </a:r>
          </a:p>
          <a:p>
            <a:pPr algn="l">
              <a:lnSpc>
                <a:spcPts val="979"/>
              </a:lnSpc>
              <a:spcBef>
                <a:spcPct val="0"/>
              </a:spcBef>
            </a:pPr>
          </a:p>
          <a:p>
            <a:pPr algn="l">
              <a:lnSpc>
                <a:spcPts val="979"/>
              </a:lnSpc>
              <a:spcBef>
                <a:spcPct val="0"/>
              </a:spcBef>
            </a:pPr>
            <a:r>
              <a:rPr lang="en-US" b="true" sz="699">
                <a:solidFill>
                  <a:srgbClr val="FFFFFF"/>
                </a:solidFill>
                <a:latin typeface="Exo 2 Bold"/>
                <a:ea typeface="Exo 2 Bold"/>
                <a:cs typeface="Exo 2 Bold"/>
                <a:sym typeface="Exo 2 Bold"/>
              </a:rPr>
              <a:t>Vision: </a:t>
            </a:r>
            <a:r>
              <a:rPr lang="en-US" sz="699">
                <a:solidFill>
                  <a:srgbClr val="FFFFFF"/>
                </a:solidFill>
                <a:latin typeface="Exo 2"/>
                <a:ea typeface="Exo 2"/>
                <a:cs typeface="Exo 2"/>
                <a:sym typeface="Exo 2"/>
              </a:rPr>
              <a:t>When people connect, there’s no limit to the good they can do.</a:t>
            </a:r>
          </a:p>
          <a:p>
            <a:pPr algn="l">
              <a:lnSpc>
                <a:spcPts val="979"/>
              </a:lnSpc>
              <a:spcBef>
                <a:spcPct val="0"/>
              </a:spcBef>
            </a:pPr>
          </a:p>
          <a:p>
            <a:pPr algn="l">
              <a:lnSpc>
                <a:spcPts val="979"/>
              </a:lnSpc>
              <a:spcBef>
                <a:spcPct val="0"/>
              </a:spcBef>
            </a:pPr>
            <a:r>
              <a:rPr lang="en-US" b="true" sz="699">
                <a:solidFill>
                  <a:srgbClr val="FFFFFF"/>
                </a:solidFill>
                <a:latin typeface="Exo 2 Bold"/>
                <a:ea typeface="Exo 2 Bold"/>
                <a:cs typeface="Exo 2 Bold"/>
                <a:sym typeface="Exo 2 Bold"/>
              </a:rPr>
              <a:t>Purpose: </a:t>
            </a:r>
            <a:r>
              <a:rPr lang="en-US" sz="699">
                <a:solidFill>
                  <a:srgbClr val="FFFFFF"/>
                </a:solidFill>
                <a:latin typeface="Exo 2"/>
                <a:ea typeface="Exo 2"/>
                <a:cs typeface="Exo 2"/>
                <a:sym typeface="Exo 2"/>
              </a:rPr>
              <a:t>BT Group is transforming its business to build and run the best digital fixed and mobile networks in the UK, connect customers to thrive in a digital world, and modernize operations to improve service and leadership.</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1B2040"/>
        </a:solidFill>
      </p:bgPr>
    </p:bg>
    <p:spTree>
      <p:nvGrpSpPr>
        <p:cNvPr id="1" name=""/>
        <p:cNvGrpSpPr/>
        <p:nvPr/>
      </p:nvGrpSpPr>
      <p:grpSpPr>
        <a:xfrm>
          <a:off x="0" y="0"/>
          <a:ext cx="0" cy="0"/>
          <a:chOff x="0" y="0"/>
          <a:chExt cx="0" cy="0"/>
        </a:xfrm>
      </p:grpSpPr>
      <p:sp>
        <p:nvSpPr>
          <p:cNvPr name="Freeform 2" id="2"/>
          <p:cNvSpPr/>
          <p:nvPr/>
        </p:nvSpPr>
        <p:spPr>
          <a:xfrm flipH="false" flipV="false" rot="0">
            <a:off x="182880" y="262661"/>
            <a:ext cx="2834640" cy="1566139"/>
          </a:xfrm>
          <a:custGeom>
            <a:avLst/>
            <a:gdLst/>
            <a:ahLst/>
            <a:cxnLst/>
            <a:rect r="r" b="b" t="t" l="l"/>
            <a:pathLst>
              <a:path h="1566139" w="2834640">
                <a:moveTo>
                  <a:pt x="0" y="0"/>
                </a:moveTo>
                <a:lnTo>
                  <a:pt x="2834640" y="0"/>
                </a:lnTo>
                <a:lnTo>
                  <a:pt x="2834640" y="1566139"/>
                </a:lnTo>
                <a:lnTo>
                  <a:pt x="0" y="1566139"/>
                </a:lnTo>
                <a:lnTo>
                  <a:pt x="0" y="0"/>
                </a:lnTo>
                <a:close/>
              </a:path>
            </a:pathLst>
          </a:custGeom>
          <a:blipFill>
            <a:blip r:embed="rId3"/>
            <a:stretch>
              <a:fillRect l="0" t="0" r="0" b="0"/>
            </a:stretch>
          </a:blipFill>
        </p:spPr>
      </p:sp>
      <p:sp>
        <p:nvSpPr>
          <p:cNvPr name="TextBox 3" id="3"/>
          <p:cNvSpPr txBox="true"/>
          <p:nvPr/>
        </p:nvSpPr>
        <p:spPr>
          <a:xfrm rot="0">
            <a:off x="230069" y="127050"/>
            <a:ext cx="2740263" cy="414311"/>
          </a:xfrm>
          <a:prstGeom prst="rect">
            <a:avLst/>
          </a:prstGeom>
        </p:spPr>
        <p:txBody>
          <a:bodyPr anchor="t" rtlCol="false" tIns="0" lIns="0" bIns="0" rIns="0">
            <a:spAutoFit/>
          </a:bodyPr>
          <a:lstStyle/>
          <a:p>
            <a:pPr algn="ctr">
              <a:lnSpc>
                <a:spcPts val="1058"/>
              </a:lnSpc>
            </a:pPr>
            <a:r>
              <a:rPr lang="en-US" sz="970" spc="9">
                <a:solidFill>
                  <a:srgbClr val="FFFFFF"/>
                </a:solidFill>
                <a:latin typeface="Glegoo"/>
                <a:ea typeface="Glegoo"/>
                <a:cs typeface="Glegoo"/>
                <a:sym typeface="Glegoo"/>
              </a:rPr>
              <a:t>Recruitment process</a:t>
            </a:r>
          </a:p>
          <a:p>
            <a:pPr algn="ctr">
              <a:lnSpc>
                <a:spcPts val="1167"/>
              </a:lnSpc>
            </a:pPr>
          </a:p>
          <a:p>
            <a:pPr algn="ctr">
              <a:lnSpc>
                <a:spcPts val="1167"/>
              </a:lnSpc>
            </a:pPr>
          </a:p>
        </p:txBody>
      </p:sp>
    </p:spTree>
  </p:cSld>
  <p:clrMapOvr>
    <a:masterClrMapping/>
  </p:clrMapOvr>
</p:sld>
</file>

<file path=ppt/slides/slide5.xml><?xml version="1.0" encoding="utf-8"?>
<p:sld xmlns:p="http://schemas.openxmlformats.org/presentationml/2006/main" xmlns:a="http://schemas.openxmlformats.org/drawingml/2006/main">
  <p:cSld>
    <p:bg>
      <p:bgPr>
        <a:solidFill>
          <a:srgbClr val="1B2040"/>
        </a:solidFill>
      </p:bgPr>
    </p:bg>
    <p:spTree>
      <p:nvGrpSpPr>
        <p:cNvPr id="1" name=""/>
        <p:cNvGrpSpPr/>
        <p:nvPr/>
      </p:nvGrpSpPr>
      <p:grpSpPr>
        <a:xfrm>
          <a:off x="0" y="0"/>
          <a:ext cx="0" cy="0"/>
          <a:chOff x="0" y="0"/>
          <a:chExt cx="0" cy="0"/>
        </a:xfrm>
      </p:grpSpPr>
      <p:sp>
        <p:nvSpPr>
          <p:cNvPr name="TextBox 2" id="2"/>
          <p:cNvSpPr txBox="true"/>
          <p:nvPr/>
        </p:nvSpPr>
        <p:spPr>
          <a:xfrm rot="0">
            <a:off x="230069" y="127050"/>
            <a:ext cx="2740263" cy="414311"/>
          </a:xfrm>
          <a:prstGeom prst="rect">
            <a:avLst/>
          </a:prstGeom>
        </p:spPr>
        <p:txBody>
          <a:bodyPr anchor="t" rtlCol="false" tIns="0" lIns="0" bIns="0" rIns="0">
            <a:spAutoFit/>
          </a:bodyPr>
          <a:lstStyle/>
          <a:p>
            <a:pPr algn="ctr">
              <a:lnSpc>
                <a:spcPts val="1058"/>
              </a:lnSpc>
            </a:pPr>
            <a:r>
              <a:rPr lang="en-US" sz="970" spc="9">
                <a:solidFill>
                  <a:srgbClr val="FFFFFF"/>
                </a:solidFill>
                <a:latin typeface="Glegoo"/>
                <a:ea typeface="Glegoo"/>
                <a:cs typeface="Glegoo"/>
                <a:sym typeface="Glegoo"/>
              </a:rPr>
              <a:t>Sourcing &amp; Selection</a:t>
            </a:r>
          </a:p>
          <a:p>
            <a:pPr algn="ctr">
              <a:lnSpc>
                <a:spcPts val="1167"/>
              </a:lnSpc>
            </a:pPr>
          </a:p>
          <a:p>
            <a:pPr algn="ctr">
              <a:lnSpc>
                <a:spcPts val="1167"/>
              </a:lnSpc>
            </a:pPr>
          </a:p>
        </p:txBody>
      </p:sp>
      <p:sp>
        <p:nvSpPr>
          <p:cNvPr name="TextBox 3" id="3"/>
          <p:cNvSpPr txBox="true"/>
          <p:nvPr/>
        </p:nvSpPr>
        <p:spPr>
          <a:xfrm rot="0">
            <a:off x="206474" y="384151"/>
            <a:ext cx="2787451" cy="1261769"/>
          </a:xfrm>
          <a:prstGeom prst="rect">
            <a:avLst/>
          </a:prstGeom>
        </p:spPr>
        <p:txBody>
          <a:bodyPr anchor="t" rtlCol="false" tIns="0" lIns="0" bIns="0" rIns="0">
            <a:spAutoFit/>
          </a:bodyPr>
          <a:lstStyle/>
          <a:p>
            <a:pPr algn="just">
              <a:lnSpc>
                <a:spcPts val="946"/>
              </a:lnSpc>
              <a:spcBef>
                <a:spcPct val="0"/>
              </a:spcBef>
            </a:pPr>
            <a:r>
              <a:rPr lang="en-US" sz="676">
                <a:solidFill>
                  <a:srgbClr val="FFFFFF"/>
                </a:solidFill>
                <a:latin typeface="Exo 2"/>
                <a:ea typeface="Exo 2"/>
                <a:cs typeface="Exo 2"/>
                <a:sym typeface="Exo 2"/>
              </a:rPr>
              <a:t>After creating job documents, we find candidates. This is called sourcing.</a:t>
            </a:r>
          </a:p>
          <a:p>
            <a:pPr algn="just">
              <a:lnSpc>
                <a:spcPts val="946"/>
              </a:lnSpc>
              <a:spcBef>
                <a:spcPct val="0"/>
              </a:spcBef>
            </a:pPr>
            <a:r>
              <a:rPr lang="en-US" sz="676">
                <a:solidFill>
                  <a:srgbClr val="FFFFFF"/>
                </a:solidFill>
                <a:latin typeface="Exo 2"/>
                <a:ea typeface="Exo 2"/>
                <a:cs typeface="Exo 2"/>
                <a:sym typeface="Exo 2"/>
              </a:rPr>
              <a:t> BT can use its career website, LinkedIn, and recruitment agencies.</a:t>
            </a:r>
          </a:p>
          <a:p>
            <a:pPr algn="just">
              <a:lnSpc>
                <a:spcPts val="946"/>
              </a:lnSpc>
              <a:spcBef>
                <a:spcPct val="0"/>
              </a:spcBef>
            </a:pPr>
            <a:r>
              <a:rPr lang="en-US" sz="676">
                <a:solidFill>
                  <a:srgbClr val="FFFFFF"/>
                </a:solidFill>
                <a:latin typeface="Exo 2"/>
                <a:ea typeface="Exo 2"/>
                <a:cs typeface="Exo 2"/>
                <a:sym typeface="Exo 2"/>
              </a:rPr>
              <a:t> Then we select candidates:</a:t>
            </a:r>
          </a:p>
          <a:p>
            <a:pPr algn="just" marL="146034" indent="-73017" lvl="1">
              <a:lnSpc>
                <a:spcPts val="946"/>
              </a:lnSpc>
              <a:spcBef>
                <a:spcPct val="0"/>
              </a:spcBef>
              <a:buFont typeface="Arial"/>
              <a:buChar char="•"/>
            </a:pPr>
            <a:r>
              <a:rPr lang="en-US" sz="676">
                <a:solidFill>
                  <a:srgbClr val="FFFFFF"/>
                </a:solidFill>
                <a:latin typeface="Exo 2"/>
                <a:ea typeface="Exo 2"/>
                <a:cs typeface="Exo 2"/>
                <a:sym typeface="Exo 2"/>
              </a:rPr>
              <a:t>Check CVs</a:t>
            </a:r>
          </a:p>
          <a:p>
            <a:pPr algn="just" marL="146034" indent="-73017" lvl="1">
              <a:lnSpc>
                <a:spcPts val="946"/>
              </a:lnSpc>
              <a:spcBef>
                <a:spcPct val="0"/>
              </a:spcBef>
              <a:buFont typeface="Arial"/>
              <a:buChar char="•"/>
            </a:pPr>
            <a:r>
              <a:rPr lang="en-US" sz="676">
                <a:solidFill>
                  <a:srgbClr val="FFFFFF"/>
                </a:solidFill>
                <a:latin typeface="Exo 2"/>
                <a:ea typeface="Exo 2"/>
                <a:cs typeface="Exo 2"/>
                <a:sym typeface="Exo 2"/>
              </a:rPr>
              <a:t>Technical tests or assessments</a:t>
            </a:r>
          </a:p>
          <a:p>
            <a:pPr algn="just" marL="146034" indent="-73017" lvl="1">
              <a:lnSpc>
                <a:spcPts val="946"/>
              </a:lnSpc>
              <a:spcBef>
                <a:spcPct val="0"/>
              </a:spcBef>
              <a:buFont typeface="Arial"/>
              <a:buChar char="•"/>
            </a:pPr>
            <a:r>
              <a:rPr lang="en-US" sz="676">
                <a:solidFill>
                  <a:srgbClr val="FFFFFF"/>
                </a:solidFill>
                <a:latin typeface="Exo 2"/>
                <a:ea typeface="Exo 2"/>
                <a:cs typeface="Exo 2"/>
                <a:sym typeface="Exo 2"/>
              </a:rPr>
              <a:t>Interviews (behavioural, structured, panel)</a:t>
            </a:r>
          </a:p>
          <a:p>
            <a:pPr algn="just" marL="146034" indent="-73017" lvl="1">
              <a:lnSpc>
                <a:spcPts val="946"/>
              </a:lnSpc>
              <a:spcBef>
                <a:spcPct val="0"/>
              </a:spcBef>
              <a:buFont typeface="Arial"/>
              <a:buChar char="•"/>
            </a:pPr>
            <a:r>
              <a:rPr lang="en-US" sz="676">
                <a:solidFill>
                  <a:srgbClr val="FFFFFF"/>
                </a:solidFill>
                <a:latin typeface="Exo 2"/>
                <a:ea typeface="Exo 2"/>
                <a:cs typeface="Exo 2"/>
                <a:sym typeface="Exo 2"/>
              </a:rPr>
              <a:t> Timing is important: we need the right people at the right time for the project.</a:t>
            </a:r>
          </a:p>
          <a:p>
            <a:pPr algn="just">
              <a:lnSpc>
                <a:spcPts val="946"/>
              </a:lnSpc>
              <a:spcBef>
                <a:spcPct val="0"/>
              </a:spcBef>
            </a:pPr>
          </a:p>
          <a:p>
            <a:pPr algn="just">
              <a:lnSpc>
                <a:spcPts val="946"/>
              </a:lnSpc>
              <a:spcBef>
                <a:spcPct val="0"/>
              </a:spcBef>
            </a:pP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1B2040"/>
        </a:solidFill>
      </p:bgPr>
    </p:bg>
    <p:spTree>
      <p:nvGrpSpPr>
        <p:cNvPr id="1" name=""/>
        <p:cNvGrpSpPr/>
        <p:nvPr/>
      </p:nvGrpSpPr>
      <p:grpSpPr>
        <a:xfrm>
          <a:off x="0" y="0"/>
          <a:ext cx="0" cy="0"/>
          <a:chOff x="0" y="0"/>
          <a:chExt cx="0" cy="0"/>
        </a:xfrm>
      </p:grpSpPr>
      <p:sp>
        <p:nvSpPr>
          <p:cNvPr name="Freeform 2" id="2"/>
          <p:cNvSpPr/>
          <p:nvPr/>
        </p:nvSpPr>
        <p:spPr>
          <a:xfrm flipH="false" flipV="false" rot="0">
            <a:off x="2025455" y="651219"/>
            <a:ext cx="1174945" cy="841500"/>
          </a:xfrm>
          <a:custGeom>
            <a:avLst/>
            <a:gdLst/>
            <a:ahLst/>
            <a:cxnLst/>
            <a:rect r="r" b="b" t="t" l="l"/>
            <a:pathLst>
              <a:path h="841500" w="1174945">
                <a:moveTo>
                  <a:pt x="0" y="0"/>
                </a:moveTo>
                <a:lnTo>
                  <a:pt x="1174945" y="0"/>
                </a:lnTo>
                <a:lnTo>
                  <a:pt x="1174945" y="841499"/>
                </a:lnTo>
                <a:lnTo>
                  <a:pt x="0" y="841499"/>
                </a:lnTo>
                <a:lnTo>
                  <a:pt x="0" y="0"/>
                </a:lnTo>
                <a:close/>
              </a:path>
            </a:pathLst>
          </a:custGeom>
          <a:blipFill>
            <a:blip r:embed="rId3"/>
            <a:stretch>
              <a:fillRect l="-16158" t="0" r="-20586" b="0"/>
            </a:stretch>
          </a:blipFill>
        </p:spPr>
      </p:sp>
      <p:sp>
        <p:nvSpPr>
          <p:cNvPr name="TextBox 3" id="3"/>
          <p:cNvSpPr txBox="true"/>
          <p:nvPr/>
        </p:nvSpPr>
        <p:spPr>
          <a:xfrm rot="0">
            <a:off x="230069" y="127050"/>
            <a:ext cx="2740263" cy="414311"/>
          </a:xfrm>
          <a:prstGeom prst="rect">
            <a:avLst/>
          </a:prstGeom>
        </p:spPr>
        <p:txBody>
          <a:bodyPr anchor="t" rtlCol="false" tIns="0" lIns="0" bIns="0" rIns="0">
            <a:spAutoFit/>
          </a:bodyPr>
          <a:lstStyle/>
          <a:p>
            <a:pPr algn="ctr">
              <a:lnSpc>
                <a:spcPts val="1058"/>
              </a:lnSpc>
            </a:pPr>
            <a:r>
              <a:rPr lang="en-US" sz="970" spc="9">
                <a:solidFill>
                  <a:srgbClr val="FFFFFF"/>
                </a:solidFill>
                <a:latin typeface="Glegoo"/>
                <a:ea typeface="Glegoo"/>
                <a:cs typeface="Glegoo"/>
                <a:sym typeface="Glegoo"/>
              </a:rPr>
              <a:t>Interview Type 1 – Behavioural Interview</a:t>
            </a:r>
          </a:p>
          <a:p>
            <a:pPr algn="ctr">
              <a:lnSpc>
                <a:spcPts val="1167"/>
              </a:lnSpc>
            </a:pPr>
          </a:p>
          <a:p>
            <a:pPr algn="ctr">
              <a:lnSpc>
                <a:spcPts val="1167"/>
              </a:lnSpc>
            </a:pPr>
          </a:p>
        </p:txBody>
      </p:sp>
      <p:sp>
        <p:nvSpPr>
          <p:cNvPr name="TextBox 4" id="4"/>
          <p:cNvSpPr txBox="true"/>
          <p:nvPr/>
        </p:nvSpPr>
        <p:spPr>
          <a:xfrm rot="0">
            <a:off x="108000" y="578512"/>
            <a:ext cx="1872096" cy="967863"/>
          </a:xfrm>
          <a:prstGeom prst="rect">
            <a:avLst/>
          </a:prstGeom>
        </p:spPr>
        <p:txBody>
          <a:bodyPr anchor="t" rtlCol="false" tIns="0" lIns="0" bIns="0" rIns="0">
            <a:spAutoFit/>
          </a:bodyPr>
          <a:lstStyle/>
          <a:p>
            <a:pPr algn="l">
              <a:lnSpc>
                <a:spcPts val="1145"/>
              </a:lnSpc>
              <a:spcBef>
                <a:spcPct val="0"/>
              </a:spcBef>
            </a:pPr>
            <a:r>
              <a:rPr lang="en-US" sz="817" spc="8">
                <a:solidFill>
                  <a:srgbClr val="FFFFFF"/>
                </a:solidFill>
                <a:latin typeface="Exo 2"/>
                <a:ea typeface="Exo 2"/>
                <a:cs typeface="Exo 2"/>
                <a:sym typeface="Exo 2"/>
              </a:rPr>
              <a:t>A behavioural interview asks candidates about thing</a:t>
            </a:r>
            <a:r>
              <a:rPr lang="en-US" sz="817" spc="8">
                <a:solidFill>
                  <a:srgbClr val="FFFFFF"/>
                </a:solidFill>
                <a:latin typeface="Exo 2"/>
                <a:ea typeface="Exo 2"/>
                <a:cs typeface="Exo 2"/>
                <a:sym typeface="Exo 2"/>
              </a:rPr>
              <a:t>s they have done in the past. The logic is: how someone behaved before gives an idea of how they may behave in the future. (University of Bristol, 2025)</a:t>
            </a:r>
          </a:p>
          <a:p>
            <a:pPr algn="l">
              <a:lnSpc>
                <a:spcPts val="1145"/>
              </a:lnSpc>
              <a:spcBef>
                <a:spcPct val="0"/>
              </a:spcBef>
            </a:pP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1B2040"/>
        </a:solidFill>
      </p:bgPr>
    </p:bg>
    <p:spTree>
      <p:nvGrpSpPr>
        <p:cNvPr id="1" name=""/>
        <p:cNvGrpSpPr/>
        <p:nvPr/>
      </p:nvGrpSpPr>
      <p:grpSpPr>
        <a:xfrm>
          <a:off x="0" y="0"/>
          <a:ext cx="0" cy="0"/>
          <a:chOff x="0" y="0"/>
          <a:chExt cx="0" cy="0"/>
        </a:xfrm>
      </p:grpSpPr>
      <p:sp>
        <p:nvSpPr>
          <p:cNvPr name="Freeform 2" id="2"/>
          <p:cNvSpPr/>
          <p:nvPr/>
        </p:nvSpPr>
        <p:spPr>
          <a:xfrm flipH="false" flipV="false" rot="0">
            <a:off x="1208858" y="694968"/>
            <a:ext cx="1576972" cy="985309"/>
          </a:xfrm>
          <a:custGeom>
            <a:avLst/>
            <a:gdLst/>
            <a:ahLst/>
            <a:cxnLst/>
            <a:rect r="r" b="b" t="t" l="l"/>
            <a:pathLst>
              <a:path h="985309" w="1576972">
                <a:moveTo>
                  <a:pt x="0" y="0"/>
                </a:moveTo>
                <a:lnTo>
                  <a:pt x="1576971" y="0"/>
                </a:lnTo>
                <a:lnTo>
                  <a:pt x="1576971" y="985309"/>
                </a:lnTo>
                <a:lnTo>
                  <a:pt x="0" y="985309"/>
                </a:lnTo>
                <a:lnTo>
                  <a:pt x="0" y="0"/>
                </a:lnTo>
                <a:close/>
              </a:path>
            </a:pathLst>
          </a:custGeom>
          <a:blipFill>
            <a:blip r:embed="rId3"/>
            <a:stretch>
              <a:fillRect l="0" t="0" r="0" b="0"/>
            </a:stretch>
          </a:blipFill>
        </p:spPr>
      </p:sp>
      <p:sp>
        <p:nvSpPr>
          <p:cNvPr name="TextBox 3" id="3"/>
          <p:cNvSpPr txBox="true"/>
          <p:nvPr/>
        </p:nvSpPr>
        <p:spPr>
          <a:xfrm rot="0">
            <a:off x="230069" y="117525"/>
            <a:ext cx="2740263" cy="148309"/>
          </a:xfrm>
          <a:prstGeom prst="rect">
            <a:avLst/>
          </a:prstGeom>
        </p:spPr>
        <p:txBody>
          <a:bodyPr anchor="t" rtlCol="false" tIns="0" lIns="0" bIns="0" rIns="0">
            <a:spAutoFit/>
          </a:bodyPr>
          <a:lstStyle/>
          <a:p>
            <a:pPr algn="ctr">
              <a:lnSpc>
                <a:spcPts val="1167"/>
              </a:lnSpc>
            </a:pPr>
            <a:r>
              <a:rPr lang="en-US" sz="1070" spc="10">
                <a:solidFill>
                  <a:srgbClr val="FFFFFF"/>
                </a:solidFill>
                <a:latin typeface="Glegoo"/>
                <a:ea typeface="Glegoo"/>
                <a:cs typeface="Glegoo"/>
                <a:sym typeface="Glegoo"/>
              </a:rPr>
              <a:t>Interview Type 2 – Structured Interview</a:t>
            </a:r>
          </a:p>
        </p:txBody>
      </p:sp>
      <p:sp>
        <p:nvSpPr>
          <p:cNvPr name="TextBox 4" id="4"/>
          <p:cNvSpPr txBox="true"/>
          <p:nvPr/>
        </p:nvSpPr>
        <p:spPr>
          <a:xfrm rot="0">
            <a:off x="145440" y="405391"/>
            <a:ext cx="2909520" cy="413812"/>
          </a:xfrm>
          <a:prstGeom prst="rect">
            <a:avLst/>
          </a:prstGeom>
        </p:spPr>
        <p:txBody>
          <a:bodyPr anchor="t" rtlCol="false" tIns="0" lIns="0" bIns="0" rIns="0">
            <a:spAutoFit/>
          </a:bodyPr>
          <a:lstStyle/>
          <a:p>
            <a:pPr algn="l">
              <a:lnSpc>
                <a:spcPts val="1145"/>
              </a:lnSpc>
              <a:spcBef>
                <a:spcPct val="0"/>
              </a:spcBef>
            </a:pPr>
            <a:r>
              <a:rPr lang="en-US" sz="817">
                <a:solidFill>
                  <a:srgbClr val="FFFFFF"/>
                </a:solidFill>
                <a:latin typeface="Exo 2"/>
                <a:ea typeface="Exo 2"/>
                <a:cs typeface="Exo 2"/>
                <a:sym typeface="Exo 2"/>
              </a:rPr>
              <a:t>A structured interview means the same question</a:t>
            </a:r>
            <a:r>
              <a:rPr lang="en-US" sz="817">
                <a:solidFill>
                  <a:srgbClr val="FFFFFF"/>
                </a:solidFill>
                <a:latin typeface="Exo 2"/>
                <a:ea typeface="Exo 2"/>
                <a:cs typeface="Exo 2"/>
                <a:sym typeface="Exo 2"/>
              </a:rPr>
              <a:t>s are asked of all candidates, in the same order, and the interviewer uses a scoring sheet or guide.</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1B2040"/>
        </a:solidFill>
      </p:bgPr>
    </p:bg>
    <p:spTree>
      <p:nvGrpSpPr>
        <p:cNvPr id="1" name=""/>
        <p:cNvGrpSpPr/>
        <p:nvPr/>
      </p:nvGrpSpPr>
      <p:grpSpPr>
        <a:xfrm>
          <a:off x="0" y="0"/>
          <a:ext cx="0" cy="0"/>
          <a:chOff x="0" y="0"/>
          <a:chExt cx="0" cy="0"/>
        </a:xfrm>
      </p:grpSpPr>
      <p:sp>
        <p:nvSpPr>
          <p:cNvPr name="Freeform 2" id="2"/>
          <p:cNvSpPr/>
          <p:nvPr/>
        </p:nvSpPr>
        <p:spPr>
          <a:xfrm flipH="false" flipV="false" rot="0">
            <a:off x="669041" y="833984"/>
            <a:ext cx="1977720" cy="886816"/>
          </a:xfrm>
          <a:custGeom>
            <a:avLst/>
            <a:gdLst/>
            <a:ahLst/>
            <a:cxnLst/>
            <a:rect r="r" b="b" t="t" l="l"/>
            <a:pathLst>
              <a:path h="886816" w="1977720">
                <a:moveTo>
                  <a:pt x="0" y="0"/>
                </a:moveTo>
                <a:lnTo>
                  <a:pt x="1977721" y="0"/>
                </a:lnTo>
                <a:lnTo>
                  <a:pt x="1977721" y="886816"/>
                </a:lnTo>
                <a:lnTo>
                  <a:pt x="0" y="886816"/>
                </a:lnTo>
                <a:lnTo>
                  <a:pt x="0" y="0"/>
                </a:lnTo>
                <a:close/>
              </a:path>
            </a:pathLst>
          </a:custGeom>
          <a:blipFill>
            <a:blip r:embed="rId3"/>
            <a:stretch>
              <a:fillRect l="0" t="0" r="0" b="-8997"/>
            </a:stretch>
          </a:blipFill>
        </p:spPr>
      </p:sp>
      <p:sp>
        <p:nvSpPr>
          <p:cNvPr name="TextBox 3" id="3"/>
          <p:cNvSpPr txBox="true"/>
          <p:nvPr/>
        </p:nvSpPr>
        <p:spPr>
          <a:xfrm rot="0">
            <a:off x="223403" y="201144"/>
            <a:ext cx="2868997" cy="122831"/>
          </a:xfrm>
          <a:prstGeom prst="rect">
            <a:avLst/>
          </a:prstGeom>
        </p:spPr>
        <p:txBody>
          <a:bodyPr anchor="t" rtlCol="false" tIns="0" lIns="0" bIns="0" rIns="0">
            <a:spAutoFit/>
          </a:bodyPr>
          <a:lstStyle/>
          <a:p>
            <a:pPr algn="ctr">
              <a:lnSpc>
                <a:spcPts val="951"/>
              </a:lnSpc>
            </a:pPr>
            <a:r>
              <a:rPr lang="en-US" sz="873" spc="8">
                <a:solidFill>
                  <a:srgbClr val="FFFFFF"/>
                </a:solidFill>
                <a:latin typeface="Glegoo"/>
                <a:ea typeface="Glegoo"/>
                <a:cs typeface="Glegoo"/>
                <a:sym typeface="Glegoo"/>
              </a:rPr>
              <a:t>Interview Type 3 – Panel / Group Interview</a:t>
            </a:r>
          </a:p>
        </p:txBody>
      </p:sp>
      <p:sp>
        <p:nvSpPr>
          <p:cNvPr name="TextBox 4" id="4"/>
          <p:cNvSpPr txBox="true"/>
          <p:nvPr/>
        </p:nvSpPr>
        <p:spPr>
          <a:xfrm rot="0">
            <a:off x="223403" y="362075"/>
            <a:ext cx="2868997" cy="413812"/>
          </a:xfrm>
          <a:prstGeom prst="rect">
            <a:avLst/>
          </a:prstGeom>
        </p:spPr>
        <p:txBody>
          <a:bodyPr anchor="t" rtlCol="false" tIns="0" lIns="0" bIns="0" rIns="0">
            <a:spAutoFit/>
          </a:bodyPr>
          <a:lstStyle/>
          <a:p>
            <a:pPr algn="l">
              <a:lnSpc>
                <a:spcPts val="1145"/>
              </a:lnSpc>
              <a:spcBef>
                <a:spcPct val="0"/>
              </a:spcBef>
            </a:pPr>
            <a:r>
              <a:rPr lang="en-US" sz="817">
                <a:solidFill>
                  <a:srgbClr val="FFFFFF"/>
                </a:solidFill>
                <a:latin typeface="Exo 2"/>
                <a:ea typeface="Exo 2"/>
                <a:cs typeface="Exo 2"/>
                <a:sym typeface="Exo 2"/>
              </a:rPr>
              <a:t>In a panel interview, several interviewers ask question</a:t>
            </a:r>
            <a:r>
              <a:rPr lang="en-US" sz="817">
                <a:solidFill>
                  <a:srgbClr val="FFFFFF"/>
                </a:solidFill>
                <a:latin typeface="Exo 2"/>
                <a:ea typeface="Exo 2"/>
                <a:cs typeface="Exo 2"/>
                <a:sym typeface="Exo 2"/>
              </a:rPr>
              <a:t>s to the candidate; in a group interview, multiple candidates may also be present together. (Changing Minds, 2025) </a:t>
            </a:r>
          </a:p>
        </p:txBody>
      </p:sp>
    </p:spTree>
  </p:cSld>
  <p:clrMapOvr>
    <a:masterClrMapping/>
  </p:clrMapOvr>
</p:sld>
</file>

<file path=ppt/slides/slide9.xml><?xml version="1.0" encoding="utf-8"?>
<p:sld xmlns:p="http://schemas.openxmlformats.org/presentationml/2006/main" xmlns:a="http://schemas.openxmlformats.org/drawingml/2006/main">
  <p:cSld>
    <p:bg>
      <p:bgPr>
        <a:solidFill>
          <a:srgbClr val="1B2040"/>
        </a:solidFill>
      </p:bgPr>
    </p:bg>
    <p:spTree>
      <p:nvGrpSpPr>
        <p:cNvPr id="1" name=""/>
        <p:cNvGrpSpPr/>
        <p:nvPr/>
      </p:nvGrpSpPr>
      <p:grpSpPr>
        <a:xfrm>
          <a:off x="0" y="0"/>
          <a:ext cx="0" cy="0"/>
          <a:chOff x="0" y="0"/>
          <a:chExt cx="0" cy="0"/>
        </a:xfrm>
      </p:grpSpPr>
      <p:sp>
        <p:nvSpPr>
          <p:cNvPr name="TextBox 2" id="2"/>
          <p:cNvSpPr txBox="true"/>
          <p:nvPr/>
        </p:nvSpPr>
        <p:spPr>
          <a:xfrm rot="0">
            <a:off x="142797" y="118931"/>
            <a:ext cx="2868997" cy="148344"/>
          </a:xfrm>
          <a:prstGeom prst="rect">
            <a:avLst/>
          </a:prstGeom>
        </p:spPr>
        <p:txBody>
          <a:bodyPr anchor="t" rtlCol="false" tIns="0" lIns="0" bIns="0" rIns="0">
            <a:spAutoFit/>
          </a:bodyPr>
          <a:lstStyle/>
          <a:p>
            <a:pPr algn="ctr">
              <a:lnSpc>
                <a:spcPts val="1169"/>
              </a:lnSpc>
            </a:pPr>
            <a:r>
              <a:rPr lang="en-US" sz="1073" spc="10">
                <a:solidFill>
                  <a:srgbClr val="FFFFFF"/>
                </a:solidFill>
                <a:latin typeface="Glegoo"/>
                <a:ea typeface="Glegoo"/>
                <a:cs typeface="Glegoo"/>
                <a:sym typeface="Glegoo"/>
              </a:rPr>
              <a:t>Questioning Techniques – Justification</a:t>
            </a:r>
          </a:p>
        </p:txBody>
      </p:sp>
      <p:sp>
        <p:nvSpPr>
          <p:cNvPr name="TextBox 3" id="3"/>
          <p:cNvSpPr txBox="true"/>
          <p:nvPr/>
        </p:nvSpPr>
        <p:spPr>
          <a:xfrm rot="0">
            <a:off x="182880" y="310540"/>
            <a:ext cx="2868997" cy="275299"/>
          </a:xfrm>
          <a:prstGeom prst="rect">
            <a:avLst/>
          </a:prstGeom>
        </p:spPr>
        <p:txBody>
          <a:bodyPr anchor="t" rtlCol="false" tIns="0" lIns="0" bIns="0" rIns="0">
            <a:spAutoFit/>
          </a:bodyPr>
          <a:lstStyle/>
          <a:p>
            <a:pPr algn="l">
              <a:lnSpc>
                <a:spcPts val="1145"/>
              </a:lnSpc>
              <a:spcBef>
                <a:spcPct val="0"/>
              </a:spcBef>
            </a:pPr>
            <a:r>
              <a:rPr lang="en-US" sz="817">
                <a:solidFill>
                  <a:srgbClr val="FFFFFF"/>
                </a:solidFill>
                <a:latin typeface="Exo 2"/>
                <a:ea typeface="Exo 2"/>
                <a:cs typeface="Exo 2"/>
                <a:sym typeface="Exo 2"/>
              </a:rPr>
              <a:t>When you interview someone, how you ask question</a:t>
            </a:r>
            <a:r>
              <a:rPr lang="en-US" sz="817">
                <a:solidFill>
                  <a:srgbClr val="FFFFFF"/>
                </a:solidFill>
                <a:latin typeface="Exo 2"/>
                <a:ea typeface="Exo 2"/>
                <a:cs typeface="Exo 2"/>
                <a:sym typeface="Exo 2"/>
              </a:rPr>
              <a:t>s is just as important as what you ask. Good techniques include:</a:t>
            </a:r>
          </a:p>
        </p:txBody>
      </p:sp>
      <p:sp>
        <p:nvSpPr>
          <p:cNvPr name="TextBox 4" id="4"/>
          <p:cNvSpPr txBox="true"/>
          <p:nvPr/>
        </p:nvSpPr>
        <p:spPr>
          <a:xfrm rot="0">
            <a:off x="142797" y="730482"/>
            <a:ext cx="913855" cy="851871"/>
          </a:xfrm>
          <a:prstGeom prst="rect">
            <a:avLst/>
          </a:prstGeom>
        </p:spPr>
        <p:txBody>
          <a:bodyPr anchor="t" rtlCol="false" tIns="0" lIns="0" bIns="0" rIns="0">
            <a:spAutoFit/>
          </a:bodyPr>
          <a:lstStyle/>
          <a:p>
            <a:pPr algn="l">
              <a:lnSpc>
                <a:spcPts val="1005"/>
              </a:lnSpc>
            </a:pPr>
            <a:r>
              <a:rPr lang="en-US" sz="717" b="true">
                <a:solidFill>
                  <a:srgbClr val="FFFFFF"/>
                </a:solidFill>
                <a:latin typeface="Exo 2 Bold"/>
                <a:ea typeface="Exo 2 Bold"/>
                <a:cs typeface="Exo 2 Bold"/>
                <a:sym typeface="Exo 2 Bold"/>
              </a:rPr>
              <a:t>Probing questions:</a:t>
            </a:r>
            <a:r>
              <a:rPr lang="en-US" sz="717">
                <a:solidFill>
                  <a:srgbClr val="FFFFFF"/>
                </a:solidFill>
                <a:latin typeface="Exo 2"/>
                <a:ea typeface="Exo 2"/>
                <a:cs typeface="Exo 2"/>
                <a:sym typeface="Exo 2"/>
              </a:rPr>
              <a:t> </a:t>
            </a:r>
          </a:p>
          <a:p>
            <a:pPr algn="l">
              <a:lnSpc>
                <a:spcPts val="1005"/>
              </a:lnSpc>
              <a:spcBef>
                <a:spcPct val="0"/>
              </a:spcBef>
            </a:pPr>
            <a:r>
              <a:rPr lang="en-US" sz="717">
                <a:solidFill>
                  <a:srgbClr val="FFFFFF"/>
                </a:solidFill>
                <a:latin typeface="Exo 2"/>
                <a:ea typeface="Exo 2"/>
                <a:cs typeface="Exo 2"/>
                <a:sym typeface="Exo 2"/>
              </a:rPr>
              <a:t>these dig deeper into a candidate’s answer. For example: ‘That’s interesting</a:t>
            </a:r>
            <a:r>
              <a:rPr lang="en-US" sz="717">
                <a:solidFill>
                  <a:srgbClr val="FFFFFF"/>
                </a:solidFill>
                <a:latin typeface="Exo 2"/>
                <a:ea typeface="Exo 2"/>
                <a:cs typeface="Exo 2"/>
                <a:sym typeface="Exo 2"/>
              </a:rPr>
              <a:t> - can you tell me more about what you did next?</a:t>
            </a:r>
          </a:p>
        </p:txBody>
      </p:sp>
      <p:sp>
        <p:nvSpPr>
          <p:cNvPr name="TextBox 5" id="5"/>
          <p:cNvSpPr txBox="true"/>
          <p:nvPr/>
        </p:nvSpPr>
        <p:spPr>
          <a:xfrm rot="0">
            <a:off x="1276890" y="730482"/>
            <a:ext cx="910024" cy="851871"/>
          </a:xfrm>
          <a:prstGeom prst="rect">
            <a:avLst/>
          </a:prstGeom>
        </p:spPr>
        <p:txBody>
          <a:bodyPr anchor="t" rtlCol="false" tIns="0" lIns="0" bIns="0" rIns="0">
            <a:spAutoFit/>
          </a:bodyPr>
          <a:lstStyle/>
          <a:p>
            <a:pPr algn="l">
              <a:lnSpc>
                <a:spcPts val="1005"/>
              </a:lnSpc>
              <a:spcBef>
                <a:spcPct val="0"/>
              </a:spcBef>
            </a:pPr>
            <a:r>
              <a:rPr lang="en-US" b="true" sz="717">
                <a:solidFill>
                  <a:srgbClr val="FFFFFF"/>
                </a:solidFill>
                <a:latin typeface="Exo 2 Bold"/>
                <a:ea typeface="Exo 2 Bold"/>
                <a:cs typeface="Exo 2 Bold"/>
                <a:sym typeface="Exo 2 Bold"/>
              </a:rPr>
              <a:t>Socratic questions: </a:t>
            </a:r>
            <a:r>
              <a:rPr lang="en-US" sz="717">
                <a:solidFill>
                  <a:srgbClr val="FFFFFF"/>
                </a:solidFill>
                <a:latin typeface="Exo 2"/>
                <a:ea typeface="Exo 2"/>
                <a:cs typeface="Exo 2"/>
                <a:sym typeface="Exo 2"/>
              </a:rPr>
              <a:t>open‑ended questions that make the candidate think about why they did something</a:t>
            </a:r>
            <a:r>
              <a:rPr lang="en-US" sz="717">
                <a:solidFill>
                  <a:srgbClr val="FFFFFF"/>
                </a:solidFill>
                <a:latin typeface="Exo 2"/>
                <a:ea typeface="Exo 2"/>
                <a:cs typeface="Exo 2"/>
                <a:sym typeface="Exo 2"/>
              </a:rPr>
              <a:t> and how they learned from it.</a:t>
            </a:r>
          </a:p>
        </p:txBody>
      </p:sp>
      <p:sp>
        <p:nvSpPr>
          <p:cNvPr name="TextBox 6" id="6"/>
          <p:cNvSpPr txBox="true"/>
          <p:nvPr/>
        </p:nvSpPr>
        <p:spPr>
          <a:xfrm rot="0">
            <a:off x="2367948" y="730482"/>
            <a:ext cx="724452" cy="851871"/>
          </a:xfrm>
          <a:prstGeom prst="rect">
            <a:avLst/>
          </a:prstGeom>
        </p:spPr>
        <p:txBody>
          <a:bodyPr anchor="t" rtlCol="false" tIns="0" lIns="0" bIns="0" rIns="0">
            <a:spAutoFit/>
          </a:bodyPr>
          <a:lstStyle/>
          <a:p>
            <a:pPr algn="l">
              <a:lnSpc>
                <a:spcPts val="1005"/>
              </a:lnSpc>
              <a:spcBef>
                <a:spcPct val="0"/>
              </a:spcBef>
            </a:pPr>
            <a:r>
              <a:rPr lang="en-US" b="true" sz="717">
                <a:solidFill>
                  <a:srgbClr val="FFFFFF"/>
                </a:solidFill>
                <a:latin typeface="Exo 2 Bold"/>
                <a:ea typeface="Exo 2 Bold"/>
                <a:cs typeface="Exo 2 Bold"/>
                <a:sym typeface="Exo 2 Bold"/>
              </a:rPr>
              <a:t>Funnel technique: </a:t>
            </a:r>
            <a:r>
              <a:rPr lang="en-US" sz="717">
                <a:solidFill>
                  <a:srgbClr val="FFFFFF"/>
                </a:solidFill>
                <a:latin typeface="Exo 2"/>
                <a:ea typeface="Exo 2"/>
                <a:cs typeface="Exo 2"/>
                <a:sym typeface="Exo 2"/>
              </a:rPr>
              <a:t>you start with a broad question, then narrow down</a:t>
            </a:r>
            <a:r>
              <a:rPr lang="en-US" sz="717">
                <a:solidFill>
                  <a:srgbClr val="FFFFFF"/>
                </a:solidFill>
                <a:latin typeface="Exo 2"/>
                <a:ea typeface="Exo 2"/>
                <a:cs typeface="Exo 2"/>
                <a:sym typeface="Exo 2"/>
              </a:rPr>
              <a:t> into details.</a:t>
            </a:r>
          </a:p>
        </p:txBody>
      </p:sp>
      <p:sp>
        <p:nvSpPr>
          <p:cNvPr name="AutoShape 7" id="7"/>
          <p:cNvSpPr/>
          <p:nvPr/>
        </p:nvSpPr>
        <p:spPr>
          <a:xfrm>
            <a:off x="182880" y="671564"/>
            <a:ext cx="2909520" cy="0"/>
          </a:xfrm>
          <a:prstGeom prst="line">
            <a:avLst/>
          </a:prstGeom>
          <a:ln cap="flat" w="38100">
            <a:solidFill>
              <a:srgbClr val="FFFFFF"/>
            </a:solidFill>
            <a:prstDash val="solid"/>
            <a:headEnd type="none" len="sm" w="sm"/>
            <a:tailEnd type="none" len="sm" w="sm"/>
          </a:ln>
        </p:spPr>
      </p:sp>
      <p:sp>
        <p:nvSpPr>
          <p:cNvPr name="AutoShape 8" id="8"/>
          <p:cNvSpPr/>
          <p:nvPr/>
        </p:nvSpPr>
        <p:spPr>
          <a:xfrm flipV="true">
            <a:off x="1166771" y="861126"/>
            <a:ext cx="0" cy="609632"/>
          </a:xfrm>
          <a:prstGeom prst="line">
            <a:avLst/>
          </a:prstGeom>
          <a:ln cap="flat" w="38100">
            <a:solidFill>
              <a:srgbClr val="FFFFFF"/>
            </a:solidFill>
            <a:prstDash val="solid"/>
            <a:headEnd type="none" len="sm" w="sm"/>
            <a:tailEnd type="none" len="sm" w="sm"/>
          </a:ln>
        </p:spPr>
      </p:sp>
      <p:sp>
        <p:nvSpPr>
          <p:cNvPr name="AutoShape 9" id="9"/>
          <p:cNvSpPr/>
          <p:nvPr/>
        </p:nvSpPr>
        <p:spPr>
          <a:xfrm flipV="true">
            <a:off x="2205964" y="861126"/>
            <a:ext cx="0" cy="609632"/>
          </a:xfrm>
          <a:prstGeom prst="line">
            <a:avLst/>
          </a:prstGeom>
          <a:ln cap="flat" w="38100">
            <a:solidFill>
              <a:srgbClr val="FFFFFF"/>
            </a:solidFill>
            <a:prstDash val="solid"/>
            <a:headEnd type="none" len="sm" w="sm"/>
            <a:tailEnd type="none" len="sm" w="sm"/>
          </a:ln>
        </p:spPr>
      </p:sp>
    </p:spTree>
  </p:cSld>
  <p:clrMapOvr>
    <a:masterClrMapping/>
  </p:clrMapOvr>
</p:sld>
</file>

<file path=ppt/slides/slide10.xml><?xml version="1.0" encoding="utf-8"?>
<p:sld xmlns:p="http://schemas.openxmlformats.org/presentationml/2006/main" xmlns:a="http://schemas.openxmlformats.org/drawingml/2006/main">
  <p:cSld>
    <p:bg>
      <p:bgPr>
        <a:solidFill>
          <a:srgbClr val="1B2040"/>
        </a:solidFill>
      </p:bgPr>
    </p:bg>
    <p:spTree>
      <p:nvGrpSpPr>
        <p:cNvPr id="1" name=""/>
        <p:cNvGrpSpPr/>
        <p:nvPr/>
      </p:nvGrpSpPr>
      <p:grpSpPr>
        <a:xfrm>
          <a:off x="0" y="0"/>
          <a:ext cx="0" cy="0"/>
          <a:chOff x="0" y="0"/>
          <a:chExt cx="0" cy="0"/>
        </a:xfrm>
      </p:grpSpPr>
      <p:sp>
        <p:nvSpPr>
          <p:cNvPr name="TextBox 2" id="2"/>
          <p:cNvSpPr txBox="true"/>
          <p:nvPr/>
        </p:nvSpPr>
        <p:spPr>
          <a:xfrm rot="0">
            <a:off x="148523" y="127050"/>
            <a:ext cx="2868997" cy="127897"/>
          </a:xfrm>
          <a:prstGeom prst="rect">
            <a:avLst/>
          </a:prstGeom>
        </p:spPr>
        <p:txBody>
          <a:bodyPr anchor="t" rtlCol="false" tIns="0" lIns="0" bIns="0" rIns="0">
            <a:spAutoFit/>
          </a:bodyPr>
          <a:lstStyle/>
          <a:p>
            <a:pPr algn="ctr">
              <a:lnSpc>
                <a:spcPts val="1060"/>
              </a:lnSpc>
            </a:pPr>
            <a:r>
              <a:rPr lang="en-US" sz="973" spc="9">
                <a:solidFill>
                  <a:srgbClr val="FFFFFF"/>
                </a:solidFill>
                <a:latin typeface="Glegoo"/>
                <a:ea typeface="Glegoo"/>
                <a:cs typeface="Glegoo"/>
                <a:sym typeface="Glegoo"/>
              </a:rPr>
              <a:t> Face-to-Face vs Online Interview </a:t>
            </a:r>
          </a:p>
        </p:txBody>
      </p:sp>
      <p:sp>
        <p:nvSpPr>
          <p:cNvPr name="TextBox 3" id="3"/>
          <p:cNvSpPr txBox="true"/>
          <p:nvPr/>
        </p:nvSpPr>
        <p:spPr>
          <a:xfrm rot="0">
            <a:off x="201930" y="409355"/>
            <a:ext cx="2868997" cy="243972"/>
          </a:xfrm>
          <a:prstGeom prst="rect">
            <a:avLst/>
          </a:prstGeom>
        </p:spPr>
        <p:txBody>
          <a:bodyPr anchor="t" rtlCol="false" tIns="0" lIns="0" bIns="0" rIns="0">
            <a:spAutoFit/>
          </a:bodyPr>
          <a:lstStyle/>
          <a:p>
            <a:pPr algn="l">
              <a:lnSpc>
                <a:spcPts val="1005"/>
              </a:lnSpc>
              <a:spcBef>
                <a:spcPct val="0"/>
              </a:spcBef>
            </a:pPr>
            <a:r>
              <a:rPr lang="en-US" sz="717">
                <a:solidFill>
                  <a:srgbClr val="FFFFFF"/>
                </a:solidFill>
                <a:latin typeface="Exo 2"/>
                <a:ea typeface="Exo 2"/>
                <a:cs typeface="Exo 2"/>
                <a:sym typeface="Exo 2"/>
              </a:rPr>
              <a:t>Both interview types are useful for BT’s Change Manager role</a:t>
            </a:r>
            <a:r>
              <a:rPr lang="en-US" sz="717">
                <a:solidFill>
                  <a:srgbClr val="FFFFFF"/>
                </a:solidFill>
                <a:latin typeface="Exo 2"/>
                <a:ea typeface="Exo 2"/>
                <a:cs typeface="Exo 2"/>
                <a:sym typeface="Exo 2"/>
              </a:rPr>
              <a:t> but in different ways.</a:t>
            </a:r>
          </a:p>
        </p:txBody>
      </p:sp>
      <p:sp>
        <p:nvSpPr>
          <p:cNvPr name="TextBox 4" id="4"/>
          <p:cNvSpPr txBox="true"/>
          <p:nvPr/>
        </p:nvSpPr>
        <p:spPr>
          <a:xfrm rot="0">
            <a:off x="1777712" y="860933"/>
            <a:ext cx="1274165" cy="831001"/>
          </a:xfrm>
          <a:prstGeom prst="rect">
            <a:avLst/>
          </a:prstGeom>
        </p:spPr>
        <p:txBody>
          <a:bodyPr anchor="t" rtlCol="false" tIns="0" lIns="0" bIns="0" rIns="0">
            <a:spAutoFit/>
          </a:bodyPr>
          <a:lstStyle/>
          <a:p>
            <a:pPr algn="l">
              <a:lnSpc>
                <a:spcPts val="865"/>
              </a:lnSpc>
              <a:spcBef>
                <a:spcPct val="0"/>
              </a:spcBef>
            </a:pPr>
            <a:r>
              <a:rPr lang="en-US" sz="617">
                <a:solidFill>
                  <a:srgbClr val="FFFFFF"/>
                </a:solidFill>
                <a:latin typeface="Exo 2"/>
                <a:ea typeface="Exo 2"/>
                <a:cs typeface="Exo 2"/>
                <a:sym typeface="Exo 2"/>
              </a:rPr>
              <a:t>An online interview is faster and more flexible. It helps reach candidates from different locations, but it may miss non-verbal</a:t>
            </a:r>
            <a:r>
              <a:rPr lang="en-US" sz="617">
                <a:solidFill>
                  <a:srgbClr val="FFFFFF"/>
                </a:solidFill>
                <a:latin typeface="Exo 2"/>
                <a:ea typeface="Exo 2"/>
                <a:cs typeface="Exo 2"/>
                <a:sym typeface="Exo 2"/>
              </a:rPr>
              <a:t> cues and depends on technology.</a:t>
            </a:r>
          </a:p>
          <a:p>
            <a:pPr algn="l">
              <a:lnSpc>
                <a:spcPts val="865"/>
              </a:lnSpc>
              <a:spcBef>
                <a:spcPct val="0"/>
              </a:spcBef>
            </a:pPr>
          </a:p>
          <a:p>
            <a:pPr algn="l">
              <a:lnSpc>
                <a:spcPts val="865"/>
              </a:lnSpc>
              <a:spcBef>
                <a:spcPct val="0"/>
              </a:spcBef>
            </a:pPr>
          </a:p>
        </p:txBody>
      </p:sp>
      <p:sp>
        <p:nvSpPr>
          <p:cNvPr name="AutoShape 5" id="5"/>
          <p:cNvSpPr/>
          <p:nvPr/>
        </p:nvSpPr>
        <p:spPr>
          <a:xfrm>
            <a:off x="201802" y="712485"/>
            <a:ext cx="2909520" cy="0"/>
          </a:xfrm>
          <a:prstGeom prst="line">
            <a:avLst/>
          </a:prstGeom>
          <a:ln cap="flat" w="38100">
            <a:solidFill>
              <a:srgbClr val="FFFFFF"/>
            </a:solidFill>
            <a:prstDash val="solid"/>
            <a:headEnd type="none" len="sm" w="sm"/>
            <a:tailEnd type="none" len="sm" w="sm"/>
          </a:ln>
        </p:spPr>
      </p:sp>
      <p:sp>
        <p:nvSpPr>
          <p:cNvPr name="AutoShape 6" id="6"/>
          <p:cNvSpPr/>
          <p:nvPr/>
        </p:nvSpPr>
        <p:spPr>
          <a:xfrm flipV="true">
            <a:off x="1636429" y="841638"/>
            <a:ext cx="0" cy="609632"/>
          </a:xfrm>
          <a:prstGeom prst="line">
            <a:avLst/>
          </a:prstGeom>
          <a:ln cap="flat" w="38100">
            <a:solidFill>
              <a:srgbClr val="FFFFFF"/>
            </a:solidFill>
            <a:prstDash val="solid"/>
            <a:headEnd type="none" len="sm" w="sm"/>
            <a:tailEnd type="none" len="sm" w="sm"/>
          </a:ln>
        </p:spPr>
      </p:sp>
      <p:sp>
        <p:nvSpPr>
          <p:cNvPr name="TextBox 7" id="7"/>
          <p:cNvSpPr txBox="true"/>
          <p:nvPr/>
        </p:nvSpPr>
        <p:spPr>
          <a:xfrm rot="0">
            <a:off x="201802" y="762846"/>
            <a:ext cx="1291751" cy="883074"/>
          </a:xfrm>
          <a:prstGeom prst="rect">
            <a:avLst/>
          </a:prstGeom>
        </p:spPr>
        <p:txBody>
          <a:bodyPr anchor="t" rtlCol="false" tIns="0" lIns="0" bIns="0" rIns="0">
            <a:spAutoFit/>
          </a:bodyPr>
          <a:lstStyle/>
          <a:p>
            <a:pPr algn="l">
              <a:lnSpc>
                <a:spcPts val="910"/>
              </a:lnSpc>
              <a:spcBef>
                <a:spcPct val="0"/>
              </a:spcBef>
            </a:pPr>
            <a:r>
              <a:rPr lang="en-US" sz="650">
                <a:solidFill>
                  <a:srgbClr val="FFFFFF"/>
                </a:solidFill>
                <a:latin typeface="Exo 2"/>
                <a:ea typeface="Exo 2"/>
                <a:cs typeface="Exo 2"/>
                <a:sym typeface="Exo 2"/>
              </a:rPr>
              <a:t>A face-to-face interview builds stronger personal connection. The interviewer can see body language, confidence, and leadership key skills for a Change Manager. It also shows how well the person</a:t>
            </a:r>
            <a:r>
              <a:rPr lang="en-US" sz="650">
                <a:solidFill>
                  <a:srgbClr val="FFFFFF"/>
                </a:solidFill>
                <a:latin typeface="Exo 2"/>
                <a:ea typeface="Exo 2"/>
                <a:cs typeface="Exo 2"/>
                <a:sym typeface="Exo 2"/>
              </a:rPr>
              <a:t> fits BT’s culture, but it takes more time and cost.</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1B2040"/>
        </a:solidFill>
      </p:bgPr>
    </p:bg>
    <p:spTree>
      <p:nvGrpSpPr>
        <p:cNvPr id="1" name=""/>
        <p:cNvGrpSpPr/>
        <p:nvPr/>
      </p:nvGrpSpPr>
      <p:grpSpPr>
        <a:xfrm>
          <a:off x="0" y="0"/>
          <a:ext cx="0" cy="0"/>
          <a:chOff x="0" y="0"/>
          <a:chExt cx="0" cy="0"/>
        </a:xfrm>
      </p:grpSpPr>
      <p:sp>
        <p:nvSpPr>
          <p:cNvPr name="Freeform 2" id="2"/>
          <p:cNvSpPr/>
          <p:nvPr/>
        </p:nvSpPr>
        <p:spPr>
          <a:xfrm flipH="false" flipV="false" rot="0">
            <a:off x="2345546" y="1143203"/>
            <a:ext cx="577597" cy="577597"/>
          </a:xfrm>
          <a:custGeom>
            <a:avLst/>
            <a:gdLst/>
            <a:ahLst/>
            <a:cxnLst/>
            <a:rect r="r" b="b" t="t" l="l"/>
            <a:pathLst>
              <a:path h="577597" w="577597">
                <a:moveTo>
                  <a:pt x="0" y="0"/>
                </a:moveTo>
                <a:lnTo>
                  <a:pt x="577597" y="0"/>
                </a:lnTo>
                <a:lnTo>
                  <a:pt x="577597" y="577597"/>
                </a:lnTo>
                <a:lnTo>
                  <a:pt x="0" y="57759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279193" y="338203"/>
            <a:ext cx="2691139" cy="895562"/>
          </a:xfrm>
          <a:prstGeom prst="rect">
            <a:avLst/>
          </a:prstGeom>
        </p:spPr>
        <p:txBody>
          <a:bodyPr anchor="t" rtlCol="false" tIns="0" lIns="0" bIns="0" rIns="0">
            <a:spAutoFit/>
          </a:bodyPr>
          <a:lstStyle/>
          <a:p>
            <a:pPr algn="l" marL="0" indent="0" lvl="0">
              <a:lnSpc>
                <a:spcPts val="910"/>
              </a:lnSpc>
              <a:spcBef>
                <a:spcPct val="0"/>
              </a:spcBef>
            </a:pPr>
          </a:p>
          <a:p>
            <a:pPr algn="l" marL="0" indent="0" lvl="0">
              <a:lnSpc>
                <a:spcPts val="1050"/>
              </a:lnSpc>
              <a:spcBef>
                <a:spcPct val="0"/>
              </a:spcBef>
            </a:pPr>
            <a:r>
              <a:rPr lang="en-US" sz="750" strike="noStrike" u="none">
                <a:solidFill>
                  <a:srgbClr val="FFFFFF"/>
                </a:solidFill>
                <a:latin typeface="Exo 2"/>
                <a:ea typeface="Exo 2"/>
                <a:cs typeface="Exo 2"/>
                <a:sym typeface="Exo 2"/>
              </a:rPr>
              <a:t> BT should combine both methods. Online interviews can be used first to shortlist candidates quickly and fairly. Then, face-to-face interviews should be used in the final stage to assess leadership, teamwork, and communication skills in person. This mix helps BT choose a competent and culturally aligned Change Manager</a:t>
            </a:r>
          </a:p>
        </p:txBody>
      </p:sp>
      <p:sp>
        <p:nvSpPr>
          <p:cNvPr name="TextBox 4" id="4"/>
          <p:cNvSpPr txBox="true"/>
          <p:nvPr/>
        </p:nvSpPr>
        <p:spPr>
          <a:xfrm rot="0">
            <a:off x="182880" y="208944"/>
            <a:ext cx="2740263" cy="148309"/>
          </a:xfrm>
          <a:prstGeom prst="rect">
            <a:avLst/>
          </a:prstGeom>
        </p:spPr>
        <p:txBody>
          <a:bodyPr anchor="t" rtlCol="false" tIns="0" lIns="0" bIns="0" rIns="0">
            <a:spAutoFit/>
          </a:bodyPr>
          <a:lstStyle/>
          <a:p>
            <a:pPr algn="ctr">
              <a:lnSpc>
                <a:spcPts val="1167"/>
              </a:lnSpc>
            </a:pPr>
            <a:r>
              <a:rPr lang="en-US" sz="1070" spc="10">
                <a:solidFill>
                  <a:srgbClr val="FFFFFF"/>
                </a:solidFill>
                <a:latin typeface="Glegoo"/>
                <a:ea typeface="Glegoo"/>
                <a:cs typeface="Glegoo"/>
                <a:sym typeface="Glegoo"/>
              </a:rPr>
              <a:t>Overall analysis</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1B2040"/>
        </a:solidFill>
      </p:bgPr>
    </p:bg>
    <p:spTree>
      <p:nvGrpSpPr>
        <p:cNvPr id="1" name=""/>
        <p:cNvGrpSpPr/>
        <p:nvPr/>
      </p:nvGrpSpPr>
      <p:grpSpPr>
        <a:xfrm>
          <a:off x="0" y="0"/>
          <a:ext cx="0" cy="0"/>
          <a:chOff x="0" y="0"/>
          <a:chExt cx="0" cy="0"/>
        </a:xfrm>
      </p:grpSpPr>
      <p:sp>
        <p:nvSpPr>
          <p:cNvPr name="TextBox 2" id="2"/>
          <p:cNvSpPr txBox="true"/>
          <p:nvPr/>
        </p:nvSpPr>
        <p:spPr>
          <a:xfrm rot="0">
            <a:off x="209257" y="192405"/>
            <a:ext cx="2740263" cy="148309"/>
          </a:xfrm>
          <a:prstGeom prst="rect">
            <a:avLst/>
          </a:prstGeom>
        </p:spPr>
        <p:txBody>
          <a:bodyPr anchor="t" rtlCol="false" tIns="0" lIns="0" bIns="0" rIns="0">
            <a:spAutoFit/>
          </a:bodyPr>
          <a:lstStyle/>
          <a:p>
            <a:pPr algn="ctr">
              <a:lnSpc>
                <a:spcPts val="1167"/>
              </a:lnSpc>
            </a:pPr>
            <a:r>
              <a:rPr lang="en-US" sz="1070" spc="10">
                <a:solidFill>
                  <a:srgbClr val="FFFFFF"/>
                </a:solidFill>
                <a:latin typeface="Glegoo"/>
                <a:ea typeface="Glegoo"/>
                <a:cs typeface="Glegoo"/>
                <a:sym typeface="Glegoo"/>
              </a:rPr>
              <a:t>References</a:t>
            </a:r>
          </a:p>
        </p:txBody>
      </p:sp>
      <p:sp>
        <p:nvSpPr>
          <p:cNvPr name="TextBox 3" id="3"/>
          <p:cNvSpPr txBox="true"/>
          <p:nvPr/>
        </p:nvSpPr>
        <p:spPr>
          <a:xfrm rot="0">
            <a:off x="141258" y="338203"/>
            <a:ext cx="2876262" cy="1396988"/>
          </a:xfrm>
          <a:prstGeom prst="rect">
            <a:avLst/>
          </a:prstGeom>
        </p:spPr>
        <p:txBody>
          <a:bodyPr anchor="t" rtlCol="false" tIns="0" lIns="0" bIns="0" rIns="0">
            <a:spAutoFit/>
          </a:bodyPr>
          <a:lstStyle/>
          <a:p>
            <a:pPr algn="l" marL="0" indent="0" lvl="0">
              <a:lnSpc>
                <a:spcPts val="629"/>
              </a:lnSpc>
              <a:spcBef>
                <a:spcPct val="0"/>
              </a:spcBef>
            </a:pPr>
            <a:r>
              <a:rPr lang="en-US" sz="449">
                <a:solidFill>
                  <a:srgbClr val="FFFFFF"/>
                </a:solidFill>
                <a:latin typeface="Exo 2"/>
                <a:ea typeface="Exo 2"/>
                <a:cs typeface="Exo 2"/>
                <a:sym typeface="Exo 2"/>
              </a:rPr>
              <a:t>Pesync. (2025) What is Job Analysis? Available at: </a:t>
            </a:r>
            <a:r>
              <a:rPr lang="en-US" sz="449" u="sng">
                <a:solidFill>
                  <a:srgbClr val="FFFFFF"/>
                </a:solidFill>
                <a:latin typeface="Exo 2"/>
                <a:ea typeface="Exo 2"/>
                <a:cs typeface="Exo 2"/>
                <a:sym typeface="Exo 2"/>
                <a:hlinkClick r:id="rId2" tooltip="https://www.pesync.com/what-is-job-analysis.html?utm_source=chatgpt.com"/>
              </a:rPr>
              <a:t>https://www.pesync.com/what-is-job-analysis.html</a:t>
            </a:r>
            <a:r>
              <a:rPr lang="en-US" sz="449">
                <a:solidFill>
                  <a:srgbClr val="FFFFFF"/>
                </a:solidFill>
                <a:latin typeface="Exo 2"/>
                <a:ea typeface="Exo 2"/>
                <a:cs typeface="Exo 2"/>
                <a:sym typeface="Exo 2"/>
              </a:rPr>
              <a:t> (Accessed: 9 November 2025).</a:t>
            </a:r>
          </a:p>
          <a:p>
            <a:pPr algn="l" marL="0" indent="0" lvl="0">
              <a:lnSpc>
                <a:spcPts val="629"/>
              </a:lnSpc>
              <a:spcBef>
                <a:spcPct val="0"/>
              </a:spcBef>
            </a:pPr>
            <a:r>
              <a:rPr lang="en-US" sz="449">
                <a:solidFill>
                  <a:srgbClr val="FFFFFF"/>
                </a:solidFill>
                <a:latin typeface="Exo 2"/>
                <a:ea typeface="Exo 2"/>
                <a:cs typeface="Exo 2"/>
                <a:sym typeface="Exo 2"/>
              </a:rPr>
              <a:t>Manc</a:t>
            </a:r>
            <a:r>
              <a:rPr lang="en-US" sz="449">
                <a:solidFill>
                  <a:srgbClr val="FFFFFF"/>
                </a:solidFill>
                <a:latin typeface="Exo 2"/>
                <a:ea typeface="Exo 2"/>
                <a:cs typeface="Exo 2"/>
                <a:sym typeface="Exo 2"/>
              </a:rPr>
              <a:t>hester Community Central. (2025) Recruitment and Selection Factsheet. Available at: </a:t>
            </a:r>
            <a:r>
              <a:rPr lang="en-US" sz="449" strike="noStrike" u="sng">
                <a:solidFill>
                  <a:srgbClr val="FFFFFF"/>
                </a:solidFill>
                <a:latin typeface="Exo 2"/>
                <a:ea typeface="Exo 2"/>
                <a:cs typeface="Exo 2"/>
                <a:sym typeface="Exo 2"/>
                <a:hlinkClick r:id="rId3" tooltip="https://manchestercommunitycentral.org/recruitment-and-selection-factsheet?utm_source=chatgpt.com"/>
              </a:rPr>
              <a:t>https://manchestercommunitycentral.org/recruitment-and-selection-factsheet</a:t>
            </a:r>
            <a:r>
              <a:rPr lang="en-US" sz="449">
                <a:solidFill>
                  <a:srgbClr val="FFFFFF"/>
                </a:solidFill>
                <a:latin typeface="Exo 2"/>
                <a:ea typeface="Exo 2"/>
                <a:cs typeface="Exo 2"/>
                <a:sym typeface="Exo 2"/>
              </a:rPr>
              <a:t> (Accessed: 9 November 2025).</a:t>
            </a:r>
          </a:p>
          <a:p>
            <a:pPr algn="l" marL="0" indent="0" lvl="0">
              <a:lnSpc>
                <a:spcPts val="629"/>
              </a:lnSpc>
              <a:spcBef>
                <a:spcPct val="0"/>
              </a:spcBef>
            </a:pPr>
            <a:r>
              <a:rPr lang="en-US" sz="449">
                <a:solidFill>
                  <a:srgbClr val="FFFFFF"/>
                </a:solidFill>
                <a:latin typeface="Exo 2"/>
                <a:ea typeface="Exo 2"/>
                <a:cs typeface="Exo 2"/>
                <a:sym typeface="Exo 2"/>
              </a:rPr>
              <a:t>University of Bristol. (2025) Interview Techniques – Practical Guidance. Available at: </a:t>
            </a:r>
            <a:r>
              <a:rPr lang="en-US" sz="449" strike="noStrike" u="sng">
                <a:solidFill>
                  <a:srgbClr val="FFFFFF"/>
                </a:solidFill>
                <a:latin typeface="Exo 2"/>
                <a:ea typeface="Exo 2"/>
                <a:cs typeface="Exo 2"/>
                <a:sym typeface="Exo 2"/>
                <a:hlinkClick r:id="rId4" tooltip="https://www.bristol.ac.uk/hr/resourcing/practicalguidance/selection/interviewtechnique.html?utm_source=chatgpt.com"/>
              </a:rPr>
              <a:t>https://www.bristol.ac.uk/hr/resourcing/practicalguidance/selection/interviewtechnique.html</a:t>
            </a:r>
            <a:r>
              <a:rPr lang="en-US" sz="449">
                <a:solidFill>
                  <a:srgbClr val="FFFFFF"/>
                </a:solidFill>
                <a:latin typeface="Exo 2"/>
                <a:ea typeface="Exo 2"/>
                <a:cs typeface="Exo 2"/>
                <a:sym typeface="Exo 2"/>
              </a:rPr>
              <a:t> (Accessed: 9 November 2025).</a:t>
            </a:r>
          </a:p>
          <a:p>
            <a:pPr algn="l" marL="0" indent="0" lvl="0">
              <a:lnSpc>
                <a:spcPts val="629"/>
              </a:lnSpc>
              <a:spcBef>
                <a:spcPct val="0"/>
              </a:spcBef>
            </a:pPr>
            <a:r>
              <a:rPr lang="en-US" sz="449" strike="noStrike" u="none">
                <a:solidFill>
                  <a:srgbClr val="FFFFFF"/>
                </a:solidFill>
                <a:latin typeface="Exo 2"/>
                <a:ea typeface="Exo 2"/>
                <a:cs typeface="Exo 2"/>
                <a:sym typeface="Exo 2"/>
              </a:rPr>
              <a:t>U.S. Office of Personnel Management (OPM). (n.d.) Structured Interviews: A Practical Guide. Available at: </a:t>
            </a:r>
            <a:r>
              <a:rPr lang="en-US" sz="449" strike="noStrike" u="sng">
                <a:solidFill>
                  <a:srgbClr val="FFFFFF"/>
                </a:solidFill>
                <a:latin typeface="Exo 2"/>
                <a:ea typeface="Exo 2"/>
                <a:cs typeface="Exo 2"/>
                <a:sym typeface="Exo 2"/>
                <a:hlinkClick r:id="rId5" tooltip="https://www.opm.gov/policy-data-oversight/assessment-and-selection/structured-interviews/"/>
              </a:rPr>
              <a:t>https://www.opm.gov/policy-data-oversight/assessment-and-selection/structured-interviews/</a:t>
            </a:r>
            <a:r>
              <a:rPr lang="en-US" sz="449" strike="noStrike" u="none">
                <a:solidFill>
                  <a:srgbClr val="FFFFFF"/>
                </a:solidFill>
                <a:latin typeface="Exo 2"/>
                <a:ea typeface="Exo 2"/>
                <a:cs typeface="Exo 2"/>
                <a:sym typeface="Exo 2"/>
              </a:rPr>
              <a:t> (Accessed: 9 November 2025).</a:t>
            </a:r>
          </a:p>
          <a:p>
            <a:pPr algn="l" marL="0" indent="0" lvl="0">
              <a:lnSpc>
                <a:spcPts val="629"/>
              </a:lnSpc>
              <a:spcBef>
                <a:spcPct val="0"/>
              </a:spcBef>
            </a:pPr>
            <a:r>
              <a:rPr lang="en-US" sz="449">
                <a:solidFill>
                  <a:srgbClr val="FFFFFF"/>
                </a:solidFill>
                <a:latin typeface="Exo 2"/>
                <a:ea typeface="Exo 2"/>
                <a:cs typeface="Exo 2"/>
                <a:sym typeface="Exo 2"/>
              </a:rPr>
              <a:t>Changing Minds. (2025) Selection Interview. Available at: </a:t>
            </a:r>
            <a:r>
              <a:rPr lang="en-US" sz="449" strike="noStrike" u="sng">
                <a:solidFill>
                  <a:srgbClr val="FFFFFF"/>
                </a:solidFill>
                <a:latin typeface="Exo 2"/>
                <a:ea typeface="Exo 2"/>
                <a:cs typeface="Exo 2"/>
                <a:sym typeface="Exo 2"/>
                <a:hlinkClick r:id="rId6" tooltip="https://changingminds.org/disciplines/hr/selection/interview.htm?utm_source=chatgpt.com"/>
              </a:rPr>
              <a:t>https://changingminds.org/disciplines/hr/selection/interview.htm</a:t>
            </a:r>
            <a:r>
              <a:rPr lang="en-US" sz="449">
                <a:solidFill>
                  <a:srgbClr val="FFFFFF"/>
                </a:solidFill>
                <a:latin typeface="Exo 2"/>
                <a:ea typeface="Exo 2"/>
                <a:cs typeface="Exo 2"/>
                <a:sym typeface="Exo 2"/>
              </a:rPr>
              <a:t> (Accessed: 9 November 2025).</a:t>
            </a:r>
          </a:p>
          <a:p>
            <a:pPr algn="l" marL="0" indent="0" lvl="0">
              <a:lnSpc>
                <a:spcPts val="629"/>
              </a:lnSpc>
              <a:spcBef>
                <a:spcPct val="0"/>
              </a:spcBef>
            </a:pPr>
            <a:r>
              <a:rPr lang="en-US" sz="449" strike="noStrike" u="none">
                <a:solidFill>
                  <a:srgbClr val="FFFFFF"/>
                </a:solidFill>
                <a:latin typeface="Exo 2"/>
                <a:ea typeface="Exo 2"/>
                <a:cs typeface="Exo 2"/>
                <a:sym typeface="Exo 2"/>
              </a:rPr>
              <a:t>AIHR</a:t>
            </a:r>
            <a:r>
              <a:rPr lang="en-US" sz="449">
                <a:solidFill>
                  <a:srgbClr val="FFFFFF"/>
                </a:solidFill>
                <a:latin typeface="Exo 2"/>
                <a:ea typeface="Exo 2"/>
                <a:cs typeface="Exo 2"/>
                <a:sym typeface="Exo 2"/>
              </a:rPr>
              <a:t>. </a:t>
            </a:r>
            <a:r>
              <a:rPr lang="en-US" sz="449" strike="noStrike" u="none">
                <a:solidFill>
                  <a:srgbClr val="FFFFFF"/>
                </a:solidFill>
                <a:latin typeface="Exo 2"/>
                <a:ea typeface="Exo 2"/>
                <a:cs typeface="Exo 2"/>
                <a:sym typeface="Exo 2"/>
              </a:rPr>
              <a:t>(2025)</a:t>
            </a:r>
            <a:r>
              <a:rPr lang="en-US" sz="449">
                <a:solidFill>
                  <a:srgbClr val="FFFFFF"/>
                </a:solidFill>
                <a:latin typeface="Exo 2"/>
                <a:ea typeface="Exo 2"/>
                <a:cs typeface="Exo 2"/>
                <a:sym typeface="Exo 2"/>
              </a:rPr>
              <a:t> </a:t>
            </a:r>
            <a:r>
              <a:rPr lang="en-US" sz="449" strike="noStrike" u="none">
                <a:solidFill>
                  <a:srgbClr val="FFFFFF"/>
                </a:solidFill>
                <a:latin typeface="Exo 2"/>
                <a:ea typeface="Exo 2"/>
                <a:cs typeface="Exo 2"/>
                <a:sym typeface="Exo 2"/>
              </a:rPr>
              <a:t>M</a:t>
            </a:r>
            <a:r>
              <a:rPr lang="en-US" sz="449">
                <a:solidFill>
                  <a:srgbClr val="FFFFFF"/>
                </a:solidFill>
                <a:latin typeface="Exo 2"/>
                <a:ea typeface="Exo 2"/>
                <a:cs typeface="Exo 2"/>
                <a:sym typeface="Exo 2"/>
              </a:rPr>
              <a:t>o</a:t>
            </a:r>
            <a:r>
              <a:rPr lang="en-US" sz="449" strike="noStrike" u="none">
                <a:solidFill>
                  <a:srgbClr val="FFFFFF"/>
                </a:solidFill>
                <a:latin typeface="Exo 2"/>
                <a:ea typeface="Exo 2"/>
                <a:cs typeface="Exo 2"/>
                <a:sym typeface="Exo 2"/>
              </a:rPr>
              <a:t>d</a:t>
            </a:r>
            <a:r>
              <a:rPr lang="en-US" sz="449">
                <a:solidFill>
                  <a:srgbClr val="FFFFFF"/>
                </a:solidFill>
                <a:latin typeface="Exo 2"/>
                <a:ea typeface="Exo 2"/>
                <a:cs typeface="Exo 2"/>
                <a:sym typeface="Exo 2"/>
              </a:rPr>
              <a:t>ern </a:t>
            </a:r>
            <a:r>
              <a:rPr lang="en-US" sz="449" strike="noStrike" u="none">
                <a:solidFill>
                  <a:srgbClr val="FFFFFF"/>
                </a:solidFill>
                <a:latin typeface="Exo 2"/>
                <a:ea typeface="Exo 2"/>
                <a:cs typeface="Exo 2"/>
                <a:sym typeface="Exo 2"/>
              </a:rPr>
              <a:t>R</a:t>
            </a:r>
            <a:r>
              <a:rPr lang="en-US" sz="449">
                <a:solidFill>
                  <a:srgbClr val="FFFFFF"/>
                </a:solidFill>
                <a:latin typeface="Exo 2"/>
                <a:ea typeface="Exo 2"/>
                <a:cs typeface="Exo 2"/>
                <a:sym typeface="Exo 2"/>
              </a:rPr>
              <a:t>e</a:t>
            </a:r>
            <a:r>
              <a:rPr lang="en-US" sz="449" strike="noStrike" u="none">
                <a:solidFill>
                  <a:srgbClr val="FFFFFF"/>
                </a:solidFill>
                <a:latin typeface="Exo 2"/>
                <a:ea typeface="Exo 2"/>
                <a:cs typeface="Exo 2"/>
                <a:sym typeface="Exo 2"/>
              </a:rPr>
              <a:t>cruit</a:t>
            </a:r>
            <a:r>
              <a:rPr lang="en-US" sz="449">
                <a:solidFill>
                  <a:srgbClr val="FFFFFF"/>
                </a:solidFill>
                <a:latin typeface="Exo 2"/>
                <a:ea typeface="Exo 2"/>
                <a:cs typeface="Exo 2"/>
                <a:sym typeface="Exo 2"/>
              </a:rPr>
              <a:t>ment Pr</a:t>
            </a:r>
            <a:r>
              <a:rPr lang="en-US" sz="449" strike="noStrike" u="none">
                <a:solidFill>
                  <a:srgbClr val="FFFFFF"/>
                </a:solidFill>
                <a:latin typeface="Exo 2"/>
                <a:ea typeface="Exo 2"/>
                <a:cs typeface="Exo 2"/>
                <a:sym typeface="Exo 2"/>
              </a:rPr>
              <a:t>a</a:t>
            </a:r>
            <a:r>
              <a:rPr lang="en-US" sz="449">
                <a:solidFill>
                  <a:srgbClr val="FFFFFF"/>
                </a:solidFill>
                <a:latin typeface="Exo 2"/>
                <a:ea typeface="Exo 2"/>
                <a:cs typeface="Exo 2"/>
                <a:sym typeface="Exo 2"/>
              </a:rPr>
              <a:t>cti</a:t>
            </a:r>
            <a:r>
              <a:rPr lang="en-US" sz="449" strike="noStrike" u="none">
                <a:solidFill>
                  <a:srgbClr val="FFFFFF"/>
                </a:solidFill>
                <a:latin typeface="Exo 2"/>
                <a:ea typeface="Exo 2"/>
                <a:cs typeface="Exo 2"/>
                <a:sym typeface="Exo 2"/>
              </a:rPr>
              <a:t>c</a:t>
            </a:r>
            <a:r>
              <a:rPr lang="en-US" sz="449">
                <a:solidFill>
                  <a:srgbClr val="FFFFFF"/>
                </a:solidFill>
                <a:latin typeface="Exo 2"/>
                <a:ea typeface="Exo 2"/>
                <a:cs typeface="Exo 2"/>
                <a:sym typeface="Exo 2"/>
              </a:rPr>
              <a:t>es: A </a:t>
            </a:r>
            <a:r>
              <a:rPr lang="en-US" sz="449" strike="noStrike" u="none">
                <a:solidFill>
                  <a:srgbClr val="FFFFFF"/>
                </a:solidFill>
                <a:latin typeface="Exo 2"/>
                <a:ea typeface="Exo 2"/>
                <a:cs typeface="Exo 2"/>
                <a:sym typeface="Exo 2"/>
              </a:rPr>
              <a:t>Comp</a:t>
            </a:r>
            <a:r>
              <a:rPr lang="en-US" sz="449">
                <a:solidFill>
                  <a:srgbClr val="FFFFFF"/>
                </a:solidFill>
                <a:latin typeface="Exo 2"/>
                <a:ea typeface="Exo 2"/>
                <a:cs typeface="Exo 2"/>
                <a:sym typeface="Exo 2"/>
              </a:rPr>
              <a:t>l</a:t>
            </a:r>
            <a:r>
              <a:rPr lang="en-US" sz="449" strike="noStrike" u="none">
                <a:solidFill>
                  <a:srgbClr val="FFFFFF"/>
                </a:solidFill>
                <a:latin typeface="Exo 2"/>
                <a:ea typeface="Exo 2"/>
                <a:cs typeface="Exo 2"/>
                <a:sym typeface="Exo 2"/>
              </a:rPr>
              <a:t>ete</a:t>
            </a:r>
            <a:r>
              <a:rPr lang="en-US" sz="449">
                <a:solidFill>
                  <a:srgbClr val="FFFFFF"/>
                </a:solidFill>
                <a:latin typeface="Exo 2"/>
                <a:ea typeface="Exo 2"/>
                <a:cs typeface="Exo 2"/>
                <a:sym typeface="Exo 2"/>
              </a:rPr>
              <a:t> Guide. Available at: </a:t>
            </a:r>
            <a:r>
              <a:rPr lang="en-US" sz="449" strike="noStrike" u="sng">
                <a:solidFill>
                  <a:srgbClr val="FFFFFF"/>
                </a:solidFill>
                <a:latin typeface="Exo 2"/>
                <a:ea typeface="Exo 2"/>
                <a:cs typeface="Exo 2"/>
                <a:sym typeface="Exo 2"/>
                <a:hlinkClick r:id="rId7" tooltip="https://www.aihr.com/blog/modern-recruiting-techniques/?utm_source=chatgpt.com"/>
              </a:rPr>
              <a:t>https://www.aihr.com/blog/modern-recruiting-techniques/</a:t>
            </a:r>
            <a:r>
              <a:rPr lang="en-US" sz="449" strike="noStrike">
                <a:solidFill>
                  <a:srgbClr val="FFFFFF"/>
                </a:solidFill>
                <a:latin typeface="Exo 2"/>
                <a:ea typeface="Exo 2"/>
                <a:cs typeface="Exo 2"/>
                <a:sym typeface="Exo 2"/>
              </a:rPr>
              <a:t> (Acc</a:t>
            </a:r>
            <a:r>
              <a:rPr lang="en-US" sz="449">
                <a:solidFill>
                  <a:srgbClr val="FFFFFF"/>
                </a:solidFill>
                <a:latin typeface="Exo 2"/>
                <a:ea typeface="Exo 2"/>
                <a:cs typeface="Exo 2"/>
                <a:sym typeface="Exo 2"/>
              </a:rPr>
              <a:t>essed</a:t>
            </a:r>
            <a:r>
              <a:rPr lang="en-US" sz="449" strike="noStrike">
                <a:solidFill>
                  <a:srgbClr val="FFFFFF"/>
                </a:solidFill>
                <a:latin typeface="Exo 2"/>
                <a:ea typeface="Exo 2"/>
                <a:cs typeface="Exo 2"/>
                <a:sym typeface="Exo 2"/>
              </a:rPr>
              <a:t>: 9 Nov</a:t>
            </a:r>
            <a:r>
              <a:rPr lang="en-US" sz="449">
                <a:solidFill>
                  <a:srgbClr val="FFFFFF"/>
                </a:solidFill>
                <a:latin typeface="Exo 2"/>
                <a:ea typeface="Exo 2"/>
                <a:cs typeface="Exo 2"/>
                <a:sym typeface="Exo 2"/>
              </a:rPr>
              <a:t>e</a:t>
            </a:r>
            <a:r>
              <a:rPr lang="en-US" sz="449" strike="noStrike">
                <a:solidFill>
                  <a:srgbClr val="FFFFFF"/>
                </a:solidFill>
                <a:latin typeface="Exo 2"/>
                <a:ea typeface="Exo 2"/>
                <a:cs typeface="Exo 2"/>
                <a:sym typeface="Exo 2"/>
              </a:rPr>
              <a:t>mb</a:t>
            </a:r>
            <a:r>
              <a:rPr lang="en-US" sz="449">
                <a:solidFill>
                  <a:srgbClr val="FFFFFF"/>
                </a:solidFill>
                <a:latin typeface="Exo 2"/>
                <a:ea typeface="Exo 2"/>
                <a:cs typeface="Exo 2"/>
                <a:sym typeface="Exo 2"/>
              </a:rPr>
              <a:t>e</a:t>
            </a:r>
            <a:r>
              <a:rPr lang="en-US" sz="449" strike="noStrike">
                <a:solidFill>
                  <a:srgbClr val="FFFFFF"/>
                </a:solidFill>
                <a:latin typeface="Exo 2"/>
                <a:ea typeface="Exo 2"/>
                <a:cs typeface="Exo 2"/>
                <a:sym typeface="Exo 2"/>
              </a:rPr>
              <a:t>r 2025).</a:t>
            </a:r>
          </a:p>
          <a:p>
            <a:pPr algn="l" marL="0" indent="0" lvl="0">
              <a:lnSpc>
                <a:spcPts val="629"/>
              </a:lnSpc>
              <a:spcBef>
                <a:spcPct val="0"/>
              </a:spcBef>
            </a:pPr>
            <a:r>
              <a:rPr lang="en-US" sz="449" strike="noStrike">
                <a:solidFill>
                  <a:srgbClr val="FFFFFF"/>
                </a:solidFill>
                <a:latin typeface="Exo 2"/>
                <a:ea typeface="Exo 2"/>
                <a:cs typeface="Exo 2"/>
                <a:sym typeface="Exo 2"/>
              </a:rPr>
              <a:t>BT Group. (2025) Ab</a:t>
            </a:r>
            <a:r>
              <a:rPr lang="en-US" sz="449">
                <a:solidFill>
                  <a:srgbClr val="FFFFFF"/>
                </a:solidFill>
                <a:latin typeface="Exo 2"/>
                <a:ea typeface="Exo 2"/>
                <a:cs typeface="Exo 2"/>
                <a:sym typeface="Exo 2"/>
              </a:rPr>
              <a:t>o</a:t>
            </a:r>
            <a:r>
              <a:rPr lang="en-US" sz="449" strike="noStrike">
                <a:solidFill>
                  <a:srgbClr val="FFFFFF"/>
                </a:solidFill>
                <a:latin typeface="Exo 2"/>
                <a:ea typeface="Exo 2"/>
                <a:cs typeface="Exo 2"/>
                <a:sym typeface="Exo 2"/>
              </a:rPr>
              <a:t>u</a:t>
            </a:r>
            <a:r>
              <a:rPr lang="en-US" sz="449">
                <a:solidFill>
                  <a:srgbClr val="FFFFFF"/>
                </a:solidFill>
                <a:latin typeface="Exo 2"/>
                <a:ea typeface="Exo 2"/>
                <a:cs typeface="Exo 2"/>
                <a:sym typeface="Exo 2"/>
              </a:rPr>
              <a:t>t</a:t>
            </a:r>
            <a:r>
              <a:rPr lang="en-US" sz="449" strike="noStrike">
                <a:solidFill>
                  <a:srgbClr val="FFFFFF"/>
                </a:solidFill>
                <a:latin typeface="Exo 2"/>
                <a:ea typeface="Exo 2"/>
                <a:cs typeface="Exo 2"/>
                <a:sym typeface="Exo 2"/>
              </a:rPr>
              <a:t> BT G</a:t>
            </a:r>
            <a:r>
              <a:rPr lang="en-US" sz="449">
                <a:solidFill>
                  <a:srgbClr val="FFFFFF"/>
                </a:solidFill>
                <a:latin typeface="Exo 2"/>
                <a:ea typeface="Exo 2"/>
                <a:cs typeface="Exo 2"/>
                <a:sym typeface="Exo 2"/>
              </a:rPr>
              <a:t>r</a:t>
            </a:r>
            <a:r>
              <a:rPr lang="en-US" sz="449" strike="noStrike">
                <a:solidFill>
                  <a:srgbClr val="FFFFFF"/>
                </a:solidFill>
                <a:latin typeface="Exo 2"/>
                <a:ea typeface="Exo 2"/>
                <a:cs typeface="Exo 2"/>
                <a:sym typeface="Exo 2"/>
              </a:rPr>
              <a:t>o</a:t>
            </a:r>
            <a:r>
              <a:rPr lang="en-US" sz="449">
                <a:solidFill>
                  <a:srgbClr val="FFFFFF"/>
                </a:solidFill>
                <a:latin typeface="Exo 2"/>
                <a:ea typeface="Exo 2"/>
                <a:cs typeface="Exo 2"/>
                <a:sym typeface="Exo 2"/>
              </a:rPr>
              <a:t>u</a:t>
            </a:r>
            <a:r>
              <a:rPr lang="en-US" sz="449" strike="noStrike">
                <a:solidFill>
                  <a:srgbClr val="FFFFFF"/>
                </a:solidFill>
                <a:latin typeface="Exo 2"/>
                <a:ea typeface="Exo 2"/>
                <a:cs typeface="Exo 2"/>
                <a:sym typeface="Exo 2"/>
              </a:rPr>
              <a:t>p – O</a:t>
            </a:r>
            <a:r>
              <a:rPr lang="en-US" sz="449">
                <a:solidFill>
                  <a:srgbClr val="FFFFFF"/>
                </a:solidFill>
                <a:latin typeface="Exo 2"/>
                <a:ea typeface="Exo 2"/>
                <a:cs typeface="Exo 2"/>
                <a:sym typeface="Exo 2"/>
              </a:rPr>
              <a:t>ur</a:t>
            </a:r>
            <a:r>
              <a:rPr lang="en-US" sz="449" strike="noStrike">
                <a:solidFill>
                  <a:srgbClr val="FFFFFF"/>
                </a:solidFill>
                <a:latin typeface="Exo 2"/>
                <a:ea typeface="Exo 2"/>
                <a:cs typeface="Exo 2"/>
                <a:sym typeface="Exo 2"/>
              </a:rPr>
              <a:t> Mission, V</a:t>
            </a:r>
            <a:r>
              <a:rPr lang="en-US" sz="449">
                <a:solidFill>
                  <a:srgbClr val="FFFFFF"/>
                </a:solidFill>
                <a:latin typeface="Exo 2"/>
                <a:ea typeface="Exo 2"/>
                <a:cs typeface="Exo 2"/>
                <a:sym typeface="Exo 2"/>
              </a:rPr>
              <a:t>i</a:t>
            </a:r>
            <a:r>
              <a:rPr lang="en-US" sz="449" strike="noStrike">
                <a:solidFill>
                  <a:srgbClr val="FFFFFF"/>
                </a:solidFill>
                <a:latin typeface="Exo 2"/>
                <a:ea typeface="Exo 2"/>
                <a:cs typeface="Exo 2"/>
                <a:sym typeface="Exo 2"/>
              </a:rPr>
              <a:t>sio</a:t>
            </a:r>
            <a:r>
              <a:rPr lang="en-US" sz="449">
                <a:solidFill>
                  <a:srgbClr val="FFFFFF"/>
                </a:solidFill>
                <a:latin typeface="Exo 2"/>
                <a:ea typeface="Exo 2"/>
                <a:cs typeface="Exo 2"/>
                <a:sym typeface="Exo 2"/>
              </a:rPr>
              <a:t>n</a:t>
            </a:r>
            <a:r>
              <a:rPr lang="en-US" sz="449" strike="noStrike">
                <a:solidFill>
                  <a:srgbClr val="FFFFFF"/>
                </a:solidFill>
                <a:latin typeface="Exo 2"/>
                <a:ea typeface="Exo 2"/>
                <a:cs typeface="Exo 2"/>
                <a:sym typeface="Exo 2"/>
              </a:rPr>
              <a:t> and Pu</a:t>
            </a:r>
            <a:r>
              <a:rPr lang="en-US" sz="449">
                <a:solidFill>
                  <a:srgbClr val="FFFFFF"/>
                </a:solidFill>
                <a:latin typeface="Exo 2"/>
                <a:ea typeface="Exo 2"/>
                <a:cs typeface="Exo 2"/>
                <a:sym typeface="Exo 2"/>
              </a:rPr>
              <a:t>r</a:t>
            </a:r>
            <a:r>
              <a:rPr lang="en-US" sz="449" strike="noStrike">
                <a:solidFill>
                  <a:srgbClr val="FFFFFF"/>
                </a:solidFill>
                <a:latin typeface="Exo 2"/>
                <a:ea typeface="Exo 2"/>
                <a:cs typeface="Exo 2"/>
                <a:sym typeface="Exo 2"/>
              </a:rPr>
              <a:t>pose. A</a:t>
            </a:r>
            <a:r>
              <a:rPr lang="en-US" sz="449">
                <a:solidFill>
                  <a:srgbClr val="FFFFFF"/>
                </a:solidFill>
                <a:latin typeface="Exo 2"/>
                <a:ea typeface="Exo 2"/>
                <a:cs typeface="Exo 2"/>
                <a:sym typeface="Exo 2"/>
              </a:rPr>
              <a:t>v</a:t>
            </a:r>
            <a:r>
              <a:rPr lang="en-US" sz="449" strike="noStrike">
                <a:solidFill>
                  <a:srgbClr val="FFFFFF"/>
                </a:solidFill>
                <a:latin typeface="Exo 2"/>
                <a:ea typeface="Exo 2"/>
                <a:cs typeface="Exo 2"/>
                <a:sym typeface="Exo 2"/>
              </a:rPr>
              <a:t>a</a:t>
            </a:r>
            <a:r>
              <a:rPr lang="en-US" sz="449">
                <a:solidFill>
                  <a:srgbClr val="FFFFFF"/>
                </a:solidFill>
                <a:latin typeface="Exo 2"/>
                <a:ea typeface="Exo 2"/>
                <a:cs typeface="Exo 2"/>
                <a:sym typeface="Exo 2"/>
              </a:rPr>
              <a:t>i</a:t>
            </a:r>
            <a:r>
              <a:rPr lang="en-US" sz="449" strike="noStrike">
                <a:solidFill>
                  <a:srgbClr val="FFFFFF"/>
                </a:solidFill>
                <a:latin typeface="Exo 2"/>
                <a:ea typeface="Exo 2"/>
                <a:cs typeface="Exo 2"/>
                <a:sym typeface="Exo 2"/>
              </a:rPr>
              <a:t>labl</a:t>
            </a:r>
            <a:r>
              <a:rPr lang="en-US" sz="449">
                <a:solidFill>
                  <a:srgbClr val="FFFFFF"/>
                </a:solidFill>
                <a:latin typeface="Exo 2"/>
                <a:ea typeface="Exo 2"/>
                <a:cs typeface="Exo 2"/>
                <a:sym typeface="Exo 2"/>
              </a:rPr>
              <a:t>e</a:t>
            </a:r>
            <a:r>
              <a:rPr lang="en-US" sz="449" strike="noStrike">
                <a:solidFill>
                  <a:srgbClr val="FFFFFF"/>
                </a:solidFill>
                <a:latin typeface="Exo 2"/>
                <a:ea typeface="Exo 2"/>
                <a:cs typeface="Exo 2"/>
                <a:sym typeface="Exo 2"/>
              </a:rPr>
              <a:t> at: https://ww</a:t>
            </a:r>
            <a:r>
              <a:rPr lang="en-US" sz="449">
                <a:solidFill>
                  <a:srgbClr val="FFFFFF"/>
                </a:solidFill>
                <a:latin typeface="Exo 2"/>
                <a:ea typeface="Exo 2"/>
                <a:cs typeface="Exo 2"/>
                <a:sym typeface="Exo 2"/>
              </a:rPr>
              <a:t>w</a:t>
            </a:r>
            <a:r>
              <a:rPr lang="en-US" sz="449" strike="noStrike">
                <a:solidFill>
                  <a:srgbClr val="FFFFFF"/>
                </a:solidFill>
                <a:latin typeface="Exo 2"/>
                <a:ea typeface="Exo 2"/>
                <a:cs typeface="Exo 2"/>
                <a:sym typeface="Exo 2"/>
              </a:rPr>
              <a:t>.bt.com</a:t>
            </a:r>
            <a:r>
              <a:rPr lang="en-US" sz="449">
                <a:solidFill>
                  <a:srgbClr val="FFFFFF"/>
                </a:solidFill>
                <a:latin typeface="Exo 2"/>
                <a:ea typeface="Exo 2"/>
                <a:cs typeface="Exo 2"/>
                <a:sym typeface="Exo 2"/>
              </a:rPr>
              <a:t>/</a:t>
            </a:r>
            <a:r>
              <a:rPr lang="en-US" sz="449" strike="noStrike">
                <a:solidFill>
                  <a:srgbClr val="FFFFFF"/>
                </a:solidFill>
                <a:latin typeface="Exo 2"/>
                <a:ea typeface="Exo 2"/>
                <a:cs typeface="Exo 2"/>
                <a:sym typeface="Exo 2"/>
              </a:rPr>
              <a:t>about</a:t>
            </a:r>
            <a:r>
              <a:rPr lang="en-US" sz="449">
                <a:solidFill>
                  <a:srgbClr val="FFFFFF"/>
                </a:solidFill>
                <a:latin typeface="Exo 2"/>
                <a:ea typeface="Exo 2"/>
                <a:cs typeface="Exo 2"/>
                <a:sym typeface="Exo 2"/>
              </a:rPr>
              <a:t> (Accessed: 9 November 2025)</a:t>
            </a:r>
          </a:p>
          <a:p>
            <a:pPr algn="l" marL="0" indent="0" lvl="0">
              <a:lnSpc>
                <a:spcPts val="770"/>
              </a:lnSpc>
              <a:spcBef>
                <a:spcPct val="0"/>
              </a:spcBef>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DAG4E0exiy8</dc:identifier>
  <dcterms:modified xsi:type="dcterms:W3CDTF">2011-08-01T06:04:30Z</dcterms:modified>
  <cp:revision>1</cp:revision>
  <dc:title>Recruitment and Selection Process at BT Group Dovar</dc:title>
</cp:coreProperties>
</file>