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57" r:id="rId5"/>
    <p:sldId id="263" r:id="rId6"/>
    <p:sldId id="258" r:id="rId7"/>
    <p:sldId id="259"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9D9229-A441-191C-BA6B-33FD72235EA1}" v="47" dt="2025-03-21T10:13:58.406"/>
    <p1510:client id="{7076C0BC-BF6A-8709-20AD-67F2927133CD}" v="972" dt="2025-03-21T10:07:45.327"/>
    <p1510:client id="{D847FE99-C51B-4E57-D64A-B910A852A61E}" v="2022" dt="2025-03-21T08:48:10.0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guides.himmelfarb.gwu.edu/teamdynamics/handling-conflic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lavesliderazgoresponsable.blogspot.com/2018/07/6-claves-para-gestionar-conflicto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ourses.lumenlearning.com/wmopen-organizationalbehavior/chapter/conflict-management-2/"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psycnet.apa.org/doi/10.1037/h0022100" TargetMode="External"/><Relationship Id="rId2" Type="http://schemas.openxmlformats.org/officeDocument/2006/relationships/hyperlink" Target="https://doi.org/10.4324/97810032858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7147" y="4994825"/>
            <a:ext cx="9924739" cy="782405"/>
          </a:xfrm>
        </p:spPr>
        <p:txBody>
          <a:bodyPr vert="horz" lIns="91440" tIns="45720" rIns="91440" bIns="45720" rtlCol="0" anchor="b">
            <a:noAutofit/>
          </a:bodyPr>
          <a:lstStyle/>
          <a:p>
            <a:pPr algn="just">
              <a:lnSpc>
                <a:spcPct val="150000"/>
              </a:lnSpc>
              <a:spcBef>
                <a:spcPts val="0"/>
              </a:spcBef>
            </a:pPr>
            <a:r>
              <a:rPr lang="en-GB" sz="2400" b="1" dirty="0"/>
              <a:t>Title: What we have learnt  about effective teams?</a:t>
            </a:r>
            <a:endParaRPr lang="en-US" dirty="0"/>
          </a:p>
        </p:txBody>
      </p:sp>
      <p:sp>
        <p:nvSpPr>
          <p:cNvPr id="3" name="Subtitle 2"/>
          <p:cNvSpPr>
            <a:spLocks noGrp="1"/>
          </p:cNvSpPr>
          <p:nvPr>
            <p:ph type="subTitle" idx="1"/>
          </p:nvPr>
        </p:nvSpPr>
        <p:spPr>
          <a:xfrm>
            <a:off x="537149" y="1740759"/>
            <a:ext cx="10199556" cy="3460830"/>
          </a:xfrm>
        </p:spPr>
        <p:txBody>
          <a:bodyPr vert="horz" lIns="91440" tIns="45720" rIns="91440" bIns="45720" rtlCol="0" anchor="t">
            <a:normAutofit/>
          </a:bodyPr>
          <a:lstStyle/>
          <a:p>
            <a:pPr algn="just">
              <a:lnSpc>
                <a:spcPct val="150000"/>
              </a:lnSpc>
            </a:pPr>
            <a:r>
              <a:rPr lang="en-GB" dirty="0"/>
              <a:t>              </a:t>
            </a:r>
            <a:r>
              <a:rPr lang="en-GB" sz="2800" b="1" dirty="0"/>
              <a:t> Certificate of Higher Education Employability Skills</a:t>
            </a:r>
          </a:p>
          <a:p>
            <a:pPr algn="just">
              <a:lnSpc>
                <a:spcPct val="150000"/>
              </a:lnSpc>
            </a:pPr>
            <a:r>
              <a:rPr lang="en-GB" b="1" dirty="0"/>
              <a:t>Module: </a:t>
            </a:r>
            <a:r>
              <a:rPr lang="en-GB" dirty="0"/>
              <a:t>Effective Team Working and Communication</a:t>
            </a:r>
            <a:endParaRPr lang="en-GB" dirty="0" err="1"/>
          </a:p>
          <a:p>
            <a:pPr algn="just">
              <a:lnSpc>
                <a:spcPct val="150000"/>
              </a:lnSpc>
            </a:pPr>
            <a:r>
              <a:rPr lang="en-GB" b="1" dirty="0"/>
              <a:t>Module Code:</a:t>
            </a:r>
            <a:r>
              <a:rPr lang="en-GB" dirty="0"/>
              <a:t> BMSW4009</a:t>
            </a:r>
          </a:p>
          <a:p>
            <a:pPr algn="just">
              <a:lnSpc>
                <a:spcPct val="150000"/>
              </a:lnSpc>
            </a:pPr>
            <a:r>
              <a:rPr lang="en-GB" b="1" dirty="0"/>
              <a:t>Lecturer Name:</a:t>
            </a:r>
            <a:r>
              <a:rPr lang="en-GB" dirty="0"/>
              <a:t> Melanie Squire</a:t>
            </a:r>
          </a:p>
          <a:p>
            <a:pPr algn="just">
              <a:lnSpc>
                <a:spcPct val="150000"/>
              </a:lnSpc>
            </a:pPr>
            <a:r>
              <a:rPr lang="en-GB" b="1" dirty="0"/>
              <a:t>Student Name and Code:</a:t>
            </a:r>
            <a:r>
              <a:rPr lang="en-GB" dirty="0"/>
              <a:t> Irina Enachi 2409706</a:t>
            </a:r>
          </a:p>
        </p:txBody>
      </p:sp>
      <p:sp>
        <p:nvSpPr>
          <p:cNvPr id="4" name="TextBox 3">
            <a:extLst>
              <a:ext uri="{FF2B5EF4-FFF2-40B4-BE49-F238E27FC236}">
                <a16:creationId xmlns:a16="http://schemas.microsoft.com/office/drawing/2014/main" id="{7D6233D7-7C6E-DD7D-E33E-1F212EF376D5}"/>
              </a:ext>
            </a:extLst>
          </p:cNvPr>
          <p:cNvSpPr txBox="1"/>
          <p:nvPr/>
        </p:nvSpPr>
        <p:spPr>
          <a:xfrm>
            <a:off x="1344480" y="5206967"/>
            <a:ext cx="4842829" cy="11470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endParaRPr lang="en-GB" sz="2400" b="1" dirty="0"/>
          </a:p>
          <a:p>
            <a:pPr algn="just">
              <a:lnSpc>
                <a:spcPct val="150000"/>
              </a:lnSpc>
            </a:pPr>
            <a:r>
              <a:rPr lang="en-GB" sz="2400" b="1" dirty="0"/>
              <a:t>What is a conflict?</a:t>
            </a:r>
            <a:endParaRPr lang="en-US" dirty="0"/>
          </a:p>
        </p:txBody>
      </p:sp>
      <p:pic>
        <p:nvPicPr>
          <p:cNvPr id="5" name="Picture 4" descr="University of Wales Trinity St David | Daily Mail Online">
            <a:extLst>
              <a:ext uri="{FF2B5EF4-FFF2-40B4-BE49-F238E27FC236}">
                <a16:creationId xmlns:a16="http://schemas.microsoft.com/office/drawing/2014/main" id="{0FDAD0C6-DCA5-3253-1CF0-3DB55F533A7A}"/>
              </a:ext>
            </a:extLst>
          </p:cNvPr>
          <p:cNvPicPr>
            <a:picLocks noChangeAspect="1"/>
          </p:cNvPicPr>
          <p:nvPr/>
        </p:nvPicPr>
        <p:blipFill>
          <a:blip r:embed="rId2"/>
          <a:stretch>
            <a:fillRect/>
          </a:stretch>
        </p:blipFill>
        <p:spPr>
          <a:xfrm>
            <a:off x="392706" y="468383"/>
            <a:ext cx="3087046" cy="12493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67DD09-7CA7-A091-CFF8-65A91DF95C68}"/>
              </a:ext>
            </a:extLst>
          </p:cNvPr>
          <p:cNvSpPr>
            <a:spLocks noGrp="1"/>
          </p:cNvSpPr>
          <p:nvPr>
            <p:ph type="title"/>
          </p:nvPr>
        </p:nvSpPr>
        <p:spPr>
          <a:xfrm>
            <a:off x="572493" y="238539"/>
            <a:ext cx="11030810" cy="1323803"/>
          </a:xfrm>
        </p:spPr>
        <p:txBody>
          <a:bodyPr anchor="b">
            <a:normAutofit/>
          </a:bodyPr>
          <a:lstStyle/>
          <a:p>
            <a:pPr>
              <a:spcBef>
                <a:spcPts val="0"/>
              </a:spcBef>
            </a:pPr>
            <a:r>
              <a:rPr lang="en-GB" sz="5400" b="1" dirty="0"/>
              <a:t>What is a conflict?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ADFB88-83E4-FE06-EF0C-D14E96571243}"/>
              </a:ext>
            </a:extLst>
          </p:cNvPr>
          <p:cNvSpPr>
            <a:spLocks noGrp="1"/>
          </p:cNvSpPr>
          <p:nvPr>
            <p:ph idx="1"/>
          </p:nvPr>
        </p:nvSpPr>
        <p:spPr>
          <a:xfrm>
            <a:off x="572493" y="1871245"/>
            <a:ext cx="6713552" cy="4743259"/>
          </a:xfrm>
        </p:spPr>
        <p:txBody>
          <a:bodyPr vert="horz" lIns="91440" tIns="45720" rIns="91440" bIns="45720" rtlCol="0" anchor="t">
            <a:normAutofit/>
          </a:bodyPr>
          <a:lstStyle/>
          <a:p>
            <a:pPr marL="0" indent="0">
              <a:buNone/>
            </a:pPr>
            <a:r>
              <a:rPr lang="en-GB" sz="2000" dirty="0">
                <a:latin typeface="Arial"/>
                <a:ea typeface="+mn-lt"/>
                <a:cs typeface="+mn-lt"/>
              </a:rPr>
              <a:t>More interaction with people results to a wider range of different points of view (</a:t>
            </a:r>
            <a:r>
              <a:rPr lang="en-GB" sz="2000" err="1">
                <a:latin typeface="Arial"/>
                <a:ea typeface="+mn-lt"/>
                <a:cs typeface="+mn-lt"/>
              </a:rPr>
              <a:t>Altmae</a:t>
            </a:r>
            <a:r>
              <a:rPr lang="en-GB" sz="2000" dirty="0">
                <a:latin typeface="Arial"/>
                <a:ea typeface="+mn-lt"/>
                <a:cs typeface="+mn-lt"/>
              </a:rPr>
              <a:t>, Turk, and Toomet,  2013).</a:t>
            </a:r>
            <a:r>
              <a:rPr lang="en-GB" sz="2000" dirty="0">
                <a:latin typeface="Arial"/>
                <a:cs typeface="Arial"/>
              </a:rPr>
              <a:t> </a:t>
            </a:r>
          </a:p>
          <a:p>
            <a:pPr marL="0" indent="0">
              <a:buNone/>
            </a:pPr>
            <a:r>
              <a:rPr lang="en-GB" sz="2000" dirty="0">
                <a:latin typeface="Arial"/>
                <a:cs typeface="Arial"/>
              </a:rPr>
              <a:t>According to Putnam and Poole (1987) ''</a:t>
            </a:r>
            <a:r>
              <a:rPr lang="en-GB" sz="2000" b="1" dirty="0">
                <a:latin typeface="Arial"/>
                <a:cs typeface="Arial"/>
              </a:rPr>
              <a:t>Conflict</a:t>
            </a:r>
            <a:r>
              <a:rPr lang="en-GB" sz="2000" dirty="0">
                <a:latin typeface="Arial"/>
                <a:cs typeface="Arial"/>
              </a:rPr>
              <a:t>''  is a circumstance where people involved in debate have difference point of views, preferences, or attitudes which leads to tensions and possibly interruption to achieve main goal.</a:t>
            </a:r>
          </a:p>
          <a:p>
            <a:pPr marL="0" indent="0">
              <a:buNone/>
            </a:pPr>
            <a:r>
              <a:rPr lang="en-GB" sz="2000" dirty="0">
                <a:latin typeface="Arial"/>
                <a:cs typeface="Arial"/>
              </a:rPr>
              <a:t>Importance of choosing </a:t>
            </a:r>
            <a:r>
              <a:rPr lang="en-GB" sz="2000" err="1">
                <a:latin typeface="Arial"/>
                <a:cs typeface="Arial"/>
              </a:rPr>
              <a:t>appropiate</a:t>
            </a:r>
            <a:r>
              <a:rPr lang="en-GB" sz="2000" dirty="0">
                <a:latin typeface="Arial"/>
                <a:cs typeface="Arial"/>
              </a:rPr>
              <a:t> way of handling </a:t>
            </a:r>
          </a:p>
          <a:p>
            <a:pPr marL="0" indent="0">
              <a:buNone/>
            </a:pPr>
            <a:r>
              <a:rPr lang="en-GB" sz="2000" dirty="0">
                <a:latin typeface="Arial"/>
                <a:cs typeface="Arial"/>
              </a:rPr>
              <a:t>conflicts has become an essential element of </a:t>
            </a:r>
          </a:p>
          <a:p>
            <a:pPr marL="0" indent="0">
              <a:buNone/>
            </a:pPr>
            <a:r>
              <a:rPr lang="en-GB" sz="2000" dirty="0">
                <a:latin typeface="Arial"/>
                <a:cs typeface="Arial"/>
              </a:rPr>
              <a:t>Leadership.</a:t>
            </a:r>
          </a:p>
          <a:p>
            <a:pPr marL="0" indent="0">
              <a:buNone/>
            </a:pPr>
            <a:endParaRPr lang="en-GB" sz="2000" dirty="0"/>
          </a:p>
          <a:p>
            <a:pPr marL="0" indent="0">
              <a:buNone/>
            </a:pPr>
            <a:r>
              <a:rPr lang="en-GB" sz="2000" dirty="0"/>
              <a:t> </a:t>
            </a:r>
          </a:p>
          <a:p>
            <a:pPr marL="0" indent="0">
              <a:buNone/>
            </a:pPr>
            <a:endParaRPr lang="en-GB" sz="2000" dirty="0"/>
          </a:p>
        </p:txBody>
      </p:sp>
      <p:pic>
        <p:nvPicPr>
          <p:cNvPr id="4" name="Picture 3" descr="Orange cartoon figures around a table&#10;&#10;AI-generated content may be incorrect.">
            <a:extLst>
              <a:ext uri="{FF2B5EF4-FFF2-40B4-BE49-F238E27FC236}">
                <a16:creationId xmlns:a16="http://schemas.microsoft.com/office/drawing/2014/main" id="{BD7FFA23-F9FB-5C63-B72A-70DA49D4683B}"/>
              </a:ext>
            </a:extLst>
          </p:cNvPr>
          <p:cNvPicPr>
            <a:picLocks noChangeAspect="1"/>
          </p:cNvPicPr>
          <p:nvPr/>
        </p:nvPicPr>
        <p:blipFill>
          <a:blip r:embed="rId2">
            <a:extLst>
              <a:ext uri="{837473B0-CC2E-450A-ABE3-18F120FF3D39}">
                <a1611:picAttrSrcUrl xmlns:a1611="http://schemas.microsoft.com/office/drawing/2016/11/main" r:id="rId3"/>
              </a:ext>
            </a:extLst>
          </a:blip>
          <a:srcRect r="6642" b="3"/>
          <a:stretch/>
        </p:blipFill>
        <p:spPr>
          <a:xfrm>
            <a:off x="7675658" y="2093976"/>
            <a:ext cx="3941064" cy="4096512"/>
          </a:xfrm>
          <a:prstGeom prst="rect">
            <a:avLst/>
          </a:prstGeom>
        </p:spPr>
      </p:pic>
    </p:spTree>
    <p:extLst>
      <p:ext uri="{BB962C8B-B14F-4D97-AF65-F5344CB8AC3E}">
        <p14:creationId xmlns:p14="http://schemas.microsoft.com/office/powerpoint/2010/main" val="1534881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E5664-4434-65E4-BE2B-1D0B282E694A}"/>
              </a:ext>
            </a:extLst>
          </p:cNvPr>
          <p:cNvSpPr>
            <a:spLocks noGrp="1"/>
          </p:cNvSpPr>
          <p:nvPr>
            <p:ph type="title"/>
          </p:nvPr>
        </p:nvSpPr>
        <p:spPr>
          <a:xfrm>
            <a:off x="235975" y="278588"/>
            <a:ext cx="6769468" cy="977610"/>
          </a:xfrm>
        </p:spPr>
        <p:txBody>
          <a:bodyPr>
            <a:normAutofit fontScale="90000"/>
          </a:bodyPr>
          <a:lstStyle/>
          <a:p>
            <a:pPr algn="just">
              <a:lnSpc>
                <a:spcPct val="150000"/>
              </a:lnSpc>
              <a:spcBef>
                <a:spcPts val="0"/>
              </a:spcBef>
            </a:pPr>
            <a:br>
              <a:rPr lang="en-GB" sz="2800" b="1" dirty="0"/>
            </a:br>
            <a:r>
              <a:rPr lang="en-GB" sz="2800" b="1" dirty="0"/>
              <a:t> </a:t>
            </a:r>
            <a:br>
              <a:rPr lang="en-GB" sz="2800" b="1" dirty="0"/>
            </a:br>
            <a:endParaRPr lang="en-GB" sz="2800" b="1" dirty="0"/>
          </a:p>
        </p:txBody>
      </p:sp>
      <p:sp>
        <p:nvSpPr>
          <p:cNvPr id="5" name="TextBox 4">
            <a:extLst>
              <a:ext uri="{FF2B5EF4-FFF2-40B4-BE49-F238E27FC236}">
                <a16:creationId xmlns:a16="http://schemas.microsoft.com/office/drawing/2014/main" id="{81A1E341-0A2D-E261-A1F7-D43DD174FCE3}"/>
              </a:ext>
            </a:extLst>
          </p:cNvPr>
          <p:cNvSpPr txBox="1"/>
          <p:nvPr/>
        </p:nvSpPr>
        <p:spPr>
          <a:xfrm>
            <a:off x="8377915" y="5626933"/>
            <a:ext cx="2891084" cy="776179"/>
          </a:xfrm>
          <a:prstGeom prst="rect">
            <a:avLst/>
          </a:prstGeom>
        </p:spPr>
        <p:txBody>
          <a:bodyPr lIns="91440" tIns="45720" rIns="91440" bIns="45720" anchor="t">
            <a:normAutofit/>
          </a:bodyPr>
          <a:lstStyle/>
          <a:p>
            <a:r>
              <a:rPr lang="en-US" dirty="0"/>
              <a:t>.</a:t>
            </a:r>
          </a:p>
        </p:txBody>
      </p:sp>
      <p:sp>
        <p:nvSpPr>
          <p:cNvPr id="9" name="Content Placeholder 8">
            <a:extLst>
              <a:ext uri="{FF2B5EF4-FFF2-40B4-BE49-F238E27FC236}">
                <a16:creationId xmlns:a16="http://schemas.microsoft.com/office/drawing/2014/main" id="{FBB666DF-0070-0407-DA08-CECD64A16BED}"/>
              </a:ext>
            </a:extLst>
          </p:cNvPr>
          <p:cNvSpPr>
            <a:spLocks noGrp="1"/>
          </p:cNvSpPr>
          <p:nvPr>
            <p:ph idx="1"/>
          </p:nvPr>
        </p:nvSpPr>
        <p:spPr>
          <a:xfrm>
            <a:off x="235976" y="1382771"/>
            <a:ext cx="11117824" cy="4806683"/>
          </a:xfrm>
        </p:spPr>
        <p:txBody>
          <a:bodyPr vert="horz" lIns="91440" tIns="45720" rIns="91440" bIns="45720" rtlCol="0" anchor="t">
            <a:normAutofit/>
          </a:bodyPr>
          <a:lstStyle/>
          <a:p>
            <a:pPr algn="just">
              <a:lnSpc>
                <a:spcPct val="150000"/>
              </a:lnSpc>
              <a:buNone/>
            </a:pPr>
            <a:r>
              <a:rPr lang="en-US" sz="2000" dirty="0">
                <a:latin typeface="Arial"/>
                <a:cs typeface="Arial"/>
              </a:rPr>
              <a:t>Managing a conflict inside a team involves careful management in order to keep efficiency and</a:t>
            </a:r>
          </a:p>
          <a:p>
            <a:pPr algn="just">
              <a:lnSpc>
                <a:spcPct val="150000"/>
              </a:lnSpc>
              <a:buNone/>
            </a:pPr>
            <a:r>
              <a:rPr lang="en-US" sz="2000" dirty="0">
                <a:latin typeface="Arial"/>
                <a:cs typeface="Arial"/>
              </a:rPr>
              <a:t>Solidarity. Primary methods to keep the team happy includes:</a:t>
            </a:r>
          </a:p>
          <a:p>
            <a:pPr marL="342900" indent="-342900" algn="just">
              <a:lnSpc>
                <a:spcPct val="150000"/>
              </a:lnSpc>
            </a:pPr>
            <a:r>
              <a:rPr lang="en-US" sz="2000" b="1" dirty="0">
                <a:latin typeface="Arial"/>
                <a:cs typeface="Arial"/>
              </a:rPr>
              <a:t>Open communication: </a:t>
            </a:r>
            <a:r>
              <a:rPr lang="en-US" sz="2000" dirty="0">
                <a:latin typeface="Arial"/>
                <a:ea typeface="+mn-lt"/>
                <a:cs typeface="+mn-lt"/>
              </a:rPr>
              <a:t>Create an environment in which team members discuss issues and are willing to listen to each other( Petre, 2020).</a:t>
            </a:r>
          </a:p>
          <a:p>
            <a:pPr marL="342900" indent="-342900" algn="just">
              <a:lnSpc>
                <a:spcPct val="150000"/>
              </a:lnSpc>
            </a:pPr>
            <a:r>
              <a:rPr lang="en-US" sz="2000" b="1" dirty="0">
                <a:latin typeface="Arial"/>
                <a:cs typeface="Arial"/>
              </a:rPr>
              <a:t>Define responsibilities and expectations: </a:t>
            </a:r>
            <a:r>
              <a:rPr lang="en-US" sz="2000" dirty="0">
                <a:latin typeface="Arial"/>
                <a:cs typeface="Arial"/>
              </a:rPr>
              <a:t>Define clearly the roles and responsibilities inside the team to prevent conflict in the future(Rahim, 2023).</a:t>
            </a:r>
          </a:p>
          <a:p>
            <a:pPr marL="342900" indent="-342900" algn="just">
              <a:lnSpc>
                <a:spcPct val="150000"/>
              </a:lnSpc>
            </a:pPr>
            <a:r>
              <a:rPr lang="en-US" sz="2000" b="1" dirty="0">
                <a:latin typeface="Arial"/>
                <a:cs typeface="Arial"/>
              </a:rPr>
              <a:t>Set clear goals: </a:t>
            </a:r>
            <a:r>
              <a:rPr lang="en-US" sz="2000" dirty="0">
                <a:latin typeface="Arial"/>
                <a:cs typeface="Arial"/>
              </a:rPr>
              <a:t>Make sure that the team is focused </a:t>
            </a:r>
          </a:p>
          <a:p>
            <a:pPr marL="0" indent="0" algn="just">
              <a:lnSpc>
                <a:spcPct val="150000"/>
              </a:lnSpc>
              <a:buNone/>
            </a:pPr>
            <a:r>
              <a:rPr lang="en-US" sz="2000" dirty="0">
                <a:latin typeface="Arial"/>
                <a:cs typeface="Arial"/>
              </a:rPr>
              <a:t> On the same goal, avoiding mistakes and imbalances.</a:t>
            </a:r>
          </a:p>
        </p:txBody>
      </p:sp>
      <p:pic>
        <p:nvPicPr>
          <p:cNvPr id="3" name="Picture 2" descr="A white person holding a red and blue object&#10;&#10;AI-generated content may be incorrect.">
            <a:extLst>
              <a:ext uri="{FF2B5EF4-FFF2-40B4-BE49-F238E27FC236}">
                <a16:creationId xmlns:a16="http://schemas.microsoft.com/office/drawing/2014/main" id="{C3126A26-AB32-9392-B422-4372390632E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93476" y="4189156"/>
            <a:ext cx="4135693" cy="2019300"/>
          </a:xfrm>
          <a:prstGeom prst="rect">
            <a:avLst/>
          </a:prstGeom>
        </p:spPr>
      </p:pic>
      <p:sp>
        <p:nvSpPr>
          <p:cNvPr id="4" name="TextBox 3">
            <a:extLst>
              <a:ext uri="{FF2B5EF4-FFF2-40B4-BE49-F238E27FC236}">
                <a16:creationId xmlns:a16="http://schemas.microsoft.com/office/drawing/2014/main" id="{C41715EC-9316-087B-9567-4414A28BCACD}"/>
              </a:ext>
            </a:extLst>
          </p:cNvPr>
          <p:cNvSpPr txBox="1"/>
          <p:nvPr/>
        </p:nvSpPr>
        <p:spPr>
          <a:xfrm>
            <a:off x="499872" y="475488"/>
            <a:ext cx="8095488" cy="676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2800" b="1" dirty="0"/>
              <a:t>How to manage a conflict?</a:t>
            </a:r>
          </a:p>
        </p:txBody>
      </p:sp>
    </p:spTree>
    <p:extLst>
      <p:ext uri="{BB962C8B-B14F-4D97-AF65-F5344CB8AC3E}">
        <p14:creationId xmlns:p14="http://schemas.microsoft.com/office/powerpoint/2010/main" val="4001794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A311C-BAEF-EAAE-874E-E6AF016BB0A2}"/>
              </a:ext>
            </a:extLst>
          </p:cNvPr>
          <p:cNvSpPr>
            <a:spLocks noGrp="1"/>
          </p:cNvSpPr>
          <p:nvPr>
            <p:ph type="title"/>
          </p:nvPr>
        </p:nvSpPr>
        <p:spPr>
          <a:xfrm>
            <a:off x="784412" y="365125"/>
            <a:ext cx="10569388" cy="966975"/>
          </a:xfrm>
        </p:spPr>
        <p:txBody>
          <a:bodyPr>
            <a:normAutofit fontScale="90000"/>
          </a:bodyPr>
          <a:lstStyle/>
          <a:p>
            <a:pPr algn="just">
              <a:lnSpc>
                <a:spcPct val="150000"/>
              </a:lnSpc>
              <a:spcBef>
                <a:spcPts val="0"/>
              </a:spcBef>
            </a:pPr>
            <a:r>
              <a:rPr lang="en-GB" sz="2400" b="1" dirty="0"/>
              <a:t>The Five Conflict-Handling Modes (Thomas &amp; Kilmann). How people respond to a conflict.</a:t>
            </a:r>
          </a:p>
        </p:txBody>
      </p:sp>
      <p:sp>
        <p:nvSpPr>
          <p:cNvPr id="10" name="TextBox 9">
            <a:extLst>
              <a:ext uri="{FF2B5EF4-FFF2-40B4-BE49-F238E27FC236}">
                <a16:creationId xmlns:a16="http://schemas.microsoft.com/office/drawing/2014/main" id="{9F1D8FB1-0008-890D-9124-D2ED6A80508B}"/>
              </a:ext>
            </a:extLst>
          </p:cNvPr>
          <p:cNvSpPr txBox="1"/>
          <p:nvPr/>
        </p:nvSpPr>
        <p:spPr>
          <a:xfrm>
            <a:off x="783251" y="1713782"/>
            <a:ext cx="506089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cs typeface="Arial"/>
              </a:rPr>
              <a:t>According to Schaubhut(2007) the Thomas- Kilmann Conflict Mode Instrument(TKI) has been widedly use for more than 30 years, by helping people  to understand different types of conflict and how it is affecting the future interaction between members of the team.</a:t>
            </a:r>
          </a:p>
        </p:txBody>
      </p:sp>
      <p:sp>
        <p:nvSpPr>
          <p:cNvPr id="11" name="TextBox 10">
            <a:extLst>
              <a:ext uri="{FF2B5EF4-FFF2-40B4-BE49-F238E27FC236}">
                <a16:creationId xmlns:a16="http://schemas.microsoft.com/office/drawing/2014/main" id="{8A9AAE46-0FDC-419F-D83B-A6543899DAF7}"/>
              </a:ext>
            </a:extLst>
          </p:cNvPr>
          <p:cNvSpPr txBox="1"/>
          <p:nvPr/>
        </p:nvSpPr>
        <p:spPr>
          <a:xfrm>
            <a:off x="784058" y="4460180"/>
            <a:ext cx="476532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latin typeface="Arial"/>
                <a:cs typeface="Arial"/>
              </a:rPr>
              <a:t>Assertiveness:</a:t>
            </a:r>
            <a:r>
              <a:rPr lang="en-GB" sz="2000" dirty="0">
                <a:latin typeface="Arial"/>
                <a:cs typeface="Arial"/>
              </a:rPr>
              <a:t> It is how much someone try to make their own needs</a:t>
            </a:r>
          </a:p>
          <a:p>
            <a:pPr marL="285750" indent="-285750">
              <a:buFont typeface="Arial"/>
              <a:buChar char="•"/>
            </a:pPr>
            <a:r>
              <a:rPr lang="en-GB" sz="2000" b="1" dirty="0">
                <a:latin typeface="Arial"/>
                <a:cs typeface="Arial"/>
              </a:rPr>
              <a:t>Cooperativeness:</a:t>
            </a:r>
            <a:r>
              <a:rPr lang="en-GB" sz="2000" dirty="0">
                <a:latin typeface="Arial"/>
                <a:cs typeface="Arial"/>
              </a:rPr>
              <a:t> it is when someone try to make someone needs happy (Thomas, and Kilmann, 1974, 2007).</a:t>
            </a:r>
          </a:p>
        </p:txBody>
      </p:sp>
      <p:pic>
        <p:nvPicPr>
          <p:cNvPr id="14" name="Content Placeholder 13">
            <a:extLst>
              <a:ext uri="{FF2B5EF4-FFF2-40B4-BE49-F238E27FC236}">
                <a16:creationId xmlns:a16="http://schemas.microsoft.com/office/drawing/2014/main" id="{B6BE44D2-D7D7-EC65-12F0-CAF51A28C4A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979425" y="1974226"/>
            <a:ext cx="4471024" cy="3651959"/>
          </a:xfrm>
        </p:spPr>
      </p:pic>
    </p:spTree>
    <p:extLst>
      <p:ext uri="{BB962C8B-B14F-4D97-AF65-F5344CB8AC3E}">
        <p14:creationId xmlns:p14="http://schemas.microsoft.com/office/powerpoint/2010/main" val="535471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7990A-E549-DEE4-B7F7-4657EDC0D09D}"/>
              </a:ext>
            </a:extLst>
          </p:cNvPr>
          <p:cNvSpPr>
            <a:spLocks noGrp="1"/>
          </p:cNvSpPr>
          <p:nvPr>
            <p:ph type="title"/>
          </p:nvPr>
        </p:nvSpPr>
        <p:spPr>
          <a:xfrm>
            <a:off x="838200" y="365125"/>
            <a:ext cx="10515600" cy="32662"/>
          </a:xfrm>
        </p:spPr>
        <p:txBody>
          <a:bodyPr>
            <a:normAutofit fontScale="90000"/>
          </a:bodyPr>
          <a:lstStyle/>
          <a:p>
            <a:endParaRPr lang="en-GB"/>
          </a:p>
        </p:txBody>
      </p:sp>
      <p:sp>
        <p:nvSpPr>
          <p:cNvPr id="3" name="Content Placeholder 2">
            <a:extLst>
              <a:ext uri="{FF2B5EF4-FFF2-40B4-BE49-F238E27FC236}">
                <a16:creationId xmlns:a16="http://schemas.microsoft.com/office/drawing/2014/main" id="{B7D4D9FE-6809-6515-2224-BF8F1BF0AE1D}"/>
              </a:ext>
            </a:extLst>
          </p:cNvPr>
          <p:cNvSpPr>
            <a:spLocks noGrp="1"/>
          </p:cNvSpPr>
          <p:nvPr>
            <p:ph idx="1"/>
          </p:nvPr>
        </p:nvSpPr>
        <p:spPr>
          <a:xfrm>
            <a:off x="182381" y="251659"/>
            <a:ext cx="11708567" cy="6474943"/>
          </a:xfrm>
        </p:spPr>
        <p:txBody>
          <a:bodyPr vert="horz" lIns="91440" tIns="45720" rIns="91440" bIns="45720" rtlCol="0" anchor="t">
            <a:normAutofit lnSpcReduction="10000"/>
          </a:bodyPr>
          <a:lstStyle/>
          <a:p>
            <a:pPr marL="0" indent="0" algn="just">
              <a:lnSpc>
                <a:spcPct val="150000"/>
              </a:lnSpc>
              <a:buNone/>
            </a:pPr>
            <a:r>
              <a:rPr lang="en-GB" sz="1800" dirty="0">
                <a:latin typeface="Arial"/>
                <a:cs typeface="Arial"/>
              </a:rPr>
              <a:t>Usually team member from a group have different reaction to a conflict. Each group go trough five stages which commonly are : avoiding, accommodating, competing, compromising, collaborating.</a:t>
            </a:r>
          </a:p>
          <a:p>
            <a:pPr marL="0" indent="0" algn="just">
              <a:lnSpc>
                <a:spcPct val="150000"/>
              </a:lnSpc>
              <a:buNone/>
            </a:pPr>
            <a:r>
              <a:rPr lang="en-GB" sz="1800" b="1" dirty="0">
                <a:latin typeface="Arial"/>
                <a:cs typeface="Arial"/>
              </a:rPr>
              <a:t>Avoiding </a:t>
            </a:r>
            <a:r>
              <a:rPr lang="en-GB" sz="1800" dirty="0">
                <a:latin typeface="Arial"/>
                <a:cs typeface="Arial"/>
              </a:rPr>
              <a:t>is usually used by people who had been irritated and they need to cool down them emotion by leaving or ignoring, which lead to unresolved problem.</a:t>
            </a:r>
          </a:p>
          <a:p>
            <a:pPr marL="0" indent="0" algn="just">
              <a:lnSpc>
                <a:spcPct val="150000"/>
              </a:lnSpc>
              <a:buNone/>
            </a:pPr>
            <a:r>
              <a:rPr lang="en-GB" sz="1800" b="1" dirty="0">
                <a:latin typeface="Arial"/>
                <a:cs typeface="Arial"/>
              </a:rPr>
              <a:t>Accommodating </a:t>
            </a:r>
            <a:r>
              <a:rPr lang="en-GB" sz="1800" dirty="0">
                <a:latin typeface="Arial"/>
                <a:cs typeface="Arial"/>
              </a:rPr>
              <a:t>often used by member of the team for who its more important harmony then them neds, they want to maintain good relationship even is somebody its wrong.</a:t>
            </a:r>
          </a:p>
          <a:p>
            <a:pPr marL="0" indent="0" algn="just">
              <a:lnSpc>
                <a:spcPct val="150000"/>
              </a:lnSpc>
              <a:buNone/>
            </a:pPr>
            <a:r>
              <a:rPr lang="en-GB" sz="1800" b="1" dirty="0">
                <a:latin typeface="Arial"/>
                <a:cs typeface="Arial"/>
              </a:rPr>
              <a:t>Competing </a:t>
            </a:r>
            <a:r>
              <a:rPr lang="en-GB" sz="1800" dirty="0">
                <a:latin typeface="Arial"/>
                <a:cs typeface="Arial"/>
              </a:rPr>
              <a:t>is mostly used by a person who advocates own interest, by ignoring </a:t>
            </a:r>
            <a:r>
              <a:rPr lang="en-GB" sz="1800" err="1">
                <a:latin typeface="Arial"/>
                <a:cs typeface="Arial"/>
              </a:rPr>
              <a:t>anothers</a:t>
            </a:r>
            <a:r>
              <a:rPr lang="en-GB" sz="1800" dirty="0">
                <a:latin typeface="Arial"/>
                <a:cs typeface="Arial"/>
              </a:rPr>
              <a:t> when a decision need to be done quick, but the relation between members can became bad.</a:t>
            </a:r>
          </a:p>
          <a:p>
            <a:pPr marL="0" indent="0" algn="just">
              <a:lnSpc>
                <a:spcPct val="150000"/>
              </a:lnSpc>
              <a:buNone/>
            </a:pPr>
            <a:r>
              <a:rPr lang="en-GB" sz="1800" b="1" dirty="0">
                <a:latin typeface="Arial"/>
                <a:cs typeface="Arial"/>
              </a:rPr>
              <a:t>Compromising</a:t>
            </a:r>
            <a:r>
              <a:rPr lang="en-GB" sz="1800" dirty="0">
                <a:latin typeface="Arial"/>
                <a:cs typeface="Arial"/>
              </a:rPr>
              <a:t> is typically when a people in the team are trying to find the middle ground , who have same goal but not enough time to find the solution, so in the end all team players are partially satisfied.</a:t>
            </a:r>
          </a:p>
          <a:p>
            <a:pPr marL="0" indent="0" algn="just">
              <a:lnSpc>
                <a:spcPct val="150000"/>
              </a:lnSpc>
              <a:buNone/>
            </a:pPr>
            <a:r>
              <a:rPr lang="en-GB" sz="1800" b="1" dirty="0">
                <a:latin typeface="Arial"/>
                <a:cs typeface="Arial"/>
              </a:rPr>
              <a:t>Collaborating </a:t>
            </a:r>
            <a:r>
              <a:rPr lang="en-GB" sz="1800" dirty="0">
                <a:latin typeface="Arial"/>
                <a:cs typeface="Arial"/>
              </a:rPr>
              <a:t>is always used when team working together to find a resolution which  will satisfies everyone, where each person feels appreciated and in the end it is a win for everyone.</a:t>
            </a:r>
          </a:p>
          <a:p>
            <a:pPr marL="0" indent="0" algn="just">
              <a:lnSpc>
                <a:spcPct val="150000"/>
              </a:lnSpc>
              <a:buNone/>
            </a:pPr>
            <a:r>
              <a:rPr lang="en-GB" sz="1800" dirty="0">
                <a:latin typeface="Arial"/>
                <a:cs typeface="Arial"/>
              </a:rPr>
              <a:t>Each style has to offer positive and negative experience , it is very important to choose the right approach for different situation (Cloke and Goldsmith, 2011).</a:t>
            </a:r>
          </a:p>
        </p:txBody>
      </p:sp>
    </p:spTree>
    <p:extLst>
      <p:ext uri="{BB962C8B-B14F-4D97-AF65-F5344CB8AC3E}">
        <p14:creationId xmlns:p14="http://schemas.microsoft.com/office/powerpoint/2010/main" val="2904494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1A8A4-7EE8-376E-2E46-D93095E6903C}"/>
              </a:ext>
            </a:extLst>
          </p:cNvPr>
          <p:cNvSpPr>
            <a:spLocks noGrp="1"/>
          </p:cNvSpPr>
          <p:nvPr>
            <p:ph type="title"/>
          </p:nvPr>
        </p:nvSpPr>
        <p:spPr>
          <a:xfrm>
            <a:off x="640080" y="325369"/>
            <a:ext cx="4368602" cy="1956841"/>
          </a:xfrm>
        </p:spPr>
        <p:txBody>
          <a:bodyPr anchor="b">
            <a:normAutofit/>
          </a:bodyPr>
          <a:lstStyle/>
          <a:p>
            <a:pPr>
              <a:spcBef>
                <a:spcPts val="0"/>
              </a:spcBef>
            </a:pPr>
            <a:r>
              <a:rPr lang="en-GB" sz="4200" b="1"/>
              <a:t>The five stages of team – Tuckman theory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A1A7EE-5579-D39D-32F2-91D6E6553189}"/>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r>
              <a:rPr lang="en-GB" sz="2200"/>
              <a:t>According to Tuckman (1965, 1977) a team should go over five stages to achieves  the best result in a common goal.</a:t>
            </a:r>
          </a:p>
        </p:txBody>
      </p:sp>
      <p:pic>
        <p:nvPicPr>
          <p:cNvPr id="5" name="Picture 4" descr="A diagram of a group of people&#10;&#10;AI-generated content may be incorrect.">
            <a:extLst>
              <a:ext uri="{FF2B5EF4-FFF2-40B4-BE49-F238E27FC236}">
                <a16:creationId xmlns:a16="http://schemas.microsoft.com/office/drawing/2014/main" id="{EF6B4392-CB12-8177-CDEE-4CDF4BEC1D97}"/>
              </a:ext>
            </a:extLst>
          </p:cNvPr>
          <p:cNvPicPr>
            <a:picLocks noChangeAspect="1"/>
          </p:cNvPicPr>
          <p:nvPr/>
        </p:nvPicPr>
        <p:blipFill>
          <a:blip r:embed="rId2"/>
          <a:srcRect l="2610" r="13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87890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D6FA1-4610-6696-9724-7D4FFAF7C15A}"/>
              </a:ext>
            </a:extLst>
          </p:cNvPr>
          <p:cNvSpPr>
            <a:spLocks noGrp="1"/>
          </p:cNvSpPr>
          <p:nvPr>
            <p:ph type="title"/>
          </p:nvPr>
        </p:nvSpPr>
        <p:spPr>
          <a:xfrm>
            <a:off x="838200" y="365125"/>
            <a:ext cx="10515600" cy="759402"/>
          </a:xfrm>
        </p:spPr>
        <p:txBody>
          <a:bodyPr>
            <a:normAutofit/>
          </a:bodyPr>
          <a:lstStyle/>
          <a:p>
            <a:r>
              <a:rPr lang="en-GB" sz="2400" b="1" dirty="0">
                <a:latin typeface="Arial"/>
                <a:cs typeface="Arial"/>
              </a:rPr>
              <a:t>Reference list</a:t>
            </a:r>
          </a:p>
        </p:txBody>
      </p:sp>
      <p:sp>
        <p:nvSpPr>
          <p:cNvPr id="3" name="Content Placeholder 2">
            <a:extLst>
              <a:ext uri="{FF2B5EF4-FFF2-40B4-BE49-F238E27FC236}">
                <a16:creationId xmlns:a16="http://schemas.microsoft.com/office/drawing/2014/main" id="{A64B31C9-F1DF-9B0B-1647-330098230BC8}"/>
              </a:ext>
            </a:extLst>
          </p:cNvPr>
          <p:cNvSpPr>
            <a:spLocks noGrp="1"/>
          </p:cNvSpPr>
          <p:nvPr>
            <p:ph idx="1"/>
          </p:nvPr>
        </p:nvSpPr>
        <p:spPr>
          <a:xfrm>
            <a:off x="838200" y="1161948"/>
            <a:ext cx="10515600" cy="5015015"/>
          </a:xfrm>
        </p:spPr>
        <p:txBody>
          <a:bodyPr vert="horz" lIns="91440" tIns="45720" rIns="91440" bIns="45720" rtlCol="0" anchor="t">
            <a:noAutofit/>
          </a:bodyPr>
          <a:lstStyle/>
          <a:p>
            <a:pPr marL="0" indent="0">
              <a:buNone/>
            </a:pPr>
            <a:r>
              <a:rPr lang="en-GB" sz="1800" dirty="0">
                <a:solidFill>
                  <a:srgbClr val="222222"/>
                </a:solidFill>
                <a:latin typeface="Arial"/>
                <a:cs typeface="Arial"/>
              </a:rPr>
              <a:t>Altmäe, S., Türk, K. and Toomet, O.S., 2013. Thomas‐Kilmann's Conflict Management Modes and their relationship to Fiedler's Leadership Styles (basing on Estonian organizations). </a:t>
            </a:r>
            <a:r>
              <a:rPr lang="en-GB" sz="1800" i="1" dirty="0">
                <a:solidFill>
                  <a:srgbClr val="222222"/>
                </a:solidFill>
                <a:latin typeface="Arial"/>
                <a:cs typeface="Arial"/>
              </a:rPr>
              <a:t>Baltic Journal of Management</a:t>
            </a:r>
            <a:r>
              <a:rPr lang="en-GB" sz="1800" dirty="0">
                <a:solidFill>
                  <a:srgbClr val="222222"/>
                </a:solidFill>
                <a:latin typeface="Arial"/>
                <a:cs typeface="Arial"/>
              </a:rPr>
              <a:t>, </a:t>
            </a:r>
            <a:r>
              <a:rPr lang="en-GB" sz="1800" i="1" dirty="0">
                <a:solidFill>
                  <a:srgbClr val="222222"/>
                </a:solidFill>
                <a:latin typeface="Arial"/>
                <a:cs typeface="Arial"/>
              </a:rPr>
              <a:t>8</a:t>
            </a:r>
            <a:r>
              <a:rPr lang="en-GB" sz="1800" dirty="0">
                <a:solidFill>
                  <a:srgbClr val="222222"/>
                </a:solidFill>
                <a:latin typeface="Arial"/>
                <a:cs typeface="Arial"/>
              </a:rPr>
              <a:t>(1), pp.45-65</a:t>
            </a:r>
          </a:p>
          <a:p>
            <a:pPr marL="0" indent="0">
              <a:buNone/>
            </a:pPr>
            <a:r>
              <a:rPr lang="en-GB" sz="1800" dirty="0">
                <a:solidFill>
                  <a:srgbClr val="222222"/>
                </a:solidFill>
                <a:latin typeface="Arial"/>
                <a:cs typeface="Arial"/>
              </a:rPr>
              <a:t>Cloke, K. and Goldsmith, J., 2011. </a:t>
            </a:r>
            <a:r>
              <a:rPr lang="en-GB" sz="1800" i="1" dirty="0">
                <a:solidFill>
                  <a:srgbClr val="222222"/>
                </a:solidFill>
                <a:latin typeface="Arial"/>
                <a:cs typeface="Arial"/>
              </a:rPr>
              <a:t>Resolving conflicts at work: Ten strategies for everyone on the job</a:t>
            </a:r>
            <a:r>
              <a:rPr lang="en-GB" sz="1800" dirty="0">
                <a:solidFill>
                  <a:srgbClr val="222222"/>
                </a:solidFill>
                <a:latin typeface="Arial"/>
                <a:cs typeface="Arial"/>
              </a:rPr>
              <a:t>. John Wiley &amp; Sons.</a:t>
            </a:r>
            <a:endParaRPr lang="en-GB" sz="1800">
              <a:latin typeface="Arial"/>
              <a:cs typeface="Arial"/>
            </a:endParaRPr>
          </a:p>
          <a:p>
            <a:pPr>
              <a:buNone/>
            </a:pPr>
            <a:r>
              <a:rPr lang="en-GB" sz="1800" dirty="0">
                <a:solidFill>
                  <a:srgbClr val="222222"/>
                </a:solidFill>
                <a:latin typeface="Arial"/>
                <a:cs typeface="Arial"/>
              </a:rPr>
              <a:t>Petre, G.E., 2020. Developing students’ leadership skills through cooperative learning: An action research case study. In </a:t>
            </a:r>
            <a:r>
              <a:rPr lang="en-GB" sz="1800" i="1" dirty="0">
                <a:solidFill>
                  <a:srgbClr val="222222"/>
                </a:solidFill>
                <a:latin typeface="Arial"/>
                <a:cs typeface="Arial"/>
              </a:rPr>
              <a:t>International Forum Journal</a:t>
            </a:r>
            <a:r>
              <a:rPr lang="en-GB" sz="1800" dirty="0">
                <a:solidFill>
                  <a:srgbClr val="222222"/>
                </a:solidFill>
                <a:latin typeface="Arial"/>
                <a:cs typeface="Arial"/>
              </a:rPr>
              <a:t> (Vol. 23, No. 2, pp. 143-162).</a:t>
            </a:r>
          </a:p>
          <a:p>
            <a:pPr>
              <a:buNone/>
            </a:pPr>
            <a:r>
              <a:rPr lang="en-GB" sz="1800" dirty="0">
                <a:solidFill>
                  <a:srgbClr val="222222"/>
                </a:solidFill>
                <a:latin typeface="Arial"/>
                <a:cs typeface="Arial"/>
              </a:rPr>
              <a:t>Putnam, L.L. and Poole, M.S. (1987), “Conflict and negotiation”, in </a:t>
            </a:r>
            <a:r>
              <a:rPr lang="en-GB" sz="1800" dirty="0" err="1">
                <a:solidFill>
                  <a:srgbClr val="222222"/>
                </a:solidFill>
                <a:latin typeface="Arial"/>
                <a:cs typeface="Arial"/>
              </a:rPr>
              <a:t>Jablin</a:t>
            </a:r>
            <a:r>
              <a:rPr lang="en-GB" sz="1800" dirty="0">
                <a:solidFill>
                  <a:srgbClr val="222222"/>
                </a:solidFill>
                <a:latin typeface="Arial"/>
                <a:cs typeface="Arial"/>
              </a:rPr>
              <a:t>, F.M., Putnam, L.L., Roberts, K.H. and Porter, L.W. (Eds), Handbook of Organizational Communication, Sage, Newbury Park, CA, pp. 549-99.</a:t>
            </a:r>
            <a:endParaRPr lang="en-GB" sz="1800">
              <a:latin typeface="Arial"/>
              <a:cs typeface="Arial"/>
            </a:endParaRPr>
          </a:p>
          <a:p>
            <a:pPr>
              <a:buNone/>
            </a:pPr>
            <a:r>
              <a:rPr lang="en-GB" sz="1800" dirty="0">
                <a:solidFill>
                  <a:srgbClr val="222222"/>
                </a:solidFill>
                <a:latin typeface="Arial"/>
                <a:cs typeface="Times New Roman"/>
              </a:rPr>
              <a:t>Rahim, M. A. (2023). </a:t>
            </a:r>
            <a:r>
              <a:rPr lang="en-GB" sz="1800" i="1" dirty="0">
                <a:solidFill>
                  <a:srgbClr val="222222"/>
                </a:solidFill>
                <a:latin typeface="Arial"/>
                <a:cs typeface="Times New Roman"/>
              </a:rPr>
              <a:t>Managing conflict in organizations</a:t>
            </a:r>
            <a:r>
              <a:rPr lang="en-GB" sz="1800" dirty="0">
                <a:solidFill>
                  <a:srgbClr val="222222"/>
                </a:solidFill>
                <a:latin typeface="Arial"/>
                <a:cs typeface="Times New Roman"/>
              </a:rPr>
              <a:t>. </a:t>
            </a:r>
            <a:r>
              <a:rPr lang="en-GB" sz="1800" dirty="0">
                <a:solidFill>
                  <a:srgbClr val="222222"/>
                </a:solidFill>
                <a:latin typeface="Arial"/>
                <a:cs typeface="Times New Roman"/>
                <a:hlinkClick r:id="rId2"/>
              </a:rPr>
              <a:t>https://doi.org/10.4324/9781003285861</a:t>
            </a:r>
            <a:endParaRPr lang="en-GB" sz="1800">
              <a:latin typeface="Arial"/>
              <a:cs typeface="Arial"/>
            </a:endParaRPr>
          </a:p>
          <a:p>
            <a:pPr>
              <a:buNone/>
            </a:pPr>
            <a:r>
              <a:rPr lang="en-GB" sz="1800" dirty="0">
                <a:solidFill>
                  <a:srgbClr val="222222"/>
                </a:solidFill>
                <a:latin typeface="Arial"/>
                <a:cs typeface="Arial"/>
              </a:rPr>
              <a:t>Schaubhut, N.A., 2007. Thomas-Kilmann conflict mode instrument. </a:t>
            </a:r>
            <a:r>
              <a:rPr lang="en-GB" sz="1800" i="1" dirty="0">
                <a:solidFill>
                  <a:srgbClr val="222222"/>
                </a:solidFill>
                <a:latin typeface="Arial"/>
                <a:cs typeface="Arial"/>
              </a:rPr>
              <a:t>CPP Research Department</a:t>
            </a:r>
            <a:r>
              <a:rPr lang="en-GB" sz="1800" dirty="0">
                <a:solidFill>
                  <a:srgbClr val="222222"/>
                </a:solidFill>
                <a:latin typeface="Arial"/>
                <a:cs typeface="Arial"/>
              </a:rPr>
              <a:t>.</a:t>
            </a:r>
            <a:endParaRPr lang="en-GB" sz="1800">
              <a:solidFill>
                <a:srgbClr val="222222"/>
              </a:solidFill>
              <a:latin typeface="Arial"/>
              <a:cs typeface="Times New Roman"/>
            </a:endParaRPr>
          </a:p>
          <a:p>
            <a:pPr>
              <a:buNone/>
            </a:pPr>
            <a:r>
              <a:rPr lang="en-GB" sz="1800" dirty="0">
                <a:solidFill>
                  <a:srgbClr val="222222"/>
                </a:solidFill>
                <a:latin typeface="Arial"/>
                <a:ea typeface="+mn-lt"/>
                <a:cs typeface="+mn-lt"/>
              </a:rPr>
              <a:t>Thomas, K. W., &amp; Kilmann, R. H. (1974, 2007). </a:t>
            </a:r>
            <a:r>
              <a:rPr lang="en-GB" sz="1800" i="1" dirty="0">
                <a:solidFill>
                  <a:srgbClr val="222222"/>
                </a:solidFill>
                <a:latin typeface="Arial"/>
                <a:ea typeface="+mn-lt"/>
                <a:cs typeface="+mn-lt"/>
              </a:rPr>
              <a:t>Thomas- Kilmann Conflict Mode Instrument. </a:t>
            </a:r>
            <a:r>
              <a:rPr lang="en-GB" sz="1800" dirty="0">
                <a:solidFill>
                  <a:srgbClr val="222222"/>
                </a:solidFill>
                <a:latin typeface="Arial"/>
                <a:ea typeface="+mn-lt"/>
                <a:cs typeface="+mn-lt"/>
              </a:rPr>
              <a:t>Mountain View, CA: </a:t>
            </a:r>
            <a:r>
              <a:rPr lang="en-GB" sz="1800" err="1">
                <a:solidFill>
                  <a:srgbClr val="222222"/>
                </a:solidFill>
                <a:latin typeface="Arial"/>
                <a:ea typeface="+mn-lt"/>
                <a:cs typeface="+mn-lt"/>
              </a:rPr>
              <a:t>Xicom</a:t>
            </a:r>
            <a:r>
              <a:rPr lang="en-GB" sz="1800" dirty="0">
                <a:solidFill>
                  <a:srgbClr val="222222"/>
                </a:solidFill>
                <a:latin typeface="Arial"/>
                <a:ea typeface="+mn-lt"/>
                <a:cs typeface="+mn-lt"/>
              </a:rPr>
              <a:t>, a subsidiary of CPP, Inc.</a:t>
            </a:r>
            <a:endParaRPr lang="en-GB" sz="1800">
              <a:solidFill>
                <a:srgbClr val="222222"/>
              </a:solidFill>
              <a:latin typeface="Arial"/>
              <a:ea typeface="+mn-lt"/>
              <a:cs typeface="Arial"/>
            </a:endParaRPr>
          </a:p>
          <a:p>
            <a:pPr>
              <a:buNone/>
            </a:pPr>
            <a:r>
              <a:rPr lang="en-GB" sz="1800" dirty="0">
                <a:solidFill>
                  <a:srgbClr val="222222"/>
                </a:solidFill>
                <a:latin typeface="Arial"/>
                <a:cs typeface="Arial"/>
              </a:rPr>
              <a:t>Tuckman, B.W., 1965. Developmental sequence in small groups. </a:t>
            </a:r>
            <a:r>
              <a:rPr lang="en-GB" sz="1800" i="1" dirty="0">
                <a:solidFill>
                  <a:srgbClr val="222222"/>
                </a:solidFill>
                <a:latin typeface="Arial"/>
                <a:cs typeface="Arial"/>
              </a:rPr>
              <a:t>Psychological bulletin</a:t>
            </a:r>
            <a:r>
              <a:rPr lang="en-GB" sz="1800" dirty="0">
                <a:solidFill>
                  <a:srgbClr val="222222"/>
                </a:solidFill>
                <a:latin typeface="Arial"/>
                <a:cs typeface="Arial"/>
              </a:rPr>
              <a:t>, </a:t>
            </a:r>
            <a:r>
              <a:rPr lang="en-GB" sz="1800" i="1" dirty="0">
                <a:solidFill>
                  <a:srgbClr val="222222"/>
                </a:solidFill>
                <a:latin typeface="Arial"/>
                <a:cs typeface="Arial"/>
              </a:rPr>
              <a:t>63</a:t>
            </a:r>
            <a:r>
              <a:rPr lang="en-GB" sz="1800" dirty="0">
                <a:solidFill>
                  <a:srgbClr val="222222"/>
                </a:solidFill>
                <a:latin typeface="Arial"/>
                <a:cs typeface="Arial"/>
              </a:rPr>
              <a:t>(6), p.384. </a:t>
            </a:r>
            <a:r>
              <a:rPr lang="en-GB" sz="1800" dirty="0">
                <a:solidFill>
                  <a:srgbClr val="222222"/>
                </a:solidFill>
                <a:latin typeface="Arial"/>
                <a:ea typeface="+mn-lt"/>
                <a:cs typeface="+mn-lt"/>
                <a:hlinkClick r:id="rId3"/>
              </a:rPr>
              <a:t>https://doi.org/10.1037/h0022100</a:t>
            </a:r>
            <a:endParaRPr lang="en-GB" sz="1800">
              <a:solidFill>
                <a:srgbClr val="222222"/>
              </a:solidFill>
              <a:latin typeface="Arial"/>
              <a:cs typeface="Arial"/>
            </a:endParaRPr>
          </a:p>
          <a:p>
            <a:pPr>
              <a:buNone/>
            </a:pPr>
            <a:endParaRPr lang="en-GB" sz="1000" dirty="0">
              <a:solidFill>
                <a:srgbClr val="222222"/>
              </a:solidFill>
              <a:latin typeface="Arial"/>
              <a:cs typeface="Arial"/>
            </a:endParaRPr>
          </a:p>
          <a:p>
            <a:pPr marL="0" indent="0">
              <a:buNone/>
            </a:pPr>
            <a:endParaRPr lang="en-GB" sz="1200" dirty="0">
              <a:solidFill>
                <a:srgbClr val="222222"/>
              </a:solidFill>
              <a:latin typeface="Arial"/>
              <a:cs typeface="Arial"/>
            </a:endParaRPr>
          </a:p>
        </p:txBody>
      </p:sp>
    </p:spTree>
    <p:extLst>
      <p:ext uri="{BB962C8B-B14F-4D97-AF65-F5344CB8AC3E}">
        <p14:creationId xmlns:p14="http://schemas.microsoft.com/office/powerpoint/2010/main" val="33822942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Title: What we have learnt  about effective teams?</vt:lpstr>
      <vt:lpstr>What is a conflict? </vt:lpstr>
      <vt:lpstr>   </vt:lpstr>
      <vt:lpstr>The Five Conflict-Handling Modes (Thomas &amp; Kilmann). How people respond to a conflict.</vt:lpstr>
      <vt:lpstr>PowerPoint Presentation</vt:lpstr>
      <vt:lpstr>The five stages of team – Tuckman theory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1088</cp:revision>
  <dcterms:created xsi:type="dcterms:W3CDTF">2025-03-17T22:06:49Z</dcterms:created>
  <dcterms:modified xsi:type="dcterms:W3CDTF">2025-03-21T10:14:12Z</dcterms:modified>
</cp:coreProperties>
</file>