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71" r:id="rId2"/>
    <p:sldId id="270" r:id="rId3"/>
    <p:sldId id="262" r:id="rId4"/>
    <p:sldId id="263" r:id="rId5"/>
    <p:sldId id="264" r:id="rId6"/>
    <p:sldId id="265" r:id="rId7"/>
    <p:sldId id="266" r:id="rId8"/>
    <p:sldId id="267" r:id="rId9"/>
    <p:sldId id="268" r:id="rId10"/>
    <p:sldId id="272" r:id="rId11"/>
    <p:sldId id="260"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A76EB9D5-7E1A-4433-8B21-2237CC26FA2C}" type="datetimeFigureOut">
              <a:rPr lang="en-US" dirty="0"/>
              <a:t>12/22/2017</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EF837-FEDB-44F2-8FB5-4F56FC548A33}" type="datetimeFigureOut">
              <a:rPr lang="en-US" dirty="0"/>
              <a:t>12/22/2017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4EC2AB55-62C0-407E-B706-C907B44B0BFC}" type="datetimeFigureOut">
              <a:rPr lang="en-US" dirty="0"/>
              <a:t>12/22/2017</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p>
            <a:fld id="{4FAB73BC-B049-4115-A692-8D63A059BFB8}"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FBB33F-FEF5-4E73-A5F9-307689FE77C6}" type="datetimeFigureOut">
              <a:rPr lang="en-US" dirty="0"/>
              <a:t>12/22/2017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4B5FA4-F0B8-4D71-BC92-932E3A1502F8}" type="datetimeFigureOut">
              <a:rPr lang="en-US" dirty="0"/>
              <a:t>12/22/2017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D89F80-C2CE-4D6A-80E4-D3515AD92BC6}" type="datetimeFigureOut">
              <a:rPr lang="en-US" dirty="0"/>
              <a:t>12/22/2017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4220E-EF40-477E-B84C-637FC7CE78DB}" type="datetimeFigureOut">
              <a:rPr lang="en-US" dirty="0"/>
              <a:t>12/22/2017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FD0B8D63-E026-4E54-B301-C824E1BD14F3}" type="datetimeFigureOut">
              <a:rPr lang="en-US" dirty="0"/>
              <a:t>12/22/2017</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6C423185-9573-406A-8068-0AB4F2335019}" type="datetimeFigureOut">
              <a:rPr lang="en-US" dirty="0"/>
              <a:t>12/22/2017</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598A19-B9D6-4696-A74D-9FEF900C8B6A}" type="datetimeFigureOut">
              <a:rPr lang="en-US" dirty="0"/>
              <a:t>12/22/2017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205100-39B0-4914-BBD6-34F267582565}" type="datetimeFigureOut">
              <a:rPr lang="en-US" dirty="0"/>
              <a:t>12/22/2017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C5516DA-9D86-4E1E-A623-C11F9F74EB59}" type="datetimeFigureOut">
              <a:rPr lang="en-US" dirty="0"/>
              <a:t>12/22/2017</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11661-D7C8-455A-AB38-7C2972F3A6AB}"/>
              </a:ext>
            </a:extLst>
          </p:cNvPr>
          <p:cNvSpPr>
            <a:spLocks noGrp="1"/>
          </p:cNvSpPr>
          <p:nvPr>
            <p:ph type="ctrTitle"/>
          </p:nvPr>
        </p:nvSpPr>
        <p:spPr/>
        <p:txBody>
          <a:bodyPr/>
          <a:lstStyle/>
          <a:p>
            <a:r>
              <a:rPr lang="en-GB" sz="3200" b="1" dirty="0"/>
              <a:t>Giving</a:t>
            </a:r>
            <a:r>
              <a:rPr lang="en-GB" sz="3600" b="1" dirty="0"/>
              <a:t> individuals a voice; empowerment, agency and anti-oppressive practice </a:t>
            </a:r>
          </a:p>
        </p:txBody>
      </p:sp>
      <p:sp>
        <p:nvSpPr>
          <p:cNvPr id="3" name="Subtitle 2">
            <a:extLst>
              <a:ext uri="{FF2B5EF4-FFF2-40B4-BE49-F238E27FC236}">
                <a16:creationId xmlns:a16="http://schemas.microsoft.com/office/drawing/2014/main" id="{D99FB321-1BF1-415C-B817-2C1B81B9B068}"/>
              </a:ext>
            </a:extLst>
          </p:cNvPr>
          <p:cNvSpPr>
            <a:spLocks noGrp="1"/>
          </p:cNvSpPr>
          <p:nvPr>
            <p:ph type="subTitle" idx="1"/>
          </p:nvPr>
        </p:nvSpPr>
        <p:spPr/>
        <p:txBody>
          <a:bodyPr/>
          <a:lstStyle/>
          <a:p>
            <a:pPr algn="l"/>
            <a:r>
              <a:rPr lang="en-GB" b="1" dirty="0"/>
              <a:t>    ECAY4002                                                                                         Kelly McDermott</a:t>
            </a:r>
          </a:p>
        </p:txBody>
      </p:sp>
    </p:spTree>
    <p:extLst>
      <p:ext uri="{BB962C8B-B14F-4D97-AF65-F5344CB8AC3E}">
        <p14:creationId xmlns:p14="http://schemas.microsoft.com/office/powerpoint/2010/main" val="1870087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4671C-37AD-4B89-8537-45E63D6D13D4}"/>
              </a:ext>
            </a:extLst>
          </p:cNvPr>
          <p:cNvSpPr>
            <a:spLocks noGrp="1"/>
          </p:cNvSpPr>
          <p:nvPr>
            <p:ph type="ctrTitle"/>
          </p:nvPr>
        </p:nvSpPr>
        <p:spPr/>
        <p:txBody>
          <a:bodyPr/>
          <a:lstStyle/>
          <a:p>
            <a:r>
              <a:rPr lang="en-GB" sz="3200" b="1" dirty="0"/>
              <a:t>Describe how you the Advocate, would ensure that ‘your client’s voice’ is heard at a multidisciplinary meeting</a:t>
            </a:r>
          </a:p>
        </p:txBody>
      </p:sp>
    </p:spTree>
    <p:extLst>
      <p:ext uri="{BB962C8B-B14F-4D97-AF65-F5344CB8AC3E}">
        <p14:creationId xmlns:p14="http://schemas.microsoft.com/office/powerpoint/2010/main" val="1543586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57315-201D-4FC9-B9C9-851B0AB9ED09}"/>
              </a:ext>
            </a:extLst>
          </p:cNvPr>
          <p:cNvSpPr>
            <a:spLocks noGrp="1"/>
          </p:cNvSpPr>
          <p:nvPr>
            <p:ph type="title"/>
          </p:nvPr>
        </p:nvSpPr>
        <p:spPr/>
        <p:txBody>
          <a:bodyPr>
            <a:normAutofit/>
          </a:bodyPr>
          <a:lstStyle/>
          <a:p>
            <a:pPr algn="ctr"/>
            <a:r>
              <a:rPr lang="en-GB" sz="3600" b="1" dirty="0"/>
              <a:t>What is a multi-disciplinary meeting ?</a:t>
            </a:r>
          </a:p>
        </p:txBody>
      </p:sp>
      <p:sp>
        <p:nvSpPr>
          <p:cNvPr id="3" name="Content Placeholder 2">
            <a:extLst>
              <a:ext uri="{FF2B5EF4-FFF2-40B4-BE49-F238E27FC236}">
                <a16:creationId xmlns:a16="http://schemas.microsoft.com/office/drawing/2014/main" id="{FD8E4108-1347-470E-80DA-5F2AA6BFCBFF}"/>
              </a:ext>
            </a:extLst>
          </p:cNvPr>
          <p:cNvSpPr>
            <a:spLocks noGrp="1"/>
          </p:cNvSpPr>
          <p:nvPr>
            <p:ph idx="1"/>
          </p:nvPr>
        </p:nvSpPr>
        <p:spPr/>
        <p:txBody>
          <a:bodyPr>
            <a:normAutofit fontScale="77500" lnSpcReduction="20000"/>
          </a:bodyPr>
          <a:lstStyle/>
          <a:p>
            <a:pPr>
              <a:buFont typeface="Wingdings" panose="05000000000000000000" pitchFamily="2" charset="2"/>
              <a:buChar char="Ø"/>
            </a:pPr>
            <a:r>
              <a:rPr lang="en-GB" sz="3200" dirty="0"/>
              <a:t> A multi-disciplinary meeting can be described as a working group of professionals from a range of different roles that meet to discuss cases as a whole picture rather than each member having individual input. Commonly they are found in the NHS and Social Care fields but can apply to business.</a:t>
            </a:r>
          </a:p>
          <a:p>
            <a:pPr marL="0" indent="0">
              <a:buNone/>
            </a:pPr>
            <a:endParaRPr lang="en-GB" sz="3200" dirty="0"/>
          </a:p>
          <a:p>
            <a:pPr>
              <a:buFont typeface="Wingdings" panose="05000000000000000000" pitchFamily="2" charset="2"/>
              <a:buChar char="Ø"/>
            </a:pPr>
            <a:r>
              <a:rPr lang="en-GB" sz="3200" dirty="0"/>
              <a:t>According to the NHS, UK </a:t>
            </a:r>
            <a:r>
              <a:rPr lang="en-GB" sz="3200"/>
              <a:t>a ‘Multidisciplinary </a:t>
            </a:r>
            <a:r>
              <a:rPr lang="en-GB" sz="3200" dirty="0"/>
              <a:t>Team Meeting is a meeting with a group of professionals from clinical disciplines who gather to make decisions regarding recommended treatment of different </a:t>
            </a:r>
            <a:r>
              <a:rPr lang="en-GB" sz="3200"/>
              <a:t>individual people’.</a:t>
            </a:r>
            <a:endParaRPr lang="en-GB" sz="3200" dirty="0"/>
          </a:p>
          <a:p>
            <a:pPr marL="0" indent="0">
              <a:buNone/>
            </a:pPr>
            <a:r>
              <a:rPr lang="en-GB" sz="3200" dirty="0"/>
              <a:t>                                                                      </a:t>
            </a:r>
            <a:r>
              <a:rPr lang="en-GB" sz="1600" b="1" dirty="0"/>
              <a:t>www.datadictionary.nhs.uk</a:t>
            </a:r>
          </a:p>
        </p:txBody>
      </p:sp>
    </p:spTree>
    <p:extLst>
      <p:ext uri="{BB962C8B-B14F-4D97-AF65-F5344CB8AC3E}">
        <p14:creationId xmlns:p14="http://schemas.microsoft.com/office/powerpoint/2010/main" val="1158833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8DE0B-4584-4D79-919E-DCD9289CBF0F}"/>
              </a:ext>
            </a:extLst>
          </p:cNvPr>
          <p:cNvSpPr>
            <a:spLocks noGrp="1"/>
          </p:cNvSpPr>
          <p:nvPr>
            <p:ph type="title"/>
          </p:nvPr>
        </p:nvSpPr>
        <p:spPr/>
        <p:txBody>
          <a:bodyPr>
            <a:normAutofit/>
          </a:bodyPr>
          <a:lstStyle/>
          <a:p>
            <a:r>
              <a:rPr lang="en-GB" sz="3600" b="1" dirty="0"/>
              <a:t>Why do individuals voices need to be heard ?</a:t>
            </a:r>
          </a:p>
        </p:txBody>
      </p:sp>
      <p:sp>
        <p:nvSpPr>
          <p:cNvPr id="3" name="Content Placeholder 2">
            <a:extLst>
              <a:ext uri="{FF2B5EF4-FFF2-40B4-BE49-F238E27FC236}">
                <a16:creationId xmlns:a16="http://schemas.microsoft.com/office/drawing/2014/main" id="{4A0900DC-5715-4A67-998B-480F5006BE6F}"/>
              </a:ext>
            </a:extLst>
          </p:cNvPr>
          <p:cNvSpPr>
            <a:spLocks noGrp="1"/>
          </p:cNvSpPr>
          <p:nvPr>
            <p:ph idx="1"/>
          </p:nvPr>
        </p:nvSpPr>
        <p:spPr>
          <a:xfrm>
            <a:off x="709127" y="1744824"/>
            <a:ext cx="10954137" cy="4290216"/>
          </a:xfrm>
        </p:spPr>
        <p:txBody>
          <a:bodyPr>
            <a:normAutofit fontScale="40000" lnSpcReduction="20000"/>
          </a:bodyPr>
          <a:lstStyle/>
          <a:p>
            <a:pPr marL="0" indent="0">
              <a:buNone/>
            </a:pPr>
            <a:r>
              <a:rPr lang="en-GB" sz="6000" dirty="0"/>
              <a:t>As an Advocate I will need to be aware of any barriers my client may have and enable them to overcome them.</a:t>
            </a:r>
          </a:p>
          <a:p>
            <a:pPr marL="0" indent="0">
              <a:buNone/>
            </a:pPr>
            <a:r>
              <a:rPr lang="en-GB" sz="6000" dirty="0"/>
              <a:t>There are many barriers people need to overcome to access services and support available to them. These barriers could include: </a:t>
            </a:r>
          </a:p>
          <a:p>
            <a:pPr marL="0" indent="0">
              <a:buNone/>
            </a:pPr>
            <a:endParaRPr lang="en-GB" sz="3000" dirty="0"/>
          </a:p>
          <a:p>
            <a:pPr marL="0" indent="0">
              <a:buNone/>
            </a:pPr>
            <a:endParaRPr lang="en-GB" sz="3000" dirty="0"/>
          </a:p>
          <a:p>
            <a:pPr>
              <a:buFont typeface="Wingdings" panose="05000000000000000000" pitchFamily="2" charset="2"/>
              <a:buChar char="Ø"/>
            </a:pPr>
            <a:r>
              <a:rPr lang="en-GB" sz="5800" dirty="0"/>
              <a:t> Learning difficulties, Disabilities or unable to take part. </a:t>
            </a:r>
          </a:p>
          <a:p>
            <a:pPr>
              <a:buFont typeface="Wingdings" panose="05000000000000000000" pitchFamily="2" charset="2"/>
              <a:buChar char="Ø"/>
            </a:pPr>
            <a:r>
              <a:rPr lang="en-GB" sz="5800" dirty="0"/>
              <a:t> Not understanding information, knowing their rights or what's available. </a:t>
            </a:r>
          </a:p>
          <a:p>
            <a:pPr>
              <a:buFont typeface="Wingdings" panose="05000000000000000000" pitchFamily="2" charset="2"/>
              <a:buChar char="Ø"/>
            </a:pPr>
            <a:r>
              <a:rPr lang="en-GB" sz="5800" dirty="0"/>
              <a:t> Minor’s unable or unwilling to speak up, feeling vulnerable or fearing others.</a:t>
            </a:r>
          </a:p>
          <a:p>
            <a:pPr>
              <a:buFont typeface="Wingdings" panose="05000000000000000000" pitchFamily="2" charset="2"/>
              <a:buChar char="Ø"/>
            </a:pPr>
            <a:r>
              <a:rPr lang="en-GB" sz="5800" dirty="0"/>
              <a:t> No support, no family or friends and are unable to stand up for themselves.</a:t>
            </a:r>
          </a:p>
          <a:p>
            <a:pPr marL="0" indent="0">
              <a:buNone/>
            </a:pPr>
            <a:r>
              <a:rPr lang="en-GB" sz="5800" dirty="0"/>
              <a:t> </a:t>
            </a:r>
          </a:p>
          <a:p>
            <a:pPr marL="0" indent="0">
              <a:buNone/>
            </a:pPr>
            <a:r>
              <a:rPr lang="en-GB" sz="3200" dirty="0"/>
              <a:t> </a:t>
            </a:r>
          </a:p>
        </p:txBody>
      </p:sp>
    </p:spTree>
    <p:extLst>
      <p:ext uri="{BB962C8B-B14F-4D97-AF65-F5344CB8AC3E}">
        <p14:creationId xmlns:p14="http://schemas.microsoft.com/office/powerpoint/2010/main" val="3331426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CA97B-7613-4B99-A7CB-3FC3A89A8309}"/>
              </a:ext>
            </a:extLst>
          </p:cNvPr>
          <p:cNvSpPr>
            <a:spLocks noGrp="1"/>
          </p:cNvSpPr>
          <p:nvPr>
            <p:ph type="title"/>
          </p:nvPr>
        </p:nvSpPr>
        <p:spPr/>
        <p:txBody>
          <a:bodyPr>
            <a:normAutofit/>
          </a:bodyPr>
          <a:lstStyle/>
          <a:p>
            <a:pPr algn="ctr"/>
            <a:r>
              <a:rPr lang="en-GB" sz="3600" b="1" dirty="0"/>
              <a:t>Thompson’s Model of Oppression</a:t>
            </a:r>
          </a:p>
        </p:txBody>
      </p:sp>
      <p:sp>
        <p:nvSpPr>
          <p:cNvPr id="3" name="Content Placeholder 2">
            <a:extLst>
              <a:ext uri="{FF2B5EF4-FFF2-40B4-BE49-F238E27FC236}">
                <a16:creationId xmlns:a16="http://schemas.microsoft.com/office/drawing/2014/main" id="{02C8EA28-06F3-4E32-9C40-71903AC3F29D}"/>
              </a:ext>
            </a:extLst>
          </p:cNvPr>
          <p:cNvSpPr>
            <a:spLocks noGrp="1"/>
          </p:cNvSpPr>
          <p:nvPr>
            <p:ph idx="1"/>
          </p:nvPr>
        </p:nvSpPr>
        <p:spPr/>
        <p:txBody>
          <a:bodyPr>
            <a:normAutofit lnSpcReduction="10000"/>
          </a:bodyPr>
          <a:lstStyle/>
          <a:p>
            <a:pPr>
              <a:buFont typeface="Wingdings" panose="05000000000000000000" pitchFamily="2" charset="2"/>
              <a:buChar char="Ø"/>
            </a:pPr>
            <a:r>
              <a:rPr lang="en-GB" sz="3200" dirty="0"/>
              <a:t> </a:t>
            </a:r>
            <a:r>
              <a:rPr lang="en-GB" sz="3200" b="1" dirty="0"/>
              <a:t>P</a:t>
            </a:r>
            <a:r>
              <a:rPr lang="en-GB" sz="3200" dirty="0"/>
              <a:t> – personal (</a:t>
            </a:r>
            <a:r>
              <a:rPr lang="en-GB" sz="2400" b="1" dirty="0"/>
              <a:t>peoples views, opinions, beliefs and attitudes</a:t>
            </a:r>
            <a:r>
              <a:rPr lang="en-GB" sz="2400" dirty="0"/>
              <a:t>)</a:t>
            </a:r>
          </a:p>
          <a:p>
            <a:pPr>
              <a:buFont typeface="Wingdings" panose="05000000000000000000" pitchFamily="2" charset="2"/>
              <a:buChar char="Ø"/>
            </a:pPr>
            <a:r>
              <a:rPr lang="en-GB" sz="3200" dirty="0"/>
              <a:t> </a:t>
            </a:r>
            <a:r>
              <a:rPr lang="en-GB" sz="3200" b="1" dirty="0"/>
              <a:t>C</a:t>
            </a:r>
            <a:r>
              <a:rPr lang="en-GB" sz="3200" dirty="0"/>
              <a:t> – cultural (</a:t>
            </a:r>
            <a:r>
              <a:rPr lang="en-GB" sz="2400" b="1" dirty="0"/>
              <a:t>presumed agreement about what is right, wrong, bad or good</a:t>
            </a:r>
            <a:r>
              <a:rPr lang="en-GB" sz="2400" dirty="0"/>
              <a:t>)</a:t>
            </a:r>
          </a:p>
          <a:p>
            <a:pPr>
              <a:buFont typeface="Wingdings" panose="05000000000000000000" pitchFamily="2" charset="2"/>
              <a:buChar char="Ø"/>
            </a:pPr>
            <a:r>
              <a:rPr lang="en-GB" sz="3200" dirty="0"/>
              <a:t> </a:t>
            </a:r>
            <a:r>
              <a:rPr lang="en-GB" sz="3200" b="1" dirty="0"/>
              <a:t>S</a:t>
            </a:r>
            <a:r>
              <a:rPr lang="en-GB" sz="3200" dirty="0"/>
              <a:t> - structural (</a:t>
            </a:r>
            <a:r>
              <a:rPr lang="en-GB" sz="2400" b="1" dirty="0"/>
              <a:t>reinforced prejudice, discrimination and social divisions strengthening beliefs</a:t>
            </a:r>
            <a:r>
              <a:rPr lang="en-GB" sz="2400" dirty="0"/>
              <a:t>)</a:t>
            </a:r>
          </a:p>
          <a:p>
            <a:pPr marL="0" indent="0">
              <a:buNone/>
            </a:pPr>
            <a:endParaRPr lang="en-GB" sz="2400" b="1" dirty="0"/>
          </a:p>
          <a:p>
            <a:pPr marL="0" indent="0">
              <a:buNone/>
            </a:pPr>
            <a:r>
              <a:rPr lang="en-GB" sz="2800" dirty="0"/>
              <a:t> ‘individual attitudes and Acts of oppression are shaped by and shape, the cultural context, structures and institutions within society’ </a:t>
            </a:r>
            <a:r>
              <a:rPr lang="en-GB" sz="1400" dirty="0"/>
              <a:t>(Thompson, 1997)</a:t>
            </a:r>
          </a:p>
          <a:p>
            <a:pPr>
              <a:buFont typeface="Wingdings" panose="05000000000000000000" pitchFamily="2" charset="2"/>
              <a:buChar char="Ø"/>
            </a:pPr>
            <a:endParaRPr lang="en-GB" sz="3200" dirty="0"/>
          </a:p>
        </p:txBody>
      </p:sp>
    </p:spTree>
    <p:extLst>
      <p:ext uri="{BB962C8B-B14F-4D97-AF65-F5344CB8AC3E}">
        <p14:creationId xmlns:p14="http://schemas.microsoft.com/office/powerpoint/2010/main" val="1928934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D3F6C-F052-45E2-84E8-90984E72E2C6}"/>
              </a:ext>
            </a:extLst>
          </p:cNvPr>
          <p:cNvSpPr>
            <a:spLocks noGrp="1"/>
          </p:cNvSpPr>
          <p:nvPr>
            <p:ph type="title"/>
          </p:nvPr>
        </p:nvSpPr>
        <p:spPr>
          <a:xfrm>
            <a:off x="1066800" y="642594"/>
            <a:ext cx="9579429" cy="896957"/>
          </a:xfrm>
        </p:spPr>
        <p:txBody>
          <a:bodyPr>
            <a:normAutofit/>
          </a:bodyPr>
          <a:lstStyle/>
          <a:p>
            <a:pPr algn="ctr"/>
            <a:r>
              <a:rPr lang="en-GB" sz="3600" b="1" dirty="0"/>
              <a:t>Power and Oppression</a:t>
            </a:r>
          </a:p>
        </p:txBody>
      </p:sp>
      <p:sp>
        <p:nvSpPr>
          <p:cNvPr id="3" name="Content Placeholder 2">
            <a:extLst>
              <a:ext uri="{FF2B5EF4-FFF2-40B4-BE49-F238E27FC236}">
                <a16:creationId xmlns:a16="http://schemas.microsoft.com/office/drawing/2014/main" id="{84BF3EC5-0FD1-403F-ADB9-1BE6BB434005}"/>
              </a:ext>
            </a:extLst>
          </p:cNvPr>
          <p:cNvSpPr>
            <a:spLocks noGrp="1"/>
          </p:cNvSpPr>
          <p:nvPr>
            <p:ph idx="1"/>
          </p:nvPr>
        </p:nvSpPr>
        <p:spPr>
          <a:xfrm>
            <a:off x="1066800" y="1677798"/>
            <a:ext cx="10058400" cy="4739780"/>
          </a:xfrm>
        </p:spPr>
        <p:txBody>
          <a:bodyPr>
            <a:normAutofit fontScale="92500" lnSpcReduction="20000"/>
          </a:bodyPr>
          <a:lstStyle/>
          <a:p>
            <a:pPr>
              <a:buFont typeface="Wingdings" panose="05000000000000000000" pitchFamily="2" charset="2"/>
              <a:buChar char="Ø"/>
            </a:pPr>
            <a:r>
              <a:rPr lang="en-GB" sz="3200" dirty="0"/>
              <a:t> </a:t>
            </a:r>
            <a:r>
              <a:rPr lang="en-GB" sz="2800" b="1" dirty="0"/>
              <a:t>Soft power </a:t>
            </a:r>
            <a:r>
              <a:rPr lang="en-GB" sz="2800" dirty="0"/>
              <a:t>could be intimidation by someone's title such as a Doctor, Police officer and  can be quite an influence. </a:t>
            </a:r>
          </a:p>
          <a:p>
            <a:pPr marL="0" indent="0">
              <a:buNone/>
            </a:pPr>
            <a:r>
              <a:rPr lang="en-GB" sz="2800" dirty="0"/>
              <a:t> </a:t>
            </a:r>
            <a:r>
              <a:rPr lang="en-GB" sz="2800" dirty="0" err="1"/>
              <a:t>i.e</a:t>
            </a:r>
            <a:r>
              <a:rPr lang="en-GB" sz="2800" dirty="0"/>
              <a:t> learning difficulties and scared of the police, doctors or other          professionals.</a:t>
            </a:r>
          </a:p>
          <a:p>
            <a:pPr>
              <a:buFont typeface="Wingdings" panose="05000000000000000000" pitchFamily="2" charset="2"/>
              <a:buChar char="Ø"/>
            </a:pPr>
            <a:r>
              <a:rPr lang="en-GB" sz="2800" b="1" dirty="0"/>
              <a:t>Hard power </a:t>
            </a:r>
            <a:r>
              <a:rPr lang="en-GB" sz="2800" dirty="0"/>
              <a:t>could be the threat of local authorities </a:t>
            </a:r>
            <a:r>
              <a:rPr lang="en-GB" sz="2800" dirty="0" err="1"/>
              <a:t>i.e</a:t>
            </a:r>
            <a:r>
              <a:rPr lang="en-GB" sz="2800" dirty="0"/>
              <a:t> social services removing children or Imprisonment of an individual who has broken the law.</a:t>
            </a:r>
          </a:p>
          <a:p>
            <a:pPr>
              <a:buFont typeface="Wingdings" panose="05000000000000000000" pitchFamily="2" charset="2"/>
              <a:buChar char="Ø"/>
            </a:pPr>
            <a:r>
              <a:rPr lang="en-GB" sz="2800" dirty="0"/>
              <a:t> </a:t>
            </a:r>
            <a:r>
              <a:rPr lang="en-GB" sz="2800" b="1" dirty="0"/>
              <a:t>Exercise of power can be forms of oppression</a:t>
            </a:r>
          </a:p>
          <a:p>
            <a:pPr marL="0" indent="0">
              <a:buNone/>
            </a:pPr>
            <a:r>
              <a:rPr lang="en-GB" sz="2800" dirty="0"/>
              <a:t> meaning from dictionary.com-</a:t>
            </a:r>
          </a:p>
          <a:p>
            <a:pPr marL="0" indent="0">
              <a:buNone/>
            </a:pPr>
            <a:r>
              <a:rPr lang="en-GB" sz="2800" dirty="0"/>
              <a:t>‘the exercise of authority or power in a burdensome, cruel, or unjust manner.</a:t>
            </a:r>
          </a:p>
          <a:p>
            <a:pPr marL="0" indent="0">
              <a:buNone/>
            </a:pPr>
            <a:r>
              <a:rPr lang="en-GB" sz="2800" dirty="0"/>
              <a:t>an act or instance of oppressing or subjecting to cruel or unjust impositions or restraints’ (</a:t>
            </a:r>
            <a:r>
              <a:rPr lang="en-GB" sz="1700" dirty="0"/>
              <a:t>dictionary.com, 2017)</a:t>
            </a:r>
          </a:p>
        </p:txBody>
      </p:sp>
    </p:spTree>
    <p:extLst>
      <p:ext uri="{BB962C8B-B14F-4D97-AF65-F5344CB8AC3E}">
        <p14:creationId xmlns:p14="http://schemas.microsoft.com/office/powerpoint/2010/main" val="340034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68FBC-C7FB-4410-9F55-FFB7E90921E5}"/>
              </a:ext>
            </a:extLst>
          </p:cNvPr>
          <p:cNvSpPr>
            <a:spLocks noGrp="1"/>
          </p:cNvSpPr>
          <p:nvPr>
            <p:ph type="title"/>
          </p:nvPr>
        </p:nvSpPr>
        <p:spPr>
          <a:xfrm>
            <a:off x="1066800" y="642594"/>
            <a:ext cx="10058400" cy="1371600"/>
          </a:xfrm>
        </p:spPr>
        <p:txBody>
          <a:bodyPr>
            <a:normAutofit/>
          </a:bodyPr>
          <a:lstStyle/>
          <a:p>
            <a:pPr algn="ctr"/>
            <a:r>
              <a:rPr lang="en-GB" sz="4000" b="1" dirty="0"/>
              <a:t>Anti-Oppressive Practice</a:t>
            </a:r>
          </a:p>
        </p:txBody>
      </p:sp>
      <p:sp>
        <p:nvSpPr>
          <p:cNvPr id="3" name="Content Placeholder 2">
            <a:extLst>
              <a:ext uri="{FF2B5EF4-FFF2-40B4-BE49-F238E27FC236}">
                <a16:creationId xmlns:a16="http://schemas.microsoft.com/office/drawing/2014/main" id="{0F320CEC-9093-4B38-BB27-ECC702E01000}"/>
              </a:ext>
            </a:extLst>
          </p:cNvPr>
          <p:cNvSpPr>
            <a:spLocks noGrp="1"/>
          </p:cNvSpPr>
          <p:nvPr>
            <p:ph idx="1"/>
          </p:nvPr>
        </p:nvSpPr>
        <p:spPr>
          <a:xfrm>
            <a:off x="1066800" y="2014194"/>
            <a:ext cx="10058400" cy="3931920"/>
          </a:xfrm>
        </p:spPr>
        <p:txBody>
          <a:bodyPr>
            <a:normAutofit/>
          </a:bodyPr>
          <a:lstStyle/>
          <a:p>
            <a:pPr marL="0" indent="0">
              <a:buNone/>
            </a:pPr>
            <a:r>
              <a:rPr lang="en-GB" sz="2800" dirty="0"/>
              <a:t>Anti-oppressive practice is to help challenge the forms of Oppression and discrimination within our society. It is to help provide equality for everyone. </a:t>
            </a:r>
          </a:p>
          <a:p>
            <a:pPr marL="0" indent="0">
              <a:buNone/>
            </a:pPr>
            <a:r>
              <a:rPr lang="en-GB" sz="2800" dirty="0"/>
              <a:t>Individual’s behaviour and attitudes need challenging in order for anti-oppressive practice to be effective.</a:t>
            </a:r>
          </a:p>
          <a:p>
            <a:pPr marL="0" indent="0">
              <a:buNone/>
            </a:pPr>
            <a:r>
              <a:rPr lang="en-GB" sz="2800" dirty="0"/>
              <a:t>It acts as a way to enable individuals and ensures that through good practice, everyone is treated fairly and equally.</a:t>
            </a:r>
          </a:p>
        </p:txBody>
      </p:sp>
    </p:spTree>
    <p:extLst>
      <p:ext uri="{BB962C8B-B14F-4D97-AF65-F5344CB8AC3E}">
        <p14:creationId xmlns:p14="http://schemas.microsoft.com/office/powerpoint/2010/main" val="763973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89120-ED68-467D-92C0-2913C39FA323}"/>
              </a:ext>
            </a:extLst>
          </p:cNvPr>
          <p:cNvSpPr>
            <a:spLocks noGrp="1"/>
          </p:cNvSpPr>
          <p:nvPr>
            <p:ph type="title"/>
          </p:nvPr>
        </p:nvSpPr>
        <p:spPr>
          <a:xfrm>
            <a:off x="1194318" y="475862"/>
            <a:ext cx="9930882" cy="774441"/>
          </a:xfrm>
        </p:spPr>
        <p:txBody>
          <a:bodyPr>
            <a:normAutofit/>
          </a:bodyPr>
          <a:lstStyle/>
          <a:p>
            <a:pPr algn="ctr"/>
            <a:r>
              <a:rPr lang="en-GB" sz="4000" b="1" dirty="0"/>
              <a:t>Agency</a:t>
            </a:r>
          </a:p>
        </p:txBody>
      </p:sp>
      <p:sp>
        <p:nvSpPr>
          <p:cNvPr id="3" name="Content Placeholder 2">
            <a:extLst>
              <a:ext uri="{FF2B5EF4-FFF2-40B4-BE49-F238E27FC236}">
                <a16:creationId xmlns:a16="http://schemas.microsoft.com/office/drawing/2014/main" id="{1A8E75DE-4053-4972-8B3F-921CE33C7D23}"/>
              </a:ext>
            </a:extLst>
          </p:cNvPr>
          <p:cNvSpPr>
            <a:spLocks noGrp="1"/>
          </p:cNvSpPr>
          <p:nvPr>
            <p:ph idx="1"/>
          </p:nvPr>
        </p:nvSpPr>
        <p:spPr>
          <a:xfrm>
            <a:off x="1066800" y="1250304"/>
            <a:ext cx="10058400" cy="4644778"/>
          </a:xfrm>
        </p:spPr>
        <p:txBody>
          <a:bodyPr>
            <a:normAutofit/>
          </a:bodyPr>
          <a:lstStyle/>
          <a:p>
            <a:pPr marL="0" indent="0">
              <a:buNone/>
            </a:pPr>
            <a:r>
              <a:rPr lang="en-GB" sz="2400" dirty="0"/>
              <a:t>Agency is the method of encouraging and developing self awareness and self advocacy. Harts Ladder is an example of agency in young people</a:t>
            </a:r>
          </a:p>
        </p:txBody>
      </p:sp>
      <p:pic>
        <p:nvPicPr>
          <p:cNvPr id="4" name="Picture 3">
            <a:extLst>
              <a:ext uri="{FF2B5EF4-FFF2-40B4-BE49-F238E27FC236}">
                <a16:creationId xmlns:a16="http://schemas.microsoft.com/office/drawing/2014/main" id="{8723FED9-5FF5-4FDE-B0C4-F3C5FE34141D}"/>
              </a:ext>
            </a:extLst>
          </p:cNvPr>
          <p:cNvPicPr>
            <a:picLocks noChangeAspect="1"/>
          </p:cNvPicPr>
          <p:nvPr/>
        </p:nvPicPr>
        <p:blipFill>
          <a:blip r:embed="rId2"/>
          <a:stretch>
            <a:fillRect/>
          </a:stretch>
        </p:blipFill>
        <p:spPr>
          <a:xfrm>
            <a:off x="2043404" y="2374641"/>
            <a:ext cx="7567127" cy="3825551"/>
          </a:xfrm>
          <a:prstGeom prst="rect">
            <a:avLst/>
          </a:prstGeom>
        </p:spPr>
      </p:pic>
      <p:sp>
        <p:nvSpPr>
          <p:cNvPr id="9" name="TextBox 8">
            <a:extLst>
              <a:ext uri="{FF2B5EF4-FFF2-40B4-BE49-F238E27FC236}">
                <a16:creationId xmlns:a16="http://schemas.microsoft.com/office/drawing/2014/main" id="{FDFDC32D-76DA-4CB6-AC55-2EB6D4DB04E4}"/>
              </a:ext>
            </a:extLst>
          </p:cNvPr>
          <p:cNvSpPr txBox="1"/>
          <p:nvPr/>
        </p:nvSpPr>
        <p:spPr>
          <a:xfrm>
            <a:off x="3368350" y="6242180"/>
            <a:ext cx="4786605" cy="276999"/>
          </a:xfrm>
          <a:prstGeom prst="rect">
            <a:avLst/>
          </a:prstGeom>
          <a:noFill/>
        </p:spPr>
        <p:txBody>
          <a:bodyPr wrap="square" rtlCol="0">
            <a:spAutoFit/>
          </a:bodyPr>
          <a:lstStyle/>
          <a:p>
            <a:r>
              <a:rPr lang="en-GB" sz="1200"/>
              <a:t>http://www.ydep.no/lise-liv-in-nepal/ry8bqpjbbpicpv3ehngphdlnqrk12i</a:t>
            </a:r>
            <a:endParaRPr lang="en-GB" sz="1200" dirty="0"/>
          </a:p>
        </p:txBody>
      </p:sp>
    </p:spTree>
    <p:extLst>
      <p:ext uri="{BB962C8B-B14F-4D97-AF65-F5344CB8AC3E}">
        <p14:creationId xmlns:p14="http://schemas.microsoft.com/office/powerpoint/2010/main" val="3867574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C9BC0-FF8D-4559-A747-93A99ACCD219}"/>
              </a:ext>
            </a:extLst>
          </p:cNvPr>
          <p:cNvSpPr>
            <a:spLocks noGrp="1"/>
          </p:cNvSpPr>
          <p:nvPr>
            <p:ph type="title"/>
          </p:nvPr>
        </p:nvSpPr>
        <p:spPr/>
        <p:txBody>
          <a:bodyPr>
            <a:normAutofit/>
          </a:bodyPr>
          <a:lstStyle/>
          <a:p>
            <a:pPr algn="ctr"/>
            <a:r>
              <a:rPr lang="en-GB" sz="4000" b="1" dirty="0"/>
              <a:t>Empowerment</a:t>
            </a:r>
          </a:p>
        </p:txBody>
      </p:sp>
      <p:sp>
        <p:nvSpPr>
          <p:cNvPr id="3" name="Content Placeholder 2">
            <a:extLst>
              <a:ext uri="{FF2B5EF4-FFF2-40B4-BE49-F238E27FC236}">
                <a16:creationId xmlns:a16="http://schemas.microsoft.com/office/drawing/2014/main" id="{B091DF4B-117E-46E3-9D79-C12D6C85BEB0}"/>
              </a:ext>
            </a:extLst>
          </p:cNvPr>
          <p:cNvSpPr>
            <a:spLocks noGrp="1"/>
          </p:cNvSpPr>
          <p:nvPr>
            <p:ph idx="1"/>
          </p:nvPr>
        </p:nvSpPr>
        <p:spPr/>
        <p:txBody>
          <a:bodyPr>
            <a:normAutofit fontScale="92500" lnSpcReduction="20000"/>
          </a:bodyPr>
          <a:lstStyle/>
          <a:p>
            <a:pPr>
              <a:buFont typeface="Wingdings" panose="05000000000000000000" pitchFamily="2" charset="2"/>
              <a:buChar char="Ø"/>
            </a:pPr>
            <a:r>
              <a:rPr lang="en-GB" sz="3200" dirty="0"/>
              <a:t> </a:t>
            </a:r>
            <a:r>
              <a:rPr lang="en-GB" sz="2800" dirty="0"/>
              <a:t>Is a way of encouraging people to become stronger and gain confidence, particularly in controlling their own lives and allowing them to access their rights</a:t>
            </a:r>
            <a:r>
              <a:rPr lang="en-GB" sz="3200" dirty="0"/>
              <a:t> </a:t>
            </a:r>
            <a:r>
              <a:rPr lang="en-GB" sz="2800" dirty="0"/>
              <a:t>and services available to them.</a:t>
            </a:r>
          </a:p>
          <a:p>
            <a:pPr>
              <a:buFont typeface="Wingdings" panose="05000000000000000000" pitchFamily="2" charset="2"/>
              <a:buChar char="Ø"/>
            </a:pPr>
            <a:r>
              <a:rPr lang="en-GB" sz="2800" dirty="0"/>
              <a:t> Being an Advocate I will encourage and build my client up to gain the confidence they need to ensure their voice is heard.</a:t>
            </a:r>
          </a:p>
          <a:p>
            <a:pPr>
              <a:buFont typeface="Wingdings" panose="05000000000000000000" pitchFamily="2" charset="2"/>
              <a:buChar char="Ø"/>
            </a:pPr>
            <a:r>
              <a:rPr lang="en-GB" sz="2800" dirty="0"/>
              <a:t> Empowerment is something we can do with our clients not for them. Myself as an Advocate would be able to share my knowledge to help them achieve whatever it is they need to take control of their own lives and make their own decisions.</a:t>
            </a:r>
          </a:p>
          <a:p>
            <a:pPr marL="0" indent="0">
              <a:buNone/>
            </a:pPr>
            <a:r>
              <a:rPr lang="en-GB" sz="2800" dirty="0"/>
              <a:t>  </a:t>
            </a:r>
          </a:p>
        </p:txBody>
      </p:sp>
    </p:spTree>
    <p:extLst>
      <p:ext uri="{BB962C8B-B14F-4D97-AF65-F5344CB8AC3E}">
        <p14:creationId xmlns:p14="http://schemas.microsoft.com/office/powerpoint/2010/main" val="640069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22244-6627-4327-87AD-2ECA699C2A6A}"/>
              </a:ext>
            </a:extLst>
          </p:cNvPr>
          <p:cNvSpPr>
            <a:spLocks noGrp="1"/>
          </p:cNvSpPr>
          <p:nvPr>
            <p:ph type="title"/>
          </p:nvPr>
        </p:nvSpPr>
        <p:spPr/>
        <p:txBody>
          <a:bodyPr>
            <a:normAutofit/>
          </a:bodyPr>
          <a:lstStyle/>
          <a:p>
            <a:pPr algn="ctr"/>
            <a:r>
              <a:rPr lang="en-GB" sz="3600" b="1" dirty="0"/>
              <a:t>Facilitator awareness Model</a:t>
            </a:r>
          </a:p>
        </p:txBody>
      </p:sp>
      <p:sp>
        <p:nvSpPr>
          <p:cNvPr id="3" name="Content Placeholder 2">
            <a:extLst>
              <a:ext uri="{FF2B5EF4-FFF2-40B4-BE49-F238E27FC236}">
                <a16:creationId xmlns:a16="http://schemas.microsoft.com/office/drawing/2014/main" id="{DDD2CC69-07C8-4378-BE02-D9BAD825134A}"/>
              </a:ext>
            </a:extLst>
          </p:cNvPr>
          <p:cNvSpPr>
            <a:spLocks noGrp="1"/>
          </p:cNvSpPr>
          <p:nvPr>
            <p:ph idx="1"/>
          </p:nvPr>
        </p:nvSpPr>
        <p:spPr/>
        <p:txBody>
          <a:bodyPr>
            <a:normAutofit lnSpcReduction="10000"/>
          </a:bodyPr>
          <a:lstStyle/>
          <a:p>
            <a:pPr>
              <a:buFont typeface="Wingdings" panose="05000000000000000000" pitchFamily="2" charset="2"/>
              <a:buChar char="Ø"/>
            </a:pPr>
            <a:r>
              <a:rPr lang="en-GB" sz="2800" b="1" dirty="0"/>
              <a:t> Stage 1  </a:t>
            </a:r>
            <a:r>
              <a:rPr lang="en-GB" sz="2800" dirty="0"/>
              <a:t>recognition of </a:t>
            </a:r>
            <a:r>
              <a:rPr lang="en-GB" sz="2800" b="1" dirty="0"/>
              <a:t>Oppression</a:t>
            </a:r>
          </a:p>
          <a:p>
            <a:pPr>
              <a:buFont typeface="Wingdings" panose="05000000000000000000" pitchFamily="2" charset="2"/>
              <a:buChar char="Ø"/>
            </a:pPr>
            <a:r>
              <a:rPr lang="en-GB" sz="2800" b="1" dirty="0"/>
              <a:t> Stage 2  </a:t>
            </a:r>
            <a:r>
              <a:rPr lang="en-GB" sz="2800" dirty="0"/>
              <a:t>recognition of </a:t>
            </a:r>
            <a:r>
              <a:rPr lang="en-GB" sz="2800" b="1" dirty="0"/>
              <a:t>Awareness of Oppression</a:t>
            </a:r>
          </a:p>
          <a:p>
            <a:pPr>
              <a:buFont typeface="Wingdings" panose="05000000000000000000" pitchFamily="2" charset="2"/>
              <a:buChar char="Ø"/>
            </a:pPr>
            <a:r>
              <a:rPr lang="en-GB" sz="2800" b="1" dirty="0"/>
              <a:t> Stage 3  </a:t>
            </a:r>
            <a:r>
              <a:rPr lang="en-GB" sz="2800" dirty="0"/>
              <a:t>recognition of </a:t>
            </a:r>
            <a:r>
              <a:rPr lang="en-GB" sz="2800" b="1" dirty="0"/>
              <a:t>Awareness of need for Agency</a:t>
            </a:r>
          </a:p>
          <a:p>
            <a:pPr>
              <a:buFont typeface="Wingdings" panose="05000000000000000000" pitchFamily="2" charset="2"/>
              <a:buChar char="Ø"/>
            </a:pPr>
            <a:r>
              <a:rPr lang="en-GB" sz="2800" b="1" dirty="0"/>
              <a:t> Stage 4  </a:t>
            </a:r>
            <a:r>
              <a:rPr lang="en-GB" sz="2800" dirty="0"/>
              <a:t>reaching of </a:t>
            </a:r>
            <a:r>
              <a:rPr lang="en-GB" sz="2800" b="1" dirty="0"/>
              <a:t>Agency in Action</a:t>
            </a:r>
          </a:p>
          <a:p>
            <a:pPr>
              <a:buFont typeface="Wingdings" panose="05000000000000000000" pitchFamily="2" charset="2"/>
              <a:buChar char="Ø"/>
            </a:pPr>
            <a:r>
              <a:rPr lang="en-GB" sz="2800" b="1" dirty="0"/>
              <a:t> Stage 5  </a:t>
            </a:r>
            <a:r>
              <a:rPr lang="en-GB" sz="2800" dirty="0"/>
              <a:t>reaching of</a:t>
            </a:r>
            <a:r>
              <a:rPr lang="en-GB" sz="2800" b="1" dirty="0"/>
              <a:t> Auto-Agency</a:t>
            </a:r>
          </a:p>
          <a:p>
            <a:pPr marL="0" indent="0">
              <a:buNone/>
            </a:pPr>
            <a:endParaRPr lang="en-GB" sz="2800" b="1" dirty="0"/>
          </a:p>
          <a:p>
            <a:pPr marL="0" indent="0">
              <a:buNone/>
            </a:pPr>
            <a:r>
              <a:rPr lang="en-GB" sz="2800" dirty="0"/>
              <a:t>Once an individual is at stage </a:t>
            </a:r>
            <a:r>
              <a:rPr lang="en-GB" sz="2800" b="1" dirty="0"/>
              <a:t>5 </a:t>
            </a:r>
            <a:r>
              <a:rPr lang="en-GB" sz="2800" dirty="0"/>
              <a:t>they can then go on to save or help an individual at stage </a:t>
            </a:r>
            <a:r>
              <a:rPr lang="en-GB" sz="2800" b="1" dirty="0"/>
              <a:t>1</a:t>
            </a:r>
            <a:r>
              <a:rPr lang="en-GB" sz="2800" dirty="0"/>
              <a:t>. </a:t>
            </a:r>
            <a:endParaRPr lang="en-GB" sz="2800" b="1" dirty="0"/>
          </a:p>
        </p:txBody>
      </p:sp>
    </p:spTree>
    <p:extLst>
      <p:ext uri="{BB962C8B-B14F-4D97-AF65-F5344CB8AC3E}">
        <p14:creationId xmlns:p14="http://schemas.microsoft.com/office/powerpoint/2010/main" val="406227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084EB-0A13-4C26-A863-933E29355556}"/>
              </a:ext>
            </a:extLst>
          </p:cNvPr>
          <p:cNvSpPr>
            <a:spLocks noGrp="1"/>
          </p:cNvSpPr>
          <p:nvPr>
            <p:ph type="title"/>
          </p:nvPr>
        </p:nvSpPr>
        <p:spPr>
          <a:xfrm>
            <a:off x="1066800" y="642594"/>
            <a:ext cx="10058400" cy="800312"/>
          </a:xfrm>
        </p:spPr>
        <p:txBody>
          <a:bodyPr>
            <a:normAutofit fontScale="90000"/>
          </a:bodyPr>
          <a:lstStyle/>
          <a:p>
            <a:r>
              <a:rPr lang="en-GB" sz="4000" b="1" dirty="0"/>
              <a:t>With all this in mind, as an Advocate I would</a:t>
            </a:r>
            <a:r>
              <a:rPr lang="en-GB" sz="4000" dirty="0"/>
              <a:t>….</a:t>
            </a:r>
          </a:p>
        </p:txBody>
      </p:sp>
      <p:sp>
        <p:nvSpPr>
          <p:cNvPr id="3" name="Content Placeholder 2">
            <a:extLst>
              <a:ext uri="{FF2B5EF4-FFF2-40B4-BE49-F238E27FC236}">
                <a16:creationId xmlns:a16="http://schemas.microsoft.com/office/drawing/2014/main" id="{A66B887F-3432-47E3-BFCD-5181FA852A83}"/>
              </a:ext>
            </a:extLst>
          </p:cNvPr>
          <p:cNvSpPr>
            <a:spLocks noGrp="1"/>
          </p:cNvSpPr>
          <p:nvPr>
            <p:ph idx="1"/>
          </p:nvPr>
        </p:nvSpPr>
        <p:spPr>
          <a:xfrm>
            <a:off x="1066800" y="1610686"/>
            <a:ext cx="10058400" cy="4840448"/>
          </a:xfrm>
        </p:spPr>
        <p:txBody>
          <a:bodyPr>
            <a:normAutofit/>
          </a:bodyPr>
          <a:lstStyle/>
          <a:p>
            <a:pPr>
              <a:buFont typeface="Wingdings" panose="05000000000000000000" pitchFamily="2" charset="2"/>
              <a:buChar char="Ø"/>
            </a:pPr>
            <a:r>
              <a:rPr lang="en-GB" sz="2800" dirty="0"/>
              <a:t> Plan ahead, be confident about my responsibilities</a:t>
            </a:r>
          </a:p>
          <a:p>
            <a:pPr>
              <a:buFont typeface="Wingdings" panose="05000000000000000000" pitchFamily="2" charset="2"/>
              <a:buChar char="Ø"/>
            </a:pPr>
            <a:r>
              <a:rPr lang="en-GB" sz="2800" dirty="0"/>
              <a:t> Be prepared and ensure client is prepared</a:t>
            </a:r>
          </a:p>
          <a:p>
            <a:pPr>
              <a:buFont typeface="Wingdings" panose="05000000000000000000" pitchFamily="2" charset="2"/>
              <a:buChar char="Ø"/>
            </a:pPr>
            <a:r>
              <a:rPr lang="en-GB" sz="2800" dirty="0"/>
              <a:t> Ask all appropriate questions prior to and during the meeting</a:t>
            </a:r>
          </a:p>
          <a:p>
            <a:pPr>
              <a:buFont typeface="Wingdings" panose="05000000000000000000" pitchFamily="2" charset="2"/>
              <a:buChar char="Ø"/>
            </a:pPr>
            <a:r>
              <a:rPr lang="en-GB" sz="2800" dirty="0"/>
              <a:t> Find out who will be present and leading the meeting</a:t>
            </a:r>
          </a:p>
          <a:p>
            <a:pPr>
              <a:buFont typeface="Wingdings" panose="05000000000000000000" pitchFamily="2" charset="2"/>
              <a:buChar char="Ø"/>
            </a:pPr>
            <a:r>
              <a:rPr lang="en-GB" sz="2800" dirty="0"/>
              <a:t> Ensure I do what is needed for my client</a:t>
            </a:r>
          </a:p>
          <a:p>
            <a:pPr>
              <a:buFont typeface="Wingdings" panose="05000000000000000000" pitchFamily="2" charset="2"/>
              <a:buChar char="Ø"/>
            </a:pPr>
            <a:r>
              <a:rPr lang="en-GB" sz="2800" dirty="0"/>
              <a:t> Discuss everything with client prior to meeting</a:t>
            </a:r>
          </a:p>
          <a:p>
            <a:pPr>
              <a:buFont typeface="Wingdings" panose="05000000000000000000" pitchFamily="2" charset="2"/>
              <a:buChar char="Ø"/>
            </a:pPr>
            <a:r>
              <a:rPr lang="en-GB" sz="2800" dirty="0"/>
              <a:t> Assure my client has the confidence to attend and speak up</a:t>
            </a:r>
          </a:p>
          <a:p>
            <a:pPr>
              <a:buFont typeface="Wingdings" panose="05000000000000000000" pitchFamily="2" charset="2"/>
              <a:buChar char="Ø"/>
            </a:pPr>
            <a:r>
              <a:rPr lang="en-GB" sz="2800" dirty="0"/>
              <a:t> Take notes to refer back to and also keep clear and concise records of the meeting </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2034271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EC241E-FCA9-4EC5-A484-41BD54D2B996}"/>
              </a:ext>
            </a:extLst>
          </p:cNvPr>
          <p:cNvSpPr>
            <a:spLocks noGrp="1"/>
          </p:cNvSpPr>
          <p:nvPr>
            <p:ph idx="1"/>
          </p:nvPr>
        </p:nvSpPr>
        <p:spPr>
          <a:xfrm>
            <a:off x="1066800" y="1501629"/>
            <a:ext cx="10058400" cy="4533411"/>
          </a:xfrm>
        </p:spPr>
        <p:txBody>
          <a:bodyPr>
            <a:normAutofit/>
          </a:bodyPr>
          <a:lstStyle/>
          <a:p>
            <a:pPr marL="0" indent="0">
              <a:buNone/>
            </a:pPr>
            <a:r>
              <a:rPr lang="en-GB" sz="2400" b="1"/>
              <a:t>References</a:t>
            </a:r>
          </a:p>
          <a:p>
            <a:pPr marL="0" indent="0">
              <a:buNone/>
            </a:pPr>
            <a:endParaRPr lang="en-GB" sz="2400" b="1" dirty="0"/>
          </a:p>
          <a:p>
            <a:pPr>
              <a:buFont typeface="Wingdings" panose="05000000000000000000" pitchFamily="2" charset="2"/>
              <a:buChar char="Ø"/>
            </a:pPr>
            <a:r>
              <a:rPr lang="en-GB" dirty="0"/>
              <a:t>dictionary.com, 2017. dictionary.com. [Online] Available at: http://www.dictionary.com/browse/oppression</a:t>
            </a:r>
          </a:p>
          <a:p>
            <a:pPr marL="0" indent="0">
              <a:buNone/>
            </a:pPr>
            <a:r>
              <a:rPr lang="en-GB" dirty="0"/>
              <a:t>[Accessed 22 Dec 2017].</a:t>
            </a:r>
          </a:p>
          <a:p>
            <a:pPr>
              <a:buFont typeface="Wingdings" panose="05000000000000000000" pitchFamily="2" charset="2"/>
              <a:buChar char="Ø"/>
            </a:pPr>
            <a:r>
              <a:rPr lang="en-GB" dirty="0"/>
              <a:t>NHS, 2017. www.datadictionary.nhs.uk. [Online] Available at: www.datadictionary.nhs.uk [Accessed 22 Dec 2017].</a:t>
            </a:r>
          </a:p>
          <a:p>
            <a:pPr>
              <a:buFont typeface="Wingdings" panose="05000000000000000000" pitchFamily="2" charset="2"/>
              <a:buChar char="Ø"/>
            </a:pPr>
            <a:r>
              <a:rPr lang="en-GB" dirty="0"/>
              <a:t>Rode Kors </a:t>
            </a:r>
            <a:r>
              <a:rPr lang="en-GB" dirty="0" err="1"/>
              <a:t>Ungdom</a:t>
            </a:r>
            <a:r>
              <a:rPr lang="en-GB" dirty="0"/>
              <a:t>, 2016. Youth as Agents of Behavioural Change. [Online] Available at: http://www.ydep.no/lise-liv-in-nepal/ry8bqpjbbpicpv3ehngphdlnqrk12i [Accessed 22 Dec 2017].</a:t>
            </a:r>
          </a:p>
          <a:p>
            <a:pPr>
              <a:buFont typeface="Wingdings" panose="05000000000000000000" pitchFamily="2" charset="2"/>
              <a:buChar char="Ø"/>
            </a:pPr>
            <a:r>
              <a:rPr lang="en-GB" dirty="0"/>
              <a:t>Thompson, N., 1997. In: N. Thompson, ed. Anti-discriminatory Practice. Basingstoke:: Macmillan, p. chapter 2.</a:t>
            </a:r>
          </a:p>
          <a:p>
            <a:endParaRPr lang="en-GB" dirty="0"/>
          </a:p>
          <a:p>
            <a:endParaRPr lang="en-GB" dirty="0"/>
          </a:p>
        </p:txBody>
      </p:sp>
    </p:spTree>
    <p:extLst>
      <p:ext uri="{BB962C8B-B14F-4D97-AF65-F5344CB8AC3E}">
        <p14:creationId xmlns:p14="http://schemas.microsoft.com/office/powerpoint/2010/main" val="28816841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docProps/app.xml><?xml version="1.0" encoding="utf-8"?>
<Properties xmlns="http://schemas.openxmlformats.org/officeDocument/2006/extended-properties" xmlns:vt="http://schemas.openxmlformats.org/officeDocument/2006/docPropsVTypes">
  <Template/>
  <TotalTime>285</TotalTime>
  <Words>948</Words>
  <Application>Microsoft Office PowerPoint</Application>
  <PresentationFormat>Widescreen</PresentationFormat>
  <Paragraphs>69</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Garamond</vt:lpstr>
      <vt:lpstr>Wingdings</vt:lpstr>
      <vt:lpstr>Savon</vt:lpstr>
      <vt:lpstr>Giving individuals a voice; empowerment, agency and anti-oppressive practice </vt:lpstr>
      <vt:lpstr>Describe how you the Advocate, would ensure that ‘your client’s voice’ is heard at a multidisciplinary meeting</vt:lpstr>
      <vt:lpstr>What is a multi-disciplinary meeting ?</vt:lpstr>
      <vt:lpstr>Why do individuals voices need to be heard ?</vt:lpstr>
      <vt:lpstr>Thompson’s Model of Oppression</vt:lpstr>
      <vt:lpstr>Power and Oppression</vt:lpstr>
      <vt:lpstr>Anti-Oppressive Practice</vt:lpstr>
      <vt:lpstr>Agency</vt:lpstr>
      <vt:lpstr>Empowerment</vt:lpstr>
      <vt:lpstr>Facilitator awareness Model</vt:lpstr>
      <vt:lpstr>With all this in mind, as an Advocate I would….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individuals a voice; empowerment, agency and anti-oppressive practice ECAY4002</dc:title>
  <dc:creator>Kelly Mcdermott</dc:creator>
  <cp:lastModifiedBy>kel001@aol.com</cp:lastModifiedBy>
  <cp:revision>59</cp:revision>
  <dcterms:created xsi:type="dcterms:W3CDTF">2017-12-10T16:29:44Z</dcterms:created>
  <dcterms:modified xsi:type="dcterms:W3CDTF">2017-12-22T18:00:59Z</dcterms:modified>
</cp:coreProperties>
</file>