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355" r:id="rId2"/>
    <p:sldId id="281" r:id="rId3"/>
    <p:sldId id="356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3239" autoAdjust="0"/>
  </p:normalViewPr>
  <p:slideViewPr>
    <p:cSldViewPr>
      <p:cViewPr varScale="1">
        <p:scale>
          <a:sx n="78" d="100"/>
          <a:sy n="78" d="100"/>
        </p:scale>
        <p:origin x="444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2F07F5-038F-401C-A690-32BAE5AC7F10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737830-1592-42B1-9C40-0C9F69F41AD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>
            <a:extLst>
              <a:ext uri="{FF2B5EF4-FFF2-40B4-BE49-F238E27FC236}">
                <a16:creationId xmlns:a16="http://schemas.microsoft.com/office/drawing/2014/main" id="{ED28B6A2-D703-4AC6-BFBD-BE7F6ACBEFA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6803" name="Notes Placeholder 2">
            <a:extLst>
              <a:ext uri="{FF2B5EF4-FFF2-40B4-BE49-F238E27FC236}">
                <a16:creationId xmlns:a16="http://schemas.microsoft.com/office/drawing/2014/main" id="{9D224F1F-A5DA-409C-9940-F10FB906D9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b="1"/>
              <a:t>Effluent</a:t>
            </a:r>
            <a:r>
              <a:rPr lang="en-GB" altLang="en-US"/>
              <a:t> from a variety of sources is collected and held in the “</a:t>
            </a:r>
            <a:r>
              <a:rPr lang="en-GB" altLang="en-US" b="1"/>
              <a:t>holding tank</a:t>
            </a:r>
            <a:r>
              <a:rPr lang="en-GB" altLang="en-US"/>
              <a:t>” ready for treatment. The effluent is then converted to an appropriate  </a:t>
            </a:r>
            <a:r>
              <a:rPr lang="en-GB" altLang="en-US" b="1"/>
              <a:t>soluble compound </a:t>
            </a:r>
            <a:r>
              <a:rPr lang="en-GB" altLang="en-US"/>
              <a:t>by  adding, for example sodium bisulphite which will reduce the effluent to a “less toxic” </a:t>
            </a:r>
            <a:r>
              <a:rPr lang="en-GB" altLang="en-US" b="1"/>
              <a:t>soluble compound</a:t>
            </a:r>
            <a:r>
              <a:rPr lang="en-GB" altLang="en-US"/>
              <a:t>.</a:t>
            </a:r>
          </a:p>
          <a:p>
            <a:r>
              <a:rPr lang="en-GB" altLang="en-US"/>
              <a:t>This soluble compound is then </a:t>
            </a:r>
            <a:r>
              <a:rPr lang="en-GB" altLang="en-US" b="1"/>
              <a:t>neutralised, </a:t>
            </a:r>
            <a:r>
              <a:rPr lang="en-GB" altLang="en-US"/>
              <a:t>often by the addition of calcium hydroxide, by </a:t>
            </a:r>
            <a:r>
              <a:rPr lang="en-GB" altLang="en-US" b="1"/>
              <a:t>increasing the pH </a:t>
            </a:r>
            <a:r>
              <a:rPr lang="en-GB" altLang="en-US"/>
              <a:t>significantly above  7. Neutralising will result in an </a:t>
            </a:r>
            <a:r>
              <a:rPr lang="en-GB" altLang="en-US" b="1"/>
              <a:t>insoluble compound. </a:t>
            </a:r>
            <a:r>
              <a:rPr lang="en-GB" altLang="en-US"/>
              <a:t>The insoluble compound is then encouraged to settle out, and hence form a </a:t>
            </a:r>
            <a:r>
              <a:rPr lang="en-GB" altLang="en-US" b="1"/>
              <a:t>precipitate</a:t>
            </a:r>
            <a:r>
              <a:rPr lang="en-GB" altLang="en-US"/>
              <a:t>, by the addition of </a:t>
            </a:r>
            <a:r>
              <a:rPr lang="en-GB" altLang="en-US" b="1"/>
              <a:t>flocculating agents and polyelectrolytes</a:t>
            </a:r>
            <a:r>
              <a:rPr lang="en-GB" altLang="en-US"/>
              <a:t> which act in a similar manner to wine finings used in wine making.</a:t>
            </a:r>
          </a:p>
          <a:p>
            <a:r>
              <a:rPr lang="en-GB" altLang="en-US"/>
              <a:t>The remaining “colloidal” solution is then pumped to a </a:t>
            </a:r>
            <a:r>
              <a:rPr lang="en-GB" altLang="en-US" b="1"/>
              <a:t>filter press </a:t>
            </a:r>
            <a:r>
              <a:rPr lang="en-GB" altLang="en-US"/>
              <a:t>and the </a:t>
            </a:r>
            <a:r>
              <a:rPr lang="en-GB" altLang="en-US" b="1"/>
              <a:t>filter cake </a:t>
            </a:r>
            <a:r>
              <a:rPr lang="en-GB" altLang="en-US"/>
              <a:t>removed, which can then be sent on for re-processing.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1/31/2019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Rectangle 67">
            <a:extLst>
              <a:ext uri="{FF2B5EF4-FFF2-40B4-BE49-F238E27FC236}">
                <a16:creationId xmlns:a16="http://schemas.microsoft.com/office/drawing/2014/main" id="{BD05C3F4-D0F3-4D52-9152-D6185948967D}"/>
              </a:ext>
            </a:extLst>
          </p:cNvPr>
          <p:cNvSpPr/>
          <p:nvPr/>
        </p:nvSpPr>
        <p:spPr>
          <a:xfrm>
            <a:off x="1895475" y="5681663"/>
            <a:ext cx="1054100" cy="180975"/>
          </a:xfrm>
          <a:prstGeom prst="rect">
            <a:avLst/>
          </a:prstGeom>
          <a:solidFill>
            <a:srgbClr val="CC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800">
                <a:solidFill>
                  <a:schemeClr val="tx1"/>
                </a:solidFill>
                <a:latin typeface="Calibri Light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 Light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alibri Light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itchFamily="18" charset="0"/>
              <a:buNone/>
              <a:defRPr/>
            </a:pPr>
            <a:endParaRPr lang="en-US" altLang="en-US" sz="2400">
              <a:solidFill>
                <a:srgbClr val="FFFFFF"/>
              </a:solidFill>
              <a:latin typeface="Calibri" pitchFamily="34" charset="0"/>
              <a:ea typeface="MS Gothic" pitchFamily="49" charset="-128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06984B2-CCA6-436A-95D7-4A435EC0984B}"/>
              </a:ext>
            </a:extLst>
          </p:cNvPr>
          <p:cNvSpPr/>
          <p:nvPr/>
        </p:nvSpPr>
        <p:spPr>
          <a:xfrm>
            <a:off x="2952750" y="4551363"/>
            <a:ext cx="2595563" cy="1495425"/>
          </a:xfrm>
          <a:prstGeom prst="rect">
            <a:avLst/>
          </a:prstGeom>
          <a:pattFill prst="pct30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endParaRPr lang="en-US" altLang="en-US" sz="2400">
              <a:solidFill>
                <a:srgbClr val="FFFFFF"/>
              </a:solidFill>
              <a:latin typeface="Calibri" panose="020F0502020204030204" pitchFamily="34" charset="0"/>
              <a:ea typeface="MS Gothic" panose="020B0609070205080204" pitchFamily="49" charset="-128"/>
            </a:endParaRPr>
          </a:p>
        </p:txBody>
      </p:sp>
      <p:sp>
        <p:nvSpPr>
          <p:cNvPr id="21" name="Can 20">
            <a:extLst>
              <a:ext uri="{FF2B5EF4-FFF2-40B4-BE49-F238E27FC236}">
                <a16:creationId xmlns:a16="http://schemas.microsoft.com/office/drawing/2014/main" id="{ADFAFA2E-8DA3-45D1-9591-6529932785B1}"/>
              </a:ext>
            </a:extLst>
          </p:cNvPr>
          <p:cNvSpPr/>
          <p:nvPr/>
        </p:nvSpPr>
        <p:spPr>
          <a:xfrm>
            <a:off x="6662738" y="2373313"/>
            <a:ext cx="1576387" cy="909637"/>
          </a:xfrm>
          <a:prstGeom prst="can">
            <a:avLst/>
          </a:prstGeom>
          <a:solidFill>
            <a:srgbClr val="CCFF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r>
              <a:rPr lang="en-GB" altLang="en-US" sz="1800" b="1">
                <a:latin typeface="Calibri" panose="020F0502020204030204" pitchFamily="34" charset="0"/>
                <a:ea typeface="MS Gothic" panose="020B0609070205080204" pitchFamily="49" charset="-128"/>
              </a:rPr>
              <a:t>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r>
              <a:rPr lang="en-GB" altLang="en-US" sz="2000" b="1">
                <a:latin typeface="Calibri" panose="020F0502020204030204" pitchFamily="34" charset="0"/>
                <a:ea typeface="MS Gothic" panose="020B0609070205080204" pitchFamily="49" charset="-128"/>
              </a:rPr>
              <a:t> </a:t>
            </a:r>
            <a:endParaRPr lang="en-GB" altLang="en-US" sz="1800" b="1">
              <a:latin typeface="Calibri" panose="020F0502020204030204" pitchFamily="34" charset="0"/>
              <a:ea typeface="MS Gothic" panose="020B0609070205080204" pitchFamily="49" charset="-128"/>
            </a:endParaRPr>
          </a:p>
        </p:txBody>
      </p:sp>
      <p:sp>
        <p:nvSpPr>
          <p:cNvPr id="75781" name="Title 1">
            <a:extLst>
              <a:ext uri="{FF2B5EF4-FFF2-40B4-BE49-F238E27FC236}">
                <a16:creationId xmlns:a16="http://schemas.microsoft.com/office/drawing/2014/main" id="{D885113B-1EA7-439E-BF74-3DBCD3538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Effluent Treatment Process</a:t>
            </a:r>
          </a:p>
        </p:txBody>
      </p:sp>
      <p:sp>
        <p:nvSpPr>
          <p:cNvPr id="11" name="Can 10">
            <a:extLst>
              <a:ext uri="{FF2B5EF4-FFF2-40B4-BE49-F238E27FC236}">
                <a16:creationId xmlns:a16="http://schemas.microsoft.com/office/drawing/2014/main" id="{CB05209D-FE0C-466A-A1F4-F25ADC9EB091}"/>
              </a:ext>
            </a:extLst>
          </p:cNvPr>
          <p:cNvSpPr/>
          <p:nvPr/>
        </p:nvSpPr>
        <p:spPr>
          <a:xfrm>
            <a:off x="706438" y="2366963"/>
            <a:ext cx="1576387" cy="900112"/>
          </a:xfrm>
          <a:prstGeom prst="can">
            <a:avLst/>
          </a:prstGeom>
          <a:solidFill>
            <a:srgbClr val="99CC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rgbClr val="FFFFFF"/>
              </a:buClr>
              <a:buSzPct val="100000"/>
              <a:buFont typeface="Times New Roman" pitchFamily="18" charset="0"/>
              <a:buNone/>
              <a:defRPr/>
            </a:pPr>
            <a:r>
              <a:rPr lang="en-GB" sz="1800" b="1" dirty="0">
                <a:solidFill>
                  <a:schemeClr val="tx1"/>
                </a:solidFill>
              </a:rPr>
              <a:t>Dilute Toxic Effluent</a:t>
            </a:r>
          </a:p>
        </p:txBody>
      </p:sp>
      <p:sp>
        <p:nvSpPr>
          <p:cNvPr id="12" name="Can 11">
            <a:extLst>
              <a:ext uri="{FF2B5EF4-FFF2-40B4-BE49-F238E27FC236}">
                <a16:creationId xmlns:a16="http://schemas.microsoft.com/office/drawing/2014/main" id="{A66B0CF5-EF9F-4E1E-9761-5D744E7FD040}"/>
              </a:ext>
            </a:extLst>
          </p:cNvPr>
          <p:cNvSpPr/>
          <p:nvPr/>
        </p:nvSpPr>
        <p:spPr>
          <a:xfrm>
            <a:off x="2727325" y="2359025"/>
            <a:ext cx="1576388" cy="909638"/>
          </a:xfrm>
          <a:prstGeom prst="can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buClr>
                <a:srgbClr val="FFFFFF"/>
              </a:buClr>
              <a:buSzPct val="100000"/>
              <a:buFont typeface="Times New Roman" pitchFamily="18" charset="0"/>
              <a:buNone/>
              <a:defRPr/>
            </a:pPr>
            <a:r>
              <a:rPr lang="en-GB" sz="1800" b="1" dirty="0">
                <a:solidFill>
                  <a:schemeClr val="tx1"/>
                </a:solidFill>
              </a:rPr>
              <a:t>  Soluble</a:t>
            </a:r>
          </a:p>
          <a:p>
            <a:pPr algn="ctr">
              <a:buClr>
                <a:srgbClr val="FFFFFF"/>
              </a:buClr>
              <a:buSzPct val="100000"/>
              <a:buFont typeface="Times New Roman" pitchFamily="18" charset="0"/>
              <a:buNone/>
              <a:defRPr/>
            </a:pPr>
            <a:r>
              <a:rPr lang="en-GB" sz="2000" b="1" dirty="0">
                <a:solidFill>
                  <a:schemeClr val="tx1"/>
                </a:solidFill>
              </a:rPr>
              <a:t> </a:t>
            </a:r>
            <a:r>
              <a:rPr lang="en-GB" sz="1800" b="1" dirty="0">
                <a:solidFill>
                  <a:schemeClr val="tx1"/>
                </a:solidFill>
              </a:rPr>
              <a:t>Compound</a:t>
            </a:r>
          </a:p>
        </p:txBody>
      </p:sp>
      <p:sp>
        <p:nvSpPr>
          <p:cNvPr id="14" name="Can 13">
            <a:extLst>
              <a:ext uri="{FF2B5EF4-FFF2-40B4-BE49-F238E27FC236}">
                <a16:creationId xmlns:a16="http://schemas.microsoft.com/office/drawing/2014/main" id="{5E455BEE-903B-4615-A00D-DF2E9F8ED4AA}"/>
              </a:ext>
            </a:extLst>
          </p:cNvPr>
          <p:cNvSpPr/>
          <p:nvPr/>
        </p:nvSpPr>
        <p:spPr>
          <a:xfrm>
            <a:off x="4703763" y="2371725"/>
            <a:ext cx="1573212" cy="901700"/>
          </a:xfrm>
          <a:prstGeom prst="can">
            <a:avLst/>
          </a:prstGeom>
          <a:pattFill prst="lgConfetti">
            <a:fgClr>
              <a:schemeClr val="bg2"/>
            </a:fgClr>
            <a:bgClr>
              <a:srgbClr val="00B050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r>
              <a:rPr lang="en-GB" altLang="en-US" sz="1800" b="1">
                <a:latin typeface="Calibri" panose="020F0502020204030204" pitchFamily="34" charset="0"/>
                <a:ea typeface="MS Gothic" panose="020B0609070205080204" pitchFamily="49" charset="-128"/>
              </a:rPr>
              <a:t>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r>
              <a:rPr lang="en-GB" altLang="en-US" sz="2000" b="1">
                <a:latin typeface="Calibri" panose="020F0502020204030204" pitchFamily="34" charset="0"/>
                <a:ea typeface="MS Gothic" panose="020B0609070205080204" pitchFamily="49" charset="-128"/>
              </a:rPr>
              <a:t> </a:t>
            </a:r>
            <a:endParaRPr lang="en-GB" altLang="en-US" sz="1800" b="1">
              <a:latin typeface="Calibri" panose="020F0502020204030204" pitchFamily="34" charset="0"/>
              <a:ea typeface="MS Gothic" panose="020B0609070205080204" pitchFamily="49" charset="-128"/>
            </a:endParaRPr>
          </a:p>
        </p:txBody>
      </p:sp>
      <p:sp>
        <p:nvSpPr>
          <p:cNvPr id="35854" name="TextBox 17">
            <a:extLst>
              <a:ext uri="{FF2B5EF4-FFF2-40B4-BE49-F238E27FC236}">
                <a16:creationId xmlns:a16="http://schemas.microsoft.com/office/drawing/2014/main" id="{E7A16C5F-6F3D-4D21-831E-057E7960FC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92675" y="2533650"/>
            <a:ext cx="12350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Insoluble</a:t>
            </a:r>
          </a:p>
          <a:p>
            <a:pPr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Compound</a:t>
            </a:r>
          </a:p>
        </p:txBody>
      </p:sp>
      <p:sp>
        <p:nvSpPr>
          <p:cNvPr id="20" name="Can 19">
            <a:extLst>
              <a:ext uri="{FF2B5EF4-FFF2-40B4-BE49-F238E27FC236}">
                <a16:creationId xmlns:a16="http://schemas.microsoft.com/office/drawing/2014/main" id="{373DEA56-8B35-47FC-8A01-4C6D345C0186}"/>
              </a:ext>
            </a:extLst>
          </p:cNvPr>
          <p:cNvSpPr/>
          <p:nvPr/>
        </p:nvSpPr>
        <p:spPr>
          <a:xfrm>
            <a:off x="6667500" y="2787650"/>
            <a:ext cx="1576388" cy="466725"/>
          </a:xfrm>
          <a:prstGeom prst="can">
            <a:avLst/>
          </a:prstGeom>
          <a:pattFill prst="pct90">
            <a:fgClr>
              <a:srgbClr val="00B050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r>
              <a:rPr lang="en-GB" altLang="en-US" sz="1800" b="1">
                <a:latin typeface="Calibri" panose="020F0502020204030204" pitchFamily="34" charset="0"/>
                <a:ea typeface="MS Gothic" panose="020B0609070205080204" pitchFamily="49" charset="-128"/>
              </a:rPr>
              <a:t> 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r>
              <a:rPr lang="en-GB" altLang="en-US" sz="2000" b="1">
                <a:latin typeface="Calibri" panose="020F0502020204030204" pitchFamily="34" charset="0"/>
                <a:ea typeface="MS Gothic" panose="020B0609070205080204" pitchFamily="49" charset="-128"/>
              </a:rPr>
              <a:t> </a:t>
            </a:r>
            <a:endParaRPr lang="en-GB" altLang="en-US" sz="1800" b="1">
              <a:latin typeface="Calibri" panose="020F0502020204030204" pitchFamily="34" charset="0"/>
              <a:ea typeface="MS Gothic" panose="020B0609070205080204" pitchFamily="49" charset="-128"/>
            </a:endParaRPr>
          </a:p>
        </p:txBody>
      </p:sp>
      <p:sp>
        <p:nvSpPr>
          <p:cNvPr id="35858" name="TextBox 21">
            <a:extLst>
              <a:ext uri="{FF2B5EF4-FFF2-40B4-BE49-F238E27FC236}">
                <a16:creationId xmlns:a16="http://schemas.microsoft.com/office/drawing/2014/main" id="{FBDFF2C0-9CD4-4FC1-9AFE-0DBDE79748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70688" y="2825750"/>
            <a:ext cx="13747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2000" b="1" dirty="0">
                <a:latin typeface="+mn-lt"/>
                <a:ea typeface="MS Gothic" charset="-128"/>
              </a:rPr>
              <a:t>Precipitate</a:t>
            </a:r>
          </a:p>
        </p:txBody>
      </p:sp>
      <p:sp>
        <p:nvSpPr>
          <p:cNvPr id="35859" name="TextBox 22">
            <a:extLst>
              <a:ext uri="{FF2B5EF4-FFF2-40B4-BE49-F238E27FC236}">
                <a16:creationId xmlns:a16="http://schemas.microsoft.com/office/drawing/2014/main" id="{D2F0D790-21DE-4CB2-8D63-D4DC2E3B3F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6463" y="1079500"/>
            <a:ext cx="1149350" cy="646113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Holding</a:t>
            </a:r>
          </a:p>
          <a:p>
            <a:pPr algn="ctr"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   Tank</a:t>
            </a:r>
          </a:p>
        </p:txBody>
      </p:sp>
      <p:sp>
        <p:nvSpPr>
          <p:cNvPr id="35860" name="TextBox 23">
            <a:extLst>
              <a:ext uri="{FF2B5EF4-FFF2-40B4-BE49-F238E27FC236}">
                <a16:creationId xmlns:a16="http://schemas.microsoft.com/office/drawing/2014/main" id="{177EBF14-A554-4891-A55E-C18A99BF283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25750" y="1082675"/>
            <a:ext cx="1298575" cy="646113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Conversion </a:t>
            </a:r>
          </a:p>
          <a:p>
            <a:pPr algn="ctr"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Tank</a:t>
            </a:r>
          </a:p>
        </p:txBody>
      </p:sp>
      <p:sp>
        <p:nvSpPr>
          <p:cNvPr id="35861" name="TextBox 24">
            <a:extLst>
              <a:ext uri="{FF2B5EF4-FFF2-40B4-BE49-F238E27FC236}">
                <a16:creationId xmlns:a16="http://schemas.microsoft.com/office/drawing/2014/main" id="{48372FD1-54CB-4E82-80AE-DBC6339EDE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6613" y="1087438"/>
            <a:ext cx="1652587" cy="646112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Neutralisation </a:t>
            </a:r>
          </a:p>
          <a:p>
            <a:pPr algn="ctr"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Tank</a:t>
            </a:r>
          </a:p>
        </p:txBody>
      </p:sp>
      <p:sp>
        <p:nvSpPr>
          <p:cNvPr id="35862" name="TextBox 25">
            <a:extLst>
              <a:ext uri="{FF2B5EF4-FFF2-40B4-BE49-F238E27FC236}">
                <a16:creationId xmlns:a16="http://schemas.microsoft.com/office/drawing/2014/main" id="{2713BB94-4281-454F-874A-320D3B55C6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13550" y="1066800"/>
            <a:ext cx="1236663" cy="646113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 algn="ctr"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Settlement</a:t>
            </a:r>
          </a:p>
          <a:p>
            <a:pPr algn="ctr"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    Tank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2744BD1-678D-44E2-9BD3-12007B480279}"/>
              </a:ext>
            </a:extLst>
          </p:cNvPr>
          <p:cNvSpPr/>
          <p:nvPr/>
        </p:nvSpPr>
        <p:spPr>
          <a:xfrm>
            <a:off x="122238" y="2679700"/>
            <a:ext cx="569912" cy="87313"/>
          </a:xfrm>
          <a:prstGeom prst="rect">
            <a:avLst/>
          </a:prstGeom>
          <a:solidFill>
            <a:srgbClr val="99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800">
                <a:solidFill>
                  <a:schemeClr val="tx1"/>
                </a:solidFill>
                <a:latin typeface="Calibri Light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 Light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alibri Light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itchFamily="18" charset="0"/>
              <a:buNone/>
              <a:defRPr/>
            </a:pPr>
            <a:endParaRPr lang="en-US" altLang="en-US" sz="2400">
              <a:solidFill>
                <a:srgbClr val="FFFFFF"/>
              </a:solidFill>
              <a:latin typeface="Calibri" pitchFamily="34" charset="0"/>
              <a:ea typeface="MS Gothic" pitchFamily="49" charset="-128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BF36F53-034E-41F9-9C4C-4EFF8ADEBB34}"/>
              </a:ext>
            </a:extLst>
          </p:cNvPr>
          <p:cNvSpPr/>
          <p:nvPr/>
        </p:nvSpPr>
        <p:spPr>
          <a:xfrm>
            <a:off x="2292350" y="2689225"/>
            <a:ext cx="419100" cy="101600"/>
          </a:xfrm>
          <a:prstGeom prst="rect">
            <a:avLst/>
          </a:prstGeom>
          <a:solidFill>
            <a:srgbClr val="99CCFF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800">
                <a:solidFill>
                  <a:schemeClr val="tx1"/>
                </a:solidFill>
                <a:latin typeface="Calibri Light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 Light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alibri Light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itchFamily="18" charset="0"/>
              <a:buNone/>
              <a:defRPr/>
            </a:pPr>
            <a:endParaRPr lang="en-US" altLang="en-US" sz="2400">
              <a:solidFill>
                <a:srgbClr val="FFFFFF"/>
              </a:solidFill>
              <a:latin typeface="Calibri" pitchFamily="34" charset="0"/>
              <a:ea typeface="MS Gothic" pitchFamily="49" charset="-128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490D919-015B-4555-9576-B82B7540F076}"/>
              </a:ext>
            </a:extLst>
          </p:cNvPr>
          <p:cNvSpPr/>
          <p:nvPr/>
        </p:nvSpPr>
        <p:spPr>
          <a:xfrm>
            <a:off x="4311650" y="2722563"/>
            <a:ext cx="381000" cy="92075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800">
                <a:solidFill>
                  <a:schemeClr val="tx1"/>
                </a:solidFill>
                <a:latin typeface="Calibri Light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 Light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alibri Light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itchFamily="18" charset="0"/>
              <a:buNone/>
              <a:defRPr/>
            </a:pPr>
            <a:endParaRPr lang="en-US" altLang="en-US" sz="2400">
              <a:solidFill>
                <a:srgbClr val="FFFFFF"/>
              </a:solidFill>
              <a:latin typeface="Calibri" pitchFamily="34" charset="0"/>
              <a:ea typeface="MS Gothic" pitchFamily="49" charset="-128"/>
            </a:endParaRPr>
          </a:p>
        </p:txBody>
      </p:sp>
      <p:sp>
        <p:nvSpPr>
          <p:cNvPr id="75795" name="Rectangle 29">
            <a:extLst>
              <a:ext uri="{FF2B5EF4-FFF2-40B4-BE49-F238E27FC236}">
                <a16:creationId xmlns:a16="http://schemas.microsoft.com/office/drawing/2014/main" id="{76ADACE7-9B19-4D7A-A9FA-65C434C1E5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84913" y="2736850"/>
            <a:ext cx="369887" cy="96838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endParaRPr lang="en-US" altLang="en-US" sz="240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DBB57FD-3966-4EBC-956E-2C42E4416E17}"/>
              </a:ext>
            </a:extLst>
          </p:cNvPr>
          <p:cNvSpPr/>
          <p:nvPr/>
        </p:nvSpPr>
        <p:spPr>
          <a:xfrm>
            <a:off x="8251825" y="2914650"/>
            <a:ext cx="342900" cy="123825"/>
          </a:xfrm>
          <a:prstGeom prst="rect">
            <a:avLst/>
          </a:prstGeom>
          <a:pattFill prst="pct80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endParaRPr lang="en-US" altLang="en-US" sz="2400">
              <a:solidFill>
                <a:srgbClr val="FFFFFF"/>
              </a:solidFill>
              <a:latin typeface="Calibri" panose="020F0502020204030204" pitchFamily="34" charset="0"/>
              <a:ea typeface="MS Gothic" panose="020B0609070205080204" pitchFamily="49" charset="-128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64F291F-B4C9-46B3-870E-71EBB4791E69}"/>
              </a:ext>
            </a:extLst>
          </p:cNvPr>
          <p:cNvSpPr/>
          <p:nvPr/>
        </p:nvSpPr>
        <p:spPr>
          <a:xfrm rot="10800000">
            <a:off x="5545138" y="5307013"/>
            <a:ext cx="3028950" cy="114300"/>
          </a:xfrm>
          <a:prstGeom prst="rect">
            <a:avLst/>
          </a:prstGeom>
          <a:pattFill prst="pct80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endParaRPr lang="en-US" altLang="en-US" sz="2400">
              <a:solidFill>
                <a:srgbClr val="FFFFFF"/>
              </a:solidFill>
              <a:latin typeface="Calibri" panose="020F0502020204030204" pitchFamily="34" charset="0"/>
              <a:ea typeface="MS Gothic" panose="020B0609070205080204" pitchFamily="49" charset="-128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301F724D-4865-4064-99C5-FFE01D493EBB}"/>
              </a:ext>
            </a:extLst>
          </p:cNvPr>
          <p:cNvSpPr/>
          <p:nvPr/>
        </p:nvSpPr>
        <p:spPr>
          <a:xfrm rot="5400000">
            <a:off x="7289800" y="4119563"/>
            <a:ext cx="2500313" cy="109537"/>
          </a:xfrm>
          <a:prstGeom prst="rect">
            <a:avLst/>
          </a:prstGeom>
          <a:pattFill prst="pct80">
            <a:fgClr>
              <a:srgbClr val="00B050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endParaRPr lang="en-US" altLang="en-US" sz="2400">
              <a:solidFill>
                <a:srgbClr val="FFFFFF"/>
              </a:solidFill>
              <a:latin typeface="Calibri" panose="020F0502020204030204" pitchFamily="34" charset="0"/>
              <a:ea typeface="MS Gothic" panose="020B0609070205080204" pitchFamily="49" charset="-128"/>
            </a:endParaRPr>
          </a:p>
        </p:txBody>
      </p:sp>
      <p:sp>
        <p:nvSpPr>
          <p:cNvPr id="38" name="Right Triangle 37">
            <a:extLst>
              <a:ext uri="{FF2B5EF4-FFF2-40B4-BE49-F238E27FC236}">
                <a16:creationId xmlns:a16="http://schemas.microsoft.com/office/drawing/2014/main" id="{DA4A1AC4-690D-4693-A41D-1A83DCB4E4B3}"/>
              </a:ext>
            </a:extLst>
          </p:cNvPr>
          <p:cNvSpPr/>
          <p:nvPr/>
        </p:nvSpPr>
        <p:spPr>
          <a:xfrm flipV="1">
            <a:off x="2933700" y="4540250"/>
            <a:ext cx="2616200" cy="1520825"/>
          </a:xfrm>
          <a:prstGeom prst="rtTriangle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800">
                <a:solidFill>
                  <a:schemeClr val="tx1"/>
                </a:solidFill>
                <a:latin typeface="Calibri Light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 Light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alibri Light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itchFamily="18" charset="0"/>
              <a:buNone/>
              <a:defRPr/>
            </a:pPr>
            <a:endParaRPr lang="en-US" altLang="en-US" sz="2400" dirty="0">
              <a:solidFill>
                <a:srgbClr val="FFFFFF"/>
              </a:solidFill>
              <a:latin typeface="Calibri" pitchFamily="34" charset="0"/>
              <a:ea typeface="MS Gothic" pitchFamily="49" charset="-128"/>
            </a:endParaRP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E9459AB-D4BD-4EC7-AC13-F63B521512CF}"/>
              </a:ext>
            </a:extLst>
          </p:cNvPr>
          <p:cNvCxnSpPr>
            <a:stCxn id="38" idx="0"/>
            <a:endCxn id="38" idx="4"/>
          </p:cNvCxnSpPr>
          <p:nvPr/>
        </p:nvCxnSpPr>
        <p:spPr>
          <a:xfrm flipV="1">
            <a:off x="2933700" y="4540250"/>
            <a:ext cx="2616200" cy="1520825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B45F9C7B-FFDC-4C4A-9CA7-AE4B1B0B5939}"/>
              </a:ext>
            </a:extLst>
          </p:cNvPr>
          <p:cNvCxnSpPr/>
          <p:nvPr/>
        </p:nvCxnSpPr>
        <p:spPr>
          <a:xfrm flipV="1">
            <a:off x="3173413" y="4670425"/>
            <a:ext cx="2376487" cy="1376363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E2EB28D8-AAA2-4AB3-86A5-8B3654215F60}"/>
              </a:ext>
            </a:extLst>
          </p:cNvPr>
          <p:cNvCxnSpPr/>
          <p:nvPr/>
        </p:nvCxnSpPr>
        <p:spPr>
          <a:xfrm flipV="1">
            <a:off x="3402013" y="4799013"/>
            <a:ext cx="2143125" cy="1247775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DB36E13-F37B-4C37-BB64-AF093BBE6AB3}"/>
              </a:ext>
            </a:extLst>
          </p:cNvPr>
          <p:cNvCxnSpPr/>
          <p:nvPr/>
        </p:nvCxnSpPr>
        <p:spPr>
          <a:xfrm flipV="1">
            <a:off x="3606800" y="4913313"/>
            <a:ext cx="1943100" cy="1128712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D2EE3C31-CDDA-4DDA-8520-623384EE082A}"/>
              </a:ext>
            </a:extLst>
          </p:cNvPr>
          <p:cNvCxnSpPr/>
          <p:nvPr/>
        </p:nvCxnSpPr>
        <p:spPr>
          <a:xfrm flipV="1">
            <a:off x="3849688" y="5046663"/>
            <a:ext cx="1700212" cy="985837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96BFECB5-318C-4E01-8C92-53E45A5A8BA9}"/>
              </a:ext>
            </a:extLst>
          </p:cNvPr>
          <p:cNvCxnSpPr/>
          <p:nvPr/>
        </p:nvCxnSpPr>
        <p:spPr>
          <a:xfrm flipV="1">
            <a:off x="4044950" y="5165725"/>
            <a:ext cx="1504950" cy="871538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4438C049-B1D1-46F8-97DA-EBE9A61CAA56}"/>
              </a:ext>
            </a:extLst>
          </p:cNvPr>
          <p:cNvCxnSpPr/>
          <p:nvPr/>
        </p:nvCxnSpPr>
        <p:spPr>
          <a:xfrm flipV="1">
            <a:off x="4202113" y="5299075"/>
            <a:ext cx="1346200" cy="752475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21CE9EEA-D655-4A1A-A56D-05B53023B719}"/>
              </a:ext>
            </a:extLst>
          </p:cNvPr>
          <p:cNvCxnSpPr/>
          <p:nvPr/>
        </p:nvCxnSpPr>
        <p:spPr>
          <a:xfrm flipV="1">
            <a:off x="4440238" y="5427663"/>
            <a:ext cx="1104900" cy="619125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4F2F6D9C-9FDC-4471-8A92-7D926DF6F692}"/>
              </a:ext>
            </a:extLst>
          </p:cNvPr>
          <p:cNvCxnSpPr/>
          <p:nvPr/>
        </p:nvCxnSpPr>
        <p:spPr>
          <a:xfrm flipV="1">
            <a:off x="4664075" y="5537200"/>
            <a:ext cx="885825" cy="500063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7518CC4D-0680-4F9F-9B17-E140B5E2906F}"/>
              </a:ext>
            </a:extLst>
          </p:cNvPr>
          <p:cNvCxnSpPr/>
          <p:nvPr/>
        </p:nvCxnSpPr>
        <p:spPr>
          <a:xfrm flipV="1">
            <a:off x="4835525" y="5651500"/>
            <a:ext cx="714375" cy="40005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9683035E-A489-436B-B26C-197780EF8123}"/>
              </a:ext>
            </a:extLst>
          </p:cNvPr>
          <p:cNvCxnSpPr/>
          <p:nvPr/>
        </p:nvCxnSpPr>
        <p:spPr>
          <a:xfrm flipV="1">
            <a:off x="5054600" y="5770563"/>
            <a:ext cx="495300" cy="276225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92955F6F-BB53-4A06-9296-33D582D15CC6}"/>
              </a:ext>
            </a:extLst>
          </p:cNvPr>
          <p:cNvCxnSpPr/>
          <p:nvPr/>
        </p:nvCxnSpPr>
        <p:spPr>
          <a:xfrm flipV="1">
            <a:off x="5278438" y="5894388"/>
            <a:ext cx="261937" cy="147637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an 5">
            <a:extLst>
              <a:ext uri="{FF2B5EF4-FFF2-40B4-BE49-F238E27FC236}">
                <a16:creationId xmlns:a16="http://schemas.microsoft.com/office/drawing/2014/main" id="{9808F8E0-3846-4421-9C49-9F0076BA27C5}"/>
              </a:ext>
            </a:extLst>
          </p:cNvPr>
          <p:cNvSpPr/>
          <p:nvPr/>
        </p:nvSpPr>
        <p:spPr>
          <a:xfrm>
            <a:off x="4692650" y="1922463"/>
            <a:ext cx="1593850" cy="1409700"/>
          </a:xfrm>
          <a:prstGeom prst="ca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800">
                <a:solidFill>
                  <a:schemeClr val="tx1"/>
                </a:solidFill>
                <a:latin typeface="Calibri Light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 Light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alibri Light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itchFamily="18" charset="0"/>
              <a:buNone/>
              <a:defRPr/>
            </a:pPr>
            <a:endParaRPr lang="en-US" altLang="en-US" sz="2400">
              <a:solidFill>
                <a:srgbClr val="FFFFFF"/>
              </a:solidFill>
              <a:latin typeface="Calibri" pitchFamily="34" charset="0"/>
              <a:ea typeface="MS Gothic" pitchFamily="49" charset="-128"/>
            </a:endParaRPr>
          </a:p>
        </p:txBody>
      </p:sp>
      <p:sp>
        <p:nvSpPr>
          <p:cNvPr id="7" name="Can 6">
            <a:extLst>
              <a:ext uri="{FF2B5EF4-FFF2-40B4-BE49-F238E27FC236}">
                <a16:creationId xmlns:a16="http://schemas.microsoft.com/office/drawing/2014/main" id="{BCE3CE61-1ACB-4428-A9D5-46C7CF250E35}"/>
              </a:ext>
            </a:extLst>
          </p:cNvPr>
          <p:cNvSpPr/>
          <p:nvPr/>
        </p:nvSpPr>
        <p:spPr>
          <a:xfrm>
            <a:off x="6656388" y="1935163"/>
            <a:ext cx="1595437" cy="1409700"/>
          </a:xfrm>
          <a:prstGeom prst="ca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800">
                <a:solidFill>
                  <a:schemeClr val="tx1"/>
                </a:solidFill>
                <a:latin typeface="Calibri Light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 Light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alibri Light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itchFamily="18" charset="0"/>
              <a:buNone/>
              <a:defRPr/>
            </a:pPr>
            <a:endParaRPr lang="en-US" altLang="en-US" sz="2400">
              <a:solidFill>
                <a:srgbClr val="FFFFFF"/>
              </a:solidFill>
              <a:latin typeface="Calibri" pitchFamily="34" charset="0"/>
              <a:ea typeface="MS Gothic" pitchFamily="49" charset="-128"/>
            </a:endParaRPr>
          </a:p>
        </p:txBody>
      </p:sp>
      <p:sp>
        <p:nvSpPr>
          <p:cNvPr id="5" name="Can 4">
            <a:extLst>
              <a:ext uri="{FF2B5EF4-FFF2-40B4-BE49-F238E27FC236}">
                <a16:creationId xmlns:a16="http://schemas.microsoft.com/office/drawing/2014/main" id="{C32EF40A-D296-478C-AAA9-CACAB3764CDE}"/>
              </a:ext>
            </a:extLst>
          </p:cNvPr>
          <p:cNvSpPr/>
          <p:nvPr/>
        </p:nvSpPr>
        <p:spPr>
          <a:xfrm>
            <a:off x="2714625" y="1922463"/>
            <a:ext cx="1595438" cy="1409700"/>
          </a:xfrm>
          <a:prstGeom prst="ca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800">
                <a:solidFill>
                  <a:schemeClr val="tx1"/>
                </a:solidFill>
                <a:latin typeface="Calibri Light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 Light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alibri Light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itchFamily="18" charset="0"/>
              <a:buNone/>
              <a:defRPr/>
            </a:pPr>
            <a:endParaRPr lang="en-US" altLang="en-US" sz="2400">
              <a:solidFill>
                <a:srgbClr val="FFFFFF"/>
              </a:solidFill>
              <a:latin typeface="Calibri" pitchFamily="34" charset="0"/>
              <a:ea typeface="MS Gothic" pitchFamily="49" charset="-128"/>
            </a:endParaRPr>
          </a:p>
        </p:txBody>
      </p:sp>
      <p:sp>
        <p:nvSpPr>
          <p:cNvPr id="4" name="Can 3">
            <a:extLst>
              <a:ext uri="{FF2B5EF4-FFF2-40B4-BE49-F238E27FC236}">
                <a16:creationId xmlns:a16="http://schemas.microsoft.com/office/drawing/2014/main" id="{25D6F6D0-EB14-4F94-B208-B43DC3B2D0E5}"/>
              </a:ext>
            </a:extLst>
          </p:cNvPr>
          <p:cNvSpPr/>
          <p:nvPr/>
        </p:nvSpPr>
        <p:spPr>
          <a:xfrm>
            <a:off x="696913" y="1906588"/>
            <a:ext cx="1593850" cy="1408112"/>
          </a:xfrm>
          <a:prstGeom prst="can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charset="0"/>
              <a:buChar char="•"/>
              <a:defRPr sz="2800">
                <a:solidFill>
                  <a:schemeClr val="tx1"/>
                </a:solidFill>
                <a:latin typeface="Calibri Light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 Light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200">
                <a:solidFill>
                  <a:schemeClr val="tx1"/>
                </a:solidFill>
                <a:latin typeface="Calibri Light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charset="0"/>
              <a:buChar char="•"/>
              <a:defRPr sz="2000">
                <a:solidFill>
                  <a:schemeClr val="tx1"/>
                </a:solidFill>
                <a:latin typeface="Calibri Light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itchFamily="18" charset="0"/>
              <a:buNone/>
              <a:defRPr/>
            </a:pPr>
            <a:endParaRPr lang="en-US" altLang="en-US" sz="2400">
              <a:solidFill>
                <a:srgbClr val="FFFFFF"/>
              </a:solidFill>
              <a:latin typeface="Calibri" pitchFamily="34" charset="0"/>
              <a:ea typeface="MS Gothic" pitchFamily="49" charset="-128"/>
            </a:endParaRPr>
          </a:p>
        </p:txBody>
      </p: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DA3E20D3-1257-4740-A736-E291C3305CA4}"/>
              </a:ext>
            </a:extLst>
          </p:cNvPr>
          <p:cNvCxnSpPr/>
          <p:nvPr/>
        </p:nvCxnSpPr>
        <p:spPr>
          <a:xfrm flipV="1">
            <a:off x="2479675" y="2828925"/>
            <a:ext cx="0" cy="100012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95" name="TextBox 47">
            <a:extLst>
              <a:ext uri="{FF2B5EF4-FFF2-40B4-BE49-F238E27FC236}">
                <a16:creationId xmlns:a16="http://schemas.microsoft.com/office/drawing/2014/main" id="{916489B5-9CA5-4446-8A7E-5E7943BA67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46225" y="3738563"/>
            <a:ext cx="1568450" cy="369887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Add Converter</a:t>
            </a:r>
          </a:p>
        </p:txBody>
      </p: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F59EB256-19C9-4B99-BDD2-0DD24963FC31}"/>
              </a:ext>
            </a:extLst>
          </p:cNvPr>
          <p:cNvCxnSpPr/>
          <p:nvPr/>
        </p:nvCxnSpPr>
        <p:spPr>
          <a:xfrm flipV="1">
            <a:off x="4489450" y="2838450"/>
            <a:ext cx="0" cy="100012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97" name="TextBox 51">
            <a:extLst>
              <a:ext uri="{FF2B5EF4-FFF2-40B4-BE49-F238E27FC236}">
                <a16:creationId xmlns:a16="http://schemas.microsoft.com/office/drawing/2014/main" id="{F8CCA905-B589-49D2-8B60-E5F35BF28D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9975" y="3759200"/>
            <a:ext cx="1587500" cy="36988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>
                <a:latin typeface="+mn-lt"/>
                <a:ea typeface="MS Gothic" charset="-128"/>
              </a:rPr>
              <a:t>Increase pH &gt;7</a:t>
            </a:r>
          </a:p>
        </p:txBody>
      </p:sp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072EAD39-BAEE-457E-9C02-2F3439F54B1C}"/>
              </a:ext>
            </a:extLst>
          </p:cNvPr>
          <p:cNvCxnSpPr/>
          <p:nvPr/>
        </p:nvCxnSpPr>
        <p:spPr>
          <a:xfrm flipV="1">
            <a:off x="6461125" y="2857500"/>
            <a:ext cx="0" cy="1000125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99" name="TextBox 53">
            <a:extLst>
              <a:ext uri="{FF2B5EF4-FFF2-40B4-BE49-F238E27FC236}">
                <a16:creationId xmlns:a16="http://schemas.microsoft.com/office/drawing/2014/main" id="{4F72FC39-B1CF-4B4F-9348-E5772AC361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76900" y="3768725"/>
            <a:ext cx="2276475" cy="369888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1800" b="1" dirty="0">
                <a:latin typeface="+mn-lt"/>
                <a:ea typeface="MS Gothic" charset="-128"/>
              </a:rPr>
              <a:t>Add Polyelectrolyte's</a:t>
            </a:r>
          </a:p>
        </p:txBody>
      </p: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FD139C6A-91DA-43EF-ACEC-6D3A174A498D}"/>
              </a:ext>
            </a:extLst>
          </p:cNvPr>
          <p:cNvCxnSpPr/>
          <p:nvPr/>
        </p:nvCxnSpPr>
        <p:spPr>
          <a:xfrm flipV="1">
            <a:off x="107950" y="2424113"/>
            <a:ext cx="552450" cy="476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Arrow Connector 59">
            <a:extLst>
              <a:ext uri="{FF2B5EF4-FFF2-40B4-BE49-F238E27FC236}">
                <a16:creationId xmlns:a16="http://schemas.microsoft.com/office/drawing/2014/main" id="{FB5A3AF3-D8B9-4A37-8FCA-CD639C8DE171}"/>
              </a:ext>
            </a:extLst>
          </p:cNvPr>
          <p:cNvCxnSpPr/>
          <p:nvPr/>
        </p:nvCxnSpPr>
        <p:spPr>
          <a:xfrm flipH="1">
            <a:off x="6653213" y="5067300"/>
            <a:ext cx="1133475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345852E8-9E40-4B84-B974-9AAA9AA9428B}"/>
              </a:ext>
            </a:extLst>
          </p:cNvPr>
          <p:cNvCxnSpPr/>
          <p:nvPr/>
        </p:nvCxnSpPr>
        <p:spPr>
          <a:xfrm flipV="1">
            <a:off x="8415338" y="3538538"/>
            <a:ext cx="0" cy="1001712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Arrow Connector 73">
            <a:extLst>
              <a:ext uri="{FF2B5EF4-FFF2-40B4-BE49-F238E27FC236}">
                <a16:creationId xmlns:a16="http://schemas.microsoft.com/office/drawing/2014/main" id="{9F417ADC-FDF3-42F3-9E89-F40413F996C7}"/>
              </a:ext>
            </a:extLst>
          </p:cNvPr>
          <p:cNvCxnSpPr/>
          <p:nvPr/>
        </p:nvCxnSpPr>
        <p:spPr>
          <a:xfrm flipV="1">
            <a:off x="1282700" y="6073775"/>
            <a:ext cx="552450" cy="6350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904" name="TextBox 74">
            <a:extLst>
              <a:ext uri="{FF2B5EF4-FFF2-40B4-BE49-F238E27FC236}">
                <a16:creationId xmlns:a16="http://schemas.microsoft.com/office/drawing/2014/main" id="{5A39081A-8370-4840-B1B9-6ACB42766F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775" y="5613530"/>
            <a:ext cx="866775" cy="70802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charset="0"/>
              </a:defRPr>
            </a:lvl1pPr>
            <a:lvl2pPr marL="742950" indent="-28575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charset="0"/>
              </a:defRPr>
            </a:lvl2pPr>
            <a:lvl3pPr marL="1143000" indent="-22860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charset="0"/>
              </a:defRPr>
            </a:lvl3pPr>
            <a:lvl4pPr marL="1600200" indent="-22860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charset="0"/>
              </a:defRPr>
            </a:lvl4pPr>
            <a:lvl5pPr marL="2057400" indent="-22860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5pPr>
            <a:lvl6pPr marL="25146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6pPr>
            <a:lvl7pPr marL="29718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7pPr>
            <a:lvl8pPr marL="34290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8pPr>
            <a:lvl9pPr marL="38862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charset="0"/>
              </a:defRPr>
            </a:lvl9pPr>
          </a:lstStyle>
          <a:p>
            <a:pPr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2000" b="1" dirty="0">
                <a:latin typeface="+mn-lt"/>
                <a:ea typeface="MS Gothic" charset="-128"/>
              </a:rPr>
              <a:t>Water</a:t>
            </a:r>
          </a:p>
          <a:p>
            <a:pPr>
              <a:spcBef>
                <a:spcPct val="0"/>
              </a:spcBef>
              <a:buClr>
                <a:srgbClr val="FFFFFF"/>
              </a:buClr>
              <a:buFont typeface="Times New Roman" charset="0"/>
              <a:buNone/>
              <a:defRPr/>
            </a:pPr>
            <a:r>
              <a:rPr lang="en-GB" altLang="en-US" sz="2000" b="1" dirty="0">
                <a:latin typeface="+mn-lt"/>
                <a:ea typeface="MS Gothic" charset="-128"/>
              </a:rPr>
              <a:t>  out</a:t>
            </a:r>
          </a:p>
        </p:txBody>
      </p: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7EF4037D-B3C2-47CF-86B6-78792152F5B3}"/>
              </a:ext>
            </a:extLst>
          </p:cNvPr>
          <p:cNvCxnSpPr/>
          <p:nvPr/>
        </p:nvCxnSpPr>
        <p:spPr>
          <a:xfrm flipV="1">
            <a:off x="5549900" y="5811838"/>
            <a:ext cx="917575" cy="635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TextBox 78">
            <a:extLst>
              <a:ext uri="{FF2B5EF4-FFF2-40B4-BE49-F238E27FC236}">
                <a16:creationId xmlns:a16="http://schemas.microsoft.com/office/drawing/2014/main" id="{2EF94322-1921-4070-A563-708A2B1883FB}"/>
              </a:ext>
            </a:extLst>
          </p:cNvPr>
          <p:cNvSpPr txBox="1"/>
          <p:nvPr/>
        </p:nvSpPr>
        <p:spPr>
          <a:xfrm>
            <a:off x="6434138" y="5507038"/>
            <a:ext cx="733425" cy="708025"/>
          </a:xfrm>
          <a:prstGeom prst="rect">
            <a:avLst/>
          </a:prstGeom>
          <a:pattFill prst="pct30">
            <a:fgClr>
              <a:srgbClr val="00B050"/>
            </a:fgClr>
            <a:bgClr>
              <a:schemeClr val="bg1"/>
            </a:bgClr>
          </a:pattFill>
        </p:spPr>
        <p:txBody>
          <a:bodyPr wrap="none">
            <a:spAutoFit/>
          </a:bodyPr>
          <a:lstStyle/>
          <a:p>
            <a:pPr>
              <a:buClr>
                <a:srgbClr val="FFFFFF"/>
              </a:buClr>
              <a:buSzPct val="100000"/>
              <a:buFont typeface="Times New Roman" pitchFamily="18" charset="0"/>
              <a:buNone/>
              <a:defRPr/>
            </a:pPr>
            <a:r>
              <a:rPr lang="en-GB" sz="2000" b="1" dirty="0">
                <a:solidFill>
                  <a:schemeClr val="tx1"/>
                </a:solidFill>
                <a:latin typeface="+mn-lt"/>
                <a:ea typeface="MS Gothic" charset="-128"/>
              </a:rPr>
              <a:t>Filter</a:t>
            </a:r>
          </a:p>
          <a:p>
            <a:pPr>
              <a:buClr>
                <a:srgbClr val="FFFFFF"/>
              </a:buClr>
              <a:buSzPct val="100000"/>
              <a:buFont typeface="Times New Roman" pitchFamily="18" charset="0"/>
              <a:buNone/>
              <a:defRPr/>
            </a:pPr>
            <a:r>
              <a:rPr lang="en-GB" sz="2000" b="1" dirty="0">
                <a:solidFill>
                  <a:schemeClr val="tx1"/>
                </a:solidFill>
                <a:latin typeface="+mn-lt"/>
                <a:ea typeface="MS Gothic" charset="-128"/>
              </a:rPr>
              <a:t>Cake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21EAC6B-68F2-4E3E-9F01-7D2FCD95CE82}"/>
              </a:ext>
            </a:extLst>
          </p:cNvPr>
          <p:cNvSpPr/>
          <p:nvPr/>
        </p:nvSpPr>
        <p:spPr>
          <a:xfrm>
            <a:off x="8267700" y="2590800"/>
            <a:ext cx="454025" cy="98425"/>
          </a:xfrm>
          <a:prstGeom prst="rect">
            <a:avLst/>
          </a:prstGeom>
          <a:solidFill>
            <a:srgbClr val="CC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endParaRPr lang="en-US" altLang="en-US" sz="2400">
              <a:solidFill>
                <a:srgbClr val="FFFFFF"/>
              </a:solidFill>
              <a:latin typeface="Calibri" panose="020F0502020204030204" pitchFamily="34" charset="0"/>
              <a:ea typeface="MS Gothic" panose="020B0609070205080204" pitchFamily="49" charset="-128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34041AAB-7CB5-43D0-BD55-5916043C87B0}"/>
              </a:ext>
            </a:extLst>
          </p:cNvPr>
          <p:cNvSpPr/>
          <p:nvPr/>
        </p:nvSpPr>
        <p:spPr>
          <a:xfrm rot="5400000">
            <a:off x="6899275" y="4405313"/>
            <a:ext cx="3754438" cy="125412"/>
          </a:xfrm>
          <a:prstGeom prst="rect">
            <a:avLst/>
          </a:prstGeom>
          <a:solidFill>
            <a:srgbClr val="CC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endParaRPr lang="en-US" altLang="en-US" sz="2400">
              <a:solidFill>
                <a:srgbClr val="FFFFFF"/>
              </a:solidFill>
              <a:latin typeface="Calibri" panose="020F0502020204030204" pitchFamily="34" charset="0"/>
              <a:ea typeface="MS Gothic" panose="020B0609070205080204" pitchFamily="49" charset="-128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8FD93ABE-553E-4CC6-814A-745B1FF6D51D}"/>
              </a:ext>
            </a:extLst>
          </p:cNvPr>
          <p:cNvSpPr/>
          <p:nvPr/>
        </p:nvSpPr>
        <p:spPr>
          <a:xfrm rot="10800000">
            <a:off x="1895475" y="6407021"/>
            <a:ext cx="6943725" cy="128587"/>
          </a:xfrm>
          <a:prstGeom prst="rect">
            <a:avLst/>
          </a:prstGeom>
          <a:solidFill>
            <a:srgbClr val="CC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 Light" panose="020F03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 Light" panose="020F03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 Light" panose="020F03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5pPr>
            <a:lvl6pPr marL="25146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6pPr>
            <a:lvl7pPr marL="29718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7pPr>
            <a:lvl8pPr marL="34290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8pPr>
            <a:lvl9pPr marL="3886200" indent="-228600" defTabSz="449263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 Light" panose="020F03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Clr>
                <a:srgbClr val="FFFFFF"/>
              </a:buClr>
              <a:buFont typeface="Times New Roman" panose="02020603050405020304" pitchFamily="18" charset="0"/>
              <a:buNone/>
            </a:pPr>
            <a:endParaRPr lang="en-US" altLang="en-US" sz="2400">
              <a:solidFill>
                <a:srgbClr val="FFFFFF"/>
              </a:solidFill>
              <a:latin typeface="Calibri" panose="020F0502020204030204" pitchFamily="34" charset="0"/>
              <a:ea typeface="MS Gothic" panose="020B0609070205080204" pitchFamily="49" charset="-128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733B2E8-0A6D-4322-9062-D9238CCC4FAD}"/>
              </a:ext>
            </a:extLst>
          </p:cNvPr>
          <p:cNvCxnSpPr/>
          <p:nvPr/>
        </p:nvCxnSpPr>
        <p:spPr>
          <a:xfrm>
            <a:off x="1835150" y="5883275"/>
            <a:ext cx="0" cy="46196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EA8D7-3E0B-4F1B-B429-627A96958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Typical Effluent Plant Layout</a:t>
            </a:r>
          </a:p>
        </p:txBody>
      </p:sp>
      <p:pic>
        <p:nvPicPr>
          <p:cNvPr id="1026" name="Picture 2" descr="Image result for chemical plant commissioning">
            <a:extLst>
              <a:ext uri="{FF2B5EF4-FFF2-40B4-BE49-F238E27FC236}">
                <a16:creationId xmlns:a16="http://schemas.microsoft.com/office/drawing/2014/main" id="{0F837821-D44B-4268-B8CF-45BB4F3632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28" y="1371600"/>
            <a:ext cx="8758719" cy="502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8028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Magnetic Disk 3">
            <a:extLst>
              <a:ext uri="{FF2B5EF4-FFF2-40B4-BE49-F238E27FC236}">
                <a16:creationId xmlns:a16="http://schemas.microsoft.com/office/drawing/2014/main" id="{1B41D111-A7B0-46A3-9A8A-E9EE7900E006}"/>
              </a:ext>
            </a:extLst>
          </p:cNvPr>
          <p:cNvSpPr/>
          <p:nvPr/>
        </p:nvSpPr>
        <p:spPr>
          <a:xfrm>
            <a:off x="3429000" y="1676400"/>
            <a:ext cx="2133600" cy="2133600"/>
          </a:xfrm>
          <a:prstGeom prst="flowChartMagneticDisk">
            <a:avLst/>
          </a:prstGeom>
          <a:solidFill>
            <a:srgbClr val="FF0000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BD98D4-9869-430C-8BE5-5D234C31E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Holding Tank Calculations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566C4-850B-4501-AC66-B87514535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371600"/>
            <a:ext cx="8686800" cy="4953000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Calculate the dimensions of a cylindrical open top holding tank so that the minimum amount of material is </a:t>
            </a:r>
            <a:r>
              <a:rPr lang="en-GB"/>
              <a:t>used and </a:t>
            </a:r>
            <a:r>
              <a:rPr lang="en-GB" dirty="0"/>
              <a:t>the tank needs to have a volume of 5000 litres.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AE69E55-677B-4F7F-BE79-93C7D355A614}"/>
              </a:ext>
            </a:extLst>
          </p:cNvPr>
          <p:cNvCxnSpPr>
            <a:cxnSpLocks/>
          </p:cNvCxnSpPr>
          <p:nvPr/>
        </p:nvCxnSpPr>
        <p:spPr>
          <a:xfrm>
            <a:off x="2667000" y="2057400"/>
            <a:ext cx="0" cy="1447800"/>
          </a:xfrm>
          <a:prstGeom prst="straightConnector1">
            <a:avLst/>
          </a:prstGeom>
          <a:ln w="31750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A2161F4-D68E-4EDB-A21A-1B501A47A11E}"/>
              </a:ext>
            </a:extLst>
          </p:cNvPr>
          <p:cNvCxnSpPr>
            <a:cxnSpLocks/>
          </p:cNvCxnSpPr>
          <p:nvPr/>
        </p:nvCxnSpPr>
        <p:spPr>
          <a:xfrm>
            <a:off x="2362200" y="2057400"/>
            <a:ext cx="990600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D6FDA0F-FDA1-46A8-8865-B718C4054F10}"/>
              </a:ext>
            </a:extLst>
          </p:cNvPr>
          <p:cNvCxnSpPr>
            <a:cxnSpLocks/>
          </p:cNvCxnSpPr>
          <p:nvPr/>
        </p:nvCxnSpPr>
        <p:spPr>
          <a:xfrm>
            <a:off x="2362200" y="3505200"/>
            <a:ext cx="990600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7F839B0-2C96-4CC6-AAAD-7DD874A36F6F}"/>
              </a:ext>
            </a:extLst>
          </p:cNvPr>
          <p:cNvCxnSpPr>
            <a:cxnSpLocks/>
          </p:cNvCxnSpPr>
          <p:nvPr/>
        </p:nvCxnSpPr>
        <p:spPr>
          <a:xfrm>
            <a:off x="4495800" y="2057400"/>
            <a:ext cx="990600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22657B07-91B2-45E1-98BA-14F421EF8748}"/>
              </a:ext>
            </a:extLst>
          </p:cNvPr>
          <p:cNvSpPr/>
          <p:nvPr/>
        </p:nvSpPr>
        <p:spPr>
          <a:xfrm>
            <a:off x="3429000" y="1676400"/>
            <a:ext cx="2133600" cy="6858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438089F-E11E-4EB7-B41D-7AE91549CE3A}"/>
              </a:ext>
            </a:extLst>
          </p:cNvPr>
          <p:cNvCxnSpPr>
            <a:cxnSpLocks/>
          </p:cNvCxnSpPr>
          <p:nvPr/>
        </p:nvCxnSpPr>
        <p:spPr>
          <a:xfrm>
            <a:off x="4419600" y="2057400"/>
            <a:ext cx="1143000" cy="0"/>
          </a:xfrm>
          <a:prstGeom prst="line">
            <a:avLst/>
          </a:prstGeom>
          <a:ln w="3175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49F50AD9-6FC2-475D-8165-1C20435DC2D8}"/>
              </a:ext>
            </a:extLst>
          </p:cNvPr>
          <p:cNvSpPr txBox="1"/>
          <p:nvPr/>
        </p:nvSpPr>
        <p:spPr>
          <a:xfrm flipH="1">
            <a:off x="2209800" y="2514600"/>
            <a:ext cx="228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h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14AFFE4-C267-4ECE-9687-F3B9462E23B0}"/>
              </a:ext>
            </a:extLst>
          </p:cNvPr>
          <p:cNvSpPr txBox="1"/>
          <p:nvPr/>
        </p:nvSpPr>
        <p:spPr>
          <a:xfrm flipH="1">
            <a:off x="4800600" y="1600200"/>
            <a:ext cx="228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33210569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231</Words>
  <Application>Microsoft Office PowerPoint</Application>
  <PresentationFormat>On-screen Show (4:3)</PresentationFormat>
  <Paragraphs>41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MS Gothic</vt:lpstr>
      <vt:lpstr>Arial</vt:lpstr>
      <vt:lpstr>Calibri</vt:lpstr>
      <vt:lpstr>Times New Roman</vt:lpstr>
      <vt:lpstr>Office Theme</vt:lpstr>
      <vt:lpstr>The Effluent Treatment Process</vt:lpstr>
      <vt:lpstr>Typical Effluent Plant Layout</vt:lpstr>
      <vt:lpstr>Holding Tank Calculations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Philip</dc:creator>
  <cp:lastModifiedBy>Philip Holden</cp:lastModifiedBy>
  <cp:revision>60</cp:revision>
  <dcterms:created xsi:type="dcterms:W3CDTF">2006-08-16T00:00:00Z</dcterms:created>
  <dcterms:modified xsi:type="dcterms:W3CDTF">2019-01-31T11:20:59Z</dcterms:modified>
</cp:coreProperties>
</file>