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63" autoAdjust="0"/>
    <p:restoredTop sz="94660" autoAdjust="0"/>
  </p:normalViewPr>
  <p:slideViewPr>
    <p:cSldViewPr snapToGrid="0">
      <p:cViewPr>
        <p:scale>
          <a:sx n="60" d="100"/>
          <a:sy n="60" d="100"/>
        </p:scale>
        <p:origin x="-1848" y="-156"/>
      </p:cViewPr>
      <p:guideLst>
        <p:guide orient="horz" pos="3840"/>
        <p:guide pos="216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316523" y="2438400"/>
            <a:ext cx="6172200" cy="32512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62D343A6-20AC-43E4-A628-1A87E9ECAE33}" type="slidenum">
              <a:rPr lang="en-GB" smtClean="0"/>
              <a:pPr/>
              <a:t>‹#›</a:t>
            </a:fld>
            <a:endParaRPr lang="en-GB"/>
          </a:p>
        </p:txBody>
      </p:sp>
      <p:sp>
        <p:nvSpPr>
          <p:cNvPr id="9" name="Subtitle 8"/>
          <p:cNvSpPr>
            <a:spLocks noGrp="1"/>
          </p:cNvSpPr>
          <p:nvPr>
            <p:ph type="subTitle" idx="1"/>
          </p:nvPr>
        </p:nvSpPr>
        <p:spPr>
          <a:xfrm>
            <a:off x="1028700" y="5923019"/>
            <a:ext cx="4800600" cy="3115733"/>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00150" y="1083733"/>
            <a:ext cx="5314950" cy="32512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00150" y="4458286"/>
            <a:ext cx="5314950" cy="268393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5943600" y="11407427"/>
            <a:ext cx="571500" cy="649111"/>
          </a:xfrm>
        </p:spPr>
        <p:txBody>
          <a:bodyPr/>
          <a:lstStyle/>
          <a:p>
            <a:fld id="{62D343A6-20AC-43E4-A628-1A87E9ECAE3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342900" y="2844801"/>
            <a:ext cx="3028950" cy="8046156"/>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3486150" y="2844801"/>
            <a:ext cx="3028950" cy="8046156"/>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0" y="485422"/>
            <a:ext cx="6172200" cy="2032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42902" y="2729093"/>
            <a:ext cx="3030141" cy="1334910"/>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3483771" y="2729093"/>
            <a:ext cx="3031331" cy="1334910"/>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42902" y="4199467"/>
            <a:ext cx="3030141" cy="669149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3483771" y="4199467"/>
            <a:ext cx="3031331" cy="669149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2" y="485422"/>
            <a:ext cx="2256235" cy="2065867"/>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42902" y="2709338"/>
            <a:ext cx="2256235" cy="818162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681289" y="485423"/>
            <a:ext cx="3833813" cy="10405534"/>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71600" y="1083733"/>
            <a:ext cx="4114800" cy="928512"/>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371600" y="3256844"/>
            <a:ext cx="4114800" cy="7044267"/>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371600" y="2074288"/>
            <a:ext cx="4114800" cy="942848"/>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488250"/>
            <a:ext cx="1543050" cy="1040271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342900" y="488250"/>
            <a:ext cx="4514850" cy="1040271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D36F3F3-DA2A-48B2-80A9-21E41C22CE71}" type="datetimeFigureOut">
              <a:rPr lang="en-GB" smtClean="0"/>
              <a:pPr/>
              <a:t>28/12/2017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343A6-20AC-43E4-A628-1A87E9ECAE3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342900" y="488245"/>
            <a:ext cx="6172200" cy="2032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42900" y="2844800"/>
            <a:ext cx="6172200" cy="837184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342900" y="11407427"/>
            <a:ext cx="1600200" cy="649111"/>
          </a:xfrm>
          <a:prstGeom prst="rect">
            <a:avLst/>
          </a:prstGeom>
        </p:spPr>
        <p:txBody>
          <a:bodyPr vert="horz" anchor="b"/>
          <a:lstStyle>
            <a:lvl1pPr algn="l" eaLnBrk="1" latinLnBrk="0" hangingPunct="1">
              <a:defRPr kumimoji="0" sz="1200">
                <a:solidFill>
                  <a:schemeClr val="tx1">
                    <a:shade val="50000"/>
                  </a:schemeClr>
                </a:solidFill>
              </a:defRPr>
            </a:lvl1pPr>
          </a:lstStyle>
          <a:p>
            <a:fld id="{5D36F3F3-DA2A-48B2-80A9-21E41C22CE71}" type="datetimeFigureOut">
              <a:rPr lang="en-GB" smtClean="0"/>
              <a:pPr/>
              <a:t>28/12/2017</a:t>
            </a:fld>
            <a:endParaRPr lang="en-GB"/>
          </a:p>
        </p:txBody>
      </p:sp>
      <p:sp>
        <p:nvSpPr>
          <p:cNvPr id="3" name="Footer Placeholder 2"/>
          <p:cNvSpPr>
            <a:spLocks noGrp="1"/>
          </p:cNvSpPr>
          <p:nvPr>
            <p:ph type="ftr" sz="quarter" idx="3"/>
          </p:nvPr>
        </p:nvSpPr>
        <p:spPr>
          <a:xfrm>
            <a:off x="2343150" y="11407427"/>
            <a:ext cx="2171700" cy="649111"/>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5943600" y="11407427"/>
            <a:ext cx="571500" cy="649111"/>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62D343A6-20AC-43E4-A628-1A87E9ECAE33}"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srcRect l="50375" t="17726" r="14138" b="20781"/>
          <a:stretch>
            <a:fillRect/>
          </a:stretch>
        </p:blipFill>
        <p:spPr bwMode="auto">
          <a:xfrm>
            <a:off x="0" y="1105369"/>
            <a:ext cx="1955821" cy="2711258"/>
          </a:xfrm>
          <a:prstGeom prst="rect">
            <a:avLst/>
          </a:prstGeom>
          <a:noFill/>
          <a:ln w="9525">
            <a:noFill/>
            <a:miter lim="800000"/>
            <a:headEnd/>
            <a:tailEnd/>
          </a:ln>
        </p:spPr>
      </p:pic>
      <p:pic>
        <p:nvPicPr>
          <p:cNvPr id="2053" name="Picture 5" descr="https://gngpatriotvoice.com/wp-content/uploads/2014/03/Screen-Shot-2014-03-05-at-8.00.34-AM.png"/>
          <p:cNvPicPr>
            <a:picLocks noChangeAspect="1" noChangeArrowheads="1"/>
          </p:cNvPicPr>
          <p:nvPr/>
        </p:nvPicPr>
        <p:blipFill>
          <a:blip r:embed="rId3" cstate="print"/>
          <a:srcRect/>
          <a:stretch>
            <a:fillRect/>
          </a:stretch>
        </p:blipFill>
        <p:spPr bwMode="auto">
          <a:xfrm>
            <a:off x="4907280" y="425668"/>
            <a:ext cx="1950720" cy="2174036"/>
          </a:xfrm>
          <a:prstGeom prst="rect">
            <a:avLst/>
          </a:prstGeom>
          <a:noFill/>
        </p:spPr>
      </p:pic>
      <p:sp>
        <p:nvSpPr>
          <p:cNvPr id="4" name="TextBox 3">
            <a:extLst>
              <a:ext uri="{FF2B5EF4-FFF2-40B4-BE49-F238E27FC236}">
                <a16:creationId xmlns:a16="http://schemas.microsoft.com/office/drawing/2014/main" xmlns="" id="{E6BFD9EE-71D0-4872-9B42-080BA11BAF3A}"/>
              </a:ext>
            </a:extLst>
          </p:cNvPr>
          <p:cNvSpPr txBox="1"/>
          <p:nvPr/>
        </p:nvSpPr>
        <p:spPr>
          <a:xfrm>
            <a:off x="2003286" y="1111025"/>
            <a:ext cx="2667000" cy="2985433"/>
          </a:xfrm>
          <a:prstGeom prst="rect">
            <a:avLst/>
          </a:prstGeom>
          <a:noFill/>
          <a:ln w="15875">
            <a:solidFill>
              <a:schemeClr val="accent6"/>
            </a:solidFill>
          </a:ln>
        </p:spPr>
        <p:txBody>
          <a:bodyPr wrap="square" rtlCol="0">
            <a:spAutoFit/>
          </a:bodyPr>
          <a:lstStyle/>
          <a:p>
            <a:r>
              <a:rPr lang="en-GB" sz="1000" dirty="0"/>
              <a:t>The hidden curriculum is everything we teach the pupils outside of the modern curriculum. It is the messages we give pupils outside of specific subject areas. Within the educational setting studied this includes.</a:t>
            </a:r>
          </a:p>
          <a:p>
            <a:pPr marL="285750" indent="-285750">
              <a:buFont typeface="Arial" panose="020B0604020202020204" pitchFamily="34" charset="0"/>
              <a:buChar char="•"/>
            </a:pPr>
            <a:r>
              <a:rPr lang="en-GB" sz="1000" dirty="0"/>
              <a:t>School rules</a:t>
            </a:r>
          </a:p>
          <a:p>
            <a:pPr marL="285750" indent="-285750">
              <a:buFont typeface="Arial" panose="020B0604020202020204" pitchFamily="34" charset="0"/>
              <a:buChar char="•"/>
            </a:pPr>
            <a:r>
              <a:rPr lang="en-GB" sz="1000" dirty="0"/>
              <a:t>Timetables</a:t>
            </a:r>
          </a:p>
          <a:p>
            <a:pPr marL="285750" indent="-285750">
              <a:buFont typeface="Arial" panose="020B0604020202020204" pitchFamily="34" charset="0"/>
              <a:buChar char="•"/>
            </a:pPr>
            <a:r>
              <a:rPr lang="en-GB" sz="1000" dirty="0"/>
              <a:t>School council</a:t>
            </a:r>
          </a:p>
          <a:p>
            <a:pPr marL="285750" indent="-285750">
              <a:buFont typeface="Arial" panose="020B0604020202020204" pitchFamily="34" charset="0"/>
              <a:buChar char="•"/>
            </a:pPr>
            <a:r>
              <a:rPr lang="en-GB" sz="1000" dirty="0"/>
              <a:t>Golden time</a:t>
            </a:r>
          </a:p>
          <a:p>
            <a:pPr marL="285750" indent="-285750">
              <a:buFont typeface="Arial" panose="020B0604020202020204" pitchFamily="34" charset="0"/>
              <a:buChar char="•"/>
            </a:pPr>
            <a:r>
              <a:rPr lang="en-GB" sz="1000" dirty="0"/>
              <a:t>Positive  behaviour policy</a:t>
            </a:r>
          </a:p>
          <a:p>
            <a:pPr marL="285750" indent="-285750">
              <a:buFont typeface="Arial" panose="020B0604020202020204" pitchFamily="34" charset="0"/>
              <a:buChar char="•"/>
            </a:pPr>
            <a:r>
              <a:rPr lang="en-GB" sz="1000" dirty="0" smtClean="0"/>
              <a:t>Class </a:t>
            </a:r>
            <a:r>
              <a:rPr lang="en-GB" sz="1000" dirty="0"/>
              <a:t>dojo</a:t>
            </a:r>
          </a:p>
          <a:p>
            <a:pPr marL="285750" indent="-285750">
              <a:buFont typeface="Arial" panose="020B0604020202020204" pitchFamily="34" charset="0"/>
              <a:buChar char="•"/>
            </a:pPr>
            <a:r>
              <a:rPr lang="en-GB" sz="1000" dirty="0" smtClean="0"/>
              <a:t>After </a:t>
            </a:r>
            <a:r>
              <a:rPr lang="en-GB" sz="1000" dirty="0"/>
              <a:t>school </a:t>
            </a:r>
            <a:r>
              <a:rPr lang="en-GB" sz="1000" dirty="0" smtClean="0"/>
              <a:t>clubs</a:t>
            </a:r>
            <a:endParaRPr lang="en-GB" sz="1000" dirty="0"/>
          </a:p>
          <a:p>
            <a:pPr marL="285750" indent="-285750">
              <a:buFont typeface="Arial" panose="020B0604020202020204" pitchFamily="34" charset="0"/>
              <a:buChar char="•"/>
            </a:pPr>
            <a:r>
              <a:rPr lang="en-GB" sz="1000" dirty="0" smtClean="0"/>
              <a:t>Swansea </a:t>
            </a:r>
            <a:r>
              <a:rPr lang="en-GB" sz="1000" dirty="0"/>
              <a:t>sustainable schools scheme</a:t>
            </a:r>
          </a:p>
          <a:p>
            <a:pPr marL="285750" indent="-285750">
              <a:buFont typeface="Arial" panose="020B0604020202020204" pitchFamily="34" charset="0"/>
              <a:buChar char="•"/>
            </a:pPr>
            <a:r>
              <a:rPr lang="en-GB" sz="1000" dirty="0"/>
              <a:t>Pastoral support through dedicated support officer</a:t>
            </a:r>
          </a:p>
          <a:p>
            <a:pPr marL="285750" indent="-285750">
              <a:buFont typeface="Arial" panose="020B0604020202020204" pitchFamily="34" charset="0"/>
              <a:buChar char="•"/>
            </a:pPr>
            <a:r>
              <a:rPr lang="en-GB" sz="1000" dirty="0"/>
              <a:t>Trips – both educational and fun.</a:t>
            </a:r>
          </a:p>
          <a:p>
            <a:pPr marL="285750" indent="-285750">
              <a:buFont typeface="Arial" panose="020B0604020202020204" pitchFamily="34" charset="0"/>
              <a:buChar char="•"/>
            </a:pPr>
            <a:r>
              <a:rPr lang="en-GB" sz="1000" dirty="0"/>
              <a:t>Involvement in the community</a:t>
            </a:r>
          </a:p>
          <a:p>
            <a:pPr marL="285750" indent="-285750"/>
            <a:endParaRPr lang="en-GB" sz="800" dirty="0"/>
          </a:p>
        </p:txBody>
      </p:sp>
      <p:sp>
        <p:nvSpPr>
          <p:cNvPr id="6" name="TextBox 5">
            <a:extLst>
              <a:ext uri="{FF2B5EF4-FFF2-40B4-BE49-F238E27FC236}">
                <a16:creationId xmlns:a16="http://schemas.microsoft.com/office/drawing/2014/main" xmlns="" id="{B8AD24CA-F526-47B5-B6C9-8180455EF5A2}"/>
              </a:ext>
            </a:extLst>
          </p:cNvPr>
          <p:cNvSpPr txBox="1"/>
          <p:nvPr/>
        </p:nvSpPr>
        <p:spPr>
          <a:xfrm>
            <a:off x="4967020" y="2671456"/>
            <a:ext cx="1890979" cy="6463308"/>
          </a:xfrm>
          <a:prstGeom prst="rect">
            <a:avLst/>
          </a:prstGeom>
          <a:noFill/>
          <a:ln w="15875">
            <a:solidFill>
              <a:schemeClr val="accent6"/>
            </a:solidFill>
          </a:ln>
        </p:spPr>
        <p:txBody>
          <a:bodyPr wrap="square" rtlCol="0">
            <a:spAutoFit/>
          </a:bodyPr>
          <a:lstStyle/>
          <a:p>
            <a:r>
              <a:rPr lang="en-GB" sz="900" dirty="0"/>
              <a:t>The school has adopted a positive behaviour policy to address behaviour within the school. This policy sets out the ‘</a:t>
            </a:r>
            <a:r>
              <a:rPr lang="en-GB" sz="900" dirty="0">
                <a:solidFill>
                  <a:srgbClr val="FFFF00"/>
                </a:solidFill>
              </a:rPr>
              <a:t>Golden </a:t>
            </a:r>
            <a:r>
              <a:rPr lang="en-GB" sz="900" dirty="0" smtClean="0">
                <a:solidFill>
                  <a:srgbClr val="FFFF00"/>
                </a:solidFill>
              </a:rPr>
              <a:t>rules</a:t>
            </a:r>
            <a:r>
              <a:rPr lang="en-GB" sz="900" dirty="0" smtClean="0"/>
              <a:t>’. </a:t>
            </a:r>
            <a:r>
              <a:rPr lang="en-GB" sz="900" dirty="0"/>
              <a:t>These rules are displayed with the classrooms and on the school website. They are:</a:t>
            </a:r>
          </a:p>
          <a:p>
            <a:pPr marL="171450" indent="-171450">
              <a:buFont typeface="Arial" panose="020B0604020202020204" pitchFamily="34" charset="0"/>
              <a:buChar char="•"/>
            </a:pPr>
            <a:r>
              <a:rPr lang="en-GB" sz="900" dirty="0"/>
              <a:t>We are gentle. We don’t hurt others.</a:t>
            </a:r>
          </a:p>
          <a:p>
            <a:pPr marL="171450" indent="-171450">
              <a:buFont typeface="Arial" panose="020B0604020202020204" pitchFamily="34" charset="0"/>
              <a:buChar char="•"/>
            </a:pPr>
            <a:r>
              <a:rPr lang="en-GB" sz="900" dirty="0"/>
              <a:t>We are kind and helpful. We don’t hurt anybody's feelings.</a:t>
            </a:r>
          </a:p>
          <a:p>
            <a:pPr marL="171450" indent="-171450">
              <a:buFont typeface="Arial" panose="020B0604020202020204" pitchFamily="34" charset="0"/>
              <a:buChar char="•"/>
            </a:pPr>
            <a:r>
              <a:rPr lang="en-GB" sz="900" dirty="0"/>
              <a:t>We listen. We don’t interrupt.</a:t>
            </a:r>
          </a:p>
          <a:p>
            <a:pPr marL="171450" indent="-171450">
              <a:buFont typeface="Arial" panose="020B0604020202020204" pitchFamily="34" charset="0"/>
              <a:buChar char="•"/>
            </a:pPr>
            <a:r>
              <a:rPr lang="en-GB" sz="900" dirty="0"/>
              <a:t>We are honest. We don’t cover up the truth.</a:t>
            </a:r>
          </a:p>
          <a:p>
            <a:pPr marL="171450" indent="-171450">
              <a:buFont typeface="Arial" panose="020B0604020202020204" pitchFamily="34" charset="0"/>
              <a:buChar char="•"/>
            </a:pPr>
            <a:r>
              <a:rPr lang="en-GB" sz="900" dirty="0"/>
              <a:t>We work hard. We don’t waste our own or others time.</a:t>
            </a:r>
          </a:p>
          <a:p>
            <a:pPr marL="171450" indent="-171450">
              <a:buFont typeface="Arial" panose="020B0604020202020204" pitchFamily="34" charset="0"/>
              <a:buChar char="•"/>
            </a:pPr>
            <a:r>
              <a:rPr lang="en-GB" sz="900" dirty="0"/>
              <a:t>We look after our property. We don’t waste or damage things.</a:t>
            </a:r>
          </a:p>
          <a:p>
            <a:r>
              <a:rPr lang="en-GB" sz="900" dirty="0"/>
              <a:t>These rules are set out to promote positive relationships with pupils and set out the expectations of the school. </a:t>
            </a:r>
            <a:r>
              <a:rPr lang="en-GB" sz="900" dirty="0" smtClean="0"/>
              <a:t>By </a:t>
            </a:r>
            <a:r>
              <a:rPr lang="en-GB" sz="900" dirty="0"/>
              <a:t>following the rules throughout the school there is a fairness and consistency to behaviour management. </a:t>
            </a:r>
          </a:p>
          <a:p>
            <a:r>
              <a:rPr lang="en-GB" sz="900" dirty="0" smtClean="0"/>
              <a:t>Welsh </a:t>
            </a:r>
            <a:r>
              <a:rPr lang="en-GB" sz="900" dirty="0"/>
              <a:t>Assembly Government </a:t>
            </a:r>
            <a:r>
              <a:rPr lang="en-GB" sz="900" dirty="0" smtClean="0"/>
              <a:t> (2012)believes </a:t>
            </a:r>
            <a:r>
              <a:rPr lang="en-GB" sz="900" dirty="0"/>
              <a:t>teachers need to  “ create a well-managed structured classroom environment so that learning can occur”. Difficulties arise when dealing with pupils with differing abilities and backgrounds. The rules condition the pupils to behave in an cohesive and positive way towards teachers and fellow pupils.  This follows the theories of skinner in his ‘operant conditioning’ model of behavioural engineering. When a </a:t>
            </a:r>
            <a:r>
              <a:rPr lang="en-GB" sz="900" dirty="0" smtClean="0"/>
              <a:t>pupil adheres </a:t>
            </a:r>
            <a:r>
              <a:rPr lang="en-GB" sz="900" dirty="0"/>
              <a:t>to the ‘</a:t>
            </a:r>
            <a:r>
              <a:rPr lang="en-GB" sz="900" dirty="0">
                <a:solidFill>
                  <a:srgbClr val="FFFF00"/>
                </a:solidFill>
              </a:rPr>
              <a:t>Golden rules</a:t>
            </a:r>
            <a:r>
              <a:rPr lang="en-GB" sz="900" dirty="0"/>
              <a:t>’ there are positive reinforcements through golden time. </a:t>
            </a:r>
          </a:p>
          <a:p>
            <a:pPr marL="171450" indent="-171450">
              <a:buFont typeface="Arial" panose="020B0604020202020204" pitchFamily="34" charset="0"/>
              <a:buChar char="•"/>
            </a:pPr>
            <a:endParaRPr lang="en-GB" sz="900" dirty="0"/>
          </a:p>
        </p:txBody>
      </p:sp>
      <p:sp>
        <p:nvSpPr>
          <p:cNvPr id="7" name="TextBox 6">
            <a:extLst>
              <a:ext uri="{FF2B5EF4-FFF2-40B4-BE49-F238E27FC236}">
                <a16:creationId xmlns:a16="http://schemas.microsoft.com/office/drawing/2014/main" xmlns="" id="{3DFF01AC-CBBE-43FA-8C4C-24ABFE8E83F8}"/>
              </a:ext>
            </a:extLst>
          </p:cNvPr>
          <p:cNvSpPr txBox="1"/>
          <p:nvPr/>
        </p:nvSpPr>
        <p:spPr>
          <a:xfrm>
            <a:off x="2099462" y="6381597"/>
            <a:ext cx="2626157" cy="4939814"/>
          </a:xfrm>
          <a:prstGeom prst="rect">
            <a:avLst/>
          </a:prstGeom>
          <a:noFill/>
          <a:ln w="22225" cap="flat" cmpd="sng">
            <a:solidFill>
              <a:schemeClr val="accent6"/>
            </a:solidFill>
          </a:ln>
        </p:spPr>
        <p:txBody>
          <a:bodyPr wrap="square" rtlCol="0">
            <a:spAutoFit/>
          </a:bodyPr>
          <a:lstStyle/>
          <a:p>
            <a:r>
              <a:rPr lang="en-GB" sz="900" dirty="0"/>
              <a:t>To reinforce the ‘</a:t>
            </a:r>
            <a:r>
              <a:rPr lang="en-GB" sz="900" dirty="0">
                <a:solidFill>
                  <a:srgbClr val="FFFF00"/>
                </a:solidFill>
              </a:rPr>
              <a:t>Golden rules</a:t>
            </a:r>
            <a:r>
              <a:rPr lang="en-GB" sz="900" dirty="0"/>
              <a:t>’ the school uses a golden peg to monitor individual pupils behaviour. Each pupil has a golden peg with their name on it. At the start of the week the peg is on a sun on the door of the classroom. If the pupil breaks a golden rule their peg is moved to the cloud. If the peg is not back on the sun by the end of the week they miss golden time. Golden time is given to all pupils on the sun at the end of the week. </a:t>
            </a:r>
          </a:p>
          <a:p>
            <a:r>
              <a:rPr lang="en-GB" sz="900" dirty="0"/>
              <a:t>Alongside golden time is the golden assembly. This gives rewards of a golden leaf, to stick to a tree in the hall, a pupil is chosen who has made a special effort that week.  They receive a certificate. </a:t>
            </a:r>
          </a:p>
          <a:p>
            <a:r>
              <a:rPr lang="en-GB" sz="900" dirty="0"/>
              <a:t>The system promotes positive behaviour through the use of a reward. Issues arise with using a highly visual sanction system as all pupils can see whose peg is not on the cloud. It can create shame for that pupil.  In a securely attached pupil they would learn the lesson but for a pupil that has attachment issues they would see it as reinforcement that they are worthless. With these pupils </a:t>
            </a:r>
            <a:r>
              <a:rPr lang="en-GB" sz="900" dirty="0" smtClean="0"/>
              <a:t>Bowlby(2012pg83</a:t>
            </a:r>
            <a:r>
              <a:rPr lang="en-GB" sz="900" dirty="0"/>
              <a:t>) states “ their capacity to make and maintain affectional bonds is always disorganised and not infrequently conspicuous by its absence” With attachment issues not always easy to diagnose alienating these pupils through a visually shaming sanction system does not seem the way forward. By shaming these pupils they are not having their needs </a:t>
            </a:r>
            <a:r>
              <a:rPr lang="en-GB" sz="900" dirty="0" smtClean="0"/>
              <a:t>met, according </a:t>
            </a:r>
            <a:r>
              <a:rPr lang="en-GB" sz="900" dirty="0"/>
              <a:t>to Maslow of being in a safe environment. </a:t>
            </a:r>
            <a:r>
              <a:rPr lang="en-GB" sz="900" dirty="0" smtClean="0"/>
              <a:t>They see school as an extension of the stress and anxiety they have to cope with out of school.</a:t>
            </a:r>
            <a:endParaRPr lang="en-GB" sz="900" dirty="0"/>
          </a:p>
        </p:txBody>
      </p:sp>
      <p:sp>
        <p:nvSpPr>
          <p:cNvPr id="8" name="TextBox 7">
            <a:extLst>
              <a:ext uri="{FF2B5EF4-FFF2-40B4-BE49-F238E27FC236}">
                <a16:creationId xmlns:a16="http://schemas.microsoft.com/office/drawing/2014/main" xmlns="" id="{9C2A7414-9FD2-4512-93EF-42C8E902C7B6}"/>
              </a:ext>
            </a:extLst>
          </p:cNvPr>
          <p:cNvSpPr txBox="1"/>
          <p:nvPr/>
        </p:nvSpPr>
        <p:spPr>
          <a:xfrm>
            <a:off x="2" y="4006645"/>
            <a:ext cx="1850923" cy="4247317"/>
          </a:xfrm>
          <a:prstGeom prst="rect">
            <a:avLst/>
          </a:prstGeom>
          <a:noFill/>
          <a:ln w="15875">
            <a:solidFill>
              <a:schemeClr val="accent6"/>
            </a:solidFill>
          </a:ln>
        </p:spPr>
        <p:txBody>
          <a:bodyPr wrap="square" rtlCol="0">
            <a:spAutoFit/>
          </a:bodyPr>
          <a:lstStyle/>
          <a:p>
            <a:r>
              <a:rPr lang="en-GB" sz="900" dirty="0"/>
              <a:t>Communication and involvement of parents is very important to the </a:t>
            </a:r>
            <a:r>
              <a:rPr lang="en-GB" sz="900" dirty="0" smtClean="0"/>
              <a:t>school. </a:t>
            </a:r>
            <a:r>
              <a:rPr lang="en-GB" sz="900" dirty="0"/>
              <a:t>Henderson and Berla (1994) state “when schools work together with families to support learning, children tend to succeed not just in school, but throughout life”</a:t>
            </a:r>
          </a:p>
          <a:p>
            <a:r>
              <a:rPr lang="en-GB" sz="900" dirty="0"/>
              <a:t>The school communicates with parents through the use of the class dojo. </a:t>
            </a:r>
          </a:p>
          <a:p>
            <a:r>
              <a:rPr lang="en-GB" sz="900" dirty="0"/>
              <a:t>Building up lines of communication between parents and teachers helps to create positive relationships. </a:t>
            </a:r>
          </a:p>
          <a:p>
            <a:r>
              <a:rPr lang="en-GB" sz="900" dirty="0" smtClean="0"/>
              <a:t>Used </a:t>
            </a:r>
            <a:r>
              <a:rPr lang="en-GB" sz="900" dirty="0"/>
              <a:t>effectively means any issues the parents or teachers have can be communicated promptly. </a:t>
            </a:r>
            <a:r>
              <a:rPr lang="en-GB" sz="900" dirty="0" smtClean="0"/>
              <a:t>Making </a:t>
            </a:r>
            <a:r>
              <a:rPr lang="en-GB" sz="900" dirty="0"/>
              <a:t>the teacher aware of </a:t>
            </a:r>
            <a:r>
              <a:rPr lang="en-GB" sz="900" dirty="0" smtClean="0"/>
              <a:t>issues </a:t>
            </a:r>
            <a:r>
              <a:rPr lang="en-GB" sz="900" dirty="0" smtClean="0"/>
              <a:t>means </a:t>
            </a:r>
            <a:r>
              <a:rPr lang="en-GB" sz="900" dirty="0"/>
              <a:t>they can provide that pupil with extra support and guidance. This shows the pupil the caring and supportive role the teacher can provide. The pupil learns to trust the teacher. Webster- Stratton( 2011) believes “positive relationships must be built on a foundation of trust”.</a:t>
            </a:r>
          </a:p>
        </p:txBody>
      </p:sp>
      <p:sp>
        <p:nvSpPr>
          <p:cNvPr id="10" name="TextBox 9">
            <a:extLst>
              <a:ext uri="{FF2B5EF4-FFF2-40B4-BE49-F238E27FC236}">
                <a16:creationId xmlns:a16="http://schemas.microsoft.com/office/drawing/2014/main" xmlns="" id="{7E665336-583B-4E38-ACD5-D1A5E80AF94B}"/>
              </a:ext>
            </a:extLst>
          </p:cNvPr>
          <p:cNvSpPr txBox="1"/>
          <p:nvPr/>
        </p:nvSpPr>
        <p:spPr>
          <a:xfrm>
            <a:off x="0" y="3"/>
            <a:ext cx="5297214" cy="1077218"/>
          </a:xfrm>
          <a:prstGeom prst="rect">
            <a:avLst/>
          </a:prstGeom>
          <a:solidFill>
            <a:schemeClr val="accent4">
              <a:lumMod val="20000"/>
              <a:lumOff val="80000"/>
            </a:schemeClr>
          </a:solidFill>
          <a:ln>
            <a:solidFill>
              <a:srgbClr val="92D050"/>
            </a:solidFill>
          </a:ln>
        </p:spPr>
        <p:txBody>
          <a:bodyPr wrap="square" rtlCol="0">
            <a:spAutoFit/>
          </a:bodyPr>
          <a:lstStyle/>
          <a:p>
            <a:pPr algn="ctr"/>
            <a:r>
              <a:rPr lang="en-GB" sz="3200" dirty="0">
                <a:solidFill>
                  <a:schemeClr val="accent6"/>
                </a:solidFill>
              </a:rPr>
              <a:t>What is the hidden curriculum?</a:t>
            </a:r>
          </a:p>
        </p:txBody>
      </p:sp>
      <p:pic>
        <p:nvPicPr>
          <p:cNvPr id="2050" name="Picture 2" descr="https://4.bp.blogspot.com/-dfIU-cOFhy4/VtSisiEtp3I/AAAAAAAAM7g/-BbdyQUyoxY/s1600/teach%2Bhidden%2Brules%2Bto%2Bautistic%2Bchild.png"/>
          <p:cNvPicPr>
            <a:picLocks noChangeAspect="1" noChangeArrowheads="1"/>
          </p:cNvPicPr>
          <p:nvPr/>
        </p:nvPicPr>
        <p:blipFill>
          <a:blip r:embed="rId4" cstate="print"/>
          <a:srcRect/>
          <a:stretch>
            <a:fillRect/>
          </a:stretch>
        </p:blipFill>
        <p:spPr bwMode="auto">
          <a:xfrm>
            <a:off x="1923584" y="4188291"/>
            <a:ext cx="2899476" cy="2160308"/>
          </a:xfrm>
          <a:prstGeom prst="rect">
            <a:avLst/>
          </a:prstGeom>
          <a:noFill/>
        </p:spPr>
      </p:pic>
      <p:pic>
        <p:nvPicPr>
          <p:cNvPr id="2057" name="Picture 9" descr="http://www.clker.com/cliparts/e/Y/A/p/r/y/cloud-hi.png"/>
          <p:cNvPicPr>
            <a:picLocks noChangeAspect="1" noChangeArrowheads="1"/>
          </p:cNvPicPr>
          <p:nvPr/>
        </p:nvPicPr>
        <p:blipFill>
          <a:blip r:embed="rId5" cstate="print"/>
          <a:srcRect/>
          <a:stretch>
            <a:fillRect/>
          </a:stretch>
        </p:blipFill>
        <p:spPr bwMode="auto">
          <a:xfrm>
            <a:off x="4879231" y="9850927"/>
            <a:ext cx="1731119" cy="1315650"/>
          </a:xfrm>
          <a:prstGeom prst="rect">
            <a:avLst/>
          </a:prstGeom>
          <a:noFill/>
        </p:spPr>
      </p:pic>
      <p:pic>
        <p:nvPicPr>
          <p:cNvPr id="2059" name="Picture 11" descr="http://www.clker.com/cliparts/e/N/j/N/U/Q/thunder-cloud-s-cutie-mark-hi.png"/>
          <p:cNvPicPr>
            <a:picLocks noChangeAspect="1" noChangeArrowheads="1"/>
          </p:cNvPicPr>
          <p:nvPr/>
        </p:nvPicPr>
        <p:blipFill>
          <a:blip r:embed="rId6" cstate="print"/>
          <a:srcRect/>
          <a:stretch>
            <a:fillRect/>
          </a:stretch>
        </p:blipFill>
        <p:spPr bwMode="auto">
          <a:xfrm>
            <a:off x="5134509" y="11010900"/>
            <a:ext cx="1437741" cy="1181100"/>
          </a:xfrm>
          <a:prstGeom prst="rect">
            <a:avLst/>
          </a:prstGeom>
          <a:noFill/>
        </p:spPr>
      </p:pic>
      <p:sp>
        <p:nvSpPr>
          <p:cNvPr id="13" name="Rectangle 12"/>
          <p:cNvSpPr/>
          <p:nvPr/>
        </p:nvSpPr>
        <p:spPr>
          <a:xfrm>
            <a:off x="0" y="11407170"/>
            <a:ext cx="5124450" cy="784830"/>
          </a:xfrm>
          <a:prstGeom prst="rect">
            <a:avLst/>
          </a:prstGeom>
          <a:ln w="15875">
            <a:solidFill>
              <a:schemeClr val="accent6"/>
            </a:solidFill>
          </a:ln>
        </p:spPr>
        <p:txBody>
          <a:bodyPr wrap="square">
            <a:spAutoFit/>
          </a:bodyPr>
          <a:lstStyle/>
          <a:p>
            <a:r>
              <a:rPr lang="en-GB" sz="900" dirty="0" smtClean="0"/>
              <a:t>The Donaldson report (2015) has given importance to the  hidden curriculum. With the introduction of the new curriculum in 2018, schools will be expected to work together to develop and promote learners experiences and share best practice. WAG (2015)  describes it as “ a curriculum for life”. </a:t>
            </a:r>
            <a:r>
              <a:rPr lang="en-GB" sz="900" dirty="0" smtClean="0"/>
              <a:t>It also emphasises areas of learning rather than specific subjects. This will allow  schools to be more creative in their teaching and learning. </a:t>
            </a:r>
            <a:endParaRPr lang="en-GB" sz="900" dirty="0"/>
          </a:p>
        </p:txBody>
      </p:sp>
      <p:pic>
        <p:nvPicPr>
          <p:cNvPr id="2061" name="Picture 13" descr="http://www.crossleystreet.leeds.sch.uk/sampled/2630032/930/0/notbigger"/>
          <p:cNvPicPr>
            <a:picLocks noChangeAspect="1" noChangeArrowheads="1"/>
          </p:cNvPicPr>
          <p:nvPr/>
        </p:nvPicPr>
        <p:blipFill>
          <a:blip r:embed="rId7" cstate="print"/>
          <a:srcRect/>
          <a:stretch>
            <a:fillRect/>
          </a:stretch>
        </p:blipFill>
        <p:spPr bwMode="auto">
          <a:xfrm>
            <a:off x="300682" y="8661831"/>
            <a:ext cx="1681738" cy="2318284"/>
          </a:xfrm>
          <a:prstGeom prst="rect">
            <a:avLst/>
          </a:prstGeom>
          <a:noFill/>
        </p:spPr>
      </p:pic>
      <p:pic>
        <p:nvPicPr>
          <p:cNvPr id="2055" name="Picture 7" descr="https://lindavernon.files.wordpress.com/2013/06/the-sun-having-fun.jpg"/>
          <p:cNvPicPr>
            <a:picLocks noChangeAspect="1" noChangeArrowheads="1"/>
          </p:cNvPicPr>
          <p:nvPr/>
        </p:nvPicPr>
        <p:blipFill>
          <a:blip r:embed="rId8" cstate="print"/>
          <a:srcRect/>
          <a:stretch>
            <a:fillRect/>
          </a:stretch>
        </p:blipFill>
        <p:spPr bwMode="auto">
          <a:xfrm>
            <a:off x="5136034" y="9071757"/>
            <a:ext cx="1321916" cy="1001304"/>
          </a:xfrm>
          <a:prstGeom prst="rect">
            <a:avLst/>
          </a:prstGeom>
          <a:noFill/>
        </p:spPr>
      </p:pic>
      <p:cxnSp>
        <p:nvCxnSpPr>
          <p:cNvPr id="18" name="Straight Arrow Connector 17"/>
          <p:cNvCxnSpPr/>
          <p:nvPr/>
        </p:nvCxnSpPr>
        <p:spPr>
          <a:xfrm flipH="1">
            <a:off x="4531057" y="7960679"/>
            <a:ext cx="406348" cy="623763"/>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4420826" y="2275398"/>
            <a:ext cx="516835" cy="811033"/>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219456" y="10526574"/>
            <a:ext cx="4771" cy="521725"/>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flipV="1">
            <a:off x="1760318" y="7084969"/>
            <a:ext cx="442084" cy="791448"/>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9078327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A85BB3-041D-4588-A49F-F23486ECBDCF}"/>
              </a:ext>
            </a:extLst>
          </p:cNvPr>
          <p:cNvSpPr>
            <a:spLocks noGrp="1"/>
          </p:cNvSpPr>
          <p:nvPr>
            <p:ph type="title"/>
          </p:nvPr>
        </p:nvSpPr>
        <p:spPr>
          <a:xfrm>
            <a:off x="342900" y="488245"/>
            <a:ext cx="6172200" cy="1435148"/>
          </a:xfrm>
        </p:spPr>
        <p:txBody>
          <a:bodyPr/>
          <a:lstStyle/>
          <a:p>
            <a:r>
              <a:rPr lang="en-GB" dirty="0"/>
              <a:t>References</a:t>
            </a:r>
          </a:p>
        </p:txBody>
      </p:sp>
      <p:sp>
        <p:nvSpPr>
          <p:cNvPr id="3" name="Content Placeholder 2">
            <a:extLst>
              <a:ext uri="{FF2B5EF4-FFF2-40B4-BE49-F238E27FC236}">
                <a16:creationId xmlns:a16="http://schemas.microsoft.com/office/drawing/2014/main" xmlns="" id="{65DA2B90-013A-4B6F-B380-1F1A97A9325C}"/>
              </a:ext>
            </a:extLst>
          </p:cNvPr>
          <p:cNvSpPr>
            <a:spLocks noGrp="1"/>
          </p:cNvSpPr>
          <p:nvPr>
            <p:ph idx="1"/>
          </p:nvPr>
        </p:nvSpPr>
        <p:spPr>
          <a:xfrm>
            <a:off x="358666" y="1678152"/>
            <a:ext cx="6172200" cy="8371840"/>
          </a:xfrm>
        </p:spPr>
        <p:txBody>
          <a:bodyPr/>
          <a:lstStyle/>
          <a:p>
            <a:r>
              <a:rPr lang="en-GB" sz="1200" dirty="0"/>
              <a:t>Wag (2012) practical approaches to behaviour management in the classroom</a:t>
            </a:r>
            <a:r>
              <a:rPr lang="en-GB" sz="1200" dirty="0" smtClean="0"/>
              <a:t>.: Cardiff. WAG</a:t>
            </a:r>
            <a:endParaRPr lang="en-GB" sz="1200" dirty="0"/>
          </a:p>
          <a:p>
            <a:r>
              <a:rPr lang="en-GB" sz="1200" dirty="0" smtClean="0"/>
              <a:t>Bowlby (2012) The </a:t>
            </a:r>
            <a:r>
              <a:rPr lang="en-GB" sz="1200" dirty="0"/>
              <a:t>making and breaking of affectionate </a:t>
            </a:r>
            <a:r>
              <a:rPr lang="en-GB" sz="1200" dirty="0" smtClean="0"/>
              <a:t>bonds: London. Routledge.</a:t>
            </a:r>
            <a:endParaRPr lang="en-GB" sz="1200" dirty="0"/>
          </a:p>
          <a:p>
            <a:r>
              <a:rPr lang="en-GB" sz="1200" dirty="0" smtClean="0"/>
              <a:t>Henderson, A </a:t>
            </a:r>
            <a:r>
              <a:rPr lang="en-GB" sz="1200" dirty="0"/>
              <a:t>and </a:t>
            </a:r>
            <a:r>
              <a:rPr lang="en-GB" sz="1200" dirty="0" smtClean="0"/>
              <a:t>Berla, N (1994) A New generation of evidence: The family is critical to student achievement, Columbia, MD: National committee for citizens in education.</a:t>
            </a:r>
            <a:endParaRPr lang="en-GB" sz="1200" dirty="0"/>
          </a:p>
          <a:p>
            <a:r>
              <a:rPr lang="en-GB" sz="1200" dirty="0" smtClean="0"/>
              <a:t>Webster-Stratton, C (2011) How to promote children's social and emotional competence: London. Sage Publications Ltd</a:t>
            </a:r>
            <a:endParaRPr lang="en-GB" sz="1200" dirty="0"/>
          </a:p>
          <a:p>
            <a:r>
              <a:rPr lang="en-GB" sz="1200" dirty="0" smtClean="0"/>
              <a:t>WAG (2015)A </a:t>
            </a:r>
            <a:r>
              <a:rPr lang="en-GB" sz="1200" dirty="0"/>
              <a:t>curriculum for Wales – a curriculum for </a:t>
            </a:r>
            <a:r>
              <a:rPr lang="en-GB" sz="1200" dirty="0" smtClean="0"/>
              <a:t>life: Cardiff. WAG</a:t>
            </a:r>
            <a:endParaRPr lang="en-GB" sz="1200" dirty="0"/>
          </a:p>
          <a:p>
            <a:r>
              <a:rPr lang="en-GB" sz="1200" dirty="0"/>
              <a:t>Donaldson (2015) Successful futures independent review of curriculum </a:t>
            </a:r>
            <a:r>
              <a:rPr lang="en-GB" sz="1200" dirty="0" smtClean="0"/>
              <a:t>and </a:t>
            </a:r>
            <a:r>
              <a:rPr lang="en-GB" sz="1200" dirty="0"/>
              <a:t>assessment arrangements in </a:t>
            </a:r>
            <a:r>
              <a:rPr lang="en-GB" sz="1200" dirty="0" smtClean="0"/>
              <a:t>Wales</a:t>
            </a:r>
            <a:r>
              <a:rPr lang="en-GB" sz="1200" dirty="0" smtClean="0"/>
              <a:t>: Cardiff. OGL</a:t>
            </a:r>
            <a:endParaRPr lang="en-GB" sz="1200" dirty="0"/>
          </a:p>
          <a:p>
            <a:r>
              <a:rPr lang="en-GB" sz="1200" dirty="0" smtClean="0"/>
              <a:t>School A (2016) Positive behaviour education policy: Swansea. </a:t>
            </a:r>
            <a:r>
              <a:rPr lang="en-GB" sz="1200" dirty="0" smtClean="0"/>
              <a:t>Local education authority</a:t>
            </a:r>
            <a:endParaRPr lang="en-GB" dirty="0"/>
          </a:p>
          <a:p>
            <a:endParaRPr lang="en-GB" dirty="0"/>
          </a:p>
        </p:txBody>
      </p:sp>
    </p:spTree>
    <p:extLst>
      <p:ext uri="{BB962C8B-B14F-4D97-AF65-F5344CB8AC3E}">
        <p14:creationId xmlns:p14="http://schemas.microsoft.com/office/powerpoint/2010/main" xmlns="" val="15818743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254</TotalTime>
  <Words>976</Words>
  <Application>Microsoft Office PowerPoint</Application>
  <PresentationFormat>Custom</PresentationFormat>
  <Paragraphs>38</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Apex</vt:lpstr>
      <vt:lpstr>Slide 1</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Megan Clement</dc:creator>
  <cp:lastModifiedBy>Andrew</cp:lastModifiedBy>
  <cp:revision>24</cp:revision>
  <dcterms:created xsi:type="dcterms:W3CDTF">2017-12-28T10:33:18Z</dcterms:created>
  <dcterms:modified xsi:type="dcterms:W3CDTF">2017-12-28T16:02:00Z</dcterms:modified>
</cp:coreProperties>
</file>