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9" r:id="rId3"/>
  </p:sldIdLst>
  <p:sldSz cx="12801600" cy="9601200" type="A3"/>
  <p:notesSz cx="6858000" cy="9144000"/>
  <p:defaultTextStyle>
    <a:defPPr>
      <a:defRPr lang="en-US"/>
    </a:defPPr>
    <a:lvl1pPr marL="0" algn="l" defTabSz="1075055" rtl="0" eaLnBrk="1" latinLnBrk="0" hangingPunct="1">
      <a:defRPr sz="2115" kern="1200">
        <a:solidFill>
          <a:schemeClr val="tx1"/>
        </a:solidFill>
        <a:latin typeface="+mn-lt"/>
        <a:ea typeface="+mn-ea"/>
        <a:cs typeface="+mn-cs"/>
      </a:defRPr>
    </a:lvl1pPr>
    <a:lvl2pPr marL="537845" algn="l" defTabSz="1075055" rtl="0" eaLnBrk="1" latinLnBrk="0" hangingPunct="1">
      <a:defRPr sz="2115" kern="1200">
        <a:solidFill>
          <a:schemeClr val="tx1"/>
        </a:solidFill>
        <a:latin typeface="+mn-lt"/>
        <a:ea typeface="+mn-ea"/>
        <a:cs typeface="+mn-cs"/>
      </a:defRPr>
    </a:lvl2pPr>
    <a:lvl3pPr marL="1075055" algn="l" defTabSz="1075055" rtl="0" eaLnBrk="1" latinLnBrk="0" hangingPunct="1">
      <a:defRPr sz="2115" kern="1200">
        <a:solidFill>
          <a:schemeClr val="tx1"/>
        </a:solidFill>
        <a:latin typeface="+mn-lt"/>
        <a:ea typeface="+mn-ea"/>
        <a:cs typeface="+mn-cs"/>
      </a:defRPr>
    </a:lvl3pPr>
    <a:lvl4pPr marL="1612900" algn="l" defTabSz="1075055" rtl="0" eaLnBrk="1" latinLnBrk="0" hangingPunct="1">
      <a:defRPr sz="2115" kern="1200">
        <a:solidFill>
          <a:schemeClr val="tx1"/>
        </a:solidFill>
        <a:latin typeface="+mn-lt"/>
        <a:ea typeface="+mn-ea"/>
        <a:cs typeface="+mn-cs"/>
      </a:defRPr>
    </a:lvl4pPr>
    <a:lvl5pPr marL="2150745" algn="l" defTabSz="1075055" rtl="0" eaLnBrk="1" latinLnBrk="0" hangingPunct="1">
      <a:defRPr sz="2115" kern="1200">
        <a:solidFill>
          <a:schemeClr val="tx1"/>
        </a:solidFill>
        <a:latin typeface="+mn-lt"/>
        <a:ea typeface="+mn-ea"/>
        <a:cs typeface="+mn-cs"/>
      </a:defRPr>
    </a:lvl5pPr>
    <a:lvl6pPr marL="2688590" algn="l" defTabSz="1075055" rtl="0" eaLnBrk="1" latinLnBrk="0" hangingPunct="1">
      <a:defRPr sz="2115" kern="1200">
        <a:solidFill>
          <a:schemeClr val="tx1"/>
        </a:solidFill>
        <a:latin typeface="+mn-lt"/>
        <a:ea typeface="+mn-ea"/>
        <a:cs typeface="+mn-cs"/>
      </a:defRPr>
    </a:lvl6pPr>
    <a:lvl7pPr marL="3225800" algn="l" defTabSz="1075055" rtl="0" eaLnBrk="1" latinLnBrk="0" hangingPunct="1">
      <a:defRPr sz="2115" kern="1200">
        <a:solidFill>
          <a:schemeClr val="tx1"/>
        </a:solidFill>
        <a:latin typeface="+mn-lt"/>
        <a:ea typeface="+mn-ea"/>
        <a:cs typeface="+mn-cs"/>
      </a:defRPr>
    </a:lvl7pPr>
    <a:lvl8pPr marL="3763645" algn="l" defTabSz="1075055" rtl="0" eaLnBrk="1" latinLnBrk="0" hangingPunct="1">
      <a:defRPr sz="2115" kern="1200">
        <a:solidFill>
          <a:schemeClr val="tx1"/>
        </a:solidFill>
        <a:latin typeface="+mn-lt"/>
        <a:ea typeface="+mn-ea"/>
        <a:cs typeface="+mn-cs"/>
      </a:defRPr>
    </a:lvl8pPr>
    <a:lvl9pPr marL="4301490" algn="l" defTabSz="1075055" rtl="0" eaLnBrk="1" latinLnBrk="0" hangingPunct="1">
      <a:defRPr sz="211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45" d="100"/>
          <a:sy n="45" d="100"/>
        </p:scale>
        <p:origin x="122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YANKA AHIR" userId="b13a092fb0c537f6" providerId="LiveId" clId="{9BAAA385-D00C-4CFD-A913-E0381C2B757B}"/>
    <pc:docChg chg="undo custSel modSld">
      <pc:chgData name="PRIYANKA AHIR" userId="b13a092fb0c537f6" providerId="LiveId" clId="{9BAAA385-D00C-4CFD-A913-E0381C2B757B}" dt="2025-10-31T12:56:03.779" v="180" actId="27636"/>
      <pc:docMkLst>
        <pc:docMk/>
      </pc:docMkLst>
      <pc:sldChg chg="modSp mod">
        <pc:chgData name="PRIYANKA AHIR" userId="b13a092fb0c537f6" providerId="LiveId" clId="{9BAAA385-D00C-4CFD-A913-E0381C2B757B}" dt="2025-10-31T12:56:03.779" v="180" actId="27636"/>
        <pc:sldMkLst>
          <pc:docMk/>
          <pc:sldMk cId="0" sldId="256"/>
        </pc:sldMkLst>
        <pc:spChg chg="mod">
          <ac:chgData name="PRIYANKA AHIR" userId="b13a092fb0c537f6" providerId="LiveId" clId="{9BAAA385-D00C-4CFD-A913-E0381C2B757B}" dt="2025-10-31T12:56:03.779" v="180" actId="27636"/>
          <ac:spMkLst>
            <pc:docMk/>
            <pc:sldMk cId="0" sldId="256"/>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9673771-A641-4E1B-8740-F046F668752A}" type="doc">
      <dgm:prSet loTypeId="urn:microsoft.com/office/officeart/2018/2/layout/IconCircleList" loCatId="icon" qsTypeId="urn:microsoft.com/office/officeart/2005/8/quickstyle/simple1#1" qsCatId="simple" csTypeId="urn:microsoft.com/office/officeart/2005/8/colors/accent1_2#1" csCatId="accent1" phldr="1"/>
      <dgm:spPr/>
      <dgm:t>
        <a:bodyPr/>
        <a:lstStyle/>
        <a:p>
          <a:endParaRPr lang="en-US"/>
        </a:p>
      </dgm:t>
    </dgm:pt>
    <dgm:pt modelId="{F56B3975-01C0-4289-8CB6-B9B39DE2D269}">
      <dgm:prSet custT="1"/>
      <dgm:spPr/>
      <dgm:t>
        <a:bodyPr/>
        <a:lstStyle/>
        <a:p>
          <a:pPr>
            <a:lnSpc>
              <a:spcPct val="100000"/>
            </a:lnSpc>
          </a:pPr>
          <a:r>
            <a:rPr lang="en-GB" sz="1000" dirty="0"/>
            <a:t>Apple Watch, the wearable digital intervention would be significantly improving individual ability to regulate CVD and health outcomes.</a:t>
          </a:r>
          <a:endParaRPr lang="en-US" sz="1000" dirty="0"/>
        </a:p>
      </dgm:t>
    </dgm:pt>
    <dgm:pt modelId="{2CC6F70A-5914-444B-A07F-CC8E1A55BED7}" type="parTrans" cxnId="{FA69EC9E-17E2-413B-852A-17F5AE461858}">
      <dgm:prSet/>
      <dgm:spPr/>
      <dgm:t>
        <a:bodyPr/>
        <a:lstStyle/>
        <a:p>
          <a:endParaRPr lang="en-US" sz="1000"/>
        </a:p>
      </dgm:t>
    </dgm:pt>
    <dgm:pt modelId="{7D9ADADF-8C1B-41A4-BFA6-55261F74D89E}" type="sibTrans" cxnId="{FA69EC9E-17E2-413B-852A-17F5AE461858}">
      <dgm:prSet/>
      <dgm:spPr/>
      <dgm:t>
        <a:bodyPr/>
        <a:lstStyle/>
        <a:p>
          <a:pPr>
            <a:lnSpc>
              <a:spcPct val="100000"/>
            </a:lnSpc>
          </a:pPr>
          <a:endParaRPr lang="en-US" sz="1000"/>
        </a:p>
      </dgm:t>
    </dgm:pt>
    <dgm:pt modelId="{17999DC9-4B8C-4FE2-9DF5-A0D0857FD1B9}">
      <dgm:prSet custT="1"/>
      <dgm:spPr/>
      <dgm:t>
        <a:bodyPr/>
        <a:lstStyle/>
        <a:p>
          <a:pPr>
            <a:lnSpc>
              <a:spcPct val="100000"/>
            </a:lnSpc>
          </a:pPr>
          <a:r>
            <a:rPr lang="en-GB" sz="1000"/>
            <a:t>Policymakers can use Apple Watch technology to increase autonomy thus integrate with national health policies to reduce CVD cases.</a:t>
          </a:r>
          <a:endParaRPr lang="en-US" sz="1000"/>
        </a:p>
      </dgm:t>
    </dgm:pt>
    <dgm:pt modelId="{97771074-2D8E-4474-9E33-B4554CBCC7E5}" type="parTrans" cxnId="{1A200AF1-A72F-4EA1-B5F7-C9ECD7165378}">
      <dgm:prSet/>
      <dgm:spPr/>
      <dgm:t>
        <a:bodyPr/>
        <a:lstStyle/>
        <a:p>
          <a:endParaRPr lang="en-US" sz="1000"/>
        </a:p>
      </dgm:t>
    </dgm:pt>
    <dgm:pt modelId="{BFEFE326-B345-4AAC-BAFE-B49DC42572D5}" type="sibTrans" cxnId="{1A200AF1-A72F-4EA1-B5F7-C9ECD7165378}">
      <dgm:prSet/>
      <dgm:spPr/>
      <dgm:t>
        <a:bodyPr/>
        <a:lstStyle/>
        <a:p>
          <a:pPr>
            <a:lnSpc>
              <a:spcPct val="100000"/>
            </a:lnSpc>
          </a:pPr>
          <a:endParaRPr lang="en-US" sz="1000"/>
        </a:p>
      </dgm:t>
    </dgm:pt>
    <dgm:pt modelId="{7827685F-B67F-4C67-99AB-896EBF410A90}">
      <dgm:prSet custT="1"/>
      <dgm:spPr/>
      <dgm:t>
        <a:bodyPr/>
        <a:lstStyle/>
        <a:p>
          <a:pPr>
            <a:lnSpc>
              <a:spcPct val="100000"/>
            </a:lnSpc>
          </a:pPr>
          <a:r>
            <a:rPr lang="en-GB" sz="1000" dirty="0"/>
            <a:t>Healthcare education should train professionals to use and interpret technological data for monitoring patient health.</a:t>
          </a:r>
          <a:endParaRPr lang="en-US" sz="1000" dirty="0"/>
        </a:p>
      </dgm:t>
    </dgm:pt>
    <dgm:pt modelId="{5042AFA3-73B4-4191-9E8B-6473262C15EF}" type="parTrans" cxnId="{456DDA84-8F64-46C1-88B2-78F1383FD494}">
      <dgm:prSet/>
      <dgm:spPr/>
      <dgm:t>
        <a:bodyPr/>
        <a:lstStyle/>
        <a:p>
          <a:endParaRPr lang="en-US" sz="1000"/>
        </a:p>
      </dgm:t>
    </dgm:pt>
    <dgm:pt modelId="{B2B16323-F065-4F16-AC65-2E669432C2D1}" type="sibTrans" cxnId="{456DDA84-8F64-46C1-88B2-78F1383FD494}">
      <dgm:prSet/>
      <dgm:spPr/>
      <dgm:t>
        <a:bodyPr/>
        <a:lstStyle/>
        <a:p>
          <a:pPr>
            <a:lnSpc>
              <a:spcPct val="100000"/>
            </a:lnSpc>
          </a:pPr>
          <a:endParaRPr lang="en-US" sz="1000"/>
        </a:p>
      </dgm:t>
    </dgm:pt>
    <dgm:pt modelId="{DCC421CD-F1A1-438D-8534-EB48393A7205}">
      <dgm:prSet custT="1"/>
      <dgm:spPr/>
      <dgm:t>
        <a:bodyPr/>
        <a:lstStyle/>
        <a:p>
          <a:pPr>
            <a:lnSpc>
              <a:spcPct val="100000"/>
            </a:lnSpc>
          </a:pPr>
          <a:r>
            <a:rPr lang="en-GB" sz="1000"/>
            <a:t>Further, research to improve accuracy and efficiency should be undertaken. </a:t>
          </a:r>
          <a:endParaRPr lang="en-US" sz="1000"/>
        </a:p>
      </dgm:t>
    </dgm:pt>
    <dgm:pt modelId="{870A8D3E-6E84-4481-AE2D-8868C0F95287}" type="parTrans" cxnId="{62F7DADE-D215-4884-A2D4-BE535E01712C}">
      <dgm:prSet/>
      <dgm:spPr/>
      <dgm:t>
        <a:bodyPr/>
        <a:lstStyle/>
        <a:p>
          <a:endParaRPr lang="en-US" sz="1000"/>
        </a:p>
      </dgm:t>
    </dgm:pt>
    <dgm:pt modelId="{70D43619-1DC5-4A9C-B6A5-767400543D59}" type="sibTrans" cxnId="{62F7DADE-D215-4884-A2D4-BE535E01712C}">
      <dgm:prSet/>
      <dgm:spPr/>
      <dgm:t>
        <a:bodyPr/>
        <a:lstStyle/>
        <a:p>
          <a:endParaRPr lang="en-US" sz="1000"/>
        </a:p>
      </dgm:t>
    </dgm:pt>
    <dgm:pt modelId="{AC4444FE-778C-4970-A735-B293712B60FD}" type="pres">
      <dgm:prSet presAssocID="{69673771-A641-4E1B-8740-F046F668752A}" presName="root" presStyleCnt="0">
        <dgm:presLayoutVars>
          <dgm:dir/>
          <dgm:resizeHandles val="exact"/>
        </dgm:presLayoutVars>
      </dgm:prSet>
      <dgm:spPr/>
    </dgm:pt>
    <dgm:pt modelId="{2F563018-BEAC-40E2-BD1A-B957738E054F}" type="pres">
      <dgm:prSet presAssocID="{69673771-A641-4E1B-8740-F046F668752A}" presName="container" presStyleCnt="0">
        <dgm:presLayoutVars>
          <dgm:dir/>
          <dgm:resizeHandles val="exact"/>
        </dgm:presLayoutVars>
      </dgm:prSet>
      <dgm:spPr/>
    </dgm:pt>
    <dgm:pt modelId="{ECFD53C1-1899-4EE4-96BA-B0323A68E9C9}" type="pres">
      <dgm:prSet presAssocID="{F56B3975-01C0-4289-8CB6-B9B39DE2D269}" presName="compNode" presStyleCnt="0"/>
      <dgm:spPr/>
    </dgm:pt>
    <dgm:pt modelId="{FDD9D536-6CEE-4C75-8767-6783983DCE58}" type="pres">
      <dgm:prSet presAssocID="{F56B3975-01C0-4289-8CB6-B9B39DE2D269}" presName="iconBgRect" presStyleLbl="bgShp" presStyleIdx="0" presStyleCnt="4"/>
      <dgm:spPr/>
    </dgm:pt>
    <dgm:pt modelId="{AA9F65FE-903F-449A-9EDA-B183A3CAF7EB}" type="pres">
      <dgm:prSet presAssocID="{F56B3975-01C0-4289-8CB6-B9B39DE2D26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FDB8D07-E4E9-44D6-B91E-465C8D821528}" type="pres">
      <dgm:prSet presAssocID="{F56B3975-01C0-4289-8CB6-B9B39DE2D269}" presName="spaceRect" presStyleCnt="0"/>
      <dgm:spPr/>
    </dgm:pt>
    <dgm:pt modelId="{A71168F3-028E-41F7-8B70-7F15DCE9F126}" type="pres">
      <dgm:prSet presAssocID="{F56B3975-01C0-4289-8CB6-B9B39DE2D269}" presName="textRect" presStyleLbl="revTx" presStyleIdx="0" presStyleCnt="4">
        <dgm:presLayoutVars>
          <dgm:chMax val="1"/>
          <dgm:chPref val="1"/>
        </dgm:presLayoutVars>
      </dgm:prSet>
      <dgm:spPr/>
    </dgm:pt>
    <dgm:pt modelId="{5E40F7C7-0009-4ABD-B59A-72C56D7E8FEB}" type="pres">
      <dgm:prSet presAssocID="{7D9ADADF-8C1B-41A4-BFA6-55261F74D89E}" presName="sibTrans" presStyleLbl="sibTrans2D1" presStyleIdx="0" presStyleCnt="0"/>
      <dgm:spPr/>
    </dgm:pt>
    <dgm:pt modelId="{E284B72D-3B47-403E-8DD7-AAAE45CBB485}" type="pres">
      <dgm:prSet presAssocID="{17999DC9-4B8C-4FE2-9DF5-A0D0857FD1B9}" presName="compNode" presStyleCnt="0"/>
      <dgm:spPr/>
    </dgm:pt>
    <dgm:pt modelId="{A4593221-7EE8-4857-8748-F8CC85E8B0DE}" type="pres">
      <dgm:prSet presAssocID="{17999DC9-4B8C-4FE2-9DF5-A0D0857FD1B9}" presName="iconBgRect" presStyleLbl="bgShp" presStyleIdx="1" presStyleCnt="4"/>
      <dgm:spPr/>
    </dgm:pt>
    <dgm:pt modelId="{CF09E528-56D7-4AD5-BEA9-03E5BBC75B9B}" type="pres">
      <dgm:prSet presAssocID="{17999DC9-4B8C-4FE2-9DF5-A0D0857FD1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66AC7B68-CC8E-4E40-8976-74F6CA49A70D}" type="pres">
      <dgm:prSet presAssocID="{17999DC9-4B8C-4FE2-9DF5-A0D0857FD1B9}" presName="spaceRect" presStyleCnt="0"/>
      <dgm:spPr/>
    </dgm:pt>
    <dgm:pt modelId="{A217518F-2D3D-41AE-9FC6-D60B64C69E3C}" type="pres">
      <dgm:prSet presAssocID="{17999DC9-4B8C-4FE2-9DF5-A0D0857FD1B9}" presName="textRect" presStyleLbl="revTx" presStyleIdx="1" presStyleCnt="4">
        <dgm:presLayoutVars>
          <dgm:chMax val="1"/>
          <dgm:chPref val="1"/>
        </dgm:presLayoutVars>
      </dgm:prSet>
      <dgm:spPr/>
    </dgm:pt>
    <dgm:pt modelId="{2D1D21C1-BED3-406D-B28F-B5D00EEB61D4}" type="pres">
      <dgm:prSet presAssocID="{BFEFE326-B345-4AAC-BAFE-B49DC42572D5}" presName="sibTrans" presStyleLbl="sibTrans2D1" presStyleIdx="0" presStyleCnt="0"/>
      <dgm:spPr/>
    </dgm:pt>
    <dgm:pt modelId="{6A081E52-E826-44C1-B118-9C6B64D1F1B4}" type="pres">
      <dgm:prSet presAssocID="{7827685F-B67F-4C67-99AB-896EBF410A90}" presName="compNode" presStyleCnt="0"/>
      <dgm:spPr/>
    </dgm:pt>
    <dgm:pt modelId="{8D9F87BE-DD66-45C6-A905-B44680B8B624}" type="pres">
      <dgm:prSet presAssocID="{7827685F-B67F-4C67-99AB-896EBF410A90}" presName="iconBgRect" presStyleLbl="bgShp" presStyleIdx="2" presStyleCnt="4"/>
      <dgm:spPr/>
    </dgm:pt>
    <dgm:pt modelId="{53271CE6-C44C-4923-8442-D8FDC468006C}" type="pres">
      <dgm:prSet presAssocID="{7827685F-B67F-4C67-99AB-896EBF410A9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97088CA7-9133-45F7-B819-AFC63DCD8B72}" type="pres">
      <dgm:prSet presAssocID="{7827685F-B67F-4C67-99AB-896EBF410A90}" presName="spaceRect" presStyleCnt="0"/>
      <dgm:spPr/>
    </dgm:pt>
    <dgm:pt modelId="{CC809896-1661-4107-BFAF-A0B37FE275D8}" type="pres">
      <dgm:prSet presAssocID="{7827685F-B67F-4C67-99AB-896EBF410A90}" presName="textRect" presStyleLbl="revTx" presStyleIdx="2" presStyleCnt="4">
        <dgm:presLayoutVars>
          <dgm:chMax val="1"/>
          <dgm:chPref val="1"/>
        </dgm:presLayoutVars>
      </dgm:prSet>
      <dgm:spPr/>
    </dgm:pt>
    <dgm:pt modelId="{AE9F51F9-D5DB-42C2-A0FC-34B8B6441F81}" type="pres">
      <dgm:prSet presAssocID="{B2B16323-F065-4F16-AC65-2E669432C2D1}" presName="sibTrans" presStyleLbl="sibTrans2D1" presStyleIdx="0" presStyleCnt="0"/>
      <dgm:spPr/>
    </dgm:pt>
    <dgm:pt modelId="{2DDB1BF9-1239-40DE-9FE7-EFEDC776CDCC}" type="pres">
      <dgm:prSet presAssocID="{DCC421CD-F1A1-438D-8534-EB48393A7205}" presName="compNode" presStyleCnt="0"/>
      <dgm:spPr/>
    </dgm:pt>
    <dgm:pt modelId="{A37EF3C2-5353-443B-B2E1-3E898FE3BE3C}" type="pres">
      <dgm:prSet presAssocID="{DCC421CD-F1A1-438D-8534-EB48393A7205}" presName="iconBgRect" presStyleLbl="bgShp" presStyleIdx="3" presStyleCnt="4"/>
      <dgm:spPr/>
    </dgm:pt>
    <dgm:pt modelId="{5A713A6A-8DD1-4584-B3BA-A1223FF0778A}" type="pres">
      <dgm:prSet presAssocID="{DCC421CD-F1A1-438D-8534-EB48393A72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A5401EA7-8542-4745-B888-6F9B4BE1320E}" type="pres">
      <dgm:prSet presAssocID="{DCC421CD-F1A1-438D-8534-EB48393A7205}" presName="spaceRect" presStyleCnt="0"/>
      <dgm:spPr/>
    </dgm:pt>
    <dgm:pt modelId="{F9C4B067-6380-444E-97E1-B04431C4CAAC}" type="pres">
      <dgm:prSet presAssocID="{DCC421CD-F1A1-438D-8534-EB48393A7205}" presName="textRect" presStyleLbl="revTx" presStyleIdx="3" presStyleCnt="4">
        <dgm:presLayoutVars>
          <dgm:chMax val="1"/>
          <dgm:chPref val="1"/>
        </dgm:presLayoutVars>
      </dgm:prSet>
      <dgm:spPr/>
    </dgm:pt>
  </dgm:ptLst>
  <dgm:cxnLst>
    <dgm:cxn modelId="{B65A2526-AE84-479A-AB8F-3717200866A9}" type="presOf" srcId="{BFEFE326-B345-4AAC-BAFE-B49DC42572D5}" destId="{2D1D21C1-BED3-406D-B28F-B5D00EEB61D4}" srcOrd="0" destOrd="0" presId="urn:microsoft.com/office/officeart/2018/2/layout/IconCircleList"/>
    <dgm:cxn modelId="{375A362C-B1CA-4760-A4D8-559CBAAF2299}" type="presOf" srcId="{7D9ADADF-8C1B-41A4-BFA6-55261F74D89E}" destId="{5E40F7C7-0009-4ABD-B59A-72C56D7E8FEB}" srcOrd="0" destOrd="0" presId="urn:microsoft.com/office/officeart/2018/2/layout/IconCircleList"/>
    <dgm:cxn modelId="{0908EC58-A63E-4960-A090-A9368AC8FC90}" type="presOf" srcId="{7827685F-B67F-4C67-99AB-896EBF410A90}" destId="{CC809896-1661-4107-BFAF-A0B37FE275D8}" srcOrd="0" destOrd="0" presId="urn:microsoft.com/office/officeart/2018/2/layout/IconCircleList"/>
    <dgm:cxn modelId="{DF07405A-D894-4B01-89A0-28EDD1A2019D}" type="presOf" srcId="{B2B16323-F065-4F16-AC65-2E669432C2D1}" destId="{AE9F51F9-D5DB-42C2-A0FC-34B8B6441F81}" srcOrd="0" destOrd="0" presId="urn:microsoft.com/office/officeart/2018/2/layout/IconCircleList"/>
    <dgm:cxn modelId="{456DDA84-8F64-46C1-88B2-78F1383FD494}" srcId="{69673771-A641-4E1B-8740-F046F668752A}" destId="{7827685F-B67F-4C67-99AB-896EBF410A90}" srcOrd="2" destOrd="0" parTransId="{5042AFA3-73B4-4191-9E8B-6473262C15EF}" sibTransId="{B2B16323-F065-4F16-AC65-2E669432C2D1}"/>
    <dgm:cxn modelId="{FA69EC9E-17E2-413B-852A-17F5AE461858}" srcId="{69673771-A641-4E1B-8740-F046F668752A}" destId="{F56B3975-01C0-4289-8CB6-B9B39DE2D269}" srcOrd="0" destOrd="0" parTransId="{2CC6F70A-5914-444B-A07F-CC8E1A55BED7}" sibTransId="{7D9ADADF-8C1B-41A4-BFA6-55261F74D89E}"/>
    <dgm:cxn modelId="{633980DC-66C9-4C55-BC8B-77A08102ED0D}" type="presOf" srcId="{DCC421CD-F1A1-438D-8534-EB48393A7205}" destId="{F9C4B067-6380-444E-97E1-B04431C4CAAC}" srcOrd="0" destOrd="0" presId="urn:microsoft.com/office/officeart/2018/2/layout/IconCircleList"/>
    <dgm:cxn modelId="{62F7DADE-D215-4884-A2D4-BE535E01712C}" srcId="{69673771-A641-4E1B-8740-F046F668752A}" destId="{DCC421CD-F1A1-438D-8534-EB48393A7205}" srcOrd="3" destOrd="0" parTransId="{870A8D3E-6E84-4481-AE2D-8868C0F95287}" sibTransId="{70D43619-1DC5-4A9C-B6A5-767400543D59}"/>
    <dgm:cxn modelId="{2950ADE0-761B-4CF3-AF8A-1912D360BBEE}" type="presOf" srcId="{69673771-A641-4E1B-8740-F046F668752A}" destId="{AC4444FE-778C-4970-A735-B293712B60FD}" srcOrd="0" destOrd="0" presId="urn:microsoft.com/office/officeart/2018/2/layout/IconCircleList"/>
    <dgm:cxn modelId="{C2EFC0E5-683A-41D0-974E-52932F115EDC}" type="presOf" srcId="{F56B3975-01C0-4289-8CB6-B9B39DE2D269}" destId="{A71168F3-028E-41F7-8B70-7F15DCE9F126}" srcOrd="0" destOrd="0" presId="urn:microsoft.com/office/officeart/2018/2/layout/IconCircleList"/>
    <dgm:cxn modelId="{1A200AF1-A72F-4EA1-B5F7-C9ECD7165378}" srcId="{69673771-A641-4E1B-8740-F046F668752A}" destId="{17999DC9-4B8C-4FE2-9DF5-A0D0857FD1B9}" srcOrd="1" destOrd="0" parTransId="{97771074-2D8E-4474-9E33-B4554CBCC7E5}" sibTransId="{BFEFE326-B345-4AAC-BAFE-B49DC42572D5}"/>
    <dgm:cxn modelId="{017713F2-2D4A-4FB1-81AE-A5AFED67FAB5}" type="presOf" srcId="{17999DC9-4B8C-4FE2-9DF5-A0D0857FD1B9}" destId="{A217518F-2D3D-41AE-9FC6-D60B64C69E3C}" srcOrd="0" destOrd="0" presId="urn:microsoft.com/office/officeart/2018/2/layout/IconCircleList"/>
    <dgm:cxn modelId="{D63D25F7-04F6-4C50-8F67-19436BB0D481}" type="presParOf" srcId="{AC4444FE-778C-4970-A735-B293712B60FD}" destId="{2F563018-BEAC-40E2-BD1A-B957738E054F}" srcOrd="0" destOrd="0" presId="urn:microsoft.com/office/officeart/2018/2/layout/IconCircleList"/>
    <dgm:cxn modelId="{BECC91CB-EA56-4EBA-AE79-78B84210EDC8}" type="presParOf" srcId="{2F563018-BEAC-40E2-BD1A-B957738E054F}" destId="{ECFD53C1-1899-4EE4-96BA-B0323A68E9C9}" srcOrd="0" destOrd="0" presId="urn:microsoft.com/office/officeart/2018/2/layout/IconCircleList"/>
    <dgm:cxn modelId="{F6904525-5F31-4FA9-821A-D0E4CCE42F99}" type="presParOf" srcId="{ECFD53C1-1899-4EE4-96BA-B0323A68E9C9}" destId="{FDD9D536-6CEE-4C75-8767-6783983DCE58}" srcOrd="0" destOrd="0" presId="urn:microsoft.com/office/officeart/2018/2/layout/IconCircleList"/>
    <dgm:cxn modelId="{D129ED66-2058-4623-B977-27D4BECA0986}" type="presParOf" srcId="{ECFD53C1-1899-4EE4-96BA-B0323A68E9C9}" destId="{AA9F65FE-903F-449A-9EDA-B183A3CAF7EB}" srcOrd="1" destOrd="0" presId="urn:microsoft.com/office/officeart/2018/2/layout/IconCircleList"/>
    <dgm:cxn modelId="{E121AAA3-8A2D-45E0-831B-90E831ED7480}" type="presParOf" srcId="{ECFD53C1-1899-4EE4-96BA-B0323A68E9C9}" destId="{2FDB8D07-E4E9-44D6-B91E-465C8D821528}" srcOrd="2" destOrd="0" presId="urn:microsoft.com/office/officeart/2018/2/layout/IconCircleList"/>
    <dgm:cxn modelId="{DB5EB987-5573-4334-8D57-5727AD142373}" type="presParOf" srcId="{ECFD53C1-1899-4EE4-96BA-B0323A68E9C9}" destId="{A71168F3-028E-41F7-8B70-7F15DCE9F126}" srcOrd="3" destOrd="0" presId="urn:microsoft.com/office/officeart/2018/2/layout/IconCircleList"/>
    <dgm:cxn modelId="{B43E64BA-F273-4306-AD6D-19417E864B33}" type="presParOf" srcId="{2F563018-BEAC-40E2-BD1A-B957738E054F}" destId="{5E40F7C7-0009-4ABD-B59A-72C56D7E8FEB}" srcOrd="1" destOrd="0" presId="urn:microsoft.com/office/officeart/2018/2/layout/IconCircleList"/>
    <dgm:cxn modelId="{978A498E-D3F5-4115-B324-328C58A450EC}" type="presParOf" srcId="{2F563018-BEAC-40E2-BD1A-B957738E054F}" destId="{E284B72D-3B47-403E-8DD7-AAAE45CBB485}" srcOrd="2" destOrd="0" presId="urn:microsoft.com/office/officeart/2018/2/layout/IconCircleList"/>
    <dgm:cxn modelId="{3E3174CA-404F-43B1-91DC-6D9460523FBE}" type="presParOf" srcId="{E284B72D-3B47-403E-8DD7-AAAE45CBB485}" destId="{A4593221-7EE8-4857-8748-F8CC85E8B0DE}" srcOrd="0" destOrd="0" presId="urn:microsoft.com/office/officeart/2018/2/layout/IconCircleList"/>
    <dgm:cxn modelId="{B610835E-4691-4A58-9E1C-C28874FA970A}" type="presParOf" srcId="{E284B72D-3B47-403E-8DD7-AAAE45CBB485}" destId="{CF09E528-56D7-4AD5-BEA9-03E5BBC75B9B}" srcOrd="1" destOrd="0" presId="urn:microsoft.com/office/officeart/2018/2/layout/IconCircleList"/>
    <dgm:cxn modelId="{D0E6DF84-2447-4DCA-A523-F614371B8226}" type="presParOf" srcId="{E284B72D-3B47-403E-8DD7-AAAE45CBB485}" destId="{66AC7B68-CC8E-4E40-8976-74F6CA49A70D}" srcOrd="2" destOrd="0" presId="urn:microsoft.com/office/officeart/2018/2/layout/IconCircleList"/>
    <dgm:cxn modelId="{E9C201FC-461A-4E27-B91F-03AE0C0671C0}" type="presParOf" srcId="{E284B72D-3B47-403E-8DD7-AAAE45CBB485}" destId="{A217518F-2D3D-41AE-9FC6-D60B64C69E3C}" srcOrd="3" destOrd="0" presId="urn:microsoft.com/office/officeart/2018/2/layout/IconCircleList"/>
    <dgm:cxn modelId="{2436D4FA-C3E2-454A-BD63-AE4B9394A9CB}" type="presParOf" srcId="{2F563018-BEAC-40E2-BD1A-B957738E054F}" destId="{2D1D21C1-BED3-406D-B28F-B5D00EEB61D4}" srcOrd="3" destOrd="0" presId="urn:microsoft.com/office/officeart/2018/2/layout/IconCircleList"/>
    <dgm:cxn modelId="{763D7677-FE74-4057-A7D7-65921567C376}" type="presParOf" srcId="{2F563018-BEAC-40E2-BD1A-B957738E054F}" destId="{6A081E52-E826-44C1-B118-9C6B64D1F1B4}" srcOrd="4" destOrd="0" presId="urn:microsoft.com/office/officeart/2018/2/layout/IconCircleList"/>
    <dgm:cxn modelId="{3895BABC-77D9-4348-81BC-9CEE03BFDE02}" type="presParOf" srcId="{6A081E52-E826-44C1-B118-9C6B64D1F1B4}" destId="{8D9F87BE-DD66-45C6-A905-B44680B8B624}" srcOrd="0" destOrd="0" presId="urn:microsoft.com/office/officeart/2018/2/layout/IconCircleList"/>
    <dgm:cxn modelId="{A743907D-A55A-48AC-9D41-83CA6DF7BC3D}" type="presParOf" srcId="{6A081E52-E826-44C1-B118-9C6B64D1F1B4}" destId="{53271CE6-C44C-4923-8442-D8FDC468006C}" srcOrd="1" destOrd="0" presId="urn:microsoft.com/office/officeart/2018/2/layout/IconCircleList"/>
    <dgm:cxn modelId="{C69983F3-4542-48C5-89EF-D07D42FA1C07}" type="presParOf" srcId="{6A081E52-E826-44C1-B118-9C6B64D1F1B4}" destId="{97088CA7-9133-45F7-B819-AFC63DCD8B72}" srcOrd="2" destOrd="0" presId="urn:microsoft.com/office/officeart/2018/2/layout/IconCircleList"/>
    <dgm:cxn modelId="{BAE2D603-8ABF-493B-9A3A-8B4B69369803}" type="presParOf" srcId="{6A081E52-E826-44C1-B118-9C6B64D1F1B4}" destId="{CC809896-1661-4107-BFAF-A0B37FE275D8}" srcOrd="3" destOrd="0" presId="urn:microsoft.com/office/officeart/2018/2/layout/IconCircleList"/>
    <dgm:cxn modelId="{D500F79C-CCA2-4EE0-9E5C-BA6F18FC6222}" type="presParOf" srcId="{2F563018-BEAC-40E2-BD1A-B957738E054F}" destId="{AE9F51F9-D5DB-42C2-A0FC-34B8B6441F81}" srcOrd="5" destOrd="0" presId="urn:microsoft.com/office/officeart/2018/2/layout/IconCircleList"/>
    <dgm:cxn modelId="{4228009B-8B3C-442D-B711-2FAD4086F8B8}" type="presParOf" srcId="{2F563018-BEAC-40E2-BD1A-B957738E054F}" destId="{2DDB1BF9-1239-40DE-9FE7-EFEDC776CDCC}" srcOrd="6" destOrd="0" presId="urn:microsoft.com/office/officeart/2018/2/layout/IconCircleList"/>
    <dgm:cxn modelId="{0B9C3E08-5A53-44C9-938F-47A750BCFDE8}" type="presParOf" srcId="{2DDB1BF9-1239-40DE-9FE7-EFEDC776CDCC}" destId="{A37EF3C2-5353-443B-B2E1-3E898FE3BE3C}" srcOrd="0" destOrd="0" presId="urn:microsoft.com/office/officeart/2018/2/layout/IconCircleList"/>
    <dgm:cxn modelId="{A9FA2727-C79B-446B-A178-94974DFF611C}" type="presParOf" srcId="{2DDB1BF9-1239-40DE-9FE7-EFEDC776CDCC}" destId="{5A713A6A-8DD1-4584-B3BA-A1223FF0778A}" srcOrd="1" destOrd="0" presId="urn:microsoft.com/office/officeart/2018/2/layout/IconCircleList"/>
    <dgm:cxn modelId="{F905A587-DD65-4DAB-A39B-E4F42AE6A57C}" type="presParOf" srcId="{2DDB1BF9-1239-40DE-9FE7-EFEDC776CDCC}" destId="{A5401EA7-8542-4745-B888-6F9B4BE1320E}" srcOrd="2" destOrd="0" presId="urn:microsoft.com/office/officeart/2018/2/layout/IconCircleList"/>
    <dgm:cxn modelId="{F19A7B80-0828-49CC-9266-51B06C352728}" type="presParOf" srcId="{2DDB1BF9-1239-40DE-9FE7-EFEDC776CDCC}" destId="{F9C4B067-6380-444E-97E1-B04431C4CAAC}" srcOrd="3" destOrd="0" presId="urn:microsoft.com/office/officeart/2018/2/layout/IconCircleList"/>
  </dgm:cxnLst>
  <dgm:bg>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70339C-B3E5-40B2-96A0-9E75748C41A8}" type="doc">
      <dgm:prSet loTypeId="urn:microsoft.com/office/officeart/2018/2/layout/IconLabelList" loCatId="icon" qsTypeId="urn:microsoft.com/office/officeart/2005/8/quickstyle/simple1#2" qsCatId="simple" csTypeId="urn:microsoft.com/office/officeart/2005/8/colors/accent1_2#2" csCatId="accent1" phldr="1"/>
      <dgm:spPr/>
      <dgm:t>
        <a:bodyPr/>
        <a:lstStyle/>
        <a:p>
          <a:endParaRPr lang="en-US"/>
        </a:p>
      </dgm:t>
    </dgm:pt>
    <dgm:pt modelId="{17054EC9-A2C2-4D14-817D-77F03245359F}">
      <dgm:prSet/>
      <dgm:spPr/>
      <dgm:t>
        <a:bodyPr/>
        <a:lstStyle/>
        <a:p>
          <a:pPr>
            <a:lnSpc>
              <a:spcPct val="100000"/>
            </a:lnSpc>
          </a:pPr>
          <a:r>
            <a:rPr lang="en-GB" dirty="0"/>
            <a:t>Empowerment: real time data is used by Apple watch to detect atrial fibrillation (Shahid et al., 2025).</a:t>
          </a:r>
          <a:endParaRPr lang="en-US" dirty="0"/>
        </a:p>
      </dgm:t>
    </dgm:pt>
    <dgm:pt modelId="{88FBF36C-4EFC-4284-A075-E97B11D06C32}" type="parTrans" cxnId="{A9FA2A10-AEFE-43F9-8ED1-094E42BD24E3}">
      <dgm:prSet/>
      <dgm:spPr/>
      <dgm:t>
        <a:bodyPr/>
        <a:lstStyle/>
        <a:p>
          <a:endParaRPr lang="en-US"/>
        </a:p>
      </dgm:t>
    </dgm:pt>
    <dgm:pt modelId="{28F419AF-1A24-44CD-B9B2-A18585F149A5}" type="sibTrans" cxnId="{A9FA2A10-AEFE-43F9-8ED1-094E42BD24E3}">
      <dgm:prSet/>
      <dgm:spPr/>
      <dgm:t>
        <a:bodyPr/>
        <a:lstStyle/>
        <a:p>
          <a:endParaRPr lang="en-US"/>
        </a:p>
      </dgm:t>
    </dgm:pt>
    <dgm:pt modelId="{798FE789-937A-4DC6-9BA0-A433B1B6D826}">
      <dgm:prSet/>
      <dgm:spPr/>
      <dgm:t>
        <a:bodyPr/>
        <a:lstStyle/>
        <a:p>
          <a:pPr>
            <a:lnSpc>
              <a:spcPct val="100000"/>
            </a:lnSpc>
          </a:pPr>
          <a:r>
            <a:rPr lang="en-GB" dirty="0"/>
            <a:t>Mediation: Used for older generation to share health data with emergency services (Köhler et al., 2024)</a:t>
          </a:r>
          <a:endParaRPr lang="en-US" dirty="0"/>
        </a:p>
      </dgm:t>
    </dgm:pt>
    <dgm:pt modelId="{63FB9171-DD74-403D-8756-531531D6D69B}" type="parTrans" cxnId="{F2F8EA96-6C54-4E4B-BAD3-B88A817FB04E}">
      <dgm:prSet/>
      <dgm:spPr/>
      <dgm:t>
        <a:bodyPr/>
        <a:lstStyle/>
        <a:p>
          <a:endParaRPr lang="en-US"/>
        </a:p>
      </dgm:t>
    </dgm:pt>
    <dgm:pt modelId="{882B4CB3-7C7B-4867-94F2-380C52F13CA7}" type="sibTrans" cxnId="{F2F8EA96-6C54-4E4B-BAD3-B88A817FB04E}">
      <dgm:prSet/>
      <dgm:spPr/>
      <dgm:t>
        <a:bodyPr/>
        <a:lstStyle/>
        <a:p>
          <a:endParaRPr lang="en-US"/>
        </a:p>
      </dgm:t>
    </dgm:pt>
    <dgm:pt modelId="{E8956D2C-7595-4FD0-BFC2-762A06CFCBFE}">
      <dgm:prSet/>
      <dgm:spPr/>
      <dgm:t>
        <a:bodyPr/>
        <a:lstStyle/>
        <a:p>
          <a:pPr>
            <a:lnSpc>
              <a:spcPct val="100000"/>
            </a:lnSpc>
          </a:pPr>
          <a:r>
            <a:rPr lang="en-GB"/>
            <a:t>Enabling: Helps to take preventive measures with early detection of CVD issues</a:t>
          </a:r>
          <a:endParaRPr lang="en-US"/>
        </a:p>
      </dgm:t>
    </dgm:pt>
    <dgm:pt modelId="{C473088D-2E0B-46D4-A2C5-9BFF00CB7635}" type="parTrans" cxnId="{F01874B8-EFC8-487B-A2C4-351A445F738A}">
      <dgm:prSet/>
      <dgm:spPr/>
      <dgm:t>
        <a:bodyPr/>
        <a:lstStyle/>
        <a:p>
          <a:endParaRPr lang="en-US"/>
        </a:p>
      </dgm:t>
    </dgm:pt>
    <dgm:pt modelId="{3DA74553-97B4-44C2-9256-D2558B676ADC}" type="sibTrans" cxnId="{F01874B8-EFC8-487B-A2C4-351A445F738A}">
      <dgm:prSet/>
      <dgm:spPr/>
      <dgm:t>
        <a:bodyPr/>
        <a:lstStyle/>
        <a:p>
          <a:endParaRPr lang="en-US"/>
        </a:p>
      </dgm:t>
    </dgm:pt>
    <dgm:pt modelId="{4FFFD96B-22BC-4771-B921-AF2DB3C150E4}" type="pres">
      <dgm:prSet presAssocID="{9670339C-B3E5-40B2-96A0-9E75748C41A8}" presName="root" presStyleCnt="0">
        <dgm:presLayoutVars>
          <dgm:dir/>
          <dgm:resizeHandles val="exact"/>
        </dgm:presLayoutVars>
      </dgm:prSet>
      <dgm:spPr/>
    </dgm:pt>
    <dgm:pt modelId="{2537E5B3-5056-4C9D-91AC-20FAF81E81D4}" type="pres">
      <dgm:prSet presAssocID="{17054EC9-A2C2-4D14-817D-77F03245359F}" presName="compNode" presStyleCnt="0"/>
      <dgm:spPr/>
    </dgm:pt>
    <dgm:pt modelId="{EF4186EE-E385-40F1-A35F-72F7E80B5148}" type="pres">
      <dgm:prSet presAssocID="{17054EC9-A2C2-4D14-817D-77F0324535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D73FCFBB-8D22-4C31-9099-E9EA513E4648}" type="pres">
      <dgm:prSet presAssocID="{17054EC9-A2C2-4D14-817D-77F03245359F}" presName="spaceRect" presStyleCnt="0"/>
      <dgm:spPr/>
    </dgm:pt>
    <dgm:pt modelId="{64F8A16A-8C18-4B11-A455-25ED97C9598E}" type="pres">
      <dgm:prSet presAssocID="{17054EC9-A2C2-4D14-817D-77F03245359F}" presName="textRect" presStyleLbl="revTx" presStyleIdx="0" presStyleCnt="3">
        <dgm:presLayoutVars>
          <dgm:chMax val="1"/>
          <dgm:chPref val="1"/>
        </dgm:presLayoutVars>
      </dgm:prSet>
      <dgm:spPr/>
    </dgm:pt>
    <dgm:pt modelId="{B9E58A87-0456-4772-83B6-DA632D1D8BB3}" type="pres">
      <dgm:prSet presAssocID="{28F419AF-1A24-44CD-B9B2-A18585F149A5}" presName="sibTrans" presStyleCnt="0"/>
      <dgm:spPr/>
    </dgm:pt>
    <dgm:pt modelId="{C61CA8AE-B68C-42B7-ABBB-16EFA4AEC642}" type="pres">
      <dgm:prSet presAssocID="{798FE789-937A-4DC6-9BA0-A433B1B6D826}" presName="compNode" presStyleCnt="0"/>
      <dgm:spPr/>
    </dgm:pt>
    <dgm:pt modelId="{2C1E8BE1-510D-4D62-A7A0-D3F0F134BE7F}" type="pres">
      <dgm:prSet presAssocID="{798FE789-937A-4DC6-9BA0-A433B1B6D8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7056B447-0382-498B-9CFD-F538A2A7F65B}" type="pres">
      <dgm:prSet presAssocID="{798FE789-937A-4DC6-9BA0-A433B1B6D826}" presName="spaceRect" presStyleCnt="0"/>
      <dgm:spPr/>
    </dgm:pt>
    <dgm:pt modelId="{FE3360D0-6ACC-4A3D-9A04-3367736B1161}" type="pres">
      <dgm:prSet presAssocID="{798FE789-937A-4DC6-9BA0-A433B1B6D826}" presName="textRect" presStyleLbl="revTx" presStyleIdx="1" presStyleCnt="3">
        <dgm:presLayoutVars>
          <dgm:chMax val="1"/>
          <dgm:chPref val="1"/>
        </dgm:presLayoutVars>
      </dgm:prSet>
      <dgm:spPr/>
    </dgm:pt>
    <dgm:pt modelId="{4065A772-6EF7-4A16-BBDC-71C56D83FF9D}" type="pres">
      <dgm:prSet presAssocID="{882B4CB3-7C7B-4867-94F2-380C52F13CA7}" presName="sibTrans" presStyleCnt="0"/>
      <dgm:spPr/>
    </dgm:pt>
    <dgm:pt modelId="{17DE540B-4527-4B31-A364-E11D36C3E048}" type="pres">
      <dgm:prSet presAssocID="{E8956D2C-7595-4FD0-BFC2-762A06CFCBFE}" presName="compNode" presStyleCnt="0"/>
      <dgm:spPr/>
    </dgm:pt>
    <dgm:pt modelId="{A54F7938-F481-439F-8775-E6B28DD815EB}" type="pres">
      <dgm:prSet presAssocID="{E8956D2C-7595-4FD0-BFC2-762A06CFCBF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A13EAA09-DE32-4DE0-84D3-D7AAC2325A96}" type="pres">
      <dgm:prSet presAssocID="{E8956D2C-7595-4FD0-BFC2-762A06CFCBFE}" presName="spaceRect" presStyleCnt="0"/>
      <dgm:spPr/>
    </dgm:pt>
    <dgm:pt modelId="{F6142A58-FA4D-4F58-B4CB-3339E4354FBE}" type="pres">
      <dgm:prSet presAssocID="{E8956D2C-7595-4FD0-BFC2-762A06CFCBFE}" presName="textRect" presStyleLbl="revTx" presStyleIdx="2" presStyleCnt="3">
        <dgm:presLayoutVars>
          <dgm:chMax val="1"/>
          <dgm:chPref val="1"/>
        </dgm:presLayoutVars>
      </dgm:prSet>
      <dgm:spPr/>
    </dgm:pt>
  </dgm:ptLst>
  <dgm:cxnLst>
    <dgm:cxn modelId="{A9FA2A10-AEFE-43F9-8ED1-094E42BD24E3}" srcId="{9670339C-B3E5-40B2-96A0-9E75748C41A8}" destId="{17054EC9-A2C2-4D14-817D-77F03245359F}" srcOrd="0" destOrd="0" parTransId="{88FBF36C-4EFC-4284-A075-E97B11D06C32}" sibTransId="{28F419AF-1A24-44CD-B9B2-A18585F149A5}"/>
    <dgm:cxn modelId="{557EE52D-6FB2-4091-BF02-5302D8F4C29E}" type="presOf" srcId="{E8956D2C-7595-4FD0-BFC2-762A06CFCBFE}" destId="{F6142A58-FA4D-4F58-B4CB-3339E4354FBE}" srcOrd="0" destOrd="0" presId="urn:microsoft.com/office/officeart/2018/2/layout/IconLabelList"/>
    <dgm:cxn modelId="{38F90346-4505-4610-B0EB-1F83C5E5AA01}" type="presOf" srcId="{17054EC9-A2C2-4D14-817D-77F03245359F}" destId="{64F8A16A-8C18-4B11-A455-25ED97C9598E}" srcOrd="0" destOrd="0" presId="urn:microsoft.com/office/officeart/2018/2/layout/IconLabelList"/>
    <dgm:cxn modelId="{4C954771-1DEA-4954-8D44-7B4F5E5DE473}" type="presOf" srcId="{798FE789-937A-4DC6-9BA0-A433B1B6D826}" destId="{FE3360D0-6ACC-4A3D-9A04-3367736B1161}" srcOrd="0" destOrd="0" presId="urn:microsoft.com/office/officeart/2018/2/layout/IconLabelList"/>
    <dgm:cxn modelId="{F2F8EA96-6C54-4E4B-BAD3-B88A817FB04E}" srcId="{9670339C-B3E5-40B2-96A0-9E75748C41A8}" destId="{798FE789-937A-4DC6-9BA0-A433B1B6D826}" srcOrd="1" destOrd="0" parTransId="{63FB9171-DD74-403D-8756-531531D6D69B}" sibTransId="{882B4CB3-7C7B-4867-94F2-380C52F13CA7}"/>
    <dgm:cxn modelId="{F01874B8-EFC8-487B-A2C4-351A445F738A}" srcId="{9670339C-B3E5-40B2-96A0-9E75748C41A8}" destId="{E8956D2C-7595-4FD0-BFC2-762A06CFCBFE}" srcOrd="2" destOrd="0" parTransId="{C473088D-2E0B-46D4-A2C5-9BFF00CB7635}" sibTransId="{3DA74553-97B4-44C2-9256-D2558B676ADC}"/>
    <dgm:cxn modelId="{2B0403C5-BE9D-4313-AF34-C6D1E87B83D2}" type="presOf" srcId="{9670339C-B3E5-40B2-96A0-9E75748C41A8}" destId="{4FFFD96B-22BC-4771-B921-AF2DB3C150E4}" srcOrd="0" destOrd="0" presId="urn:microsoft.com/office/officeart/2018/2/layout/IconLabelList"/>
    <dgm:cxn modelId="{83B73AA6-DE2C-4FE6-A31D-508535EB4EEF}" type="presParOf" srcId="{4FFFD96B-22BC-4771-B921-AF2DB3C150E4}" destId="{2537E5B3-5056-4C9D-91AC-20FAF81E81D4}" srcOrd="0" destOrd="0" presId="urn:microsoft.com/office/officeart/2018/2/layout/IconLabelList"/>
    <dgm:cxn modelId="{EFF3ED28-E96F-4CE3-A369-0B34ADB2FED4}" type="presParOf" srcId="{2537E5B3-5056-4C9D-91AC-20FAF81E81D4}" destId="{EF4186EE-E385-40F1-A35F-72F7E80B5148}" srcOrd="0" destOrd="0" presId="urn:microsoft.com/office/officeart/2018/2/layout/IconLabelList"/>
    <dgm:cxn modelId="{3F57F293-1A9B-4505-B9FA-A8771AB6AD9D}" type="presParOf" srcId="{2537E5B3-5056-4C9D-91AC-20FAF81E81D4}" destId="{D73FCFBB-8D22-4C31-9099-E9EA513E4648}" srcOrd="1" destOrd="0" presId="urn:microsoft.com/office/officeart/2018/2/layout/IconLabelList"/>
    <dgm:cxn modelId="{6C77D88F-0028-4EBC-A916-2BFF7D498544}" type="presParOf" srcId="{2537E5B3-5056-4C9D-91AC-20FAF81E81D4}" destId="{64F8A16A-8C18-4B11-A455-25ED97C9598E}" srcOrd="2" destOrd="0" presId="urn:microsoft.com/office/officeart/2018/2/layout/IconLabelList"/>
    <dgm:cxn modelId="{C54C7AA0-4893-480B-AFB4-DBD2EFB4284C}" type="presParOf" srcId="{4FFFD96B-22BC-4771-B921-AF2DB3C150E4}" destId="{B9E58A87-0456-4772-83B6-DA632D1D8BB3}" srcOrd="1" destOrd="0" presId="urn:microsoft.com/office/officeart/2018/2/layout/IconLabelList"/>
    <dgm:cxn modelId="{D2EE04A6-62F7-40F7-8A60-5C6123A1EEB7}" type="presParOf" srcId="{4FFFD96B-22BC-4771-B921-AF2DB3C150E4}" destId="{C61CA8AE-B68C-42B7-ABBB-16EFA4AEC642}" srcOrd="2" destOrd="0" presId="urn:microsoft.com/office/officeart/2018/2/layout/IconLabelList"/>
    <dgm:cxn modelId="{567BFE0C-F50E-468F-A22A-111A0E0AC1C3}" type="presParOf" srcId="{C61CA8AE-B68C-42B7-ABBB-16EFA4AEC642}" destId="{2C1E8BE1-510D-4D62-A7A0-D3F0F134BE7F}" srcOrd="0" destOrd="0" presId="urn:microsoft.com/office/officeart/2018/2/layout/IconLabelList"/>
    <dgm:cxn modelId="{A8A81283-37A9-46A1-AAEF-866AEE1C1CC5}" type="presParOf" srcId="{C61CA8AE-B68C-42B7-ABBB-16EFA4AEC642}" destId="{7056B447-0382-498B-9CFD-F538A2A7F65B}" srcOrd="1" destOrd="0" presId="urn:microsoft.com/office/officeart/2018/2/layout/IconLabelList"/>
    <dgm:cxn modelId="{D463976D-43CB-4841-9092-1FB6028A55AE}" type="presParOf" srcId="{C61CA8AE-B68C-42B7-ABBB-16EFA4AEC642}" destId="{FE3360D0-6ACC-4A3D-9A04-3367736B1161}" srcOrd="2" destOrd="0" presId="urn:microsoft.com/office/officeart/2018/2/layout/IconLabelList"/>
    <dgm:cxn modelId="{F89CC350-6B79-496B-A882-ADE79A587611}" type="presParOf" srcId="{4FFFD96B-22BC-4771-B921-AF2DB3C150E4}" destId="{4065A772-6EF7-4A16-BBDC-71C56D83FF9D}" srcOrd="3" destOrd="0" presId="urn:microsoft.com/office/officeart/2018/2/layout/IconLabelList"/>
    <dgm:cxn modelId="{3267A3C6-BD14-4373-989A-1E69835D5DCC}" type="presParOf" srcId="{4FFFD96B-22BC-4771-B921-AF2DB3C150E4}" destId="{17DE540B-4527-4B31-A364-E11D36C3E048}" srcOrd="4" destOrd="0" presId="urn:microsoft.com/office/officeart/2018/2/layout/IconLabelList"/>
    <dgm:cxn modelId="{5488363F-562C-406C-BB70-3BB397928581}" type="presParOf" srcId="{17DE540B-4527-4B31-A364-E11D36C3E048}" destId="{A54F7938-F481-439F-8775-E6B28DD815EB}" srcOrd="0" destOrd="0" presId="urn:microsoft.com/office/officeart/2018/2/layout/IconLabelList"/>
    <dgm:cxn modelId="{6A11E374-3FEF-4B05-9F82-7FF905112EC7}" type="presParOf" srcId="{17DE540B-4527-4B31-A364-E11D36C3E048}" destId="{A13EAA09-DE32-4DE0-84D3-D7AAC2325A96}" srcOrd="1" destOrd="0" presId="urn:microsoft.com/office/officeart/2018/2/layout/IconLabelList"/>
    <dgm:cxn modelId="{0B64D2C4-F560-4CF1-951C-95CBAE4187D8}" type="presParOf" srcId="{17DE540B-4527-4B31-A364-E11D36C3E048}" destId="{F6142A58-FA4D-4F58-B4CB-3339E4354FBE}" srcOrd="2" destOrd="0" presId="urn:microsoft.com/office/officeart/2018/2/layout/IconLabelList"/>
  </dgm:cxnLst>
  <dgm:bg>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dgm:bg>
  <dgm:whole/>
  <dgm:extLst>
    <a:ext uri="http://schemas.microsoft.com/office/drawing/2008/diagram">
      <dsp:dataModelExt xmlns:dsp="http://schemas.microsoft.com/office/drawing/2008/diagram" relId="rId2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9D536-6CEE-4C75-8767-6783983DCE58}">
      <dsp:nvSpPr>
        <dsp:cNvPr id="0" name=""/>
        <dsp:cNvSpPr/>
      </dsp:nvSpPr>
      <dsp:spPr>
        <a:xfrm>
          <a:off x="52719" y="45490"/>
          <a:ext cx="891343" cy="8913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F65FE-903F-449A-9EDA-B183A3CAF7EB}">
      <dsp:nvSpPr>
        <dsp:cNvPr id="0" name=""/>
        <dsp:cNvSpPr/>
      </dsp:nvSpPr>
      <dsp:spPr>
        <a:xfrm>
          <a:off x="239901" y="232672"/>
          <a:ext cx="516979" cy="516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1168F3-028E-41F7-8B70-7F15DCE9F126}">
      <dsp:nvSpPr>
        <dsp:cNvPr id="0" name=""/>
        <dsp:cNvSpPr/>
      </dsp:nvSpPr>
      <dsp:spPr bwMode="white">
        <a:xfrm>
          <a:off x="1135065" y="45490"/>
          <a:ext cx="2101025" cy="891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44500">
            <a:lnSpc>
              <a:spcPct val="100000"/>
            </a:lnSpc>
            <a:spcBef>
              <a:spcPct val="0"/>
            </a:spcBef>
            <a:spcAft>
              <a:spcPct val="35000"/>
            </a:spcAft>
            <a:buNone/>
          </a:pPr>
          <a:r>
            <a:rPr lang="en-GB" sz="1000" kern="1200" dirty="0"/>
            <a:t>Apple Watch, the wearable digital intervention would be significantly improving individual ability to regulate CVD and health outcomes.</a:t>
          </a:r>
          <a:endParaRPr lang="en-US" sz="1000" kern="1200" dirty="0"/>
        </a:p>
      </dsp:txBody>
      <dsp:txXfrm>
        <a:off x="1135065" y="45490"/>
        <a:ext cx="2101025" cy="891343"/>
      </dsp:txXfrm>
    </dsp:sp>
    <dsp:sp modelId="{A4593221-7EE8-4857-8748-F8CC85E8B0DE}">
      <dsp:nvSpPr>
        <dsp:cNvPr id="0" name=""/>
        <dsp:cNvSpPr/>
      </dsp:nvSpPr>
      <dsp:spPr>
        <a:xfrm>
          <a:off x="3602178" y="45490"/>
          <a:ext cx="891343" cy="8913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09E528-56D7-4AD5-BEA9-03E5BBC75B9B}">
      <dsp:nvSpPr>
        <dsp:cNvPr id="0" name=""/>
        <dsp:cNvSpPr/>
      </dsp:nvSpPr>
      <dsp:spPr>
        <a:xfrm>
          <a:off x="3789360" y="232672"/>
          <a:ext cx="516979" cy="516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7518F-2D3D-41AE-9FC6-D60B64C69E3C}">
      <dsp:nvSpPr>
        <dsp:cNvPr id="0" name=""/>
        <dsp:cNvSpPr/>
      </dsp:nvSpPr>
      <dsp:spPr bwMode="white">
        <a:xfrm>
          <a:off x="4684524" y="45490"/>
          <a:ext cx="2101025" cy="891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44500">
            <a:lnSpc>
              <a:spcPct val="100000"/>
            </a:lnSpc>
            <a:spcBef>
              <a:spcPct val="0"/>
            </a:spcBef>
            <a:spcAft>
              <a:spcPct val="35000"/>
            </a:spcAft>
            <a:buNone/>
          </a:pPr>
          <a:r>
            <a:rPr lang="en-GB" sz="1000" kern="1200"/>
            <a:t>Policymakers can use Apple Watch technology to increase autonomy thus integrate with national health policies to reduce CVD cases.</a:t>
          </a:r>
          <a:endParaRPr lang="en-US" sz="1000" kern="1200"/>
        </a:p>
      </dsp:txBody>
      <dsp:txXfrm>
        <a:off x="4684524" y="45490"/>
        <a:ext cx="2101025" cy="891343"/>
      </dsp:txXfrm>
    </dsp:sp>
    <dsp:sp modelId="{8D9F87BE-DD66-45C6-A905-B44680B8B624}">
      <dsp:nvSpPr>
        <dsp:cNvPr id="0" name=""/>
        <dsp:cNvSpPr/>
      </dsp:nvSpPr>
      <dsp:spPr>
        <a:xfrm>
          <a:off x="52719" y="1320597"/>
          <a:ext cx="891343" cy="8913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271CE6-C44C-4923-8442-D8FDC468006C}">
      <dsp:nvSpPr>
        <dsp:cNvPr id="0" name=""/>
        <dsp:cNvSpPr/>
      </dsp:nvSpPr>
      <dsp:spPr>
        <a:xfrm>
          <a:off x="239901" y="1507779"/>
          <a:ext cx="516979" cy="516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09896-1661-4107-BFAF-A0B37FE275D8}">
      <dsp:nvSpPr>
        <dsp:cNvPr id="0" name=""/>
        <dsp:cNvSpPr/>
      </dsp:nvSpPr>
      <dsp:spPr bwMode="white">
        <a:xfrm>
          <a:off x="1135065" y="1320597"/>
          <a:ext cx="2101025" cy="891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44500">
            <a:lnSpc>
              <a:spcPct val="100000"/>
            </a:lnSpc>
            <a:spcBef>
              <a:spcPct val="0"/>
            </a:spcBef>
            <a:spcAft>
              <a:spcPct val="35000"/>
            </a:spcAft>
            <a:buNone/>
          </a:pPr>
          <a:r>
            <a:rPr lang="en-GB" sz="1000" kern="1200" dirty="0"/>
            <a:t>Healthcare education should train professionals to use and interpret technological data for monitoring patient health.</a:t>
          </a:r>
          <a:endParaRPr lang="en-US" sz="1000" kern="1200" dirty="0"/>
        </a:p>
      </dsp:txBody>
      <dsp:txXfrm>
        <a:off x="1135065" y="1320597"/>
        <a:ext cx="2101025" cy="891343"/>
      </dsp:txXfrm>
    </dsp:sp>
    <dsp:sp modelId="{A37EF3C2-5353-443B-B2E1-3E898FE3BE3C}">
      <dsp:nvSpPr>
        <dsp:cNvPr id="0" name=""/>
        <dsp:cNvSpPr/>
      </dsp:nvSpPr>
      <dsp:spPr>
        <a:xfrm>
          <a:off x="3602178" y="1320597"/>
          <a:ext cx="891343" cy="8913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13A6A-8DD1-4584-B3BA-A1223FF0778A}">
      <dsp:nvSpPr>
        <dsp:cNvPr id="0" name=""/>
        <dsp:cNvSpPr/>
      </dsp:nvSpPr>
      <dsp:spPr>
        <a:xfrm>
          <a:off x="3789360" y="1507779"/>
          <a:ext cx="516979" cy="516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4B067-6380-444E-97E1-B04431C4CAAC}">
      <dsp:nvSpPr>
        <dsp:cNvPr id="0" name=""/>
        <dsp:cNvSpPr/>
      </dsp:nvSpPr>
      <dsp:spPr bwMode="white">
        <a:xfrm>
          <a:off x="4684524" y="1320597"/>
          <a:ext cx="2101025" cy="891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44500">
            <a:lnSpc>
              <a:spcPct val="100000"/>
            </a:lnSpc>
            <a:spcBef>
              <a:spcPct val="0"/>
            </a:spcBef>
            <a:spcAft>
              <a:spcPct val="35000"/>
            </a:spcAft>
            <a:buNone/>
          </a:pPr>
          <a:r>
            <a:rPr lang="en-GB" sz="1000" kern="1200"/>
            <a:t>Further, research to improve accuracy and efficiency should be undertaken. </a:t>
          </a:r>
          <a:endParaRPr lang="en-US" sz="1000" kern="1200"/>
        </a:p>
      </dsp:txBody>
      <dsp:txXfrm>
        <a:off x="4684524" y="1320597"/>
        <a:ext cx="2101025" cy="891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186EE-E385-40F1-A35F-72F7E80B5148}">
      <dsp:nvSpPr>
        <dsp:cNvPr id="0" name=""/>
        <dsp:cNvSpPr/>
      </dsp:nvSpPr>
      <dsp:spPr>
        <a:xfrm>
          <a:off x="426366" y="214981"/>
          <a:ext cx="696093" cy="696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8A16A-8C18-4B11-A455-25ED97C9598E}">
      <dsp:nvSpPr>
        <dsp:cNvPr id="0" name=""/>
        <dsp:cNvSpPr/>
      </dsp:nvSpPr>
      <dsp:spPr bwMode="white">
        <a:xfrm>
          <a:off x="976" y="1143212"/>
          <a:ext cx="1546875" cy="61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Empowerment: real time data is used by Apple watch to detect atrial fibrillation (Shahid et al., 2025).</a:t>
          </a:r>
          <a:endParaRPr lang="en-US" sz="1100" kern="1200" dirty="0"/>
        </a:p>
      </dsp:txBody>
      <dsp:txXfrm>
        <a:off x="976" y="1143212"/>
        <a:ext cx="1546875" cy="618750"/>
      </dsp:txXfrm>
    </dsp:sp>
    <dsp:sp modelId="{2C1E8BE1-510D-4D62-A7A0-D3F0F134BE7F}">
      <dsp:nvSpPr>
        <dsp:cNvPr id="0" name=""/>
        <dsp:cNvSpPr/>
      </dsp:nvSpPr>
      <dsp:spPr>
        <a:xfrm>
          <a:off x="2243945" y="214981"/>
          <a:ext cx="696093" cy="696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360D0-6ACC-4A3D-9A04-3367736B1161}">
      <dsp:nvSpPr>
        <dsp:cNvPr id="0" name=""/>
        <dsp:cNvSpPr/>
      </dsp:nvSpPr>
      <dsp:spPr bwMode="white">
        <a:xfrm>
          <a:off x="1818554" y="1143212"/>
          <a:ext cx="1546875" cy="61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Mediation: Used for older generation to share health data with emergency services (Köhler et al., 2024)</a:t>
          </a:r>
          <a:endParaRPr lang="en-US" sz="1100" kern="1200" dirty="0"/>
        </a:p>
      </dsp:txBody>
      <dsp:txXfrm>
        <a:off x="1818554" y="1143212"/>
        <a:ext cx="1546875" cy="618750"/>
      </dsp:txXfrm>
    </dsp:sp>
    <dsp:sp modelId="{A54F7938-F481-439F-8775-E6B28DD815EB}">
      <dsp:nvSpPr>
        <dsp:cNvPr id="0" name=""/>
        <dsp:cNvSpPr/>
      </dsp:nvSpPr>
      <dsp:spPr>
        <a:xfrm>
          <a:off x="4061523" y="214981"/>
          <a:ext cx="696093" cy="696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42A58-FA4D-4F58-B4CB-3339E4354FBE}">
      <dsp:nvSpPr>
        <dsp:cNvPr id="0" name=""/>
        <dsp:cNvSpPr/>
      </dsp:nvSpPr>
      <dsp:spPr bwMode="white">
        <a:xfrm>
          <a:off x="3636132" y="1143212"/>
          <a:ext cx="1546875" cy="61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Enabling: Helps to take preventive measures with early detection of CVD issues</a:t>
          </a:r>
          <a:endParaRPr lang="en-US" sz="1100" kern="1200"/>
        </a:p>
      </dsp:txBody>
      <dsp:txXfrm>
        <a:off x="3636132" y="1143212"/>
        <a:ext cx="1546875" cy="61875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873443" y="6425249"/>
            <a:ext cx="11041380" cy="2100262"/>
          </a:xfrm>
        </p:spPr>
        <p:txBody>
          <a:bodyPr/>
          <a:lstStyle>
            <a:lvl1pPr marL="0" indent="0">
              <a:buNone/>
              <a:defRPr sz="2520">
                <a:solidFill>
                  <a:schemeClr val="tx1">
                    <a:tint val="82000"/>
                  </a:schemeClr>
                </a:solidFill>
              </a:defRPr>
            </a:lvl1pPr>
            <a:lvl2pPr marL="480060" indent="0">
              <a:buNone/>
              <a:defRPr sz="2100">
                <a:solidFill>
                  <a:schemeClr val="tx1">
                    <a:tint val="82000"/>
                  </a:schemeClr>
                </a:solidFill>
              </a:defRPr>
            </a:lvl2pPr>
            <a:lvl3pPr marL="960120" indent="0">
              <a:buNone/>
              <a:defRPr sz="1890">
                <a:solidFill>
                  <a:schemeClr val="tx1">
                    <a:tint val="82000"/>
                  </a:schemeClr>
                </a:solidFill>
              </a:defRPr>
            </a:lvl3pPr>
            <a:lvl4pPr marL="1440180" indent="0">
              <a:buNone/>
              <a:defRPr sz="1680">
                <a:solidFill>
                  <a:schemeClr val="tx1">
                    <a:tint val="82000"/>
                  </a:schemeClr>
                </a:solidFill>
              </a:defRPr>
            </a:lvl4pPr>
            <a:lvl5pPr marL="1920240" indent="0">
              <a:buNone/>
              <a:defRPr sz="1680">
                <a:solidFill>
                  <a:schemeClr val="tx1">
                    <a:tint val="82000"/>
                  </a:schemeClr>
                </a:solidFill>
              </a:defRPr>
            </a:lvl5pPr>
            <a:lvl6pPr marL="2400300" indent="0">
              <a:buNone/>
              <a:defRPr sz="1680">
                <a:solidFill>
                  <a:schemeClr val="tx1">
                    <a:tint val="82000"/>
                  </a:schemeClr>
                </a:solidFill>
              </a:defRPr>
            </a:lvl6pPr>
            <a:lvl7pPr marL="2880360" indent="0">
              <a:buNone/>
              <a:defRPr sz="1680">
                <a:solidFill>
                  <a:schemeClr val="tx1">
                    <a:tint val="82000"/>
                  </a:schemeClr>
                </a:solidFill>
              </a:defRPr>
            </a:lvl7pPr>
            <a:lvl8pPr marL="3360420" indent="0">
              <a:buNone/>
              <a:defRPr sz="1680">
                <a:solidFill>
                  <a:schemeClr val="tx1">
                    <a:tint val="82000"/>
                  </a:schemeClr>
                </a:solidFill>
              </a:defRPr>
            </a:lvl8pPr>
            <a:lvl9pPr marL="3840480" indent="0">
              <a:buNone/>
              <a:defRPr sz="168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6"/>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6"/>
            <a:ext cx="6480810" cy="6823075"/>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5"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82000"/>
                  </a:schemeClr>
                </a:solidFill>
              </a:defRPr>
            </a:lvl1pPr>
          </a:lstStyle>
          <a:p>
            <a:fld id="{846CE7D5-CF57-46EF-B807-FDD0502418D4}" type="datetimeFigureOut">
              <a:rPr lang="en-US" smtClean="0"/>
              <a:t>10/31/2025</a:t>
            </a:fld>
            <a:endParaRPr lang="en-US"/>
          </a:p>
        </p:txBody>
      </p:sp>
      <p:sp>
        <p:nvSpPr>
          <p:cNvPr id="5" name="Footer Placeholder 4"/>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hyperlink" Target="https://doi.org/10.1177/08295735211055355" TargetMode="External"/><Relationship Id="rId18" Type="http://schemas.openxmlformats.org/officeDocument/2006/relationships/hyperlink" Target="https://www.sciencedirect.com/science/article/pii/S1469029225000780#sec1" TargetMode="External"/><Relationship Id="rId26" Type="http://schemas.openxmlformats.org/officeDocument/2006/relationships/diagramLayout" Target="../diagrams/layout2.xml"/><Relationship Id="rId3" Type="http://schemas.openxmlformats.org/officeDocument/2006/relationships/image" Target="../media/image4.png"/><Relationship Id="rId21" Type="http://schemas.openxmlformats.org/officeDocument/2006/relationships/hyperlink" Target="https://pmc.ncbi.nlm.nih.gov/articles/PMC6481017/" TargetMode="External"/><Relationship Id="rId7" Type="http://schemas.openxmlformats.org/officeDocument/2006/relationships/diagramQuickStyle" Target="../diagrams/quickStyle1.xml"/><Relationship Id="rId12" Type="http://schemas.openxmlformats.org/officeDocument/2006/relationships/hyperlink" Target="https://www.gov.uk/government/statistics/cardiovascular-disease-profiles-december-2024-update/cardiovascular-disease-profiles-short-statistical-commentary" TargetMode="External"/><Relationship Id="rId17" Type="http://schemas.openxmlformats.org/officeDocument/2006/relationships/hyperlink" Target="https://www.jmir.org/2024/1/e58936/" TargetMode="External"/><Relationship Id="rId25" Type="http://schemas.openxmlformats.org/officeDocument/2006/relationships/diagramData" Target="../diagrams/data2.xml"/><Relationship Id="rId2" Type="http://schemas.openxmlformats.org/officeDocument/2006/relationships/image" Target="../media/image3.jpeg"/><Relationship Id="rId16" Type="http://schemas.openxmlformats.org/officeDocument/2006/relationships/hyperlink" Target="https://pmc.ncbi.nlm.nih.gov/articles/PMC11972952/" TargetMode="External"/><Relationship Id="rId20" Type="http://schemas.openxmlformats.org/officeDocument/2006/relationships/hyperlink" Target="https://www.tandfonline.com/doi/full/10.1080/1612197X.2023.2180067#d1e231" TargetMode="External"/><Relationship Id="rId29" Type="http://schemas.microsoft.com/office/2007/relationships/diagramDrawing" Target="../diagrams/drawing2.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hyperlink" Target="https://doi.org/10.1038/s44159-022-00056-w" TargetMode="External"/><Relationship Id="rId24" Type="http://schemas.openxmlformats.org/officeDocument/2006/relationships/image" Target="../media/image14.jpeg"/><Relationship Id="rId5" Type="http://schemas.openxmlformats.org/officeDocument/2006/relationships/diagramData" Target="../diagrams/data1.xml"/><Relationship Id="rId15" Type="http://schemas.openxmlformats.org/officeDocument/2006/relationships/hyperlink" Target="https://www.ahajournals.org/doi/10.1161/CIRCRESAHA.122.322389" TargetMode="External"/><Relationship Id="rId23" Type="http://schemas.openxmlformats.org/officeDocument/2006/relationships/hyperlink" Target="https://www.who.int/health-topics/health-promotion" TargetMode="External"/><Relationship Id="rId28" Type="http://schemas.openxmlformats.org/officeDocument/2006/relationships/diagramColors" Target="../diagrams/colors2.xml"/><Relationship Id="rId10" Type="http://schemas.openxmlformats.org/officeDocument/2006/relationships/hyperlink" Target="https://doi.org/10.7189/jogh.07.010308" TargetMode="External"/><Relationship Id="rId19" Type="http://schemas.openxmlformats.org/officeDocument/2006/relationships/hyperlink" Target="https://pmc.ncbi.nlm.nih.gov/articles/PMC11780081/" TargetMode="External"/><Relationship Id="rId4" Type="http://schemas.openxmlformats.org/officeDocument/2006/relationships/image" Target="../media/image5.png"/><Relationship Id="rId9" Type="http://schemas.microsoft.com/office/2007/relationships/diagramDrawing" Target="../diagrams/drawing1.xml"/><Relationship Id="rId14" Type="http://schemas.openxmlformats.org/officeDocument/2006/relationships/hyperlink" Target="https://pmc.ncbi.nlm.nih.gov/articles/PMC11234062/" TargetMode="External"/><Relationship Id="rId22" Type="http://schemas.openxmlformats.org/officeDocument/2006/relationships/hyperlink" Target="https://www.who.int/news-room/fact-sheets/detail/cardiovascular-diseases-(cvds)" TargetMode="External"/><Relationship Id="rId27"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0" y="1200150"/>
            <a:ext cx="12801600" cy="72009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225" dirty="0"/>
          </a:p>
        </p:txBody>
      </p:sp>
      <p:sp>
        <p:nvSpPr>
          <p:cNvPr id="2" name="Title 1"/>
          <p:cNvSpPr>
            <a:spLocks noGrp="1"/>
          </p:cNvSpPr>
          <p:nvPr>
            <p:ph type="ctrTitle"/>
          </p:nvPr>
        </p:nvSpPr>
        <p:spPr>
          <a:xfrm>
            <a:off x="880109" y="2433711"/>
            <a:ext cx="5068135" cy="3001281"/>
          </a:xfrm>
        </p:spPr>
        <p:txBody>
          <a:bodyPr>
            <a:normAutofit/>
          </a:bodyPr>
          <a:lstStyle/>
          <a:p>
            <a:pPr algn="l"/>
            <a:r>
              <a:rPr lang="en-GB" sz="3570" b="1" dirty="0">
                <a:solidFill>
                  <a:schemeClr val="bg1"/>
                </a:solidFill>
                <a:ea typeface="+mj-lt"/>
                <a:cs typeface="+mj-lt"/>
              </a:rPr>
              <a:t>Role of Digital wearables, the Apple Watch to alleviate cases of cardiovascular diseases</a:t>
            </a:r>
            <a:endParaRPr lang="en-US" sz="3570" dirty="0">
              <a:solidFill>
                <a:schemeClr val="bg1"/>
              </a:solidFill>
            </a:endParaRPr>
          </a:p>
          <a:p>
            <a:pPr algn="l"/>
            <a:endParaRPr lang="en-US" sz="3570" dirty="0">
              <a:solidFill>
                <a:schemeClr val="bg1"/>
              </a:solidFill>
            </a:endParaRPr>
          </a:p>
        </p:txBody>
      </p:sp>
      <p:sp>
        <p:nvSpPr>
          <p:cNvPr id="3" name="Subtitle 2"/>
          <p:cNvSpPr>
            <a:spLocks noGrp="1"/>
          </p:cNvSpPr>
          <p:nvPr>
            <p:ph type="subTitle" idx="1"/>
          </p:nvPr>
        </p:nvSpPr>
        <p:spPr>
          <a:xfrm>
            <a:off x="390989" y="5835039"/>
            <a:ext cx="6009811" cy="2323123"/>
          </a:xfrm>
        </p:spPr>
        <p:txBody>
          <a:bodyPr vert="horz" lIns="96012" tIns="48006" rIns="96012" bIns="48006" rtlCol="0" anchor="t">
            <a:normAutofit lnSpcReduction="10000"/>
          </a:bodyPr>
          <a:lstStyle/>
          <a:p>
            <a:pPr algn="l"/>
            <a:r>
              <a:rPr lang="en-GB" b="1" dirty="0">
                <a:solidFill>
                  <a:schemeClr val="bg1"/>
                </a:solidFill>
                <a:ea typeface="+mn-lt"/>
                <a:cs typeface="+mn-lt"/>
              </a:rPr>
              <a:t>Name : Priyankaben </a:t>
            </a:r>
            <a:r>
              <a:rPr lang="en-GB" b="1" dirty="0" err="1">
                <a:solidFill>
                  <a:schemeClr val="bg1"/>
                </a:solidFill>
                <a:ea typeface="+mn-lt"/>
                <a:cs typeface="+mn-lt"/>
              </a:rPr>
              <a:t>Mukeshbhai</a:t>
            </a:r>
            <a:r>
              <a:rPr lang="en-GB" b="1" dirty="0">
                <a:solidFill>
                  <a:schemeClr val="bg1"/>
                </a:solidFill>
                <a:ea typeface="+mn-lt"/>
                <a:cs typeface="+mn-lt"/>
              </a:rPr>
              <a:t> Ahir</a:t>
            </a:r>
          </a:p>
          <a:p>
            <a:pPr algn="l"/>
            <a:r>
              <a:rPr lang="en-GB" b="1" dirty="0">
                <a:solidFill>
                  <a:schemeClr val="bg1"/>
                </a:solidFill>
                <a:ea typeface="+mn-lt"/>
                <a:cs typeface="+mn-lt"/>
              </a:rPr>
              <a:t>Student Number: 2433322</a:t>
            </a:r>
            <a:br>
              <a:rPr lang="en-GB" b="1" dirty="0">
                <a:solidFill>
                  <a:schemeClr val="bg1"/>
                </a:solidFill>
                <a:ea typeface="+mn-lt"/>
                <a:cs typeface="+mn-lt"/>
              </a:rPr>
            </a:br>
            <a:r>
              <a:rPr lang="en-GB" b="1" dirty="0">
                <a:solidFill>
                  <a:schemeClr val="bg1"/>
                </a:solidFill>
                <a:ea typeface="+mn-lt"/>
                <a:cs typeface="+mn-lt"/>
              </a:rPr>
              <a:t>Module Code : 7009</a:t>
            </a:r>
            <a:br>
              <a:rPr lang="en-GB" b="1" dirty="0">
                <a:solidFill>
                  <a:schemeClr val="bg1"/>
                </a:solidFill>
                <a:ea typeface="+mn-lt"/>
                <a:cs typeface="+mn-lt"/>
              </a:rPr>
            </a:br>
            <a:r>
              <a:rPr lang="en-GB" b="1" dirty="0">
                <a:solidFill>
                  <a:schemeClr val="bg1"/>
                </a:solidFill>
                <a:ea typeface="+mn-lt"/>
                <a:cs typeface="+mn-lt"/>
              </a:rPr>
              <a:t>Lecturer’s Name: Dr Besty Jose  </a:t>
            </a:r>
          </a:p>
          <a:p>
            <a:pPr algn="l"/>
            <a:r>
              <a:rPr lang="en-GB" b="1" dirty="0" err="1">
                <a:solidFill>
                  <a:schemeClr val="bg1"/>
                </a:solidFill>
                <a:ea typeface="+mn-lt"/>
                <a:cs typeface="+mn-lt"/>
              </a:rPr>
              <a:t>Moduel</a:t>
            </a:r>
            <a:r>
              <a:rPr lang="en-GB" b="1" dirty="0">
                <a:solidFill>
                  <a:schemeClr val="bg1"/>
                </a:solidFill>
                <a:ea typeface="+mn-lt"/>
                <a:cs typeface="+mn-lt"/>
              </a:rPr>
              <a:t> Name : Population Health &amp; Digital Health Promotion</a:t>
            </a:r>
            <a:endParaRPr lang="en-US" dirty="0">
              <a:solidFill>
                <a:schemeClr val="bg1"/>
              </a:solidFill>
            </a:endParaRPr>
          </a:p>
        </p:txBody>
      </p:sp>
      <p:pic>
        <p:nvPicPr>
          <p:cNvPr id="4" name="Picture 3" descr="The Digital Biomarkers in Healthcare"/>
          <p:cNvPicPr>
            <a:picLocks noChangeAspect="1"/>
          </p:cNvPicPr>
          <p:nvPr/>
        </p:nvPicPr>
        <p:blipFill>
          <a:blip r:embed="rId2"/>
          <a:srcRect l="30113" r="7303" b="-1"/>
          <a:stretch>
            <a:fillRect/>
          </a:stretch>
        </p:blipFill>
        <p:spPr>
          <a:xfrm>
            <a:off x="6400800" y="2083594"/>
            <a:ext cx="5524024" cy="494297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20" name="Freeform: Shape 19"/>
          <p:cNvSpPr>
            <a:spLocks noGrp="1" noRot="1" noChangeAspect="1" noMove="1" noResize="1" noEditPoints="1" noAdjustHandles="1" noChangeArrowheads="1" noChangeShapeType="1" noTextEdit="1"/>
          </p:cNvSpPr>
          <p:nvPr/>
        </p:nvSpPr>
        <p:spPr>
          <a:xfrm>
            <a:off x="6400800" y="5545378"/>
            <a:ext cx="5524024" cy="1481189"/>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225"/>
          </a:p>
        </p:txBody>
      </p:sp>
      <p:sp>
        <p:nvSpPr>
          <p:cNvPr id="21" name="Freeform: Shape 20"/>
          <p:cNvSpPr>
            <a:spLocks noGrp="1" noRot="1" noChangeAspect="1" noMove="1" noResize="1" noEditPoints="1" noAdjustHandles="1" noChangeArrowheads="1" noChangeShapeType="1" noTextEdit="1"/>
          </p:cNvSpPr>
          <p:nvPr/>
        </p:nvSpPr>
        <p:spPr>
          <a:xfrm>
            <a:off x="6400800" y="5545378"/>
            <a:ext cx="5524024" cy="1481189"/>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225"/>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Wearable Tech in Healthcare: Bridging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1987" y="5424559"/>
            <a:ext cx="2101816" cy="12380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49025" y="1050052"/>
            <a:ext cx="4169909" cy="287515"/>
          </a:xfrm>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p:spPr>
        <p:txBody>
          <a:bodyPr wrap="square">
            <a:spAutoFit/>
          </a:bodyPr>
          <a:lstStyle/>
          <a:p>
            <a:pPr algn="ctr" defTabSz="1075055"/>
            <a:r>
              <a:rPr lang="en-GB" sz="1400" b="1" dirty="0">
                <a:latin typeface="+mn-lt"/>
                <a:ea typeface="+mn-ea"/>
                <a:cs typeface="+mn-cs"/>
              </a:rPr>
              <a:t>Health promotion values and principles </a:t>
            </a:r>
            <a:endParaRPr lang="en-US" sz="1400" b="1" dirty="0">
              <a:latin typeface="+mn-lt"/>
              <a:ea typeface="+mn-ea"/>
              <a:cs typeface="+mn-cs"/>
            </a:endParaRPr>
          </a:p>
        </p:txBody>
      </p:sp>
      <p:sp>
        <p:nvSpPr>
          <p:cNvPr id="12" name="TextBox 11"/>
          <p:cNvSpPr txBox="1"/>
          <p:nvPr/>
        </p:nvSpPr>
        <p:spPr>
          <a:xfrm>
            <a:off x="4449025" y="1377187"/>
            <a:ext cx="4148875" cy="1343445"/>
          </a:xfrm>
          <a:prstGeom prst="rect">
            <a:avLst/>
          </a:prstGeom>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p:spPr>
        <p:txBody>
          <a:bodyPr rot="0" spcFirstLastPara="0" vertOverflow="overflow" horzOverflow="overflow" vert="horz" wrap="square" lIns="96012" tIns="48006" rIns="96012" bIns="48006" numCol="1" spcCol="0" rtlCol="0" fromWordArt="0" anchor="t" anchorCtr="0" forceAA="0" compatLnSpc="1">
            <a:spAutoFit/>
          </a:bodyPr>
          <a:lstStyle/>
          <a:p>
            <a:pPr marL="60325" indent="-300355" algn="just">
              <a:buFont typeface="Arial" panose="020B0604020202020204"/>
              <a:buChar char="•"/>
            </a:pPr>
            <a:r>
              <a:rPr lang="en-GB" sz="900" dirty="0"/>
              <a:t>Health promotion is identified as the practice advocating the need for increasing self-empowerment and ability to have greater control of the individuals on health (World Health Organisation, 2025b).</a:t>
            </a:r>
            <a:endParaRPr lang="en-US" sz="900" dirty="0"/>
          </a:p>
          <a:p>
            <a:pPr marL="60325" indent="-300355" algn="just">
              <a:buFont typeface="Arial" panose="020B0604020202020204"/>
              <a:buChar char="•"/>
            </a:pPr>
            <a:r>
              <a:rPr lang="en-GB" sz="900" dirty="0"/>
              <a:t>The Ottawa Charter elucidated advocating for drivers to increase health promotion, alongside, enabling and mediating resources for health promotion (</a:t>
            </a:r>
            <a:r>
              <a:rPr lang="en-GB" sz="900" dirty="0" err="1"/>
              <a:t>Dugani</a:t>
            </a:r>
            <a:r>
              <a:rPr lang="en-GB" sz="900" dirty="0"/>
              <a:t>, Bhutta and Kissoon, 2017).</a:t>
            </a:r>
          </a:p>
          <a:p>
            <a:pPr marL="60325" indent="-300355" algn="just">
              <a:buFont typeface="Arial" panose="020B0604020202020204"/>
              <a:buChar char="•"/>
            </a:pPr>
            <a:r>
              <a:rPr lang="en-GB" sz="900" dirty="0"/>
              <a:t>Apple Watch aligns with health promotion concepts to address cardiovascular disease:</a:t>
            </a:r>
          </a:p>
          <a:p>
            <a:pPr algn="just"/>
            <a:endParaRPr lang="en-US" sz="900" dirty="0"/>
          </a:p>
        </p:txBody>
      </p:sp>
      <p:sp>
        <p:nvSpPr>
          <p:cNvPr id="4" name="TextBox 3"/>
          <p:cNvSpPr txBox="1"/>
          <p:nvPr/>
        </p:nvSpPr>
        <p:spPr>
          <a:xfrm>
            <a:off x="-1" y="331065"/>
            <a:ext cx="1978927" cy="400110"/>
          </a:xfrm>
          <a:prstGeom prst="rect">
            <a:avLst/>
          </a:prstGeom>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p:spPr>
        <p:txBody>
          <a:bodyPr wrap="square">
            <a:spAutoFit/>
          </a:bodyPr>
          <a:lstStyle/>
          <a:p>
            <a:r>
              <a:rPr lang="en-GB" sz="2000" b="1" dirty="0"/>
              <a:t>Background</a:t>
            </a:r>
            <a:endParaRPr lang="en-IN" sz="1400" b="1" dirty="0"/>
          </a:p>
        </p:txBody>
      </p:sp>
      <p:sp>
        <p:nvSpPr>
          <p:cNvPr id="6" name="Content Placeholder 2"/>
          <p:cNvSpPr txBox="1"/>
          <p:nvPr/>
        </p:nvSpPr>
        <p:spPr>
          <a:xfrm>
            <a:off x="0" y="638842"/>
            <a:ext cx="4369937" cy="3059881"/>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p:spPr>
        <p:txBody>
          <a:bodyPr vert="horz" lIns="96012" tIns="48006" rIns="96012" bIns="48006" rtlCol="0">
            <a:noAutofit/>
          </a:bodyPr>
          <a:lst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a:lstStyle>
          <a:p>
            <a:pPr marL="88900" indent="-59055">
              <a:lnSpc>
                <a:spcPct val="100000"/>
              </a:lnSpc>
              <a:spcBef>
                <a:spcPts val="600"/>
              </a:spcBef>
            </a:pPr>
            <a:r>
              <a:rPr lang="en-GB" sz="850" dirty="0">
                <a:ea typeface="+mn-lt"/>
                <a:cs typeface="+mn-lt"/>
              </a:rPr>
              <a:t>Cardiovascular diseases are growing cause of concern, with more than 19.8 million deaths in 2022 across the world (World Health Organisation, 2025a).</a:t>
            </a:r>
            <a:endParaRPr lang="en-US" sz="850" dirty="0"/>
          </a:p>
          <a:p>
            <a:pPr marL="88900" indent="-59055">
              <a:lnSpc>
                <a:spcPct val="100000"/>
              </a:lnSpc>
              <a:spcBef>
                <a:spcPts val="600"/>
              </a:spcBef>
            </a:pPr>
            <a:r>
              <a:rPr lang="en-GB" sz="850" dirty="0">
                <a:ea typeface="+mn-lt"/>
                <a:cs typeface="+mn-lt"/>
              </a:rPr>
              <a:t>85 per cent cases of deaths reported in 2022 are due to stroke and heart attack (World Health Organisation, 2025a).</a:t>
            </a:r>
            <a:endParaRPr lang="en-US" sz="850" dirty="0"/>
          </a:p>
          <a:p>
            <a:pPr marL="88900" indent="-59055">
              <a:lnSpc>
                <a:spcPct val="100000"/>
              </a:lnSpc>
              <a:spcBef>
                <a:spcPts val="600"/>
              </a:spcBef>
            </a:pPr>
            <a:r>
              <a:rPr lang="en-GB" sz="850" dirty="0">
                <a:ea typeface="+mn-lt"/>
                <a:cs typeface="+mn-lt"/>
              </a:rPr>
              <a:t>Incidence rate of coronary heart disease in the UK declined by 46 per cent in 2024 (GOV.UK, 2024).</a:t>
            </a:r>
            <a:endParaRPr lang="en-US" sz="850" dirty="0"/>
          </a:p>
          <a:p>
            <a:pPr marL="88900" indent="-59055">
              <a:lnSpc>
                <a:spcPct val="100000"/>
              </a:lnSpc>
              <a:spcBef>
                <a:spcPts val="600"/>
              </a:spcBef>
            </a:pPr>
            <a:r>
              <a:rPr lang="en-GB" sz="850" dirty="0">
                <a:ea typeface="+mn-lt"/>
                <a:cs typeface="+mn-lt"/>
              </a:rPr>
              <a:t>However, 480 people die of cardiovascular diseases in UK every day and one in every 3 minutes (British Heart Foundation, 2025).</a:t>
            </a:r>
            <a:endParaRPr lang="en-US" sz="850" dirty="0"/>
          </a:p>
          <a:p>
            <a:pPr marL="88900" indent="-59055">
              <a:lnSpc>
                <a:spcPct val="100000"/>
              </a:lnSpc>
              <a:spcBef>
                <a:spcPts val="600"/>
              </a:spcBef>
            </a:pPr>
            <a:r>
              <a:rPr lang="en-GB" sz="850" dirty="0">
                <a:ea typeface="+mn-lt"/>
                <a:cs typeface="+mn-lt"/>
              </a:rPr>
              <a:t>Undiagnosed hypertension in UK ranged from 7.8 to 9.4 per cent in 2021 in England (GOV.UK, 2024).</a:t>
            </a:r>
            <a:endParaRPr lang="en-US" sz="850" dirty="0"/>
          </a:p>
          <a:p>
            <a:pPr marL="88900" indent="-59055">
              <a:lnSpc>
                <a:spcPct val="100000"/>
              </a:lnSpc>
              <a:spcBef>
                <a:spcPts val="600"/>
              </a:spcBef>
            </a:pPr>
            <a:r>
              <a:rPr lang="en-GB" sz="850" dirty="0">
                <a:ea typeface="+mn-lt"/>
                <a:cs typeface="+mn-lt"/>
              </a:rPr>
              <a:t>More than 7.6 million people in the UK are living with cardiovascular disease. </a:t>
            </a:r>
            <a:endParaRPr lang="en-US" sz="850" dirty="0"/>
          </a:p>
          <a:p>
            <a:pPr marL="88900" indent="-59055">
              <a:lnSpc>
                <a:spcPct val="100000"/>
              </a:lnSpc>
              <a:spcBef>
                <a:spcPts val="600"/>
              </a:spcBef>
            </a:pPr>
            <a:r>
              <a:rPr lang="en-GB" sz="850" dirty="0">
                <a:ea typeface="+mn-lt"/>
                <a:cs typeface="+mn-lt"/>
              </a:rPr>
              <a:t>Public health initiatives to alleviate CVD includes non-digital intervention such as mass media campaign and public health policies such as reduction in intake of salt is witnessed in England, which aims to lower risk of CVD (Ikeda et al., 2025).</a:t>
            </a:r>
            <a:endParaRPr lang="en-GB" sz="850" dirty="0"/>
          </a:p>
          <a:p>
            <a:pPr marL="88900" indent="-59055">
              <a:lnSpc>
                <a:spcPct val="100000"/>
              </a:lnSpc>
              <a:spcBef>
                <a:spcPts val="600"/>
              </a:spcBef>
            </a:pPr>
            <a:r>
              <a:rPr lang="en-GB" sz="850" dirty="0">
                <a:ea typeface="+mn-lt"/>
                <a:cs typeface="+mn-lt"/>
              </a:rPr>
              <a:t>Digital interventions used for improving cardiovascular health include wearable devices (Hughes et al., 2023).</a:t>
            </a:r>
            <a:endParaRPr lang="en-GB" sz="850" dirty="0"/>
          </a:p>
          <a:p>
            <a:pPr marL="88900" indent="-59055">
              <a:lnSpc>
                <a:spcPct val="100000"/>
              </a:lnSpc>
              <a:spcBef>
                <a:spcPts val="600"/>
              </a:spcBef>
            </a:pPr>
            <a:r>
              <a:rPr lang="en-GB" sz="850" dirty="0">
                <a:ea typeface="+mn-lt"/>
                <a:cs typeface="+mn-lt"/>
              </a:rPr>
              <a:t>The Apple Watch a digital wearable device is found to be promising and user friendly in detecting Atrial Fibrillation rapidly (Shahid et al., 2025).</a:t>
            </a:r>
            <a:endParaRPr lang="en-GB" sz="850" dirty="0"/>
          </a:p>
          <a:p>
            <a:pPr marL="88900" indent="-59055">
              <a:lnSpc>
                <a:spcPct val="100000"/>
              </a:lnSpc>
              <a:spcBef>
                <a:spcPts val="600"/>
              </a:spcBef>
            </a:pPr>
            <a:endParaRPr lang="en-US" sz="850" dirty="0"/>
          </a:p>
        </p:txBody>
      </p:sp>
      <p:pic>
        <p:nvPicPr>
          <p:cNvPr id="7" name="Picture 6"/>
          <p:cNvPicPr>
            <a:picLocks noChangeAspect="1"/>
          </p:cNvPicPr>
          <p:nvPr/>
        </p:nvPicPr>
        <p:blipFill>
          <a:blip r:embed="rId3"/>
          <a:stretch>
            <a:fillRect/>
          </a:stretch>
        </p:blipFill>
        <p:spPr>
          <a:xfrm>
            <a:off x="436103" y="3789934"/>
            <a:ext cx="2129298" cy="1224346"/>
          </a:xfrm>
          <a:prstGeom prst="rect">
            <a:avLst/>
          </a:prstGeom>
        </p:spPr>
      </p:pic>
      <p:sp>
        <p:nvSpPr>
          <p:cNvPr id="9" name="TextBox 8"/>
          <p:cNvSpPr txBox="1"/>
          <p:nvPr/>
        </p:nvSpPr>
        <p:spPr>
          <a:xfrm>
            <a:off x="2576330" y="4066643"/>
            <a:ext cx="2068673" cy="507831"/>
          </a:xfrm>
          <a:prstGeom prst="rect">
            <a:avLst/>
          </a:prstGeom>
          <a:noFill/>
        </p:spPr>
        <p:txBody>
          <a:bodyPr wrap="square">
            <a:spAutoFit/>
          </a:bodyPr>
          <a:lstStyle/>
          <a:p>
            <a:r>
              <a:rPr lang="en-GB" sz="900" dirty="0"/>
              <a:t>Figure 1: need for intervention to address CVD (Source: British Heart Foundation, 2025)</a:t>
            </a:r>
          </a:p>
        </p:txBody>
      </p:sp>
      <p:sp>
        <p:nvSpPr>
          <p:cNvPr id="11" name="TextBox 10"/>
          <p:cNvSpPr txBox="1"/>
          <p:nvPr/>
        </p:nvSpPr>
        <p:spPr>
          <a:xfrm>
            <a:off x="-1" y="5014280"/>
            <a:ext cx="3672415" cy="418128"/>
          </a:xfrm>
          <a:prstGeom prst="rect">
            <a:avLst/>
          </a:prstGeom>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p:spPr>
        <p:txBody>
          <a:bodyPr wrap="square">
            <a:spAutoFit/>
          </a:bodyPr>
          <a:lstStyle>
            <a:defPPr>
              <a:defRPr lang="en-US"/>
            </a:defPPr>
            <a:lvl1pPr>
              <a:defRPr b="1"/>
            </a:lvl1pPr>
          </a:lstStyle>
          <a:p>
            <a:r>
              <a:rPr lang="en-GB" dirty="0"/>
              <a:t>Behavioural change theory </a:t>
            </a:r>
            <a:endParaRPr lang="en-IN" dirty="0"/>
          </a:p>
        </p:txBody>
      </p:sp>
      <p:sp>
        <p:nvSpPr>
          <p:cNvPr id="13" name="Content Placeholder 2"/>
          <p:cNvSpPr txBox="1"/>
          <p:nvPr/>
        </p:nvSpPr>
        <p:spPr>
          <a:xfrm>
            <a:off x="0" y="5389474"/>
            <a:ext cx="3672415" cy="2248469"/>
          </a:xfrm>
          <a:prstGeom prst="rect">
            <a:avLst/>
          </a:prstGeom>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p:spPr>
        <p:txBody>
          <a:bodyPr vert="horz" lIns="96012" tIns="48006" rIns="96012" bIns="48006" rtlCol="0" anchor="ctr">
            <a:normAutofit fontScale="77500" lnSpcReduction="20000"/>
          </a:bodyPr>
          <a:lst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a:lstStyle>
          <a:p>
            <a:pPr>
              <a:lnSpc>
                <a:spcPct val="100000"/>
              </a:lnSpc>
            </a:pPr>
            <a:r>
              <a:rPr lang="en-GB" sz="1000" dirty="0">
                <a:ea typeface="+mn-lt"/>
                <a:cs typeface="+mn-lt"/>
              </a:rPr>
              <a:t>The Self‑Determination Theory better suits the chosen digital intervention “Apple Watch” to improve cardiovascular conditions.</a:t>
            </a:r>
            <a:endParaRPr lang="en-US" sz="1000" dirty="0">
              <a:ea typeface="+mn-lt"/>
              <a:cs typeface="+mn-lt"/>
            </a:endParaRPr>
          </a:p>
          <a:p>
            <a:pPr>
              <a:lnSpc>
                <a:spcPct val="100000"/>
              </a:lnSpc>
            </a:pPr>
            <a:r>
              <a:rPr lang="en-GB" sz="1000" dirty="0">
                <a:ea typeface="+mn-lt"/>
                <a:cs typeface="+mn-lt"/>
              </a:rPr>
              <a:t>The Self‑Determination Theory asserts that individuals are likely to show positive change in behaviour in health decisions adhering to conformance to autonomy, competence and relatedness </a:t>
            </a:r>
            <a:r>
              <a:rPr lang="fr-FR" sz="1000" dirty="0">
                <a:ea typeface="+mn-lt"/>
                <a:cs typeface="+mn-lt"/>
              </a:rPr>
              <a:t>(Gagné et al., 2022; Guay, 2022; </a:t>
            </a:r>
            <a:r>
              <a:rPr lang="fr-FR" sz="1000" dirty="0" err="1">
                <a:ea typeface="+mn-lt"/>
                <a:cs typeface="+mn-lt"/>
              </a:rPr>
              <a:t>Ntoumanis</a:t>
            </a:r>
            <a:r>
              <a:rPr lang="fr-FR" sz="1000" dirty="0">
                <a:ea typeface="+mn-lt"/>
                <a:cs typeface="+mn-lt"/>
              </a:rPr>
              <a:t> and </a:t>
            </a:r>
            <a:r>
              <a:rPr lang="fr-FR" sz="1000" dirty="0" err="1">
                <a:ea typeface="+mn-lt"/>
                <a:cs typeface="+mn-lt"/>
              </a:rPr>
              <a:t>Moller</a:t>
            </a:r>
            <a:r>
              <a:rPr lang="fr-FR" sz="1000" dirty="0">
                <a:ea typeface="+mn-lt"/>
                <a:cs typeface="+mn-lt"/>
              </a:rPr>
              <a:t>, 2025</a:t>
            </a:r>
            <a:r>
              <a:rPr lang="en-GB" sz="1000" dirty="0">
                <a:ea typeface="+mn-lt"/>
                <a:cs typeface="+mn-lt"/>
              </a:rPr>
              <a:t>).</a:t>
            </a:r>
            <a:endParaRPr lang="en-GB" sz="1000" dirty="0"/>
          </a:p>
          <a:p>
            <a:pPr>
              <a:lnSpc>
                <a:spcPct val="100000"/>
              </a:lnSpc>
            </a:pPr>
            <a:r>
              <a:rPr lang="en-GB" sz="1000" dirty="0">
                <a:ea typeface="+mn-lt"/>
                <a:cs typeface="+mn-lt"/>
              </a:rPr>
              <a:t>Apple watch effectively employs the Self-Determination theory for increasing self-engagement in monitoring and managing CVD concerns:</a:t>
            </a:r>
            <a:endParaRPr lang="en-US" sz="1000" dirty="0">
              <a:ea typeface="+mn-lt"/>
              <a:cs typeface="+mn-lt"/>
            </a:endParaRPr>
          </a:p>
          <a:p>
            <a:pPr lvl="2">
              <a:lnSpc>
                <a:spcPct val="100000"/>
              </a:lnSpc>
              <a:buFont typeface="Wingdings" panose="05000000000000000000" pitchFamily="34" charset="0"/>
              <a:buChar char="§"/>
            </a:pPr>
            <a:r>
              <a:rPr lang="en-GB" sz="1000" dirty="0">
                <a:ea typeface="+mn-lt"/>
                <a:cs typeface="+mn-lt"/>
              </a:rPr>
              <a:t>Autonomy: using of real time health data to detect changes in cardiovascular health and set goals for self-management and monitoring (Steel, 2024)</a:t>
            </a:r>
            <a:endParaRPr lang="en-US" sz="1000" dirty="0">
              <a:ea typeface="+mn-lt"/>
              <a:cs typeface="+mn-lt"/>
            </a:endParaRPr>
          </a:p>
          <a:p>
            <a:pPr lvl="2">
              <a:lnSpc>
                <a:spcPct val="100000"/>
              </a:lnSpc>
              <a:buFont typeface="Wingdings" panose="05000000000000000000" pitchFamily="34" charset="0"/>
              <a:buChar char="§"/>
            </a:pPr>
            <a:r>
              <a:rPr lang="en-GB" sz="1000" dirty="0">
                <a:ea typeface="+mn-lt"/>
                <a:cs typeface="+mn-lt"/>
              </a:rPr>
              <a:t>Competence: Monitors ECG and heart rate increasing competency for self-monitoring (Shahid et al., 2025).</a:t>
            </a:r>
            <a:endParaRPr lang="en-US" sz="1000" dirty="0">
              <a:ea typeface="+mn-lt"/>
              <a:cs typeface="+mn-lt"/>
            </a:endParaRPr>
          </a:p>
          <a:p>
            <a:pPr lvl="2">
              <a:lnSpc>
                <a:spcPct val="100000"/>
              </a:lnSpc>
              <a:buFont typeface="Wingdings" panose="05000000000000000000" pitchFamily="34" charset="0"/>
              <a:buChar char="§"/>
            </a:pPr>
            <a:r>
              <a:rPr lang="en-GB" sz="1000" dirty="0">
                <a:ea typeface="+mn-lt"/>
                <a:cs typeface="+mn-lt"/>
              </a:rPr>
              <a:t>Relatedness: More engaged with fitness interventions with internal motivations to achieve positive health outcome (Hooker et al., 2024).</a:t>
            </a:r>
          </a:p>
        </p:txBody>
      </p:sp>
      <p:pic>
        <p:nvPicPr>
          <p:cNvPr id="14" name="Picture 13"/>
          <p:cNvPicPr>
            <a:picLocks noChangeAspect="1"/>
          </p:cNvPicPr>
          <p:nvPr/>
        </p:nvPicPr>
        <p:blipFill>
          <a:blip r:embed="rId4"/>
          <a:stretch>
            <a:fillRect/>
          </a:stretch>
        </p:blipFill>
        <p:spPr>
          <a:xfrm>
            <a:off x="10427" y="7768623"/>
            <a:ext cx="4685550" cy="1475949"/>
          </a:xfrm>
          <a:prstGeom prst="rect">
            <a:avLst/>
          </a:prstGeom>
        </p:spPr>
      </p:pic>
      <p:sp>
        <p:nvSpPr>
          <p:cNvPr id="16" name="TextBox 15"/>
          <p:cNvSpPr txBox="1"/>
          <p:nvPr/>
        </p:nvSpPr>
        <p:spPr>
          <a:xfrm>
            <a:off x="0" y="9272673"/>
            <a:ext cx="4140200" cy="246221"/>
          </a:xfrm>
          <a:prstGeom prst="rect">
            <a:avLst/>
          </a:prstGeom>
          <a:noFill/>
        </p:spPr>
        <p:txBody>
          <a:bodyPr wrap="square">
            <a:spAutoFit/>
          </a:bodyPr>
          <a:lstStyle/>
          <a:p>
            <a:r>
              <a:rPr lang="en-GB" sz="1000" dirty="0"/>
              <a:t>Figure 2: Self-Determination theory (Source: Hooker et al., 2024)</a:t>
            </a:r>
          </a:p>
        </p:txBody>
      </p:sp>
      <p:sp>
        <p:nvSpPr>
          <p:cNvPr id="17" name="Title 1"/>
          <p:cNvSpPr txBox="1"/>
          <p:nvPr/>
        </p:nvSpPr>
        <p:spPr>
          <a:xfrm>
            <a:off x="9788329" y="1004145"/>
            <a:ext cx="2982289" cy="2554545"/>
          </a:xfrm>
          <a:prstGeom prst="rect">
            <a:avLst/>
          </a:prstGeom>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p:spPr>
        <p:txBody>
          <a:bodyPr wrap="square">
            <a:spAutoFit/>
          </a:bodyPr>
          <a:lstStyle>
            <a:defPPr>
              <a:defRPr lang="en-US"/>
            </a:defPPr>
            <a:lvl1pPr>
              <a:defRPr b="1"/>
            </a:lvl1pPr>
          </a:lstStyle>
          <a:p>
            <a:pPr algn="ctr"/>
            <a:r>
              <a:rPr lang="en-GB" sz="1000" dirty="0"/>
              <a:t>Expected outcome </a:t>
            </a:r>
          </a:p>
          <a:p>
            <a:r>
              <a:rPr lang="en-GB" sz="1000" b="0" dirty="0">
                <a:ea typeface="+mn-lt"/>
                <a:cs typeface="+mn-lt"/>
              </a:rPr>
              <a:t>Expected outcome of using Apple watch to monitor and regulate health: </a:t>
            </a:r>
            <a:endParaRPr lang="en-US" sz="1000" b="0" dirty="0"/>
          </a:p>
          <a:p>
            <a:pPr marL="171450" indent="-171450">
              <a:buFont typeface="Arial" panose="020B0604020202020204" pitchFamily="34" charset="0"/>
              <a:buChar char="•"/>
            </a:pPr>
            <a:r>
              <a:rPr lang="en-GB" sz="1000" b="0" dirty="0">
                <a:ea typeface="+mn-lt"/>
                <a:cs typeface="+mn-lt"/>
              </a:rPr>
              <a:t>Early detection of any anomalies in cardiac health (Shahid et al., 2025)</a:t>
            </a:r>
            <a:endParaRPr lang="en-US" sz="1000" b="0" dirty="0"/>
          </a:p>
          <a:p>
            <a:pPr marL="171450" indent="-171450">
              <a:buFont typeface="Arial" panose="020B0604020202020204" pitchFamily="34" charset="0"/>
              <a:buChar char="•"/>
            </a:pPr>
            <a:r>
              <a:rPr lang="en-GB" sz="1000" b="0" dirty="0">
                <a:ea typeface="+mn-lt"/>
                <a:cs typeface="+mn-lt"/>
              </a:rPr>
              <a:t>Early clinical help and lowered mortality cases due to CVD</a:t>
            </a:r>
            <a:endParaRPr lang="en-US" sz="1000" b="0" dirty="0"/>
          </a:p>
          <a:p>
            <a:pPr marL="171450" indent="-171450">
              <a:buFont typeface="Arial" panose="020B0604020202020204" pitchFamily="34" charset="0"/>
              <a:buChar char="•"/>
            </a:pPr>
            <a:r>
              <a:rPr lang="en-GB" sz="1000" b="0" dirty="0">
                <a:ea typeface="+mn-lt"/>
                <a:cs typeface="+mn-lt"/>
              </a:rPr>
              <a:t>Increased self-awareness about CVD risks and taking informed decisions to regulate cardiac health, adhering to health promotion.</a:t>
            </a:r>
            <a:endParaRPr lang="en-US" sz="1000" b="0" dirty="0"/>
          </a:p>
          <a:p>
            <a:pPr marL="171450" indent="-171450">
              <a:buFont typeface="Arial" panose="020B0604020202020204" pitchFamily="34" charset="0"/>
              <a:buChar char="•"/>
            </a:pPr>
            <a:r>
              <a:rPr lang="en-GB" sz="1000" b="0" dirty="0">
                <a:ea typeface="+mn-lt"/>
                <a:cs typeface="+mn-lt"/>
              </a:rPr>
              <a:t>Health behavior change is expected to be noticed such as self-control on diet contributing to CVD cases or engaging in physical activity to lower risks to CVD severity (Tian and Meng, 2019).</a:t>
            </a:r>
            <a:endParaRPr lang="en-US" sz="1000" b="0" dirty="0"/>
          </a:p>
          <a:p>
            <a:endParaRPr lang="en-US" sz="1000" dirty="0"/>
          </a:p>
        </p:txBody>
      </p:sp>
      <p:sp>
        <p:nvSpPr>
          <p:cNvPr id="19" name="TextBox 18"/>
          <p:cNvSpPr txBox="1"/>
          <p:nvPr/>
        </p:nvSpPr>
        <p:spPr>
          <a:xfrm>
            <a:off x="4363085" y="4779707"/>
            <a:ext cx="2160377" cy="418128"/>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p:spPr>
        <p:txBody>
          <a:bodyPr wrap="square">
            <a:spAutoFit/>
          </a:bodyPr>
          <a:lstStyle/>
          <a:p>
            <a:r>
              <a:rPr lang="en-GB" b="1" dirty="0"/>
              <a:t>Conclusion</a:t>
            </a:r>
            <a:r>
              <a:rPr lang="en-GB" dirty="0"/>
              <a:t> </a:t>
            </a:r>
            <a:endParaRPr lang="en-IN" dirty="0"/>
          </a:p>
        </p:txBody>
      </p:sp>
      <p:graphicFrame>
        <p:nvGraphicFramePr>
          <p:cNvPr id="20" name="Content Placeholder 2"/>
          <p:cNvGraphicFramePr/>
          <p:nvPr/>
        </p:nvGraphicFramePr>
        <p:xfrm>
          <a:off x="5953375" y="4785827"/>
          <a:ext cx="6838269" cy="22574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2" name="TextBox 21"/>
          <p:cNvSpPr txBox="1"/>
          <p:nvPr/>
        </p:nvSpPr>
        <p:spPr>
          <a:xfrm>
            <a:off x="4695977" y="7078579"/>
            <a:ext cx="8095196" cy="2492990"/>
          </a:xfrm>
          <a:prstGeom prst="rect">
            <a:avLst/>
          </a:prstGeom>
          <a:solidFill>
            <a:schemeClr val="accent1">
              <a:lumMod val="20000"/>
              <a:lumOff val="80000"/>
            </a:schemeClr>
          </a:solidFill>
        </p:spPr>
        <p:txBody>
          <a:bodyPr wrap="square">
            <a:spAutoFit/>
          </a:bodyPr>
          <a:lstStyle/>
          <a:p>
            <a:r>
              <a:rPr lang="en-GB" sz="600" b="1" dirty="0"/>
              <a:t>References</a:t>
            </a:r>
          </a:p>
          <a:p>
            <a:r>
              <a:rPr lang="en-GB" sz="600" dirty="0">
                <a:ea typeface="+mn-lt"/>
                <a:cs typeface="+mn-lt"/>
              </a:rPr>
              <a:t>British Heart Foundation, 2025. </a:t>
            </a:r>
            <a:r>
              <a:rPr lang="en-GB" sz="600" i="1" dirty="0">
                <a:ea typeface="+mn-lt"/>
                <a:cs typeface="+mn-lt"/>
              </a:rPr>
              <a:t>UK Cardiovascular Disease Factsheet</a:t>
            </a:r>
            <a:r>
              <a:rPr lang="en-GB" sz="600" dirty="0">
                <a:ea typeface="+mn-lt"/>
                <a:cs typeface="+mn-lt"/>
              </a:rPr>
              <a:t>. [online] Available at: &lt;https://www.bhf.org.uk/-/media/files/for-professionals/research/heart-statistics/bhf-cvd-statistics-uk-factsheet.pdf&gt;.</a:t>
            </a:r>
            <a:endParaRPr lang="en-US" sz="600" dirty="0"/>
          </a:p>
          <a:p>
            <a:r>
              <a:rPr lang="en-GB" sz="600" dirty="0" err="1">
                <a:ea typeface="+mn-lt"/>
                <a:cs typeface="+mn-lt"/>
              </a:rPr>
              <a:t>Dugani</a:t>
            </a:r>
            <a:r>
              <a:rPr lang="en-GB" sz="600" dirty="0">
                <a:ea typeface="+mn-lt"/>
                <a:cs typeface="+mn-lt"/>
              </a:rPr>
              <a:t>, S., Bhutta, Z.A. and Kissoon, N., 2017. Empowering people for sustainable development: the Ottawa Charter and beyond. </a:t>
            </a:r>
            <a:r>
              <a:rPr lang="en-GB" sz="600" i="1" dirty="0">
                <a:ea typeface="+mn-lt"/>
                <a:cs typeface="+mn-lt"/>
              </a:rPr>
              <a:t>Journal of Global Health</a:t>
            </a:r>
            <a:r>
              <a:rPr lang="en-GB" sz="600" dirty="0">
                <a:ea typeface="+mn-lt"/>
                <a:cs typeface="+mn-lt"/>
              </a:rPr>
              <a:t>, [online] 7(1). </a:t>
            </a:r>
            <a:r>
              <a:rPr lang="en-GB" sz="600" dirty="0">
                <a:ea typeface="+mn-lt"/>
                <a:cs typeface="+mn-lt"/>
                <a:hlinkClick r:id="rId10"/>
              </a:rPr>
              <a:t>https://doi.org/10.7189/jogh.07.010308</a:t>
            </a:r>
            <a:r>
              <a:rPr lang="en-GB" sz="600" dirty="0">
                <a:ea typeface="+mn-lt"/>
                <a:cs typeface="+mn-lt"/>
              </a:rPr>
              <a:t>.</a:t>
            </a:r>
          </a:p>
          <a:p>
            <a:r>
              <a:rPr lang="en-GB" sz="600" dirty="0" err="1"/>
              <a:t>Gagné</a:t>
            </a:r>
            <a:r>
              <a:rPr lang="en-GB" sz="600" dirty="0"/>
              <a:t>, M., Parker, S.K., Griffin, M.A., Dunlop, P.D., Knight, C., </a:t>
            </a:r>
            <a:r>
              <a:rPr lang="en-GB" sz="600" dirty="0" err="1"/>
              <a:t>Klonek</a:t>
            </a:r>
            <a:r>
              <a:rPr lang="en-GB" sz="600" dirty="0"/>
              <a:t>, F.E. and Parent-Rocheleau, X., 2022. Understanding and shaping the future of work with self-determination theory. </a:t>
            </a:r>
            <a:r>
              <a:rPr lang="en-GB" sz="600" i="1" dirty="0"/>
              <a:t>Nature Reviews Psychology</a:t>
            </a:r>
            <a:r>
              <a:rPr lang="en-GB" sz="600" dirty="0"/>
              <a:t>, [online] 1(7), pp.378–392. </a:t>
            </a:r>
            <a:r>
              <a:rPr lang="en-GB" sz="600" u="sng" dirty="0">
                <a:hlinkClick r:id="rId11"/>
              </a:rPr>
              <a:t>https://doi.org/10.1038/s44159-022-00056-w</a:t>
            </a:r>
            <a:r>
              <a:rPr lang="en-GB" sz="600" dirty="0"/>
              <a:t>.</a:t>
            </a:r>
            <a:endParaRPr lang="en-US" sz="600" dirty="0"/>
          </a:p>
          <a:p>
            <a:r>
              <a:rPr lang="en-GB" sz="600" dirty="0">
                <a:ea typeface="+mn-lt"/>
                <a:cs typeface="+mn-lt"/>
              </a:rPr>
              <a:t>GOV.UK, 2024. </a:t>
            </a:r>
            <a:r>
              <a:rPr lang="en-GB" sz="600" i="1" dirty="0">
                <a:ea typeface="+mn-lt"/>
                <a:cs typeface="+mn-lt"/>
              </a:rPr>
              <a:t>Cardiovascular disease profiles: short statistical commentary</a:t>
            </a:r>
            <a:r>
              <a:rPr lang="en-GB" sz="600" dirty="0">
                <a:ea typeface="+mn-lt"/>
                <a:cs typeface="+mn-lt"/>
              </a:rPr>
              <a:t>. [online] GOV.UK. Available at: </a:t>
            </a:r>
            <a:r>
              <a:rPr lang="en-GB" sz="600" dirty="0">
                <a:ea typeface="+mn-lt"/>
                <a:cs typeface="+mn-lt"/>
                <a:hlinkClick r:id="rId12"/>
              </a:rPr>
              <a:t>https://www.gov.uk/government/statistics/cardiovascular-disease-profiles-december-2024-update/cardiovascular-disease-profiles-short-statistical-commentary</a:t>
            </a:r>
            <a:r>
              <a:rPr lang="en-GB" sz="600" dirty="0">
                <a:ea typeface="+mn-lt"/>
                <a:cs typeface="+mn-lt"/>
              </a:rPr>
              <a:t> [Accessed 22 October 2025].</a:t>
            </a:r>
          </a:p>
          <a:p>
            <a:r>
              <a:rPr lang="en-GB" sz="600" dirty="0"/>
              <a:t>Guay, F., 2022. Applying Self-Determination Theory to Education: Regulations Types, Psychological Needs, and Autonomy Supporting </a:t>
            </a:r>
            <a:r>
              <a:rPr lang="en-GB" sz="600" dirty="0" err="1"/>
              <a:t>Behaviors</a:t>
            </a:r>
            <a:r>
              <a:rPr lang="en-GB" sz="600" dirty="0"/>
              <a:t>. </a:t>
            </a:r>
            <a:r>
              <a:rPr lang="en-GB" sz="600" i="1" dirty="0"/>
              <a:t>Canadian Journal of School Psychology</a:t>
            </a:r>
            <a:r>
              <a:rPr lang="en-GB" sz="600" dirty="0"/>
              <a:t>, [online] 37(1), pp.75–92. </a:t>
            </a:r>
            <a:r>
              <a:rPr lang="en-GB" sz="600" u="sng" dirty="0">
                <a:hlinkClick r:id="rId13"/>
              </a:rPr>
              <a:t>https://doi.org/10.1177/08295735211055355</a:t>
            </a:r>
            <a:r>
              <a:rPr lang="en-GB" sz="600" dirty="0"/>
              <a:t>.</a:t>
            </a:r>
            <a:endParaRPr lang="en-US" sz="600" dirty="0"/>
          </a:p>
          <a:p>
            <a:r>
              <a:rPr lang="en-GB" sz="600" dirty="0">
                <a:ea typeface="+mn-lt"/>
                <a:cs typeface="+mn-lt"/>
              </a:rPr>
              <a:t>Hooker, S.A., Crain, A.L., Muegge, J., </a:t>
            </a:r>
            <a:r>
              <a:rPr lang="en-GB" sz="600" dirty="0" err="1">
                <a:ea typeface="+mn-lt"/>
                <a:cs typeface="+mn-lt"/>
              </a:rPr>
              <a:t>Rossom</a:t>
            </a:r>
            <a:r>
              <a:rPr lang="en-GB" sz="600" dirty="0">
                <a:ea typeface="+mn-lt"/>
                <a:cs typeface="+mn-lt"/>
              </a:rPr>
              <a:t>, R.C., Pronk, N.P., </a:t>
            </a:r>
            <a:r>
              <a:rPr lang="en-GB" sz="600" dirty="0" err="1">
                <a:ea typeface="+mn-lt"/>
                <a:cs typeface="+mn-lt"/>
              </a:rPr>
              <a:t>Pasumarthi</a:t>
            </a:r>
            <a:r>
              <a:rPr lang="en-GB" sz="600" dirty="0">
                <a:ea typeface="+mn-lt"/>
                <a:cs typeface="+mn-lt"/>
              </a:rPr>
              <a:t>, D.P., </a:t>
            </a:r>
            <a:r>
              <a:rPr lang="en-GB" sz="600" dirty="0" err="1">
                <a:ea typeface="+mn-lt"/>
                <a:cs typeface="+mn-lt"/>
              </a:rPr>
              <a:t>Kunisetty</a:t>
            </a:r>
            <a:r>
              <a:rPr lang="en-GB" sz="600" dirty="0">
                <a:ea typeface="+mn-lt"/>
                <a:cs typeface="+mn-lt"/>
              </a:rPr>
              <a:t>, G. and Masters, K.S., 2024. Applying Meaning and Self-Determination Theory to the Development of a Web-Based mHealth Physical Activity Intervention: Proof-of-Concept Pilot Study. </a:t>
            </a:r>
            <a:r>
              <a:rPr lang="en-GB" sz="600" i="1" dirty="0">
                <a:ea typeface="+mn-lt"/>
                <a:cs typeface="+mn-lt"/>
              </a:rPr>
              <a:t>JMIR Formative Research</a:t>
            </a:r>
            <a:r>
              <a:rPr lang="en-GB" sz="600" dirty="0">
                <a:ea typeface="+mn-lt"/>
                <a:cs typeface="+mn-lt"/>
              </a:rPr>
              <a:t>, [online] 8, p.e55722. </a:t>
            </a:r>
            <a:r>
              <a:rPr lang="en-GB" sz="600" dirty="0">
                <a:ea typeface="+mn-lt"/>
                <a:cs typeface="+mn-lt"/>
                <a:hlinkClick r:id="rId14"/>
              </a:rPr>
              <a:t>https://pmc.ncbi.nlm.nih.gov/articles/PMC11234062/</a:t>
            </a:r>
            <a:r>
              <a:rPr lang="en-GB" sz="600" dirty="0">
                <a:ea typeface="+mn-lt"/>
                <a:cs typeface="+mn-lt"/>
              </a:rPr>
              <a:t>.</a:t>
            </a:r>
            <a:endParaRPr lang="en-US" sz="600" dirty="0"/>
          </a:p>
          <a:p>
            <a:r>
              <a:rPr lang="en-GB" sz="600" dirty="0">
                <a:ea typeface="+mn-lt"/>
                <a:cs typeface="+mn-lt"/>
              </a:rPr>
              <a:t>Hughes, A., Shandhi, M.M.H., Master, H., Dunn, J. and Brittain, E., 2023. Wearable Devices in Cardiovascular Medicine. </a:t>
            </a:r>
            <a:r>
              <a:rPr lang="en-GB" sz="600" i="1" dirty="0">
                <a:ea typeface="+mn-lt"/>
                <a:cs typeface="+mn-lt"/>
              </a:rPr>
              <a:t>Circulation Research</a:t>
            </a:r>
            <a:r>
              <a:rPr lang="en-GB" sz="600" dirty="0">
                <a:ea typeface="+mn-lt"/>
                <a:cs typeface="+mn-lt"/>
              </a:rPr>
              <a:t>, [online] 132(5), pp.652–670. </a:t>
            </a:r>
            <a:r>
              <a:rPr lang="en-GB" sz="600" dirty="0">
                <a:ea typeface="+mn-lt"/>
                <a:cs typeface="+mn-lt"/>
                <a:hlinkClick r:id="rId15"/>
              </a:rPr>
              <a:t>https://www.ahajournals.org/doi/10.1161/CIRCRESAHA.122.322389</a:t>
            </a:r>
            <a:r>
              <a:rPr lang="en-GB" sz="600" dirty="0">
                <a:ea typeface="+mn-lt"/>
                <a:cs typeface="+mn-lt"/>
              </a:rPr>
              <a:t>.</a:t>
            </a:r>
            <a:endParaRPr lang="en-US" sz="600" dirty="0"/>
          </a:p>
          <a:p>
            <a:r>
              <a:rPr lang="en-GB" sz="600" dirty="0">
                <a:ea typeface="+mn-lt"/>
                <a:cs typeface="+mn-lt"/>
              </a:rPr>
              <a:t>Ikeda, N., Yamaguchi, M., Kashino, I., Sugiyama, T., Miura, K. and Nishi, N., 2025. Evaluation of public health and economic impacts of dietary salt reduction initiatives on social security expenditures for cardiovascular disease control in Japan. </a:t>
            </a:r>
            <a:r>
              <a:rPr lang="en-GB" sz="600" i="1" dirty="0">
                <a:ea typeface="+mn-lt"/>
                <a:cs typeface="+mn-lt"/>
              </a:rPr>
              <a:t>Hypertension Research</a:t>
            </a:r>
            <a:r>
              <a:rPr lang="en-GB" sz="600" dirty="0">
                <a:ea typeface="+mn-lt"/>
                <a:cs typeface="+mn-lt"/>
              </a:rPr>
              <a:t>, [online] 48(4), pp.1265–1273. </a:t>
            </a:r>
            <a:r>
              <a:rPr lang="en-GB" sz="600" dirty="0">
                <a:ea typeface="+mn-lt"/>
                <a:cs typeface="+mn-lt"/>
                <a:hlinkClick r:id="rId16"/>
              </a:rPr>
              <a:t>https://pmc.ncbi.nlm.nih.gov/articles/PMC11972952/</a:t>
            </a:r>
            <a:r>
              <a:rPr lang="en-GB" sz="600" dirty="0">
                <a:ea typeface="+mn-lt"/>
                <a:cs typeface="+mn-lt"/>
              </a:rPr>
              <a:t>.</a:t>
            </a:r>
            <a:endParaRPr lang="en-US" sz="600" dirty="0"/>
          </a:p>
          <a:p>
            <a:r>
              <a:rPr lang="en-GB" sz="600" dirty="0">
                <a:ea typeface="+mn-lt"/>
                <a:cs typeface="+mn-lt"/>
              </a:rPr>
              <a:t>Köhler, C., </a:t>
            </a:r>
            <a:r>
              <a:rPr lang="en-GB" sz="600" dirty="0" err="1">
                <a:ea typeface="+mn-lt"/>
                <a:cs typeface="+mn-lt"/>
              </a:rPr>
              <a:t>Bartschke</a:t>
            </a:r>
            <a:r>
              <a:rPr lang="en-GB" sz="600" dirty="0">
                <a:ea typeface="+mn-lt"/>
                <a:cs typeface="+mn-lt"/>
              </a:rPr>
              <a:t>, A., </a:t>
            </a:r>
            <a:r>
              <a:rPr lang="en-GB" sz="600" dirty="0" err="1">
                <a:ea typeface="+mn-lt"/>
                <a:cs typeface="+mn-lt"/>
              </a:rPr>
              <a:t>Fürstenau</a:t>
            </a:r>
            <a:r>
              <a:rPr lang="en-GB" sz="600" dirty="0">
                <a:ea typeface="+mn-lt"/>
                <a:cs typeface="+mn-lt"/>
              </a:rPr>
              <a:t>, D., Schaaf, T. and Salgado-Baez, E., 2024. The Value of Smartwatches in the Health Care Sector for Monitoring, Nudging, and Predicting: Viewpoint on 25 Years of Research. </a:t>
            </a:r>
            <a:r>
              <a:rPr lang="en-GB" sz="600" i="1" dirty="0">
                <a:ea typeface="+mn-lt"/>
                <a:cs typeface="+mn-lt"/>
              </a:rPr>
              <a:t>Journal of Medical Internet Research</a:t>
            </a:r>
            <a:r>
              <a:rPr lang="en-GB" sz="600" dirty="0">
                <a:ea typeface="+mn-lt"/>
                <a:cs typeface="+mn-lt"/>
              </a:rPr>
              <a:t>, [online] 26(1), p.e58936. </a:t>
            </a:r>
            <a:r>
              <a:rPr lang="en-GB" sz="600" dirty="0">
                <a:ea typeface="+mn-lt"/>
                <a:cs typeface="+mn-lt"/>
                <a:hlinkClick r:id="rId17"/>
              </a:rPr>
              <a:t>https://www.jmir.org/2024/1/e58936/</a:t>
            </a:r>
            <a:r>
              <a:rPr lang="en-GB" sz="600" dirty="0">
                <a:ea typeface="+mn-lt"/>
                <a:cs typeface="+mn-lt"/>
              </a:rPr>
              <a:t>.</a:t>
            </a:r>
            <a:endParaRPr lang="en-US" sz="600" dirty="0"/>
          </a:p>
          <a:p>
            <a:r>
              <a:rPr lang="en-GB" sz="600" dirty="0">
                <a:ea typeface="+mn-lt"/>
                <a:cs typeface="+mn-lt"/>
              </a:rPr>
              <a:t>Ntoumanis, N. and Moller, A.C., 2025. Self-determination theory informed research for promoting physical activity: Contributions, debates, and future directions. </a:t>
            </a:r>
            <a:r>
              <a:rPr lang="en-GB" sz="600" i="1" dirty="0">
                <a:ea typeface="+mn-lt"/>
                <a:cs typeface="+mn-lt"/>
              </a:rPr>
              <a:t>Psychology of Sport and Exercise</a:t>
            </a:r>
            <a:r>
              <a:rPr lang="en-GB" sz="600" dirty="0">
                <a:ea typeface="+mn-lt"/>
                <a:cs typeface="+mn-lt"/>
              </a:rPr>
              <a:t>, [online] 80, p.102879. </a:t>
            </a:r>
            <a:r>
              <a:rPr lang="en-GB" sz="600" dirty="0">
                <a:ea typeface="+mn-lt"/>
                <a:cs typeface="+mn-lt"/>
                <a:hlinkClick r:id="rId18"/>
              </a:rPr>
              <a:t>https://www.sciencedirect.com/science/article/pii/S1469029225000780#sec1</a:t>
            </a:r>
            <a:r>
              <a:rPr lang="en-GB" sz="600" dirty="0">
                <a:ea typeface="+mn-lt"/>
                <a:cs typeface="+mn-lt"/>
              </a:rPr>
              <a:t>.</a:t>
            </a:r>
            <a:endParaRPr lang="en-US" sz="600" dirty="0"/>
          </a:p>
          <a:p>
            <a:r>
              <a:rPr lang="en-GB" sz="600" dirty="0">
                <a:ea typeface="+mn-lt"/>
                <a:cs typeface="+mn-lt"/>
              </a:rPr>
              <a:t>Shahid, S., Iqbal, M., Saeed, H., Hira, S., Batool, A., Khalid, S. and </a:t>
            </a:r>
            <a:r>
              <a:rPr lang="en-GB" sz="600" dirty="0" err="1">
                <a:ea typeface="+mn-lt"/>
                <a:cs typeface="+mn-lt"/>
              </a:rPr>
              <a:t>Tahirkheli</a:t>
            </a:r>
            <a:r>
              <a:rPr lang="en-GB" sz="600" dirty="0">
                <a:ea typeface="+mn-lt"/>
                <a:cs typeface="+mn-lt"/>
              </a:rPr>
              <a:t>, N.K., 2025. Diagnostic Accuracy of Apple Watch Electrocardiogram for Atrial Fibrillation. </a:t>
            </a:r>
            <a:r>
              <a:rPr lang="en-GB" sz="600" i="1" dirty="0">
                <a:ea typeface="+mn-lt"/>
                <a:cs typeface="+mn-lt"/>
              </a:rPr>
              <a:t>JACC: Advances</a:t>
            </a:r>
            <a:r>
              <a:rPr lang="en-GB" sz="600" dirty="0">
                <a:ea typeface="+mn-lt"/>
                <a:cs typeface="+mn-lt"/>
              </a:rPr>
              <a:t>, [online] 4(2), p.101538. </a:t>
            </a:r>
            <a:r>
              <a:rPr lang="en-GB" sz="600" dirty="0">
                <a:ea typeface="+mn-lt"/>
                <a:cs typeface="+mn-lt"/>
                <a:hlinkClick r:id="rId19"/>
              </a:rPr>
              <a:t>https://pmc.ncbi.nlm.nih.gov/articles/PMC11780081/</a:t>
            </a:r>
            <a:r>
              <a:rPr lang="en-GB" sz="600" dirty="0">
                <a:ea typeface="+mn-lt"/>
                <a:cs typeface="+mn-lt"/>
              </a:rPr>
              <a:t>.</a:t>
            </a:r>
            <a:endParaRPr lang="en-US" sz="600" dirty="0"/>
          </a:p>
          <a:p>
            <a:r>
              <a:rPr lang="en-GB" sz="600" dirty="0">
                <a:ea typeface="+mn-lt"/>
                <a:cs typeface="+mn-lt"/>
              </a:rPr>
              <a:t>Steel, R.P., 2024. The longitudinal associations between wearable technology, physical activity and self-determined motivation. </a:t>
            </a:r>
            <a:r>
              <a:rPr lang="en-GB" sz="600" i="1" dirty="0">
                <a:ea typeface="+mn-lt"/>
                <a:cs typeface="+mn-lt"/>
              </a:rPr>
              <a:t>International Journal of Sport and Exercise Psychology</a:t>
            </a:r>
            <a:r>
              <a:rPr lang="en-GB" sz="600" dirty="0">
                <a:ea typeface="+mn-lt"/>
                <a:cs typeface="+mn-lt"/>
              </a:rPr>
              <a:t>, [online] 22(4), pp.1030–1047. </a:t>
            </a:r>
            <a:r>
              <a:rPr lang="en-GB" sz="600" dirty="0">
                <a:ea typeface="+mn-lt"/>
                <a:cs typeface="+mn-lt"/>
                <a:hlinkClick r:id="rId20"/>
              </a:rPr>
              <a:t>https://www.tandfonline.com/doi/full/10.1080/1612197X.2023.2180067#d1e231</a:t>
            </a:r>
            <a:r>
              <a:rPr lang="en-GB" sz="600" dirty="0">
                <a:ea typeface="+mn-lt"/>
                <a:cs typeface="+mn-lt"/>
              </a:rPr>
              <a:t>.</a:t>
            </a:r>
            <a:endParaRPr lang="en-US" sz="600" dirty="0"/>
          </a:p>
          <a:p>
            <a:r>
              <a:rPr lang="en-GB" sz="600" dirty="0">
                <a:ea typeface="+mn-lt"/>
                <a:cs typeface="+mn-lt"/>
              </a:rPr>
              <a:t>Tian, D. and Meng, J., 2019. Exercise for Prevention and Relief of Cardiovascular Disease: Prognoses, Mechanisms, and Approaches. </a:t>
            </a:r>
            <a:r>
              <a:rPr lang="en-GB" sz="600" i="1" dirty="0">
                <a:ea typeface="+mn-lt"/>
                <a:cs typeface="+mn-lt"/>
              </a:rPr>
              <a:t>Oxidative Medicine and Cellular Longevity</a:t>
            </a:r>
            <a:r>
              <a:rPr lang="en-GB" sz="600" dirty="0">
                <a:ea typeface="+mn-lt"/>
                <a:cs typeface="+mn-lt"/>
              </a:rPr>
              <a:t>, [online] 2019, p.3756750. </a:t>
            </a:r>
            <a:r>
              <a:rPr lang="en-GB" sz="600" dirty="0">
                <a:ea typeface="+mn-lt"/>
                <a:cs typeface="+mn-lt"/>
                <a:hlinkClick r:id="rId21"/>
              </a:rPr>
              <a:t>https://pmc.ncbi.nlm.nih.gov/articles/PMC6481017/</a:t>
            </a:r>
            <a:r>
              <a:rPr lang="en-GB" sz="600" dirty="0">
                <a:ea typeface="+mn-lt"/>
                <a:cs typeface="+mn-lt"/>
              </a:rPr>
              <a:t>.</a:t>
            </a:r>
            <a:endParaRPr lang="en-US" sz="600" dirty="0"/>
          </a:p>
          <a:p>
            <a:r>
              <a:rPr lang="en-GB" sz="600" dirty="0">
                <a:ea typeface="+mn-lt"/>
                <a:cs typeface="+mn-lt"/>
              </a:rPr>
              <a:t>World Health Organisation, 2025a. </a:t>
            </a:r>
            <a:r>
              <a:rPr lang="en-GB" sz="600" i="1" dirty="0">
                <a:ea typeface="+mn-lt"/>
                <a:cs typeface="+mn-lt"/>
              </a:rPr>
              <a:t>Cardiovascular diseases (CVDs)</a:t>
            </a:r>
            <a:r>
              <a:rPr lang="en-GB" sz="600" dirty="0">
                <a:ea typeface="+mn-lt"/>
                <a:cs typeface="+mn-lt"/>
              </a:rPr>
              <a:t>. [online] Available at: </a:t>
            </a:r>
            <a:r>
              <a:rPr lang="en-GB" sz="600" dirty="0">
                <a:ea typeface="+mn-lt"/>
                <a:cs typeface="+mn-lt"/>
                <a:hlinkClick r:id="rId22"/>
              </a:rPr>
              <a:t>https://www.who.int/news-room/fact-sheets/detail/cardiovascular-diseases-(cvds)</a:t>
            </a:r>
            <a:r>
              <a:rPr lang="en-GB" sz="600" dirty="0">
                <a:ea typeface="+mn-lt"/>
                <a:cs typeface="+mn-lt"/>
              </a:rPr>
              <a:t> [Accessed 22 October 2025].</a:t>
            </a:r>
            <a:endParaRPr lang="en-US" sz="600" dirty="0"/>
          </a:p>
          <a:p>
            <a:r>
              <a:rPr lang="en-GB" sz="600" dirty="0">
                <a:ea typeface="+mn-lt"/>
                <a:cs typeface="+mn-lt"/>
              </a:rPr>
              <a:t>World Health Organisation, 2025b. </a:t>
            </a:r>
            <a:r>
              <a:rPr lang="en-GB" sz="600" i="1" dirty="0">
                <a:ea typeface="+mn-lt"/>
                <a:cs typeface="+mn-lt"/>
              </a:rPr>
              <a:t>Health promotion</a:t>
            </a:r>
            <a:r>
              <a:rPr lang="en-GB" sz="600" dirty="0">
                <a:ea typeface="+mn-lt"/>
                <a:cs typeface="+mn-lt"/>
              </a:rPr>
              <a:t>. [online] Available at: </a:t>
            </a:r>
            <a:r>
              <a:rPr lang="en-GB" sz="600" dirty="0">
                <a:ea typeface="+mn-lt"/>
                <a:cs typeface="+mn-lt"/>
                <a:hlinkClick r:id="rId23"/>
              </a:rPr>
              <a:t>https://www.who.int/health-topics/health-promotion</a:t>
            </a:r>
            <a:r>
              <a:rPr lang="en-GB" sz="600" dirty="0">
                <a:ea typeface="+mn-lt"/>
                <a:cs typeface="+mn-lt"/>
              </a:rPr>
              <a:t> [Accessed 22 October 2025].</a:t>
            </a:r>
            <a:endParaRPr lang="en-GB" sz="600" b="1" dirty="0"/>
          </a:p>
        </p:txBody>
      </p:sp>
      <p:sp>
        <p:nvSpPr>
          <p:cNvPr id="26" name="TextBox 25"/>
          <p:cNvSpPr txBox="1"/>
          <p:nvPr/>
        </p:nvSpPr>
        <p:spPr>
          <a:xfrm>
            <a:off x="4363084" y="12859"/>
            <a:ext cx="8197215" cy="830997"/>
          </a:xfrm>
          <a:prstGeom prst="rect">
            <a:avLst/>
          </a:prstGeom>
          <a:solidFill>
            <a:schemeClr val="accent2">
              <a:lumMod val="40000"/>
              <a:lumOff val="60000"/>
            </a:schemeClr>
          </a:solidFill>
        </p:spPr>
        <p:txBody>
          <a:bodyPr wrap="square">
            <a:spAutoFit/>
          </a:bodyPr>
          <a:lstStyle/>
          <a:p>
            <a:pPr algn="ctr"/>
            <a:r>
              <a:rPr lang="en-GB" sz="2400" b="1" dirty="0">
                <a:ea typeface="+mj-lt"/>
                <a:cs typeface="+mj-lt"/>
              </a:rPr>
              <a:t>Role of Digital wearables, the Apple Watch to alleviate cases of cardiovascular diseases</a:t>
            </a:r>
            <a:endParaRPr lang="en-IN" dirty="0"/>
          </a:p>
        </p:txBody>
      </p:sp>
      <p:pic>
        <p:nvPicPr>
          <p:cNvPr id="1026" name="Picture 2" descr="new Apple Watch Series 9 ..."/>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0063395" y="3573979"/>
            <a:ext cx="2629563" cy="117652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p:cNvGraphicFramePr>
            <a:graphicFrameLocks noGrp="1"/>
          </p:cNvGraphicFramePr>
          <p:nvPr>
            <p:ph idx="1"/>
          </p:nvPr>
        </p:nvGraphicFramePr>
        <p:xfrm>
          <a:off x="4449025" y="2737423"/>
          <a:ext cx="5183984" cy="1976944"/>
        </p:xfrm>
        <a:graphic>
          <a:graphicData uri="http://schemas.openxmlformats.org/drawingml/2006/diagram">
            <dgm:relIds xmlns:dgm="http://schemas.openxmlformats.org/drawingml/2006/diagram" xmlns:r="http://schemas.openxmlformats.org/officeDocument/2006/relationships" r:dm="rId25" r:lo="rId26" r:qs="rId27" r:cs="rId28"/>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1646</Words>
  <Application>Microsoft Office PowerPoint</Application>
  <PresentationFormat>A3 Paper (297x420 mm)</PresentationFormat>
  <Paragraphs>58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Wingdings</vt:lpstr>
      <vt:lpstr>office theme</vt:lpstr>
      <vt:lpstr>Role of Digital wearables, the Apple Watch to alleviate cases of cardiovascular diseases </vt:lpstr>
      <vt:lpstr>Health promotion values and principles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Krishna Paswan</dc:creator>
  <cp:lastModifiedBy>PRIYANKA AHIR</cp:lastModifiedBy>
  <cp:revision>62</cp:revision>
  <dcterms:created xsi:type="dcterms:W3CDTF">2025-10-22T06:59:00Z</dcterms:created>
  <dcterms:modified xsi:type="dcterms:W3CDTF">2025-10-31T12:56:11Z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BE7CDA36A42A453CAD2178E2C50A9F80_13</vt:lpwstr>
  </property>
  <property fmtid="{D5CDD505-2E9C-101B-9397-08002B2CF9AE}" pid="3" name="KSOProductBuildVer">
    <vt:lpwstr>1033-12.2.0.21931</vt:lpwstr>
  </property>
</Properties>
</file>