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9"/>
  </p:notesMasterIdLst>
  <p:sldIdLst>
    <p:sldId id="292" r:id="rId5"/>
    <p:sldId id="289" r:id="rId6"/>
    <p:sldId id="290" r:id="rId7"/>
    <p:sldId id="28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8BCE626F-2DDF-4733-9D2A-C41D98404457}">
          <p14:sldIdLst>
            <p14:sldId id="292"/>
            <p14:sldId id="289"/>
            <p14:sldId id="290"/>
            <p14:sldId id="288"/>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Jayne Sahi (1915519)" initials="NJS(" lastIdx="2" clrIdx="0">
    <p:extLst>
      <p:ext uri="{19B8F6BF-5375-455C-9EA6-DF929625EA0E}">
        <p15:presenceInfo xmlns:p15="http://schemas.microsoft.com/office/powerpoint/2012/main" userId="Natalie Jayne Sahi (1915519)"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9" autoAdjust="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5452C3-2233-4902-B878-537FFB96C9D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08AF403-716C-4327-BF35-DD7064163DA6}">
      <dgm:prSet/>
      <dgm:spPr/>
      <dgm:t>
        <a:bodyPr/>
        <a:lstStyle/>
        <a:p>
          <a:pPr>
            <a:lnSpc>
              <a:spcPct val="100000"/>
            </a:lnSpc>
          </a:pPr>
          <a:r>
            <a:rPr lang="en-GB" b="1" dirty="0">
              <a:latin typeface="Copperplate Gothic Bold" panose="020E0705020206020404" pitchFamily="34" charset="0"/>
            </a:rPr>
            <a:t>Equal Opportunities </a:t>
          </a:r>
          <a:endParaRPr lang="en-US" dirty="0">
            <a:latin typeface="Copperplate Gothic Bold" panose="020E0705020206020404" pitchFamily="34" charset="0"/>
          </a:endParaRPr>
        </a:p>
      </dgm:t>
    </dgm:pt>
    <dgm:pt modelId="{D5C7EA36-187D-4E1C-B847-45E0F93D453F}" type="parTrans" cxnId="{A5E868CC-E7A2-43EA-AD71-B6B4BDA8A66C}">
      <dgm:prSet/>
      <dgm:spPr/>
      <dgm:t>
        <a:bodyPr/>
        <a:lstStyle/>
        <a:p>
          <a:endParaRPr lang="en-US"/>
        </a:p>
      </dgm:t>
    </dgm:pt>
    <dgm:pt modelId="{FC1948E4-4CF3-4998-AB48-2090213F8744}" type="sibTrans" cxnId="{A5E868CC-E7A2-43EA-AD71-B6B4BDA8A66C}">
      <dgm:prSet/>
      <dgm:spPr/>
      <dgm:t>
        <a:bodyPr/>
        <a:lstStyle/>
        <a:p>
          <a:pPr>
            <a:lnSpc>
              <a:spcPct val="100000"/>
            </a:lnSpc>
          </a:pPr>
          <a:endParaRPr lang="en-US"/>
        </a:p>
      </dgm:t>
    </dgm:pt>
    <dgm:pt modelId="{601BB1AA-FEB0-48D9-8266-97A5E1E0BC1D}">
      <dgm:prSet/>
      <dgm:spPr/>
      <dgm:t>
        <a:bodyPr/>
        <a:lstStyle/>
        <a:p>
          <a:pPr>
            <a:lnSpc>
              <a:spcPct val="100000"/>
            </a:lnSpc>
          </a:pPr>
          <a:r>
            <a:rPr lang="en-GB" b="1" dirty="0">
              <a:latin typeface="Copperplate Gothic Bold" panose="020E0705020206020404" pitchFamily="34" charset="0"/>
            </a:rPr>
            <a:t>People Principles</a:t>
          </a:r>
          <a:r>
            <a:rPr lang="en-GB" b="1" dirty="0"/>
            <a:t> </a:t>
          </a:r>
          <a:endParaRPr lang="en-US" dirty="0"/>
        </a:p>
      </dgm:t>
    </dgm:pt>
    <dgm:pt modelId="{23DFF45B-166B-4AC7-8F93-E1E696ED5DBE}" type="parTrans" cxnId="{DB473A95-847B-4B69-9FC9-E5BB549F0EDF}">
      <dgm:prSet/>
      <dgm:spPr/>
      <dgm:t>
        <a:bodyPr/>
        <a:lstStyle/>
        <a:p>
          <a:endParaRPr lang="en-US"/>
        </a:p>
      </dgm:t>
    </dgm:pt>
    <dgm:pt modelId="{FEE68078-3099-40D0-AEE9-299A73937D7B}" type="sibTrans" cxnId="{DB473A95-847B-4B69-9FC9-E5BB549F0EDF}">
      <dgm:prSet/>
      <dgm:spPr/>
      <dgm:t>
        <a:bodyPr/>
        <a:lstStyle/>
        <a:p>
          <a:pPr>
            <a:lnSpc>
              <a:spcPct val="100000"/>
            </a:lnSpc>
          </a:pPr>
          <a:endParaRPr lang="en-US"/>
        </a:p>
      </dgm:t>
    </dgm:pt>
    <dgm:pt modelId="{AA170F08-F019-42BC-8320-A441F4E40013}">
      <dgm:prSet/>
      <dgm:spPr/>
      <dgm:t>
        <a:bodyPr/>
        <a:lstStyle/>
        <a:p>
          <a:pPr>
            <a:lnSpc>
              <a:spcPct val="100000"/>
            </a:lnSpc>
          </a:pPr>
          <a:r>
            <a:rPr lang="en-GB" b="1" dirty="0">
              <a:latin typeface="Copperplate Gothic Bold" panose="020E0705020206020404" pitchFamily="34" charset="0"/>
            </a:rPr>
            <a:t>Code of Ethics &amp; Behaviour </a:t>
          </a:r>
          <a:endParaRPr lang="en-US" dirty="0">
            <a:latin typeface="Copperplate Gothic Bold" panose="020E0705020206020404" pitchFamily="34" charset="0"/>
          </a:endParaRPr>
        </a:p>
      </dgm:t>
    </dgm:pt>
    <dgm:pt modelId="{0E7E4194-76CC-4853-A902-4216E1181738}" type="parTrans" cxnId="{2800DD30-29F2-4F0E-8EB8-9A8E110DDF76}">
      <dgm:prSet/>
      <dgm:spPr/>
      <dgm:t>
        <a:bodyPr/>
        <a:lstStyle/>
        <a:p>
          <a:endParaRPr lang="en-US"/>
        </a:p>
      </dgm:t>
    </dgm:pt>
    <dgm:pt modelId="{2C16DEAF-B7E1-4DD5-BBA0-89B710D4C93F}" type="sibTrans" cxnId="{2800DD30-29F2-4F0E-8EB8-9A8E110DDF76}">
      <dgm:prSet/>
      <dgm:spPr/>
      <dgm:t>
        <a:bodyPr/>
        <a:lstStyle/>
        <a:p>
          <a:endParaRPr lang="en-US"/>
        </a:p>
      </dgm:t>
    </dgm:pt>
    <dgm:pt modelId="{C3518F8C-F3A8-403D-9B47-336D7935DD41}" type="pres">
      <dgm:prSet presAssocID="{A15452C3-2233-4902-B878-537FFB96C9DB}" presName="root" presStyleCnt="0">
        <dgm:presLayoutVars>
          <dgm:dir/>
          <dgm:resizeHandles val="exact"/>
        </dgm:presLayoutVars>
      </dgm:prSet>
      <dgm:spPr/>
    </dgm:pt>
    <dgm:pt modelId="{432521C1-CB99-4AC1-9514-E308CAE9FFE3}" type="pres">
      <dgm:prSet presAssocID="{A15452C3-2233-4902-B878-537FFB96C9DB}" presName="container" presStyleCnt="0">
        <dgm:presLayoutVars>
          <dgm:dir/>
          <dgm:resizeHandles val="exact"/>
        </dgm:presLayoutVars>
      </dgm:prSet>
      <dgm:spPr/>
    </dgm:pt>
    <dgm:pt modelId="{4B612A36-B28E-4C04-8EEC-AB631832FF49}" type="pres">
      <dgm:prSet presAssocID="{308AF403-716C-4327-BF35-DD7064163DA6}" presName="compNode" presStyleCnt="0"/>
      <dgm:spPr/>
    </dgm:pt>
    <dgm:pt modelId="{1F2A4595-B694-4F60-94E1-DC6977EA6B12}" type="pres">
      <dgm:prSet presAssocID="{308AF403-716C-4327-BF35-DD7064163DA6}" presName="iconBgRect" presStyleLbl="bgShp" presStyleIdx="0" presStyleCnt="3"/>
      <dgm:spPr/>
    </dgm:pt>
    <dgm:pt modelId="{28F499EF-010F-4594-A186-B667EA4B23B8}" type="pres">
      <dgm:prSet presAssocID="{308AF403-716C-4327-BF35-DD7064163DA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CFEA55B2-62AD-40F1-A3FC-EC8F9B448D5F}" type="pres">
      <dgm:prSet presAssocID="{308AF403-716C-4327-BF35-DD7064163DA6}" presName="spaceRect" presStyleCnt="0"/>
      <dgm:spPr/>
    </dgm:pt>
    <dgm:pt modelId="{4D2442B6-3F95-4C06-90E2-7D131E450FFA}" type="pres">
      <dgm:prSet presAssocID="{308AF403-716C-4327-BF35-DD7064163DA6}" presName="textRect" presStyleLbl="revTx" presStyleIdx="0" presStyleCnt="3">
        <dgm:presLayoutVars>
          <dgm:chMax val="1"/>
          <dgm:chPref val="1"/>
        </dgm:presLayoutVars>
      </dgm:prSet>
      <dgm:spPr/>
    </dgm:pt>
    <dgm:pt modelId="{C92265F7-9FD4-4EA1-9519-1D07502F98EF}" type="pres">
      <dgm:prSet presAssocID="{FC1948E4-4CF3-4998-AB48-2090213F8744}" presName="sibTrans" presStyleLbl="sibTrans2D1" presStyleIdx="0" presStyleCnt="0"/>
      <dgm:spPr/>
    </dgm:pt>
    <dgm:pt modelId="{941D3390-449F-4C8E-9A3B-13494F2153A2}" type="pres">
      <dgm:prSet presAssocID="{601BB1AA-FEB0-48D9-8266-97A5E1E0BC1D}" presName="compNode" presStyleCnt="0"/>
      <dgm:spPr/>
    </dgm:pt>
    <dgm:pt modelId="{01EDA798-F562-40CE-BC96-2BC17B5718EE}" type="pres">
      <dgm:prSet presAssocID="{601BB1AA-FEB0-48D9-8266-97A5E1E0BC1D}" presName="iconBgRect" presStyleLbl="bgShp" presStyleIdx="1" presStyleCnt="3"/>
      <dgm:spPr/>
    </dgm:pt>
    <dgm:pt modelId="{7BD4C1A9-E5D7-4549-A396-F3B7608A106B}" type="pres">
      <dgm:prSet presAssocID="{601BB1AA-FEB0-48D9-8266-97A5E1E0BC1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DBE66BBF-383B-4E55-8410-ECDAF3BBEDD2}" type="pres">
      <dgm:prSet presAssocID="{601BB1AA-FEB0-48D9-8266-97A5E1E0BC1D}" presName="spaceRect" presStyleCnt="0"/>
      <dgm:spPr/>
    </dgm:pt>
    <dgm:pt modelId="{740A2FA2-E270-41B4-AF6F-57164277F69D}" type="pres">
      <dgm:prSet presAssocID="{601BB1AA-FEB0-48D9-8266-97A5E1E0BC1D}" presName="textRect" presStyleLbl="revTx" presStyleIdx="1" presStyleCnt="3">
        <dgm:presLayoutVars>
          <dgm:chMax val="1"/>
          <dgm:chPref val="1"/>
        </dgm:presLayoutVars>
      </dgm:prSet>
      <dgm:spPr/>
    </dgm:pt>
    <dgm:pt modelId="{02E26F18-AFB9-4560-92EB-E086FB2533CF}" type="pres">
      <dgm:prSet presAssocID="{FEE68078-3099-40D0-AEE9-299A73937D7B}" presName="sibTrans" presStyleLbl="sibTrans2D1" presStyleIdx="0" presStyleCnt="0"/>
      <dgm:spPr/>
    </dgm:pt>
    <dgm:pt modelId="{E53273A0-B624-48CB-9AAF-C29C9B034940}" type="pres">
      <dgm:prSet presAssocID="{AA170F08-F019-42BC-8320-A441F4E40013}" presName="compNode" presStyleCnt="0"/>
      <dgm:spPr/>
    </dgm:pt>
    <dgm:pt modelId="{EAEE4E8E-3843-4FBE-8D3F-6C0BEBEA21DB}" type="pres">
      <dgm:prSet presAssocID="{AA170F08-F019-42BC-8320-A441F4E40013}" presName="iconBgRect" presStyleLbl="bgShp" presStyleIdx="2" presStyleCnt="3"/>
      <dgm:spPr/>
    </dgm:pt>
    <dgm:pt modelId="{0F8CA076-B2A8-49A5-A19A-164C074D08B1}" type="pres">
      <dgm:prSet presAssocID="{AA170F08-F019-42BC-8320-A441F4E4001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avel"/>
        </a:ext>
      </dgm:extLst>
    </dgm:pt>
    <dgm:pt modelId="{4AB16714-9F1A-4C45-97CD-8A6C6865B741}" type="pres">
      <dgm:prSet presAssocID="{AA170F08-F019-42BC-8320-A441F4E40013}" presName="spaceRect" presStyleCnt="0"/>
      <dgm:spPr/>
    </dgm:pt>
    <dgm:pt modelId="{4181C333-F847-4EE2-AD4B-C04B8DD44BF2}" type="pres">
      <dgm:prSet presAssocID="{AA170F08-F019-42BC-8320-A441F4E40013}" presName="textRect" presStyleLbl="revTx" presStyleIdx="2" presStyleCnt="3">
        <dgm:presLayoutVars>
          <dgm:chMax val="1"/>
          <dgm:chPref val="1"/>
        </dgm:presLayoutVars>
      </dgm:prSet>
      <dgm:spPr/>
    </dgm:pt>
  </dgm:ptLst>
  <dgm:cxnLst>
    <dgm:cxn modelId="{AF413F15-6FEF-4182-B77A-31A5C34C54A6}" type="presOf" srcId="{308AF403-716C-4327-BF35-DD7064163DA6}" destId="{4D2442B6-3F95-4C06-90E2-7D131E450FFA}" srcOrd="0" destOrd="0" presId="urn:microsoft.com/office/officeart/2018/2/layout/IconCircleList"/>
    <dgm:cxn modelId="{2800DD30-29F2-4F0E-8EB8-9A8E110DDF76}" srcId="{A15452C3-2233-4902-B878-537FFB96C9DB}" destId="{AA170F08-F019-42BC-8320-A441F4E40013}" srcOrd="2" destOrd="0" parTransId="{0E7E4194-76CC-4853-A902-4216E1181738}" sibTransId="{2C16DEAF-B7E1-4DD5-BBA0-89B710D4C93F}"/>
    <dgm:cxn modelId="{DAAE7B74-0FE7-4A18-AFC0-6A53907D38EB}" type="presOf" srcId="{FEE68078-3099-40D0-AEE9-299A73937D7B}" destId="{02E26F18-AFB9-4560-92EB-E086FB2533CF}" srcOrd="0" destOrd="0" presId="urn:microsoft.com/office/officeart/2018/2/layout/IconCircleList"/>
    <dgm:cxn modelId="{31E8DB7D-5E31-4917-AEB6-F864DA7F5CC6}" type="presOf" srcId="{AA170F08-F019-42BC-8320-A441F4E40013}" destId="{4181C333-F847-4EE2-AD4B-C04B8DD44BF2}" srcOrd="0" destOrd="0" presId="urn:microsoft.com/office/officeart/2018/2/layout/IconCircleList"/>
    <dgm:cxn modelId="{DB473A95-847B-4B69-9FC9-E5BB549F0EDF}" srcId="{A15452C3-2233-4902-B878-537FFB96C9DB}" destId="{601BB1AA-FEB0-48D9-8266-97A5E1E0BC1D}" srcOrd="1" destOrd="0" parTransId="{23DFF45B-166B-4AC7-8F93-E1E696ED5DBE}" sibTransId="{FEE68078-3099-40D0-AEE9-299A73937D7B}"/>
    <dgm:cxn modelId="{B5E2A3A9-FA7A-47A8-87A4-45717375333C}" type="presOf" srcId="{A15452C3-2233-4902-B878-537FFB96C9DB}" destId="{C3518F8C-F3A8-403D-9B47-336D7935DD41}" srcOrd="0" destOrd="0" presId="urn:microsoft.com/office/officeart/2018/2/layout/IconCircleList"/>
    <dgm:cxn modelId="{7DE0D0AE-6FDB-4F17-8C41-C5D4F021B8CA}" type="presOf" srcId="{601BB1AA-FEB0-48D9-8266-97A5E1E0BC1D}" destId="{740A2FA2-E270-41B4-AF6F-57164277F69D}" srcOrd="0" destOrd="0" presId="urn:microsoft.com/office/officeart/2018/2/layout/IconCircleList"/>
    <dgm:cxn modelId="{D10257CA-DE35-4902-A50A-65BE2C9E48C7}" type="presOf" srcId="{FC1948E4-4CF3-4998-AB48-2090213F8744}" destId="{C92265F7-9FD4-4EA1-9519-1D07502F98EF}" srcOrd="0" destOrd="0" presId="urn:microsoft.com/office/officeart/2018/2/layout/IconCircleList"/>
    <dgm:cxn modelId="{A5E868CC-E7A2-43EA-AD71-B6B4BDA8A66C}" srcId="{A15452C3-2233-4902-B878-537FFB96C9DB}" destId="{308AF403-716C-4327-BF35-DD7064163DA6}" srcOrd="0" destOrd="0" parTransId="{D5C7EA36-187D-4E1C-B847-45E0F93D453F}" sibTransId="{FC1948E4-4CF3-4998-AB48-2090213F8744}"/>
    <dgm:cxn modelId="{F4AA5726-D669-4223-BDB1-C0FEC910A2AC}" type="presParOf" srcId="{C3518F8C-F3A8-403D-9B47-336D7935DD41}" destId="{432521C1-CB99-4AC1-9514-E308CAE9FFE3}" srcOrd="0" destOrd="0" presId="urn:microsoft.com/office/officeart/2018/2/layout/IconCircleList"/>
    <dgm:cxn modelId="{7EDBB714-CA2C-4A07-BBED-2E24A6F2E075}" type="presParOf" srcId="{432521C1-CB99-4AC1-9514-E308CAE9FFE3}" destId="{4B612A36-B28E-4C04-8EEC-AB631832FF49}" srcOrd="0" destOrd="0" presId="urn:microsoft.com/office/officeart/2018/2/layout/IconCircleList"/>
    <dgm:cxn modelId="{088F6309-363F-498E-B030-BED950DA1D31}" type="presParOf" srcId="{4B612A36-B28E-4C04-8EEC-AB631832FF49}" destId="{1F2A4595-B694-4F60-94E1-DC6977EA6B12}" srcOrd="0" destOrd="0" presId="urn:microsoft.com/office/officeart/2018/2/layout/IconCircleList"/>
    <dgm:cxn modelId="{FE2F9844-3FA6-4BE5-90C1-46780EB37A1E}" type="presParOf" srcId="{4B612A36-B28E-4C04-8EEC-AB631832FF49}" destId="{28F499EF-010F-4594-A186-B667EA4B23B8}" srcOrd="1" destOrd="0" presId="urn:microsoft.com/office/officeart/2018/2/layout/IconCircleList"/>
    <dgm:cxn modelId="{AB56B6EB-E00B-425A-A512-D40F90A1A504}" type="presParOf" srcId="{4B612A36-B28E-4C04-8EEC-AB631832FF49}" destId="{CFEA55B2-62AD-40F1-A3FC-EC8F9B448D5F}" srcOrd="2" destOrd="0" presId="urn:microsoft.com/office/officeart/2018/2/layout/IconCircleList"/>
    <dgm:cxn modelId="{8DBC0AB7-56F6-457C-A461-2AF517932926}" type="presParOf" srcId="{4B612A36-B28E-4C04-8EEC-AB631832FF49}" destId="{4D2442B6-3F95-4C06-90E2-7D131E450FFA}" srcOrd="3" destOrd="0" presId="urn:microsoft.com/office/officeart/2018/2/layout/IconCircleList"/>
    <dgm:cxn modelId="{674CE30A-ACB3-49A6-92FA-22FB4193037E}" type="presParOf" srcId="{432521C1-CB99-4AC1-9514-E308CAE9FFE3}" destId="{C92265F7-9FD4-4EA1-9519-1D07502F98EF}" srcOrd="1" destOrd="0" presId="urn:microsoft.com/office/officeart/2018/2/layout/IconCircleList"/>
    <dgm:cxn modelId="{D5E19322-90E6-474F-A7C4-9D11A5B60B96}" type="presParOf" srcId="{432521C1-CB99-4AC1-9514-E308CAE9FFE3}" destId="{941D3390-449F-4C8E-9A3B-13494F2153A2}" srcOrd="2" destOrd="0" presId="urn:microsoft.com/office/officeart/2018/2/layout/IconCircleList"/>
    <dgm:cxn modelId="{DE06795E-ED00-4267-B2A2-8D8AAEF3739F}" type="presParOf" srcId="{941D3390-449F-4C8E-9A3B-13494F2153A2}" destId="{01EDA798-F562-40CE-BC96-2BC17B5718EE}" srcOrd="0" destOrd="0" presId="urn:microsoft.com/office/officeart/2018/2/layout/IconCircleList"/>
    <dgm:cxn modelId="{22EEF71B-3091-4474-AB53-8ADD6F92F7C5}" type="presParOf" srcId="{941D3390-449F-4C8E-9A3B-13494F2153A2}" destId="{7BD4C1A9-E5D7-4549-A396-F3B7608A106B}" srcOrd="1" destOrd="0" presId="urn:microsoft.com/office/officeart/2018/2/layout/IconCircleList"/>
    <dgm:cxn modelId="{F5FAE7EA-3BF7-4319-A9B1-17F393D96F7E}" type="presParOf" srcId="{941D3390-449F-4C8E-9A3B-13494F2153A2}" destId="{DBE66BBF-383B-4E55-8410-ECDAF3BBEDD2}" srcOrd="2" destOrd="0" presId="urn:microsoft.com/office/officeart/2018/2/layout/IconCircleList"/>
    <dgm:cxn modelId="{214DDC07-E1DD-4F5F-BF4F-9E14C3DC80F7}" type="presParOf" srcId="{941D3390-449F-4C8E-9A3B-13494F2153A2}" destId="{740A2FA2-E270-41B4-AF6F-57164277F69D}" srcOrd="3" destOrd="0" presId="urn:microsoft.com/office/officeart/2018/2/layout/IconCircleList"/>
    <dgm:cxn modelId="{74E5D5D3-B21C-4E43-84B6-ED6D19475CD8}" type="presParOf" srcId="{432521C1-CB99-4AC1-9514-E308CAE9FFE3}" destId="{02E26F18-AFB9-4560-92EB-E086FB2533CF}" srcOrd="3" destOrd="0" presId="urn:microsoft.com/office/officeart/2018/2/layout/IconCircleList"/>
    <dgm:cxn modelId="{A992FD00-D9C6-46CB-A092-D27E81180D45}" type="presParOf" srcId="{432521C1-CB99-4AC1-9514-E308CAE9FFE3}" destId="{E53273A0-B624-48CB-9AAF-C29C9B034940}" srcOrd="4" destOrd="0" presId="urn:microsoft.com/office/officeart/2018/2/layout/IconCircleList"/>
    <dgm:cxn modelId="{631D7A13-34D6-4627-8145-0197B701B78C}" type="presParOf" srcId="{E53273A0-B624-48CB-9AAF-C29C9B034940}" destId="{EAEE4E8E-3843-4FBE-8D3F-6C0BEBEA21DB}" srcOrd="0" destOrd="0" presId="urn:microsoft.com/office/officeart/2018/2/layout/IconCircleList"/>
    <dgm:cxn modelId="{E5FCDFC1-1484-4A3C-8FC6-24C1E778658E}" type="presParOf" srcId="{E53273A0-B624-48CB-9AAF-C29C9B034940}" destId="{0F8CA076-B2A8-49A5-A19A-164C074D08B1}" srcOrd="1" destOrd="0" presId="urn:microsoft.com/office/officeart/2018/2/layout/IconCircleList"/>
    <dgm:cxn modelId="{4FF12D26-00AE-40B2-A59B-0D0C698AAAED}" type="presParOf" srcId="{E53273A0-B624-48CB-9AAF-C29C9B034940}" destId="{4AB16714-9F1A-4C45-97CD-8A6C6865B741}" srcOrd="2" destOrd="0" presId="urn:microsoft.com/office/officeart/2018/2/layout/IconCircleList"/>
    <dgm:cxn modelId="{32D81681-281D-4F2E-A019-A5684D99BACE}" type="presParOf" srcId="{E53273A0-B624-48CB-9AAF-C29C9B034940}" destId="{4181C333-F847-4EE2-AD4B-C04B8DD44BF2}"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8F0603-BB87-4232-A869-5994326C2D64}" type="doc">
      <dgm:prSet loTypeId="urn:microsoft.com/office/officeart/2005/8/layout/vList5" loCatId="list" qsTypeId="urn:microsoft.com/office/officeart/2005/8/quickstyle/simple5" qsCatId="simple" csTypeId="urn:microsoft.com/office/officeart/2005/8/colors/accent0_3" csCatId="mainScheme" phldr="1"/>
      <dgm:spPr/>
      <dgm:t>
        <a:bodyPr/>
        <a:lstStyle/>
        <a:p>
          <a:endParaRPr lang="en-US"/>
        </a:p>
      </dgm:t>
    </dgm:pt>
    <dgm:pt modelId="{D51B0B75-FC6C-425B-ABCA-EE418A830A3F}">
      <dgm:prSet/>
      <dgm:spPr/>
      <dgm:t>
        <a:bodyPr/>
        <a:lstStyle/>
        <a:p>
          <a:r>
            <a:rPr lang="en-GB" b="1"/>
            <a:t>Ethical Auditing </a:t>
          </a:r>
          <a:endParaRPr lang="en-US"/>
        </a:p>
      </dgm:t>
    </dgm:pt>
    <dgm:pt modelId="{D5C737F7-63C6-4ABB-96F4-2B089B7E1A41}" type="parTrans" cxnId="{E3B6074F-74B5-4600-8780-6DE77648B9C9}">
      <dgm:prSet/>
      <dgm:spPr/>
      <dgm:t>
        <a:bodyPr/>
        <a:lstStyle/>
        <a:p>
          <a:endParaRPr lang="en-US"/>
        </a:p>
      </dgm:t>
    </dgm:pt>
    <dgm:pt modelId="{A6FF58E0-E092-4F99-9DE2-AFFE2616D4F3}" type="sibTrans" cxnId="{E3B6074F-74B5-4600-8780-6DE77648B9C9}">
      <dgm:prSet/>
      <dgm:spPr/>
      <dgm:t>
        <a:bodyPr/>
        <a:lstStyle/>
        <a:p>
          <a:endParaRPr lang="en-US"/>
        </a:p>
      </dgm:t>
    </dgm:pt>
    <dgm:pt modelId="{42756D23-6325-4531-9ABF-09AE100B1803}">
      <dgm:prSet/>
      <dgm:spPr/>
      <dgm:t>
        <a:bodyPr/>
        <a:lstStyle/>
        <a:p>
          <a:r>
            <a:rPr lang="en-GB" b="1"/>
            <a:t>Ethical Trading</a:t>
          </a:r>
          <a:endParaRPr lang="en-US"/>
        </a:p>
      </dgm:t>
    </dgm:pt>
    <dgm:pt modelId="{4CD637E7-2536-4E68-AAFD-049979059AA6}" type="parTrans" cxnId="{03EECA01-0A62-420D-9A18-4AB9A8649E0A}">
      <dgm:prSet/>
      <dgm:spPr/>
      <dgm:t>
        <a:bodyPr/>
        <a:lstStyle/>
        <a:p>
          <a:endParaRPr lang="en-US"/>
        </a:p>
      </dgm:t>
    </dgm:pt>
    <dgm:pt modelId="{C2C613AE-4579-4287-A8C2-DE507BB70F32}" type="sibTrans" cxnId="{03EECA01-0A62-420D-9A18-4AB9A8649E0A}">
      <dgm:prSet/>
      <dgm:spPr/>
      <dgm:t>
        <a:bodyPr/>
        <a:lstStyle/>
        <a:p>
          <a:endParaRPr lang="en-US"/>
        </a:p>
      </dgm:t>
    </dgm:pt>
    <dgm:pt modelId="{950FB336-7C63-448D-9F1C-52842EA4DD8D}">
      <dgm:prSet/>
      <dgm:spPr/>
      <dgm:t>
        <a:bodyPr/>
        <a:lstStyle/>
        <a:p>
          <a:r>
            <a:rPr lang="en-GB" b="1"/>
            <a:t>Employee Ethics </a:t>
          </a:r>
          <a:endParaRPr lang="en-US"/>
        </a:p>
      </dgm:t>
    </dgm:pt>
    <dgm:pt modelId="{865AEBF1-7300-41A8-B69C-B59EF17EBA15}" type="parTrans" cxnId="{032BC274-959D-4D1F-8EC2-3DD3495CFD06}">
      <dgm:prSet/>
      <dgm:spPr/>
      <dgm:t>
        <a:bodyPr/>
        <a:lstStyle/>
        <a:p>
          <a:endParaRPr lang="en-US"/>
        </a:p>
      </dgm:t>
    </dgm:pt>
    <dgm:pt modelId="{EA485AE6-5917-4985-9F58-1A9BB2F47B34}" type="sibTrans" cxnId="{032BC274-959D-4D1F-8EC2-3DD3495CFD06}">
      <dgm:prSet/>
      <dgm:spPr/>
      <dgm:t>
        <a:bodyPr/>
        <a:lstStyle/>
        <a:p>
          <a:endParaRPr lang="en-US"/>
        </a:p>
      </dgm:t>
    </dgm:pt>
    <dgm:pt modelId="{D3189A06-086B-4E2E-86CC-4F2F17262C30}" type="pres">
      <dgm:prSet presAssocID="{278F0603-BB87-4232-A869-5994326C2D64}" presName="Name0" presStyleCnt="0">
        <dgm:presLayoutVars>
          <dgm:dir/>
          <dgm:animLvl val="lvl"/>
          <dgm:resizeHandles val="exact"/>
        </dgm:presLayoutVars>
      </dgm:prSet>
      <dgm:spPr/>
    </dgm:pt>
    <dgm:pt modelId="{30B9DAC3-9098-469E-8F4C-9D0E76B76EA5}" type="pres">
      <dgm:prSet presAssocID="{D51B0B75-FC6C-425B-ABCA-EE418A830A3F}" presName="linNode" presStyleCnt="0"/>
      <dgm:spPr/>
    </dgm:pt>
    <dgm:pt modelId="{050169E8-E09F-49A9-98D6-1C205A9E5650}" type="pres">
      <dgm:prSet presAssocID="{D51B0B75-FC6C-425B-ABCA-EE418A830A3F}" presName="parentText" presStyleLbl="node1" presStyleIdx="0" presStyleCnt="3">
        <dgm:presLayoutVars>
          <dgm:chMax val="1"/>
          <dgm:bulletEnabled val="1"/>
        </dgm:presLayoutVars>
      </dgm:prSet>
      <dgm:spPr/>
    </dgm:pt>
    <dgm:pt modelId="{89B1129D-EE89-4774-95D5-67C6B2D580FA}" type="pres">
      <dgm:prSet presAssocID="{A6FF58E0-E092-4F99-9DE2-AFFE2616D4F3}" presName="sp" presStyleCnt="0"/>
      <dgm:spPr/>
    </dgm:pt>
    <dgm:pt modelId="{A700E7E4-C4D8-4A6F-8D39-3A217CD9C53F}" type="pres">
      <dgm:prSet presAssocID="{42756D23-6325-4531-9ABF-09AE100B1803}" presName="linNode" presStyleCnt="0"/>
      <dgm:spPr/>
    </dgm:pt>
    <dgm:pt modelId="{10A023B6-452F-428A-A54A-BBC1EECE8B3E}" type="pres">
      <dgm:prSet presAssocID="{42756D23-6325-4531-9ABF-09AE100B1803}" presName="parentText" presStyleLbl="node1" presStyleIdx="1" presStyleCnt="3">
        <dgm:presLayoutVars>
          <dgm:chMax val="1"/>
          <dgm:bulletEnabled val="1"/>
        </dgm:presLayoutVars>
      </dgm:prSet>
      <dgm:spPr/>
    </dgm:pt>
    <dgm:pt modelId="{BF0FE9B4-7564-4AE1-8EE1-69E7831AD4D9}" type="pres">
      <dgm:prSet presAssocID="{C2C613AE-4579-4287-A8C2-DE507BB70F32}" presName="sp" presStyleCnt="0"/>
      <dgm:spPr/>
    </dgm:pt>
    <dgm:pt modelId="{A2285275-27B3-4CAF-86D3-575009DBE572}" type="pres">
      <dgm:prSet presAssocID="{950FB336-7C63-448D-9F1C-52842EA4DD8D}" presName="linNode" presStyleCnt="0"/>
      <dgm:spPr/>
    </dgm:pt>
    <dgm:pt modelId="{6C3EA6CD-22F6-41CD-920E-8951EE1B047B}" type="pres">
      <dgm:prSet presAssocID="{950FB336-7C63-448D-9F1C-52842EA4DD8D}" presName="parentText" presStyleLbl="node1" presStyleIdx="2" presStyleCnt="3">
        <dgm:presLayoutVars>
          <dgm:chMax val="1"/>
          <dgm:bulletEnabled val="1"/>
        </dgm:presLayoutVars>
      </dgm:prSet>
      <dgm:spPr/>
    </dgm:pt>
  </dgm:ptLst>
  <dgm:cxnLst>
    <dgm:cxn modelId="{03EECA01-0A62-420D-9A18-4AB9A8649E0A}" srcId="{278F0603-BB87-4232-A869-5994326C2D64}" destId="{42756D23-6325-4531-9ABF-09AE100B1803}" srcOrd="1" destOrd="0" parTransId="{4CD637E7-2536-4E68-AAFD-049979059AA6}" sibTransId="{C2C613AE-4579-4287-A8C2-DE507BB70F32}"/>
    <dgm:cxn modelId="{E8C3F419-F238-4045-9CB3-B10E7509DFF2}" type="presOf" srcId="{278F0603-BB87-4232-A869-5994326C2D64}" destId="{D3189A06-086B-4E2E-86CC-4F2F17262C30}" srcOrd="0" destOrd="0" presId="urn:microsoft.com/office/officeart/2005/8/layout/vList5"/>
    <dgm:cxn modelId="{E554F864-A70C-4055-9082-FD0C9D03DAC7}" type="presOf" srcId="{D51B0B75-FC6C-425B-ABCA-EE418A830A3F}" destId="{050169E8-E09F-49A9-98D6-1C205A9E5650}" srcOrd="0" destOrd="0" presId="urn:microsoft.com/office/officeart/2005/8/layout/vList5"/>
    <dgm:cxn modelId="{E3B6074F-74B5-4600-8780-6DE77648B9C9}" srcId="{278F0603-BB87-4232-A869-5994326C2D64}" destId="{D51B0B75-FC6C-425B-ABCA-EE418A830A3F}" srcOrd="0" destOrd="0" parTransId="{D5C737F7-63C6-4ABB-96F4-2B089B7E1A41}" sibTransId="{A6FF58E0-E092-4F99-9DE2-AFFE2616D4F3}"/>
    <dgm:cxn modelId="{032BC274-959D-4D1F-8EC2-3DD3495CFD06}" srcId="{278F0603-BB87-4232-A869-5994326C2D64}" destId="{950FB336-7C63-448D-9F1C-52842EA4DD8D}" srcOrd="2" destOrd="0" parTransId="{865AEBF1-7300-41A8-B69C-B59EF17EBA15}" sibTransId="{EA485AE6-5917-4985-9F58-1A9BB2F47B34}"/>
    <dgm:cxn modelId="{F8E7419D-DC99-40EE-B680-565A9A4325ED}" type="presOf" srcId="{950FB336-7C63-448D-9F1C-52842EA4DD8D}" destId="{6C3EA6CD-22F6-41CD-920E-8951EE1B047B}" srcOrd="0" destOrd="0" presId="urn:microsoft.com/office/officeart/2005/8/layout/vList5"/>
    <dgm:cxn modelId="{38E6E4E2-55BB-46EE-AA85-EF85F52B1653}" type="presOf" srcId="{42756D23-6325-4531-9ABF-09AE100B1803}" destId="{10A023B6-452F-428A-A54A-BBC1EECE8B3E}" srcOrd="0" destOrd="0" presId="urn:microsoft.com/office/officeart/2005/8/layout/vList5"/>
    <dgm:cxn modelId="{3A89F649-E493-4F45-AE12-1F1AE073E67A}" type="presParOf" srcId="{D3189A06-086B-4E2E-86CC-4F2F17262C30}" destId="{30B9DAC3-9098-469E-8F4C-9D0E76B76EA5}" srcOrd="0" destOrd="0" presId="urn:microsoft.com/office/officeart/2005/8/layout/vList5"/>
    <dgm:cxn modelId="{DC800E33-DEB7-44F5-A94D-E727B60605DE}" type="presParOf" srcId="{30B9DAC3-9098-469E-8F4C-9D0E76B76EA5}" destId="{050169E8-E09F-49A9-98D6-1C205A9E5650}" srcOrd="0" destOrd="0" presId="urn:microsoft.com/office/officeart/2005/8/layout/vList5"/>
    <dgm:cxn modelId="{A8BF502A-0DF6-4430-A2A8-C81A4B97836E}" type="presParOf" srcId="{D3189A06-086B-4E2E-86CC-4F2F17262C30}" destId="{89B1129D-EE89-4774-95D5-67C6B2D580FA}" srcOrd="1" destOrd="0" presId="urn:microsoft.com/office/officeart/2005/8/layout/vList5"/>
    <dgm:cxn modelId="{71E35025-6B58-4ADE-B1F9-51EEAAC52223}" type="presParOf" srcId="{D3189A06-086B-4E2E-86CC-4F2F17262C30}" destId="{A700E7E4-C4D8-4A6F-8D39-3A217CD9C53F}" srcOrd="2" destOrd="0" presId="urn:microsoft.com/office/officeart/2005/8/layout/vList5"/>
    <dgm:cxn modelId="{836AC904-06AE-4C0E-AC33-53F6227C5CA5}" type="presParOf" srcId="{A700E7E4-C4D8-4A6F-8D39-3A217CD9C53F}" destId="{10A023B6-452F-428A-A54A-BBC1EECE8B3E}" srcOrd="0" destOrd="0" presId="urn:microsoft.com/office/officeart/2005/8/layout/vList5"/>
    <dgm:cxn modelId="{A758D980-A832-42EC-A3B9-A51B7D56FB1B}" type="presParOf" srcId="{D3189A06-086B-4E2E-86CC-4F2F17262C30}" destId="{BF0FE9B4-7564-4AE1-8EE1-69E7831AD4D9}" srcOrd="3" destOrd="0" presId="urn:microsoft.com/office/officeart/2005/8/layout/vList5"/>
    <dgm:cxn modelId="{84B1DA83-2A88-4B61-B80C-C0E203173A7C}" type="presParOf" srcId="{D3189A06-086B-4E2E-86CC-4F2F17262C30}" destId="{A2285275-27B3-4CAF-86D3-575009DBE572}" srcOrd="4" destOrd="0" presId="urn:microsoft.com/office/officeart/2005/8/layout/vList5"/>
    <dgm:cxn modelId="{DBB3B9B9-757D-443F-9D13-AAF478217546}" type="presParOf" srcId="{A2285275-27B3-4CAF-86D3-575009DBE572}" destId="{6C3EA6CD-22F6-41CD-920E-8951EE1B047B}" srcOrd="0" destOrd="0" presId="urn:microsoft.com/office/officeart/2005/8/layout/vList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A4595-B694-4F60-94E1-DC6977EA6B12}">
      <dsp:nvSpPr>
        <dsp:cNvPr id="0" name=""/>
        <dsp:cNvSpPr/>
      </dsp:nvSpPr>
      <dsp:spPr>
        <a:xfrm>
          <a:off x="235853" y="792436"/>
          <a:ext cx="915236" cy="9152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F499EF-010F-4594-A186-B667EA4B23B8}">
      <dsp:nvSpPr>
        <dsp:cNvPr id="0" name=""/>
        <dsp:cNvSpPr/>
      </dsp:nvSpPr>
      <dsp:spPr>
        <a:xfrm>
          <a:off x="428053" y="984635"/>
          <a:ext cx="530837" cy="5308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2442B6-3F95-4C06-90E2-7D131E450FFA}">
      <dsp:nvSpPr>
        <dsp:cNvPr id="0" name=""/>
        <dsp:cNvSpPr/>
      </dsp:nvSpPr>
      <dsp:spPr>
        <a:xfrm>
          <a:off x="1347212" y="792436"/>
          <a:ext cx="2157343" cy="91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1" kern="1200" dirty="0">
              <a:latin typeface="Copperplate Gothic Bold" panose="020E0705020206020404" pitchFamily="34" charset="0"/>
            </a:rPr>
            <a:t>Equal Opportunities </a:t>
          </a:r>
          <a:endParaRPr lang="en-US" sz="2100" kern="1200" dirty="0">
            <a:latin typeface="Copperplate Gothic Bold" panose="020E0705020206020404" pitchFamily="34" charset="0"/>
          </a:endParaRPr>
        </a:p>
      </dsp:txBody>
      <dsp:txXfrm>
        <a:off x="1347212" y="792436"/>
        <a:ext cx="2157343" cy="915236"/>
      </dsp:txXfrm>
    </dsp:sp>
    <dsp:sp modelId="{01EDA798-F562-40CE-BC96-2BC17B5718EE}">
      <dsp:nvSpPr>
        <dsp:cNvPr id="0" name=""/>
        <dsp:cNvSpPr/>
      </dsp:nvSpPr>
      <dsp:spPr>
        <a:xfrm>
          <a:off x="3880456" y="792436"/>
          <a:ext cx="915236" cy="9152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D4C1A9-E5D7-4549-A396-F3B7608A106B}">
      <dsp:nvSpPr>
        <dsp:cNvPr id="0" name=""/>
        <dsp:cNvSpPr/>
      </dsp:nvSpPr>
      <dsp:spPr>
        <a:xfrm>
          <a:off x="4072656" y="984635"/>
          <a:ext cx="530837" cy="5308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0A2FA2-E270-41B4-AF6F-57164277F69D}">
      <dsp:nvSpPr>
        <dsp:cNvPr id="0" name=""/>
        <dsp:cNvSpPr/>
      </dsp:nvSpPr>
      <dsp:spPr>
        <a:xfrm>
          <a:off x="4991815" y="792436"/>
          <a:ext cx="2157343" cy="91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1" kern="1200" dirty="0">
              <a:latin typeface="Copperplate Gothic Bold" panose="020E0705020206020404" pitchFamily="34" charset="0"/>
            </a:rPr>
            <a:t>People Principles</a:t>
          </a:r>
          <a:r>
            <a:rPr lang="en-GB" sz="2100" b="1" kern="1200" dirty="0"/>
            <a:t> </a:t>
          </a:r>
          <a:endParaRPr lang="en-US" sz="2100" kern="1200" dirty="0"/>
        </a:p>
      </dsp:txBody>
      <dsp:txXfrm>
        <a:off x="4991815" y="792436"/>
        <a:ext cx="2157343" cy="915236"/>
      </dsp:txXfrm>
    </dsp:sp>
    <dsp:sp modelId="{EAEE4E8E-3843-4FBE-8D3F-6C0BEBEA21DB}">
      <dsp:nvSpPr>
        <dsp:cNvPr id="0" name=""/>
        <dsp:cNvSpPr/>
      </dsp:nvSpPr>
      <dsp:spPr>
        <a:xfrm>
          <a:off x="7525059" y="792436"/>
          <a:ext cx="915236" cy="9152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8CA076-B2A8-49A5-A19A-164C074D08B1}">
      <dsp:nvSpPr>
        <dsp:cNvPr id="0" name=""/>
        <dsp:cNvSpPr/>
      </dsp:nvSpPr>
      <dsp:spPr>
        <a:xfrm>
          <a:off x="7717258" y="984635"/>
          <a:ext cx="530837" cy="5308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81C333-F847-4EE2-AD4B-C04B8DD44BF2}">
      <dsp:nvSpPr>
        <dsp:cNvPr id="0" name=""/>
        <dsp:cNvSpPr/>
      </dsp:nvSpPr>
      <dsp:spPr>
        <a:xfrm>
          <a:off x="8636417" y="792436"/>
          <a:ext cx="2157343" cy="91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1" kern="1200" dirty="0">
              <a:latin typeface="Copperplate Gothic Bold" panose="020E0705020206020404" pitchFamily="34" charset="0"/>
            </a:rPr>
            <a:t>Code of Ethics &amp; Behaviour </a:t>
          </a:r>
          <a:endParaRPr lang="en-US" sz="2100" kern="1200" dirty="0">
            <a:latin typeface="Copperplate Gothic Bold" panose="020E0705020206020404" pitchFamily="34" charset="0"/>
          </a:endParaRPr>
        </a:p>
      </dsp:txBody>
      <dsp:txXfrm>
        <a:off x="8636417" y="792436"/>
        <a:ext cx="2157343" cy="9152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0169E8-E09F-49A9-98D6-1C205A9E5650}">
      <dsp:nvSpPr>
        <dsp:cNvPr id="0" name=""/>
        <dsp:cNvSpPr/>
      </dsp:nvSpPr>
      <dsp:spPr>
        <a:xfrm>
          <a:off x="2317090" y="784"/>
          <a:ext cx="2606727" cy="517884"/>
        </a:xfrm>
        <a:prstGeom prst="round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b="1" kern="1200"/>
            <a:t>Ethical Auditing </a:t>
          </a:r>
          <a:endParaRPr lang="en-US" sz="2600" kern="1200"/>
        </a:p>
      </dsp:txBody>
      <dsp:txXfrm>
        <a:off x="2342371" y="26065"/>
        <a:ext cx="2556165" cy="467322"/>
      </dsp:txXfrm>
    </dsp:sp>
    <dsp:sp modelId="{10A023B6-452F-428A-A54A-BBC1EECE8B3E}">
      <dsp:nvSpPr>
        <dsp:cNvPr id="0" name=""/>
        <dsp:cNvSpPr/>
      </dsp:nvSpPr>
      <dsp:spPr>
        <a:xfrm>
          <a:off x="2317090" y="544563"/>
          <a:ext cx="2606727" cy="517884"/>
        </a:xfrm>
        <a:prstGeom prst="round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b="1" kern="1200"/>
            <a:t>Ethical Trading</a:t>
          </a:r>
          <a:endParaRPr lang="en-US" sz="2600" kern="1200"/>
        </a:p>
      </dsp:txBody>
      <dsp:txXfrm>
        <a:off x="2342371" y="569844"/>
        <a:ext cx="2556165" cy="467322"/>
      </dsp:txXfrm>
    </dsp:sp>
    <dsp:sp modelId="{6C3EA6CD-22F6-41CD-920E-8951EE1B047B}">
      <dsp:nvSpPr>
        <dsp:cNvPr id="0" name=""/>
        <dsp:cNvSpPr/>
      </dsp:nvSpPr>
      <dsp:spPr>
        <a:xfrm>
          <a:off x="2317090" y="1088342"/>
          <a:ext cx="2606727" cy="517884"/>
        </a:xfrm>
        <a:prstGeom prst="round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b="1" kern="1200"/>
            <a:t>Employee Ethics </a:t>
          </a:r>
          <a:endParaRPr lang="en-US" sz="2600" kern="1200"/>
        </a:p>
      </dsp:txBody>
      <dsp:txXfrm>
        <a:off x="2342371" y="1113623"/>
        <a:ext cx="2556165" cy="467322"/>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4866C4-9802-40E0-93FE-ACB46539F435}" type="datetimeFigureOut">
              <a:rPr lang="en-GB" smtClean="0"/>
              <a:t>07/11/2021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1DEAD6-C2A2-4291-9BDA-D68BCB08336F}" type="slidenum">
              <a:rPr lang="en-GB" smtClean="0"/>
              <a:t>‹#›</a:t>
            </a:fld>
            <a:endParaRPr lang="en-GB"/>
          </a:p>
        </p:txBody>
      </p:sp>
    </p:spTree>
    <p:extLst>
      <p:ext uri="{BB962C8B-B14F-4D97-AF65-F5344CB8AC3E}">
        <p14:creationId xmlns:p14="http://schemas.microsoft.com/office/powerpoint/2010/main" val="3653182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marks&amp;spencer/"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oxfam.org.uk/"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www.ethicalconsumer.org.uk/"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www.marks&amp;spencer</a:t>
            </a:r>
            <a:r>
              <a:rPr lang="en-GB" sz="1200" dirty="0">
                <a:effectLst/>
                <a:latin typeface="Calibri" panose="020F0502020204030204" pitchFamily="34" charset="0"/>
                <a:ea typeface="Calibri" panose="020F0502020204030204" pitchFamily="34" charset="0"/>
                <a:cs typeface="Times New Roman" panose="02020603050405020304" pitchFamily="18" charset="0"/>
              </a:rPr>
              <a:t> M&amp;S Plan A aim is to dramatically increase environmental sustainability towards a greener environment. Recognising their challenges, M&amp;S have worked towards resetting their Plan A to become a net zero business by 2040, progressing towards a net zero business means they will not be adding any more greenhouse emission. Armstrong (2020) stated long-term business performances with a dedicated team usually do well within organisations, M&amp;S recognises employee achievements towards building a more sustainable environment. M&amp;S HRM has a great impact on performances to ensure employees understanding towards it’s values, beliefs and attitude.</a:t>
            </a:r>
          </a:p>
          <a:p>
            <a:pPr>
              <a:lnSpc>
                <a:spcPct val="115000"/>
              </a:lnSpc>
              <a:spcAft>
                <a:spcPts val="10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E01DEAD6-C2A2-4291-9BDA-D68BCB08336F}" type="slidenum">
              <a:rPr lang="en-GB" smtClean="0"/>
              <a:t>1</a:t>
            </a:fld>
            <a:endParaRPr lang="en-GB"/>
          </a:p>
        </p:txBody>
      </p:sp>
    </p:spTree>
    <p:extLst>
      <p:ext uri="{BB962C8B-B14F-4D97-AF65-F5344CB8AC3E}">
        <p14:creationId xmlns:p14="http://schemas.microsoft.com/office/powerpoint/2010/main" val="1200837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Reviewing M&amp;S sustainability programme, Plan A provides wider insight on social and environmental needs towards improving sustainable initiatives. The CEO Chief Executive Steve Rowe continues changes on how the business is organised and initiating new ways with strong beliefs of fair trading, senior managers leadership approach Plan A  valuable strategy towards Plan A 2025, Kew (2016) an example of this is developing better work environments which can have a greater impact towards  the success of employees, to support the belief M&amp;S has outlined that they work towards a smart solution to engage factory audits which are often carried out during planned or unplanned visits, M&amp;S ethical auditing is designed to identify equal opportunities to address how the company treats their workers.</a:t>
            </a:r>
          </a:p>
          <a:p>
            <a:pPr>
              <a:lnSpc>
                <a:spcPct val="115000"/>
              </a:lnSpc>
              <a:spcAft>
                <a:spcPts val="10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E01DEAD6-C2A2-4291-9BDA-D68BCB08336F}" type="slidenum">
              <a:rPr lang="en-GB" smtClean="0"/>
              <a:t>2</a:t>
            </a:fld>
            <a:endParaRPr lang="en-GB"/>
          </a:p>
        </p:txBody>
      </p:sp>
    </p:spTree>
    <p:extLst>
      <p:ext uri="{BB962C8B-B14F-4D97-AF65-F5344CB8AC3E}">
        <p14:creationId xmlns:p14="http://schemas.microsoft.com/office/powerpoint/2010/main" val="15853306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000"/>
              </a:spcAft>
            </a:pP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www.oxfam.org.uk</a:t>
            </a:r>
            <a:r>
              <a:rPr lang="en-GB" sz="1200" dirty="0">
                <a:effectLst/>
                <a:latin typeface="Calibri" panose="020F0502020204030204" pitchFamily="34" charset="0"/>
                <a:ea typeface="Calibri" panose="020F0502020204030204" pitchFamily="34" charset="0"/>
                <a:cs typeface="Times New Roman" panose="02020603050405020304" pitchFamily="18" charset="0"/>
              </a:rPr>
              <a:t> further research has drawn my attention towards how ethical auditing policies aren’t as effective as they promise, Oxfam revealed that M&amp;S still aren’t complying towards the wellbeing of their employees, statements reveal that work poverty, inadequate sick pay discrimination and poor worker representation, this demonstrates that just setting out beliefs within their policy does not lead to achievement, organisations need to ensure they action these beliefs. Epstein (2007) The collapse which took place Bangladesh killing more than 1,100 people brought greater awareness on employees’ safety and wellbeing. This brought greater awareness within other organisations to comply towards ethical trading. </a:t>
            </a: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www.ethicalconsumer.org.uk</a:t>
            </a:r>
            <a:r>
              <a:rPr lang="en-GB" sz="1200" dirty="0">
                <a:effectLst/>
                <a:latin typeface="Calibri" panose="020F0502020204030204" pitchFamily="34" charset="0"/>
                <a:ea typeface="Calibri" panose="020F0502020204030204" pitchFamily="34" charset="0"/>
                <a:cs typeface="Times New Roman" panose="02020603050405020304" pitchFamily="18" charset="0"/>
              </a:rPr>
              <a:t>  Primark’s organisation isn’t complying to all their ethical trading standards; reviews have clarified that Primark failed to pay the living wage. This provides evidence that organisations that fail to action and support their beliefs can suffer in terms of loss or brand reputation and as well as impact on profits.</a:t>
            </a:r>
          </a:p>
          <a:p>
            <a:pPr>
              <a:lnSpc>
                <a:spcPct val="115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10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2400">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10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E01DEAD6-C2A2-4291-9BDA-D68BCB08336F}" type="slidenum">
              <a:rPr lang="en-GB" smtClean="0"/>
              <a:t>3</a:t>
            </a:fld>
            <a:endParaRPr lang="en-GB"/>
          </a:p>
        </p:txBody>
      </p:sp>
    </p:spTree>
    <p:extLst>
      <p:ext uri="{BB962C8B-B14F-4D97-AF65-F5344CB8AC3E}">
        <p14:creationId xmlns:p14="http://schemas.microsoft.com/office/powerpoint/2010/main" val="1004652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11/7/2021</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913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11/7/2021</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6511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11/7/2021</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19386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4599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071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58143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7817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11/7/2021</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28855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11/7/2021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19146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73977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11/7/2021</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368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11/7/2021</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978907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www.altoadigeinnovazione.it/moda-sostenibile-ormai-un-must-per-ogni-fashion-label/" TargetMode="Externa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2.jpg"/><Relationship Id="rId5" Type="http://schemas.openxmlformats.org/officeDocument/2006/relationships/hyperlink" Target="http://www.marks&amp;spencer/" TargetMode="External"/><Relationship Id="rId4" Type="http://schemas.openxmlformats.org/officeDocument/2006/relationships/hyperlink" Target="https://es.wikipedia.org/wiki/Marks_%26_Spencer" TargetMode="Externa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es.wikipedia.org/wiki/Marks_%26_Spencer" TargetMode="Externa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13"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hyperlink" Target="https://ecosfron.org/andalucia/laotraactualidad/" TargetMode="External"/><Relationship Id="rId12" Type="http://schemas.openxmlformats.org/officeDocument/2006/relationships/diagramColors" Target="../diagrams/colors2.xml"/><Relationship Id="rId2" Type="http://schemas.openxmlformats.org/officeDocument/2006/relationships/notesSlide" Target="../notesSlides/notesSlide3.xml"/><Relationship Id="rId16" Type="http://schemas.openxmlformats.org/officeDocument/2006/relationships/hyperlink" Target="http://www.ethicalconsumer.org.uk/" TargetMode="External"/><Relationship Id="rId1" Type="http://schemas.openxmlformats.org/officeDocument/2006/relationships/slideLayout" Target="../slideLayouts/slideLayout2.xml"/><Relationship Id="rId6" Type="http://schemas.openxmlformats.org/officeDocument/2006/relationships/hyperlink" Target="http://paanluelwel2011.wordpress.com/2011/07/25/can-south-sudan-become-a-serious-business-destination/" TargetMode="External"/><Relationship Id="rId11" Type="http://schemas.openxmlformats.org/officeDocument/2006/relationships/diagramQuickStyle" Target="../diagrams/quickStyle2.xml"/><Relationship Id="rId5" Type="http://schemas.openxmlformats.org/officeDocument/2006/relationships/image" Target="../media/image9.jpg"/><Relationship Id="rId15" Type="http://schemas.openxmlformats.org/officeDocument/2006/relationships/hyperlink" Target="https://www.ethicalconsumer.org/fashion-clothing/primark-supplier-sacks-hundreds-workers-demanding-living-wage" TargetMode="External"/><Relationship Id="rId10" Type="http://schemas.openxmlformats.org/officeDocument/2006/relationships/diagramLayout" Target="../diagrams/layout2.xml"/><Relationship Id="rId4" Type="http://schemas.openxmlformats.org/officeDocument/2006/relationships/hyperlink" Target="https://es.wikipedia.org/wiki/Marks_%26_Spencer" TargetMode="External"/><Relationship Id="rId9" Type="http://schemas.openxmlformats.org/officeDocument/2006/relationships/diagramData" Target="../diagrams/data2.xml"/><Relationship Id="rId14" Type="http://schemas.openxmlformats.org/officeDocument/2006/relationships/hyperlink" Target="http://www.oxfam.org.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ethicalconsumer.org.uk/" TargetMode="External"/><Relationship Id="rId2" Type="http://schemas.openxmlformats.org/officeDocument/2006/relationships/hyperlink" Target="https://www.ethicalconsumer.org/fashion-clothing/primark-supplier-sacks-hundreds-workers-demanding-living-wage" TargetMode="External"/><Relationship Id="rId1" Type="http://schemas.openxmlformats.org/officeDocument/2006/relationships/slideLayout" Target="../slideLayouts/slideLayout2.xml"/><Relationship Id="rId5" Type="http://schemas.openxmlformats.org/officeDocument/2006/relationships/hyperlink" Target="http://www.oxfam.org.uk/" TargetMode="External"/><Relationship Id="rId4" Type="http://schemas.openxmlformats.org/officeDocument/2006/relationships/hyperlink" Target="http://www.marks&amp;spencer.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33B38E71-6103-44F5-9BA2-4031DEA6DE29}"/>
              </a:ext>
            </a:extLst>
          </p:cNvPr>
          <p:cNvSpPr>
            <a:spLocks noGrp="1"/>
          </p:cNvSpPr>
          <p:nvPr>
            <p:ph type="title"/>
          </p:nvPr>
        </p:nvSpPr>
        <p:spPr>
          <a:xfrm>
            <a:off x="767857" y="933451"/>
            <a:ext cx="3031852" cy="881282"/>
          </a:xfrm>
        </p:spPr>
        <p:txBody>
          <a:bodyPr/>
          <a:lstStyle/>
          <a:p>
            <a:r>
              <a:rPr lang="en-GB" sz="3200" b="1" u="sng" dirty="0"/>
              <a:t>INTRODUCTION </a:t>
            </a:r>
          </a:p>
        </p:txBody>
      </p:sp>
      <p:pic>
        <p:nvPicPr>
          <p:cNvPr id="7" name="Content Placeholder 6" descr="A picture containing text, sign&#10;&#10;Description automatically generated">
            <a:extLst>
              <a:ext uri="{FF2B5EF4-FFF2-40B4-BE49-F238E27FC236}">
                <a16:creationId xmlns:a16="http://schemas.microsoft.com/office/drawing/2014/main" id="{B105B028-10B9-4898-B15B-20579A983316}"/>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5500468" y="1223889"/>
            <a:ext cx="4642337" cy="2518117"/>
          </a:xfrm>
        </p:spPr>
      </p:pic>
      <p:sp>
        <p:nvSpPr>
          <p:cNvPr id="10" name="Text Placeholder 9">
            <a:extLst>
              <a:ext uri="{FF2B5EF4-FFF2-40B4-BE49-F238E27FC236}">
                <a16:creationId xmlns:a16="http://schemas.microsoft.com/office/drawing/2014/main" id="{8FC37022-2283-49C2-8FAC-174E20FD0874}"/>
              </a:ext>
            </a:extLst>
          </p:cNvPr>
          <p:cNvSpPr>
            <a:spLocks noGrp="1"/>
          </p:cNvSpPr>
          <p:nvPr>
            <p:ph type="body" sz="half" idx="2"/>
          </p:nvPr>
        </p:nvSpPr>
        <p:spPr>
          <a:xfrm>
            <a:off x="767857" y="2166425"/>
            <a:ext cx="3031852" cy="4290645"/>
          </a:xfrm>
        </p:spPr>
        <p:txBody>
          <a:bodyPr>
            <a:normAutofit/>
          </a:bodyPr>
          <a:lstStyle/>
          <a:p>
            <a:pPr marL="457200" indent="-457200">
              <a:buFont typeface="Arial" panose="020B0604020202020204" pitchFamily="34" charset="0"/>
              <a:buChar char="•"/>
            </a:pPr>
            <a:r>
              <a:rPr lang="en-GB" sz="2800" b="1" dirty="0"/>
              <a:t>Plan A</a:t>
            </a:r>
          </a:p>
          <a:p>
            <a:pPr marL="457200" indent="-457200">
              <a:buFont typeface="Arial" panose="020B0604020202020204" pitchFamily="34" charset="0"/>
              <a:buChar char="•"/>
            </a:pPr>
            <a:r>
              <a:rPr lang="en-GB" sz="2800" b="1" dirty="0"/>
              <a:t>Sustainability </a:t>
            </a:r>
          </a:p>
          <a:p>
            <a:pPr marL="457200" indent="-457200">
              <a:buFont typeface="Arial" panose="020B0604020202020204" pitchFamily="34" charset="0"/>
              <a:buChar char="•"/>
            </a:pPr>
            <a:r>
              <a:rPr lang="en-GB" sz="2800" b="1" dirty="0"/>
              <a:t>Net Zero Business</a:t>
            </a:r>
          </a:p>
          <a:p>
            <a:pPr marL="457200" indent="-457200">
              <a:buFont typeface="Arial" panose="020B0604020202020204" pitchFamily="34" charset="0"/>
              <a:buChar char="•"/>
            </a:pPr>
            <a:r>
              <a:rPr lang="en-GB" sz="2800" b="1" dirty="0"/>
              <a:t>Employee Achievements</a:t>
            </a:r>
          </a:p>
          <a:p>
            <a:r>
              <a:rPr lang="en-GB" sz="13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www.marks&amp;spencer</a:t>
            </a:r>
            <a:r>
              <a:rPr lang="en-GB" sz="1300" dirty="0">
                <a:latin typeface="Calibri" panose="020F0502020204030204" pitchFamily="34" charset="0"/>
                <a:ea typeface="Calibri" panose="020F0502020204030204" pitchFamily="34" charset="0"/>
                <a:cs typeface="Times New Roman" panose="02020603050405020304" pitchFamily="18" charset="0"/>
              </a:rPr>
              <a:t> </a:t>
            </a:r>
          </a:p>
          <a:p>
            <a:r>
              <a:rPr lang="en-GB" sz="1400" dirty="0">
                <a:latin typeface="Calibri" panose="020F0502020204030204" pitchFamily="34" charset="0"/>
                <a:ea typeface="Calibri" panose="020F0502020204030204" pitchFamily="34" charset="0"/>
                <a:cs typeface="Times New Roman" panose="02020603050405020304" pitchFamily="18" charset="0"/>
              </a:rPr>
              <a:t>Armstrong (2020) .</a:t>
            </a:r>
          </a:p>
          <a:p>
            <a:endParaRPr lang="en-GB" sz="1400" dirty="0">
              <a:latin typeface="Calibri" panose="020F0502020204030204" pitchFamily="34" charset="0"/>
              <a:ea typeface="Calibri" panose="020F0502020204030204" pitchFamily="34" charset="0"/>
              <a:cs typeface="Times New Roman" panose="02020603050405020304" pitchFamily="18" charset="0"/>
            </a:endParaRPr>
          </a:p>
          <a:p>
            <a:endParaRPr lang="en-GB" sz="1300" dirty="0">
              <a:latin typeface="Calibri" panose="020F0502020204030204" pitchFamily="34" charset="0"/>
              <a:ea typeface="Calibri" panose="020F0502020204030204" pitchFamily="34" charset="0"/>
              <a:cs typeface="Times New Roman" panose="02020603050405020304" pitchFamily="18" charset="0"/>
            </a:endParaRPr>
          </a:p>
          <a:p>
            <a:endParaRPr lang="en-GB" sz="1300" dirty="0">
              <a:latin typeface="Calibri" panose="020F0502020204030204" pitchFamily="34" charset="0"/>
              <a:ea typeface="Calibri" panose="020F0502020204030204" pitchFamily="34" charset="0"/>
              <a:cs typeface="Times New Roman" panose="02020603050405020304" pitchFamily="18" charset="0"/>
            </a:endParaRPr>
          </a:p>
          <a:p>
            <a:endParaRPr lang="en-GB" sz="1300" dirty="0"/>
          </a:p>
        </p:txBody>
      </p:sp>
      <p:sp>
        <p:nvSpPr>
          <p:cNvPr id="15" name="TextBox 14">
            <a:extLst>
              <a:ext uri="{FF2B5EF4-FFF2-40B4-BE49-F238E27FC236}">
                <a16:creationId xmlns:a16="http://schemas.microsoft.com/office/drawing/2014/main" id="{A2611C41-BE4D-43FA-A2CC-B44E88302F3F}"/>
              </a:ext>
            </a:extLst>
          </p:cNvPr>
          <p:cNvSpPr txBox="1"/>
          <p:nvPr/>
        </p:nvSpPr>
        <p:spPr>
          <a:xfrm>
            <a:off x="5500468" y="4895558"/>
            <a:ext cx="4389120" cy="1138773"/>
          </a:xfrm>
          <a:prstGeom prst="rect">
            <a:avLst/>
          </a:prstGeom>
          <a:noFill/>
        </p:spPr>
        <p:txBody>
          <a:bodyPr wrap="square" rtlCol="0">
            <a:spAutoFit/>
          </a:bodyPr>
          <a:lstStyle/>
          <a:p>
            <a:endParaRPr lang="en-GB" sz="3200" b="1" dirty="0"/>
          </a:p>
          <a:p>
            <a:r>
              <a:rPr lang="en-GB" sz="2000" b="1" dirty="0"/>
              <a:t>    </a:t>
            </a:r>
          </a:p>
          <a:p>
            <a:r>
              <a:rPr lang="en-GB" sz="1600" b="1" dirty="0">
                <a:latin typeface="Copperplate Gothic Bold" panose="020E0705020206020404" pitchFamily="34" charset="0"/>
              </a:rPr>
              <a:t>    Plan A because there is no Plan B</a:t>
            </a:r>
          </a:p>
        </p:txBody>
      </p:sp>
      <p:pic>
        <p:nvPicPr>
          <p:cNvPr id="17" name="Picture 16" descr="Shape&#10;&#10;Description automatically generated">
            <a:extLst>
              <a:ext uri="{FF2B5EF4-FFF2-40B4-BE49-F238E27FC236}">
                <a16:creationId xmlns:a16="http://schemas.microsoft.com/office/drawing/2014/main" id="{9965C270-F498-4B20-8825-A21D81591C95}"/>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261060" y="3952115"/>
            <a:ext cx="3121152" cy="1681996"/>
          </a:xfrm>
          <a:prstGeom prst="rect">
            <a:avLst/>
          </a:prstGeom>
        </p:spPr>
      </p:pic>
    </p:spTree>
    <p:extLst>
      <p:ext uri="{BB962C8B-B14F-4D97-AF65-F5344CB8AC3E}">
        <p14:creationId xmlns:p14="http://schemas.microsoft.com/office/powerpoint/2010/main" val="3492466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2D1BF-85FB-43DD-AD14-8CF2C5D6EBAF}"/>
              </a:ext>
            </a:extLst>
          </p:cNvPr>
          <p:cNvSpPr>
            <a:spLocks noGrp="1"/>
          </p:cNvSpPr>
          <p:nvPr>
            <p:ph type="title"/>
          </p:nvPr>
        </p:nvSpPr>
        <p:spPr>
          <a:xfrm>
            <a:off x="581192" y="702156"/>
            <a:ext cx="11029616" cy="1188720"/>
          </a:xfrm>
        </p:spPr>
        <p:txBody>
          <a:bodyPr>
            <a:normAutofit/>
          </a:bodyPr>
          <a:lstStyle/>
          <a:p>
            <a:r>
              <a:rPr lang="en-GB" dirty="0"/>
              <a:t>									</a:t>
            </a:r>
            <a:br>
              <a:rPr lang="en-GB" dirty="0"/>
            </a:br>
            <a:r>
              <a:rPr lang="en-GB" dirty="0"/>
              <a:t>								     </a:t>
            </a:r>
            <a:r>
              <a:rPr lang="en-GB" sz="4400" dirty="0"/>
              <a:t>  </a:t>
            </a:r>
          </a:p>
        </p:txBody>
      </p:sp>
      <p:pic>
        <p:nvPicPr>
          <p:cNvPr id="8" name="Picture 7" descr="A picture containing text, sign&#10;&#10;Description automatically generated">
            <a:extLst>
              <a:ext uri="{FF2B5EF4-FFF2-40B4-BE49-F238E27FC236}">
                <a16:creationId xmlns:a16="http://schemas.microsoft.com/office/drawing/2014/main" id="{63272A5A-4300-4696-9AC5-35BAF1BD299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929187" y="720081"/>
            <a:ext cx="2333625" cy="1621482"/>
          </a:xfrm>
          <a:prstGeom prst="rect">
            <a:avLst/>
          </a:prstGeom>
        </p:spPr>
      </p:pic>
      <p:sp>
        <p:nvSpPr>
          <p:cNvPr id="10" name="TextBox 9">
            <a:extLst>
              <a:ext uri="{FF2B5EF4-FFF2-40B4-BE49-F238E27FC236}">
                <a16:creationId xmlns:a16="http://schemas.microsoft.com/office/drawing/2014/main" id="{64BF163E-A03F-47AE-8C57-7502CFA9FF71}"/>
              </a:ext>
            </a:extLst>
          </p:cNvPr>
          <p:cNvSpPr txBox="1"/>
          <p:nvPr/>
        </p:nvSpPr>
        <p:spPr>
          <a:xfrm>
            <a:off x="581025" y="6414868"/>
            <a:ext cx="4047246" cy="369332"/>
          </a:xfrm>
          <a:prstGeom prst="rect">
            <a:avLst/>
          </a:prstGeom>
          <a:noFill/>
        </p:spPr>
        <p:txBody>
          <a:bodyPr wrap="square" rtlCol="0">
            <a:spAutoFit/>
          </a:bodyPr>
          <a:lstStyle/>
          <a:p>
            <a:r>
              <a:rPr lang="en-GB"/>
              <a:t>Kew (2016) </a:t>
            </a:r>
            <a:endParaRPr lang="en-GB" dirty="0"/>
          </a:p>
        </p:txBody>
      </p:sp>
      <p:sp>
        <p:nvSpPr>
          <p:cNvPr id="11" name="TextBox 10">
            <a:extLst>
              <a:ext uri="{FF2B5EF4-FFF2-40B4-BE49-F238E27FC236}">
                <a16:creationId xmlns:a16="http://schemas.microsoft.com/office/drawing/2014/main" id="{1ABCF00B-B50F-4ABC-893E-7B9E0D675BFA}"/>
              </a:ext>
            </a:extLst>
          </p:cNvPr>
          <p:cNvSpPr txBox="1"/>
          <p:nvPr/>
        </p:nvSpPr>
        <p:spPr>
          <a:xfrm>
            <a:off x="2982351" y="3024554"/>
            <a:ext cx="6316394" cy="984885"/>
          </a:xfrm>
          <a:prstGeom prst="rect">
            <a:avLst/>
          </a:prstGeom>
          <a:noFill/>
        </p:spPr>
        <p:txBody>
          <a:bodyPr wrap="square" rtlCol="0">
            <a:spAutoFit/>
          </a:bodyPr>
          <a:lstStyle/>
          <a:p>
            <a:r>
              <a:rPr lang="en-GB" sz="2800" b="1" dirty="0"/>
              <a:t>		  </a:t>
            </a:r>
            <a:r>
              <a:rPr lang="en-GB" sz="4000" b="1" u="sng" dirty="0">
                <a:latin typeface="Copperplate Gothic Bold" panose="020E0705020206020404" pitchFamily="34" charset="0"/>
              </a:rPr>
              <a:t>BELIEFS</a:t>
            </a:r>
            <a:r>
              <a:rPr lang="en-GB" b="1" u="sng" dirty="0">
                <a:latin typeface="Copperplate Gothic Bold" panose="020E0705020206020404" pitchFamily="34" charset="0"/>
              </a:rPr>
              <a:t> </a:t>
            </a:r>
          </a:p>
          <a:p>
            <a:r>
              <a:rPr lang="en-GB" dirty="0"/>
              <a:t> </a:t>
            </a:r>
          </a:p>
        </p:txBody>
      </p:sp>
      <p:graphicFrame>
        <p:nvGraphicFramePr>
          <p:cNvPr id="14" name="Content Placeholder 11">
            <a:extLst>
              <a:ext uri="{FF2B5EF4-FFF2-40B4-BE49-F238E27FC236}">
                <a16:creationId xmlns:a16="http://schemas.microsoft.com/office/drawing/2014/main" id="{2D85E243-37EA-4EF4-92A7-68C51DD09D04}"/>
              </a:ext>
            </a:extLst>
          </p:cNvPr>
          <p:cNvGraphicFramePr>
            <a:graphicFrameLocks noGrp="1"/>
          </p:cNvGraphicFramePr>
          <p:nvPr>
            <p:ph idx="1"/>
            <p:extLst>
              <p:ext uri="{D42A27DB-BD31-4B8C-83A1-F6EECF244321}">
                <p14:modId xmlns:p14="http://schemas.microsoft.com/office/powerpoint/2010/main" val="4168607451"/>
              </p:ext>
            </p:extLst>
          </p:nvPr>
        </p:nvGraphicFramePr>
        <p:xfrm>
          <a:off x="581192" y="3475240"/>
          <a:ext cx="11029615" cy="25001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56060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00401440-1DC9-4C9E-A3BA-4DECEEB465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text, sign&#10;&#10;Description automatically generated">
            <a:extLst>
              <a:ext uri="{FF2B5EF4-FFF2-40B4-BE49-F238E27FC236}">
                <a16:creationId xmlns:a16="http://schemas.microsoft.com/office/drawing/2014/main" id="{9A195FF0-6901-4432-97BA-63BD7A79B12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111352" y="1150075"/>
            <a:ext cx="4290636" cy="2437188"/>
          </a:xfrm>
          <a:prstGeom prst="rect">
            <a:avLst/>
          </a:prstGeom>
        </p:spPr>
      </p:pic>
      <p:cxnSp>
        <p:nvCxnSpPr>
          <p:cNvPr id="98" name="Straight Connector 97">
            <a:extLst>
              <a:ext uri="{FF2B5EF4-FFF2-40B4-BE49-F238E27FC236}">
                <a16:creationId xmlns:a16="http://schemas.microsoft.com/office/drawing/2014/main" id="{EEE3F140-02CB-4BBC-ABC0-8BF046C9D1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436050"/>
            <a:ext cx="0" cy="1645920"/>
          </a:xfrm>
          <a:prstGeom prst="line">
            <a:avLst/>
          </a:prstGeom>
          <a:ln w="19050">
            <a:solidFill>
              <a:srgbClr val="465359"/>
            </a:solidFill>
          </a:ln>
        </p:spPr>
        <p:style>
          <a:lnRef idx="1">
            <a:schemeClr val="accent1"/>
          </a:lnRef>
          <a:fillRef idx="0">
            <a:schemeClr val="accent1"/>
          </a:fillRef>
          <a:effectRef idx="0">
            <a:schemeClr val="accent1"/>
          </a:effectRef>
          <a:fontRef idx="minor">
            <a:schemeClr val="tx1"/>
          </a:fontRef>
        </p:style>
      </p:cxnSp>
      <p:pic>
        <p:nvPicPr>
          <p:cNvPr id="15" name="Picture 14" descr="A picture containing grass, outdoor, person, plant&#10;&#10;Description automatically generated">
            <a:extLst>
              <a:ext uri="{FF2B5EF4-FFF2-40B4-BE49-F238E27FC236}">
                <a16:creationId xmlns:a16="http://schemas.microsoft.com/office/drawing/2014/main" id="{80E41350-1E6B-48BB-A18B-B244C03F8FC2}"/>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419381" y="597515"/>
            <a:ext cx="2863243" cy="3435892"/>
          </a:xfrm>
          <a:prstGeom prst="rect">
            <a:avLst/>
          </a:prstGeom>
        </p:spPr>
      </p:pic>
      <p:sp>
        <p:nvSpPr>
          <p:cNvPr id="100" name="Rectangle 99">
            <a:extLst>
              <a:ext uri="{FF2B5EF4-FFF2-40B4-BE49-F238E27FC236}">
                <a16:creationId xmlns:a16="http://schemas.microsoft.com/office/drawing/2014/main" id="{36B822CC-7DA9-4417-AA94-64CEB676F0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219240"/>
            <a:ext cx="11301984"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2" name="Rectangle 101">
            <a:extLst>
              <a:ext uri="{FF2B5EF4-FFF2-40B4-BE49-F238E27FC236}">
                <a16:creationId xmlns:a16="http://schemas.microsoft.com/office/drawing/2014/main" id="{AFA01E88-71CC-4FF3-9E81-51E0C32B4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359623"/>
            <a:ext cx="11303626" cy="2051143"/>
          </a:xfrm>
          <a:prstGeom prst="rect">
            <a:avLst/>
          </a:prstGeom>
          <a:solidFill>
            <a:srgbClr val="465359"/>
          </a:solidFill>
          <a:ln w="6350" cmpd="sng">
            <a:noFill/>
          </a:ln>
          <a:effectLst/>
        </p:spPr>
        <p:style>
          <a:lnRef idx="1">
            <a:schemeClr val="accent1"/>
          </a:lnRef>
          <a:fillRef idx="3">
            <a:schemeClr val="accent1"/>
          </a:fillRef>
          <a:effectRef idx="2">
            <a:schemeClr val="accent1"/>
          </a:effectRef>
          <a:fontRef idx="minor">
            <a:schemeClr val="lt1"/>
          </a:fontRef>
        </p:style>
      </p:sp>
      <p:sp>
        <p:nvSpPr>
          <p:cNvPr id="12" name="Title 11">
            <a:extLst>
              <a:ext uri="{FF2B5EF4-FFF2-40B4-BE49-F238E27FC236}">
                <a16:creationId xmlns:a16="http://schemas.microsoft.com/office/drawing/2014/main" id="{C54895D4-E355-4D6C-9464-6875EF6E94CE}"/>
              </a:ext>
            </a:extLst>
          </p:cNvPr>
          <p:cNvSpPr>
            <a:spLocks noGrp="1"/>
          </p:cNvSpPr>
          <p:nvPr>
            <p:ph type="title"/>
          </p:nvPr>
        </p:nvSpPr>
        <p:spPr>
          <a:xfrm>
            <a:off x="679600" y="4596992"/>
            <a:ext cx="3353432" cy="1607013"/>
          </a:xfrm>
        </p:spPr>
        <p:txBody>
          <a:bodyPr anchor="ctr">
            <a:normAutofit/>
          </a:bodyPr>
          <a:lstStyle/>
          <a:p>
            <a:r>
              <a:rPr lang="en-GB" b="1" cap="none">
                <a:solidFill>
                  <a:srgbClr val="FFFFFF"/>
                </a:solidFill>
                <a:effectLst>
                  <a:outerShdw blurRad="38100" dist="38100" dir="2700000" algn="tl">
                    <a:srgbClr val="000000">
                      <a:alpha val="43137"/>
                    </a:srgbClr>
                  </a:outerShdw>
                </a:effectLst>
                <a:latin typeface="Copperplate Gothic Bold" panose="020E0705020206020404" pitchFamily="34" charset="0"/>
              </a:rPr>
              <a:t>   EVALUATE </a:t>
            </a:r>
          </a:p>
        </p:txBody>
      </p:sp>
      <p:sp>
        <p:nvSpPr>
          <p:cNvPr id="7" name="TextBox 6">
            <a:extLst>
              <a:ext uri="{FF2B5EF4-FFF2-40B4-BE49-F238E27FC236}">
                <a16:creationId xmlns:a16="http://schemas.microsoft.com/office/drawing/2014/main" id="{8BD10ACB-70F2-4F7A-BA0E-1C57974466CF}"/>
              </a:ext>
            </a:extLst>
          </p:cNvPr>
          <p:cNvSpPr txBox="1"/>
          <p:nvPr/>
        </p:nvSpPr>
        <p:spPr>
          <a:xfrm>
            <a:off x="9679774" y="6870700"/>
            <a:ext cx="251222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ecosfron.org/andalucia/laotraactualidad/">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graphicFrame>
        <p:nvGraphicFramePr>
          <p:cNvPr id="67" name="Content Placeholder 2">
            <a:extLst>
              <a:ext uri="{FF2B5EF4-FFF2-40B4-BE49-F238E27FC236}">
                <a16:creationId xmlns:a16="http://schemas.microsoft.com/office/drawing/2014/main" id="{B147D3E7-72DB-4992-9433-CE09EE16D106}"/>
              </a:ext>
            </a:extLst>
          </p:cNvPr>
          <p:cNvGraphicFramePr>
            <a:graphicFrameLocks noGrp="1"/>
          </p:cNvGraphicFramePr>
          <p:nvPr>
            <p:ph idx="1"/>
            <p:extLst>
              <p:ext uri="{D42A27DB-BD31-4B8C-83A1-F6EECF244321}">
                <p14:modId xmlns:p14="http://schemas.microsoft.com/office/powerpoint/2010/main" val="705687073"/>
              </p:ext>
            </p:extLst>
          </p:nvPr>
        </p:nvGraphicFramePr>
        <p:xfrm>
          <a:off x="4271491" y="4596992"/>
          <a:ext cx="7240909" cy="160701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7" name="TextBox 16">
            <a:extLst>
              <a:ext uri="{FF2B5EF4-FFF2-40B4-BE49-F238E27FC236}">
                <a16:creationId xmlns:a16="http://schemas.microsoft.com/office/drawing/2014/main" id="{18524F75-FC13-4D3B-A754-38B144FA1F62}"/>
              </a:ext>
            </a:extLst>
          </p:cNvPr>
          <p:cNvSpPr txBox="1"/>
          <p:nvPr/>
        </p:nvSpPr>
        <p:spPr>
          <a:xfrm>
            <a:off x="9343200" y="773646"/>
            <a:ext cx="2863243" cy="2308324"/>
          </a:xfrm>
          <a:prstGeom prst="rect">
            <a:avLst/>
          </a:prstGeom>
          <a:noFill/>
        </p:spPr>
        <p:txBody>
          <a:bodyPr wrap="square" rtlCol="0">
            <a:spAutoFit/>
          </a:bodyPr>
          <a:lstStyle/>
          <a:p>
            <a:pPr marL="285750" indent="-285750">
              <a:buFont typeface="Arial" panose="020B0604020202020204" pitchFamily="34" charset="0"/>
              <a:buChar char="•"/>
            </a:pPr>
            <a:r>
              <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14">
                  <a:extLst>
                    <a:ext uri="{A12FA001-AC4F-418D-AE19-62706E023703}">
                      <ahyp:hlinkClr xmlns:ahyp="http://schemas.microsoft.com/office/drawing/2018/hyperlinkcolor" val="tx"/>
                    </a:ext>
                  </a:extLst>
                </a:hlinkClick>
              </a:rPr>
              <a:t>www.oxfam.org.uk</a:t>
            </a:r>
            <a:endPar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15"/>
              </a:rPr>
              <a:t>https://www.ethicalconsumer.org/fashion-clothing/primark-supplier-sacks-hundreds-workers-demanding-living-wage</a:t>
            </a:r>
            <a:endPar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endPar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6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16">
                  <a:extLst>
                    <a:ext uri="{A12FA001-AC4F-418D-AE19-62706E023703}">
                      <ahyp:hlinkClr xmlns:ahyp="http://schemas.microsoft.com/office/drawing/2018/hyperlinkcolor" val="tx"/>
                    </a:ext>
                  </a:extLst>
                </a:hlinkClick>
              </a:rPr>
              <a:t>www.ethicalconsumer.org.uk</a:t>
            </a:r>
            <a:endParaRPr lang="en-GB" sz="1600" dirty="0"/>
          </a:p>
        </p:txBody>
      </p:sp>
    </p:spTree>
    <p:extLst>
      <p:ext uri="{BB962C8B-B14F-4D97-AF65-F5344CB8AC3E}">
        <p14:creationId xmlns:p14="http://schemas.microsoft.com/office/powerpoint/2010/main" val="3284805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6AD5F-6ED6-4202-BED2-884142891936}"/>
              </a:ext>
            </a:extLst>
          </p:cNvPr>
          <p:cNvSpPr>
            <a:spLocks noGrp="1"/>
          </p:cNvSpPr>
          <p:nvPr>
            <p:ph type="title"/>
          </p:nvPr>
        </p:nvSpPr>
        <p:spPr/>
        <p:txBody>
          <a:bodyPr/>
          <a:lstStyle/>
          <a:p>
            <a:r>
              <a:rPr lang="en-GB" b="1" dirty="0">
                <a:latin typeface="Copperplate Gothic Bold" panose="020E0705020206020404" pitchFamily="34" charset="0"/>
              </a:rPr>
              <a:t>REFERENCES</a:t>
            </a:r>
          </a:p>
        </p:txBody>
      </p:sp>
      <p:sp>
        <p:nvSpPr>
          <p:cNvPr id="3" name="Content Placeholder 2">
            <a:extLst>
              <a:ext uri="{FF2B5EF4-FFF2-40B4-BE49-F238E27FC236}">
                <a16:creationId xmlns:a16="http://schemas.microsoft.com/office/drawing/2014/main" id="{3F4A82AB-BABB-4061-AC09-3042A5A59B1F}"/>
              </a:ext>
            </a:extLst>
          </p:cNvPr>
          <p:cNvSpPr>
            <a:spLocks noGrp="1"/>
          </p:cNvSpPr>
          <p:nvPr>
            <p:ph idx="1"/>
          </p:nvPr>
        </p:nvSpPr>
        <p:spPr/>
        <p:txBody>
          <a:bodyPr/>
          <a:lstStyle/>
          <a:p>
            <a:r>
              <a:rPr lang="en-GB" dirty="0"/>
              <a:t>Epstein, M. and </a:t>
            </a:r>
            <a:r>
              <a:rPr lang="en-GB" dirty="0" err="1"/>
              <a:t>Buhovac</a:t>
            </a:r>
            <a:r>
              <a:rPr lang="en-GB" dirty="0"/>
              <a:t>, A. R. (2017) Making Substantiality Work. 2nd </a:t>
            </a:r>
            <a:r>
              <a:rPr lang="en-GB" dirty="0" err="1"/>
              <a:t>edn</a:t>
            </a:r>
            <a:r>
              <a:rPr lang="en-GB" dirty="0"/>
              <a:t>. Taylor and Francis.  </a:t>
            </a:r>
          </a:p>
          <a:p>
            <a:r>
              <a:rPr lang="en-GB" dirty="0"/>
              <a:t>Kew, J &amp; </a:t>
            </a:r>
            <a:r>
              <a:rPr lang="en-GB" dirty="0" err="1"/>
              <a:t>Stedwick</a:t>
            </a:r>
            <a:r>
              <a:rPr lang="en-GB" dirty="0"/>
              <a:t>, J 2016, Human Resource Management in a Business Context, 3rd </a:t>
            </a:r>
            <a:r>
              <a:rPr lang="en-GB" dirty="0" err="1"/>
              <a:t>edn</a:t>
            </a:r>
            <a:r>
              <a:rPr lang="en-GB" dirty="0"/>
              <a:t>. </a:t>
            </a:r>
          </a:p>
          <a:p>
            <a:r>
              <a:rPr lang="en-GB" dirty="0">
                <a:hlinkClick r:id="rId2"/>
              </a:rPr>
              <a:t>https://www.ethicalconsumer.org/fashion-clothing/primark-supplier-sacks-hundreds-workers-demanding-living-wage</a:t>
            </a:r>
            <a:r>
              <a:rPr lang="en-GB" dirty="0"/>
              <a:t> </a:t>
            </a:r>
          </a:p>
          <a:p>
            <a:r>
              <a:rPr lang="en-GB" dirty="0">
                <a:hlinkClick r:id="rId3"/>
              </a:rPr>
              <a:t>www.ethicalconsumer.org.uk</a:t>
            </a:r>
            <a:r>
              <a:rPr lang="en-GB" dirty="0"/>
              <a:t> </a:t>
            </a:r>
          </a:p>
          <a:p>
            <a:r>
              <a:rPr lang="en-GB" dirty="0">
                <a:hlinkClick r:id="rId4"/>
              </a:rPr>
              <a:t>www.Marks&amp;Spencer.com</a:t>
            </a:r>
            <a:r>
              <a:rPr lang="en-GB" dirty="0"/>
              <a:t> </a:t>
            </a:r>
          </a:p>
          <a:p>
            <a:r>
              <a:rPr lang="en-GB" dirty="0">
                <a:hlinkClick r:id="rId5"/>
              </a:rPr>
              <a:t>www.Oxfam.org.uk</a:t>
            </a:r>
            <a:r>
              <a:rPr lang="en-GB" dirty="0"/>
              <a:t> </a:t>
            </a:r>
          </a:p>
          <a:p>
            <a:endParaRPr lang="en-GB" dirty="0"/>
          </a:p>
        </p:txBody>
      </p:sp>
    </p:spTree>
    <p:extLst>
      <p:ext uri="{BB962C8B-B14F-4D97-AF65-F5344CB8AC3E}">
        <p14:creationId xmlns:p14="http://schemas.microsoft.com/office/powerpoint/2010/main" val="1013422409"/>
      </p:ext>
    </p:extLst>
  </p:cSld>
  <p:clrMapOvr>
    <a:masterClrMapping/>
  </p:clrMapOvr>
</p:sld>
</file>

<file path=ppt/theme/theme1.xml><?xml version="1.0" encoding="utf-8"?>
<a:theme xmlns:a="http://schemas.openxmlformats.org/drawingml/2006/main" name="DividendVTI">
  <a:themeElements>
    <a:clrScheme name="Aspect">
      <a:dk1>
        <a:sysClr val="windowText" lastClr="000000"/>
      </a:dk1>
      <a:lt1>
        <a:sysClr val="window" lastClr="FFFFFF"/>
      </a:lt1>
      <a:dk2>
        <a:srgbClr val="585753"/>
      </a:dk2>
      <a:lt2>
        <a:srgbClr val="EBDDC3"/>
      </a:lt2>
      <a:accent1>
        <a:srgbClr val="71B9E4"/>
      </a:accent1>
      <a:accent2>
        <a:srgbClr val="E25D3C"/>
      </a:accent2>
      <a:accent3>
        <a:srgbClr val="BDB59D"/>
      </a:accent3>
      <a:accent4>
        <a:srgbClr val="A5AB81"/>
      </a:accent4>
      <a:accent5>
        <a:srgbClr val="7BA79D"/>
      </a:accent5>
      <a:accent6>
        <a:srgbClr val="968C8C"/>
      </a:accent6>
      <a:hlink>
        <a:srgbClr val="F7B615"/>
      </a:hlink>
      <a:folHlink>
        <a:srgbClr val="704404"/>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73C3363D2C34142BB9C00026A752F8F" ma:contentTypeVersion="7" ma:contentTypeDescription="Create a new document." ma:contentTypeScope="" ma:versionID="40919a6d82abc7f2659f2a53d97f3f1e">
  <xsd:schema xmlns:xsd="http://www.w3.org/2001/XMLSchema" xmlns:xs="http://www.w3.org/2001/XMLSchema" xmlns:p="http://schemas.microsoft.com/office/2006/metadata/properties" xmlns:ns3="717b0226-a333-4c25-acd7-534bd000737f" xmlns:ns4="5fa7c6fb-f4dc-42b8-b650-783ea9de0442" targetNamespace="http://schemas.microsoft.com/office/2006/metadata/properties" ma:root="true" ma:fieldsID="cb9a29c1cab89121956e83bd7ecd28c3" ns3:_="" ns4:_="">
    <xsd:import namespace="717b0226-a333-4c25-acd7-534bd000737f"/>
    <xsd:import namespace="5fa7c6fb-f4dc-42b8-b650-783ea9de044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b0226-a333-4c25-acd7-534bd00073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fa7c6fb-f4dc-42b8-b650-783ea9de044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7b0226-a333-4c25-acd7-534bd000737f" xsi:nil="true"/>
  </documentManagement>
</p:properties>
</file>

<file path=customXml/itemProps1.xml><?xml version="1.0" encoding="utf-8"?>
<ds:datastoreItem xmlns:ds="http://schemas.openxmlformats.org/officeDocument/2006/customXml" ds:itemID="{D8C6403A-684A-431F-8F36-A24C99E28661}">
  <ds:schemaRefs>
    <ds:schemaRef ds:uri="http://schemas.microsoft.com/sharepoint/v3/contenttype/forms"/>
  </ds:schemaRefs>
</ds:datastoreItem>
</file>

<file path=customXml/itemProps2.xml><?xml version="1.0" encoding="utf-8"?>
<ds:datastoreItem xmlns:ds="http://schemas.openxmlformats.org/officeDocument/2006/customXml" ds:itemID="{95A96A21-7885-4162-B412-644B376FD1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b0226-a333-4c25-acd7-534bd000737f"/>
    <ds:schemaRef ds:uri="5fa7c6fb-f4dc-42b8-b650-783ea9de04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2455B2D-BAB7-438A-85DA-0266A24CB79F}">
  <ds:schemaRefs>
    <ds:schemaRef ds:uri="http://schemas.microsoft.com/office/infopath/2007/PartnerControl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www.w3.org/XML/1998/namespace"/>
    <ds:schemaRef ds:uri="5fa7c6fb-f4dc-42b8-b650-783ea9de0442"/>
    <ds:schemaRef ds:uri="717b0226-a333-4c25-acd7-534bd000737f"/>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214</TotalTime>
  <Words>626</Words>
  <Application>Microsoft Office PowerPoint</Application>
  <PresentationFormat>Widescreen</PresentationFormat>
  <Paragraphs>49</Paragraphs>
  <Slides>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Copperplate Gothic Bold</vt:lpstr>
      <vt:lpstr>Franklin Gothic Book</vt:lpstr>
      <vt:lpstr>Franklin Gothic Demi</vt:lpstr>
      <vt:lpstr>Wingdings 2</vt:lpstr>
      <vt:lpstr>DividendVTI</vt:lpstr>
      <vt:lpstr>INTRODUCTION </vt:lpstr>
      <vt:lpstr>                         </vt:lpstr>
      <vt:lpstr>   EVALUATE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dc:title>
  <dc:creator>Natalie Jayne Sahi (1915519)</dc:creator>
  <cp:lastModifiedBy>Natalie Jayne Sahi (1915519)</cp:lastModifiedBy>
  <cp:revision>1</cp:revision>
  <dcterms:created xsi:type="dcterms:W3CDTF">2021-11-04T13:22:21Z</dcterms:created>
  <dcterms:modified xsi:type="dcterms:W3CDTF">2021-11-07T23:12:16Z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0x010100C73C3363D2C34142BB9C00026A752F8F</vt:lpwstr>
  </property>
</Properties>
</file>