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98"/>
  </p:notesMasterIdLst>
  <p:sldIdLst>
    <p:sldId id="256" r:id="rId2"/>
    <p:sldId id="280" r:id="rId3"/>
    <p:sldId id="339" r:id="rId4"/>
    <p:sldId id="340" r:id="rId5"/>
    <p:sldId id="288" r:id="rId6"/>
    <p:sldId id="293" r:id="rId7"/>
    <p:sldId id="294" r:id="rId8"/>
    <p:sldId id="369" r:id="rId9"/>
    <p:sldId id="320" r:id="rId10"/>
    <p:sldId id="314" r:id="rId11"/>
    <p:sldId id="276" r:id="rId12"/>
    <p:sldId id="316" r:id="rId13"/>
    <p:sldId id="278" r:id="rId14"/>
    <p:sldId id="277" r:id="rId15"/>
    <p:sldId id="359" r:id="rId16"/>
    <p:sldId id="365" r:id="rId17"/>
    <p:sldId id="354" r:id="rId18"/>
    <p:sldId id="291" r:id="rId19"/>
    <p:sldId id="361" r:id="rId20"/>
    <p:sldId id="370" r:id="rId21"/>
    <p:sldId id="364" r:id="rId22"/>
    <p:sldId id="362" r:id="rId23"/>
    <p:sldId id="257" r:id="rId24"/>
    <p:sldId id="305" r:id="rId25"/>
    <p:sldId id="368" r:id="rId26"/>
    <p:sldId id="258" r:id="rId27"/>
    <p:sldId id="303" r:id="rId28"/>
    <p:sldId id="344" r:id="rId29"/>
    <p:sldId id="346" r:id="rId30"/>
    <p:sldId id="345" r:id="rId31"/>
    <p:sldId id="363" r:id="rId32"/>
    <p:sldId id="259" r:id="rId33"/>
    <p:sldId id="343" r:id="rId34"/>
    <p:sldId id="313" r:id="rId35"/>
    <p:sldId id="261" r:id="rId36"/>
    <p:sldId id="289" r:id="rId37"/>
    <p:sldId id="366" r:id="rId38"/>
    <p:sldId id="262" r:id="rId39"/>
    <p:sldId id="342" r:id="rId40"/>
    <p:sldId id="263" r:id="rId41"/>
    <p:sldId id="372" r:id="rId42"/>
    <p:sldId id="376" r:id="rId43"/>
    <p:sldId id="360" r:id="rId44"/>
    <p:sldId id="306" r:id="rId45"/>
    <p:sldId id="264" r:id="rId46"/>
    <p:sldId id="265" r:id="rId47"/>
    <p:sldId id="304" r:id="rId48"/>
    <p:sldId id="326" r:id="rId49"/>
    <p:sldId id="308" r:id="rId50"/>
    <p:sldId id="309" r:id="rId51"/>
    <p:sldId id="330" r:id="rId52"/>
    <p:sldId id="327" r:id="rId53"/>
    <p:sldId id="348" r:id="rId54"/>
    <p:sldId id="266" r:id="rId55"/>
    <p:sldId id="347" r:id="rId56"/>
    <p:sldId id="371" r:id="rId57"/>
    <p:sldId id="367" r:id="rId58"/>
    <p:sldId id="267" r:id="rId59"/>
    <p:sldId id="296" r:id="rId60"/>
    <p:sldId id="349" r:id="rId61"/>
    <p:sldId id="374" r:id="rId62"/>
    <p:sldId id="331" r:id="rId63"/>
    <p:sldId id="378" r:id="rId64"/>
    <p:sldId id="332" r:id="rId65"/>
    <p:sldId id="268" r:id="rId66"/>
    <p:sldId id="298" r:id="rId67"/>
    <p:sldId id="352" r:id="rId68"/>
    <p:sldId id="353" r:id="rId69"/>
    <p:sldId id="269" r:id="rId70"/>
    <p:sldId id="301" r:id="rId71"/>
    <p:sldId id="375" r:id="rId72"/>
    <p:sldId id="274" r:id="rId73"/>
    <p:sldId id="373" r:id="rId74"/>
    <p:sldId id="270" r:id="rId75"/>
    <p:sldId id="299" r:id="rId76"/>
    <p:sldId id="300" r:id="rId77"/>
    <p:sldId id="377" r:id="rId78"/>
    <p:sldId id="341" r:id="rId79"/>
    <p:sldId id="333" r:id="rId80"/>
    <p:sldId id="334" r:id="rId81"/>
    <p:sldId id="336" r:id="rId82"/>
    <p:sldId id="335" r:id="rId83"/>
    <p:sldId id="337" r:id="rId84"/>
    <p:sldId id="338" r:id="rId85"/>
    <p:sldId id="307" r:id="rId86"/>
    <p:sldId id="271" r:id="rId87"/>
    <p:sldId id="356" r:id="rId88"/>
    <p:sldId id="315" r:id="rId89"/>
    <p:sldId id="350" r:id="rId90"/>
    <p:sldId id="279" r:id="rId91"/>
    <p:sldId id="355" r:id="rId92"/>
    <p:sldId id="272" r:id="rId93"/>
    <p:sldId id="312" r:id="rId94"/>
    <p:sldId id="351" r:id="rId95"/>
    <p:sldId id="357" r:id="rId96"/>
    <p:sldId id="358" r:id="rId9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94629" autoAdjust="0"/>
  </p:normalViewPr>
  <p:slideViewPr>
    <p:cSldViewPr>
      <p:cViewPr varScale="1">
        <p:scale>
          <a:sx n="101" d="100"/>
          <a:sy n="101" d="100"/>
        </p:scale>
        <p:origin x="78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891B1CD6-46F6-4F0D-9AB5-A95275F15BF5}" type="datetimeFigureOut">
              <a:rPr lang="en-GB" smtClean="0"/>
              <a:t>17/10/2019</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3D0AE854-7A87-4977-B346-3BFFF8C34B74}" type="slidenum">
              <a:rPr lang="en-GB" smtClean="0"/>
              <a:t>‹#›</a:t>
            </a:fld>
            <a:endParaRPr lang="en-GB"/>
          </a:p>
        </p:txBody>
      </p:sp>
    </p:spTree>
    <p:extLst>
      <p:ext uri="{BB962C8B-B14F-4D97-AF65-F5344CB8AC3E}">
        <p14:creationId xmlns:p14="http://schemas.microsoft.com/office/powerpoint/2010/main" val="1846497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BC95216-40B5-4E79-B9E6-0606F145D62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BC95216-40B5-4E79-B9E6-0606F145D620}"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118ADA-8E1B-4B00-BFB8-359C7F7447AA}" type="datetimeFigureOut">
              <a:rPr lang="en-GB" smtClean="0"/>
              <a:pPr/>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C95216-40B5-4E79-B9E6-0606F145D62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D118ADA-8E1B-4B00-BFB8-359C7F7447AA}" type="datetimeFigureOut">
              <a:rPr lang="en-GB" smtClean="0"/>
              <a:pPr/>
              <a:t>17/10/2019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BC95216-40B5-4E79-B9E6-0606F145D620}"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frm=1&amp;source=images&amp;cd=&amp;cad=rja&amp;docid=CYzsOFMSglU18M&amp;tbnid=3VzDUteczjUGpM:&amp;ved=0CAUQjRw&amp;url=http://www.cartage.org.lb/en/themes/sciences/earthscience/geology/oilandgas/hydrocarbonexploration/RockCores/RockCores.htm&amp;ei=_ZRAUor4C4iYhQeD-YDgCg&amp;bvm=bv.52434380,d.ZGU&amp;psig=AFQjCNFufqvKM10EDLH2BtHTuI7Or4tiSA&amp;ust=1380050509341735"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google.co.uk/url?sa=i&amp;rct=j&amp;q=distinctive+features+of+geological+periods&amp;source=images&amp;cd=&amp;docid=aELCo4uWKDUIQM&amp;tbnid=7yBrQLFTsl-GbM:&amp;ved=0CAUQjRw&amp;url=http://www.docstoc.com/docs/113316711/Geologic-Time&amp;ei=ZS_tUfHfLKuT0AW4noGIDg&amp;psig=AFQjCNHQ4kRPa1NA7zZ4nNAoxGiIx5aqTA&amp;ust=137458504063079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uk/url?sa=i&amp;rct=j&amp;q=granite&amp;source=images&amp;cd=&amp;docid=XhptqAguW7VhKM&amp;tbnid=T6TQ_nOCPT3Q5M:&amp;ved=0CAUQjRw&amp;url=http://www.pitt.edu/~cejones/GeoImages/2IgneousRocks/IgneousCompositions/6Granite.html&amp;ei=x-PnUeOSEYjdOYWwgdAN&amp;psig=AFQjCNFoYyRq-D5yQkMs_lndm-za4ajN6A&amp;ust=1374238003514839" TargetMode="Externa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hyperlink" Target="http://www.google.co.uk/url?sa=i&amp;rct=j&amp;q=streak+test&amp;source=images&amp;cd=&amp;docid=_6_n64ctswktYM&amp;tbnid=5MB3bCWeHBurKM:&amp;ved=0CAUQjRw&amp;url=http://legacy.belmont.sd62.bc.ca/teacher/geology12/mineral_id_quiz.htm&amp;ei=quTnUYLiJ4HcOuT0gcAB&amp;psig=AFQjCNGt2JKve2yEPma2vLhaBgzmxu2rZw&amp;ust=1374238183263600" TargetMode="Externa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hyperlink" Target="http://www.johnbetts-fineminerals.com/jhbnyc/mineralmuseum/picshow.php?id=22788" TargetMode="External"/><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thescienceofreality.tumblr.com/post/40613034034/blamoscience-the-mohs-scale-of-mineral"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gle.co.uk/url?sa=i&amp;rct=j&amp;q=quartz+crystal&amp;source=images&amp;cd=&amp;docid=geNJ3SNmEdr7gM&amp;tbnid=1kSVwldtixye9M:&amp;ved=0CAUQjRw&amp;url=http://www.mineralminers.com/html/quaminfo.htm&amp;ei=XePnUYHXIsfMOa-tgdAF&amp;psig=AFQjCNFF5ACvCRwCYSeRYBwbNrwI6aSA3Q&amp;ust=1374237845656835" TargetMode="Externa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hyperlink" Target="http://www.google.co.uk/url?sa=i&amp;rct=j&amp;q=&amp;esrc=s&amp;frm=1&amp;source=images&amp;cd=&amp;cad=rja&amp;docid=xibenA9Jd9dhJM&amp;tbnid=qLpGdwaoTtmnvM:&amp;ved=0CAUQjRw&amp;url=http://www.made-in-china.com/showroom/speaken/product-detailBxnQVHmuTmcX/China-Optical-Calcite-Crystal-Polarization-Components.html&amp;ei=5a01Us0njfGFB4PvgeAE&amp;bvm=bv.52164340,d.ZG4&amp;psig=AFQjCNFN2injeeBjtSgPYaNp3k8LHFjZNg&amp;ust=1379336014209757" TargetMode="External"/></Relationships>
</file>

<file path=ppt/slides/_rels/slide15.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8.e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google.co.uk/url?sa=i&amp;rct=j&amp;q=&amp;esrc=s&amp;frm=1&amp;source=images&amp;cd=&amp;cad=rja&amp;docid=_8frL6cvxgZ0wM&amp;tbnid=VqN5El1CS6E4UM:&amp;ved=0CAUQjRw&amp;url=http://www.columbia.edu/cu/news/06/08/tharp.html&amp;ei=tiYWUuqvNOqO0AX26oHACA&amp;bvm=bv.51156542,d.d2k&amp;psig=AFQjCNHuQZ0f1n71U4xMDpTi-hUY9TDjqA&amp;ust=1377269801908518"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www.youtube.com/watch?v=V36LnXI37Vw" TargetMode="External"/><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igneous+rocks&amp;source=images&amp;cd=&amp;docid=gtAtErv9ytzf4M&amp;tbnid=cG7wLXiK1fwsNM:&amp;ved=0CAUQjRw&amp;url=http://www.videojug.com/film/geology-igneous-rocks&amp;ei=DxTpUZ_AOqmM0AXm14GYBw&amp;psig=AFQjCNEXlHS0yMfD8QbvA3ByVSyVK2PkUg&amp;ust=1374315858058865"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www.google.co.uk/url?sa=i&amp;rct=j&amp;q=hawaiian+lava+flow&amp;source=images&amp;cd=&amp;docid=hDC6v_KWFOfZ_M&amp;tbnid=9at7Mu_juUTZPM:&amp;ved=0CAUQjRw&amp;url=http://imgur.com/r/pics/ptVrI&amp;ei=qhbpUa30A7Ca0QXCj4DwCg&amp;psig=AFQjCNFh6hplJT-kb7qScQcfVyJlU0tovg&amp;ust=1374316461998298" TargetMode="Externa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7.xml.rels><?xml version="1.0" encoding="UTF-8" standalone="yes"?>
<Relationships xmlns="http://schemas.openxmlformats.org/package/2006/relationships"><Relationship Id="rId3" Type="http://schemas.openxmlformats.org/officeDocument/2006/relationships/hyperlink" Target="http://www.google.co.uk/url?sa=i&amp;source=images&amp;cd=&amp;cad=rja&amp;docid=FAjewZb-qpH3pM&amp;tbnid=bMTYDjPCnFoaUM:&amp;ved=0CAgQjRwwAA&amp;url=http://www.explorevolcanoes.com/Volcano%20Glossary%20Volcanic%20Bomb.html&amp;ei=KpZRUtDpBabG0AW7rYCgAQ&amp;psig=AFQjCNHwP4mMbxUYddMlkQTKE5pqrrEP_g&amp;ust=1381164970156681" TargetMode="External"/><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hyperlink" Target="http://www.google.co.uk/url?sa=i&amp;source=images&amp;cd=&amp;cad=rja&amp;docid=PTqZ3vZ5sFjjxM&amp;tbnid=DQgWU37urSPJlM:&amp;ved=0CAgQjRwwAA&amp;url=http://en.wikipedia.org/wiki/Volcanic_bomb&amp;ei=65VRUtDSJOnL0QW944GoCg&amp;psig=AFQjCNGYt4X667HG2exki9M7WL3YOdc44A&amp;ust=1381164907637769" TargetMode="External"/><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google.co.uk/url?sa=i&amp;rct=j&amp;q=pyroclastic+flow&amp;source=images&amp;cd=&amp;docid=_-xtv6mdQ_15MM&amp;tbnid=NgP1oKJvJhVG2M:&amp;ved=0CAUQjRw&amp;url=http://volcanoesaroundtheworld.springbrett.net/volcano-world/&amp;ei=NRXpUc3VNYiA0AW-g4CgDg&amp;psig=AFQjCNEuigS8deNEB7rxLMUBs8rHSC6-mg&amp;ust=1374316173946269"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www.google.co.uk/url?sa=i&amp;rct=j&amp;q=&amp;esrc=s&amp;frm=1&amp;source=images&amp;cd=&amp;cad=rja&amp;docid=me0YsF37Z3q63M&amp;tbnid=adGeKvYUA-4DAM:&amp;ved=0CAUQjRw&amp;url=http://holidayandtraveleurope.blogspot.com/2013/05/italy-what-is-pompeii.html&amp;ei=CGlUUrr8M8a60QXM84DIDQ&amp;bvm=bv.53537100,d.d2k&amp;psig=AFQjCNEMFKTjHYac_B_vL1rSypB9caJS8Q&amp;ust=1381350009911471" TargetMode="Externa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hyperlink" Target="http://www.google.co.uk/url?sa=i&amp;rct=j&amp;q=&amp;esrc=s&amp;frm=1&amp;source=images&amp;cd=&amp;cad=rja&amp;docid=oPM9xSKVzv1wXM&amp;tbnid=fckQuHft2VvCxM:&amp;ved=0CAUQjRw&amp;url=http://www.grandhotelduegolfi.com/en/pompei.php&amp;ei=8mpUUqi_CoG_0QWyrICABA&amp;psig=AFQjCNEMFKTjHYac_B_vL1rSypB9caJS8Q&amp;ust=1381350009911471"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www.youtube.com/watch?v=KUleWWyPK10&amp;list=PLdlaB-eSMDd8gdDumJAlTweUt8aajM4cP"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www.youtube.com/watch?v=K5pidzTZslo"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www.google.co.uk/url?sa=i&amp;rct=j&amp;q=&amp;esrc=s&amp;frm=1&amp;source=images&amp;cd=&amp;cad=rja&amp;docid=SIXvqJoTJasZlM&amp;tbnid=0peNeelotowBCM:&amp;ved=0CAUQjRw&amp;url=http://en.wikipedia.org/wiki/Intrusion&amp;ei=9VpUUvXrBomw0QWk-ICYCg&amp;bvm=bv.53537100,d.d2k&amp;psig=AFQjCNEnKv4WsB_wie5EqpnsCteMHR84Gg&amp;ust=1381346400138583" TargetMode="External"/><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hyperlink" Target="http://epod.usra.edu/.a/6a0105371bb32c970b0133ecf5e444970b-pi"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www.google.co.uk/url?sa=i&amp;rct=j&amp;q=geode%20of%20amethyst&amp;source=images&amp;cd=&amp;cad=rja&amp;docid=D8Usd50gPmOB8M&amp;tbnid=Jckd659HjRcrcM:&amp;ved=0CAUQjRw&amp;url=http://www.bigquartz.com/brazilian-amethyst-geode-am-147.html&amp;ei=g88AUtTgKsak0QXYgIHABw&amp;bvm=bv.50310824,d.d2k&amp;psig=AFQjCNEJSroyjI4Uy1TKnbK-6Io4r6Vy-A&amp;ust=1375871040592875" TargetMode="External"/><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hyperlink" Target="http://www.google.co.uk/url?sa=i&amp;rct=j&amp;q=porphyritic+twxture&amp;source=images&amp;cd=&amp;cad=rja&amp;docid=a90fDpM6aiKMyM&amp;tbnid=StcL6KF1-VEYGM:&amp;ved=0CAUQjRw&amp;url=http://fineartamerica.com/featured/porphyritic-texture-in-an-igneous-rock-dirk-wiersma.html&amp;ei=KTHtUZvCCOW80QXZs4H4DQ&amp;psig=AFQjCNHGYASEZ3Rj0unhVzqRYHT7Djw1hg&amp;ust=1374585488147084" TargetMode="External"/><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hyperlink" Target="http://www.google.co.uk/url?sa=i&amp;rct=j&amp;q=porphyritic+twxture&amp;source=images&amp;cd=&amp;docid=0joN_grLALXUuM&amp;tbnid=opCL5ix3SJpMmM:&amp;ved=0CAUQjRw&amp;url=http://www.sandatlas.org/2011/12/diabase/&amp;ei=KTLtUZLRGeqb0wWjkID4DQ&amp;psig=AFQjCNHGYASEZ3Rj0unhVzqRYHT7Djw1hg&amp;ust=1374585488147084"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hyperlink" Target="http://www.google.co.uk/url?sa=i&amp;rct=j&amp;q=&amp;esrc=s&amp;frm=1&amp;source=images&amp;cd=&amp;cad=rja&amp;docid=FZ2zh9BvJHNTBM&amp;tbnid=qc0stZUjhqaX_M:&amp;ved=0CAUQjRw&amp;url=http://www.geo.arizona.edu/xtal/geos306/fall11-15.htm&amp;ei=4F5UUrSCIMeo0QWRhoG4BQ&amp;bvm=bv.53537100,d.d2k&amp;psig=AFQjCNEVPX2aqxn9Tl3EVMXU1q2W5FL_Sw&amp;ust=1381347390946781" TargetMode="External"/><Relationship Id="rId1" Type="http://schemas.openxmlformats.org/officeDocument/2006/relationships/slideLayout" Target="../slideLayouts/slideLayout7.xml"/><Relationship Id="rId5" Type="http://schemas.openxmlformats.org/officeDocument/2006/relationships/image" Target="../media/image46.jpeg"/><Relationship Id="rId4" Type="http://schemas.openxmlformats.org/officeDocument/2006/relationships/hyperlink" Target="http://www.google.co.uk/url?sa=i&amp;rct=j&amp;q=&amp;esrc=s&amp;frm=1&amp;source=images&amp;cd=&amp;cad=rja&amp;docid=YQfXVn7jlU1c_M&amp;tbnid=QuKvUN3UpeOUhM:&amp;ved=0CAUQjRw&amp;url=http://geology.com/rocks/granite.shtml&amp;ei=VF9UUpTpM-ek0AXNooH4CA&amp;bvm=bv.53537100,d.d2k&amp;psig=AFQjCNFR9zYkTFTIvNKmlfc1pDbrzn6yJA&amp;ust=1381347531798186"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hyperlink" Target="https://www.youtube.com/watch?v=ZVjr4mii3cE" TargetMode="Externa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hyperlink" Target="http://www.google.co.uk/url?sa=i&amp;rct=j&amp;q=rock+slide&amp;source=images&amp;cd=&amp;cad=rja&amp;docid=mK0HrS--b2ne1M&amp;tbnid=eNUwd2hrI18ClM:&amp;ved=0CAUQjRw&amp;url=http://www.canada.com/victoriatimescolonist/news/story.html?id=336038d3-e819-4c04-b90a-6730f5bfe3ac&amp;ei=eAsBUrSwIqSi0QXWs4HgDA&amp;bvm=bv.50310824,d.d2k&amp;psig=AFQjCNFCUi8zmmk9Z7Rtp8v20gOoWDdRsQ&amp;ust=1375886511146427" TargetMode="External"/><Relationship Id="rId7" Type="http://schemas.openxmlformats.org/officeDocument/2006/relationships/hyperlink" Target="http://www.nuff.ox.ac.uk/politics/aberfan/home.htm" TargetMode="External"/><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3.jpeg"/><Relationship Id="rId5" Type="http://schemas.openxmlformats.org/officeDocument/2006/relationships/hyperlink" Target="http://www.google.co.uk/url?sa=i&amp;rct=j&amp;q=rotational+slip&amp;source=images&amp;cd=&amp;cad=rja&amp;docid=O3tgc5tsbwqubM&amp;tbnid=g7YZvfpCyqmr4M:&amp;ved=0CAUQjRw&amp;url=http://www.geologywales.co.uk/storms/erosion.htm&amp;ei=0gsBUpjxBcLJhAfkvYHwBw&amp;bvm=bv.50310824,d.d2k&amp;psig=AFQjCNGrRsSlLAsVSPdQU0Q2ORjAQe1A4Q&amp;ust=1375886642459381" TargetMode="External"/><Relationship Id="rId4" Type="http://schemas.openxmlformats.org/officeDocument/2006/relationships/image" Target="../media/image52.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hyperlink" Target="http://www.google.co.uk/url?sa=i&amp;rct=j&amp;q=&amp;esrc=s&amp;frm=1&amp;source=images&amp;cd=&amp;cad=rja&amp;docid=0eKqWHlBgRaC7M&amp;tbnid=ZhIJa-ITCOOEiM:&amp;ved=0CAUQjRw&amp;url=http://www.outreach.canterbury.ac.nz/resources/geology/page5.shtml&amp;ei=MKteUqf2NYmH0AWK3YHoDg&amp;bvm=bv.54176721,d.d2k&amp;psig=AFQjCNHZVJHsttuTeIQ8NR1nsdiBC7DyaA&amp;ust=1382022303180708" TargetMode="Externa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JGzUDhPu8iMQrM&amp;tbnid=vaMdSVpJZ1-c_M:&amp;ved=0CAUQjRw&amp;url=http://www.sciencedirect.com/science/article/pii/S0277379112003125&amp;ei=vuIVUpe2DLHv0gWB8YD4CA&amp;bvm=bv.51156542,d.d2k&amp;psig=AFQjCNGPH528YPUfjSK_Mb6Se4-kDbI-9Q&amp;ust=1377252167997493" TargetMode="External"/><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image" Target="../media/image61.jpeg"/><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64.jpeg"/><Relationship Id="rId10" Type="http://schemas.openxmlformats.org/officeDocument/2006/relationships/image" Target="../media/image67.jpeg"/><Relationship Id="rId4" Type="http://schemas.openxmlformats.org/officeDocument/2006/relationships/image" Target="../media/image63.jpeg"/><Relationship Id="rId9" Type="http://schemas.openxmlformats.org/officeDocument/2006/relationships/hyperlink" Target="http://www.google.co.uk/url?sa=i&amp;rct=j&amp;q=&amp;esrc=s&amp;frm=1&amp;source=images&amp;cd=&amp;cad=rja&amp;docid=tSA88VRoXiaCnM&amp;tbnid=DD1c_8iZJgy_VM:&amp;ved=0CAUQjRw&amp;url=http://en.wikipedia.org/wiki/Sedimentary_structures&amp;ei=s-YVUtrKKsKW0AWP9IDYAQ&amp;bvm=bv.51156542,d.d2k&amp;psig=AFQjCNGPH528YPUfjSK_Mb6Se4-kDbI-9Q&amp;ust=1377252167997493"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JGzUDhPu8iMQrM&amp;tbnid=vaMdSVpJZ1-c_M:&amp;ved=0CAUQjRw&amp;url=http://www.sciencedirect.com/science/article/pii/S0277379112003125&amp;ei=vuIVUpe2DLHv0gWB8YD4CA&amp;bvm=bv.51156542,d.d2k&amp;psig=AFQjCNGPH528YPUfjSK_Mb6Se4-kDbI-9Q&amp;ust=1377252167997493" TargetMode="External"/><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image" Target="../media/image61.jpeg"/><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64.jpeg"/><Relationship Id="rId10" Type="http://schemas.openxmlformats.org/officeDocument/2006/relationships/image" Target="../media/image67.jpeg"/><Relationship Id="rId4" Type="http://schemas.openxmlformats.org/officeDocument/2006/relationships/image" Target="../media/image63.jpeg"/><Relationship Id="rId9" Type="http://schemas.openxmlformats.org/officeDocument/2006/relationships/hyperlink" Target="http://www.google.co.uk/url?sa=i&amp;rct=j&amp;q=&amp;esrc=s&amp;frm=1&amp;source=images&amp;cd=&amp;cad=rja&amp;docid=tSA88VRoXiaCnM&amp;tbnid=DD1c_8iZJgy_VM:&amp;ved=0CAUQjRw&amp;url=http://en.wikipedia.org/wiki/Sedimentary_structures&amp;ei=s-YVUtrKKsKW0AWP9IDYAQ&amp;bvm=bv.51156542,d.d2k&amp;psig=AFQjCNGPH528YPUfjSK_Mb6Se4-kDbI-9Q&amp;ust=1377252167997493"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hyperlink" Target="http://4.bp.blogspot.com/-gBkZ6wqeSGc/T8Ei_Vv5P1I/AAAAAAAAAeU/Rozr-jgVIqg/s1600/sediment+stages.jpg" TargetMode="Externa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CUg708TGT6P5M&amp;tbnid=Driq20EhgwJnQM:&amp;ved=0CAUQjRw&amp;url=http://depthome.brooklyn.cuny.edu/geology/core332/geofield.htm&amp;ei=kWBxUs-pIPDv0gWWroD4AQ&amp;bvm=bv.55617003,d.ZG4&amp;psig=AFQjCNHK7zbnufX80WMS9f574KOHc--YEA&amp;ust=1383248257458032" TargetMode="External"/><Relationship Id="rId2" Type="http://schemas.openxmlformats.org/officeDocument/2006/relationships/image" Target="../media/image70.jpeg"/><Relationship Id="rId1" Type="http://schemas.openxmlformats.org/officeDocument/2006/relationships/slideLayout" Target="../slideLayouts/slideLayout7.xml"/><Relationship Id="rId4" Type="http://schemas.openxmlformats.org/officeDocument/2006/relationships/image" Target="../media/image71.jpeg"/></Relationships>
</file>

<file path=ppt/slides/_rels/slide68.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brWfFE24g-0-9M&amp;tbnid=fg08Y3LgkHih9M:&amp;ved=0CAUQjRw&amp;url=http://bio1151b.nicerweb.net/Locked/media/ch33/&amp;ei=S2ZxUti2Luu60wXb-4HACw&amp;bvm=bv.55617003,d.ZG4&amp;psig=AFQjCNFhMUlwlEQjj9NE1zeOWxlcKsZkmg&amp;ust=1383249855554217" TargetMode="External"/><Relationship Id="rId3" Type="http://schemas.openxmlformats.org/officeDocument/2006/relationships/image" Target="../media/image72.jpeg"/><Relationship Id="rId7" Type="http://schemas.openxmlformats.org/officeDocument/2006/relationships/image" Target="../media/image74.jpeg"/><Relationship Id="rId2" Type="http://schemas.openxmlformats.org/officeDocument/2006/relationships/hyperlink" Target="http://www.google.co.uk/url?sa=i&amp;rct=j&amp;q=&amp;esrc=s&amp;frm=1&amp;source=images&amp;cd=&amp;cad=rja&amp;docid=oaAk2O6qYMMKEM&amp;tbnid=99lu7oXuxnfbrM:&amp;ved=0CAUQjRw&amp;url=http://commons.wikimedia.org/wiki/File:Chesil_Beach_-_geograph.org.uk_-_76279.jpg&amp;ei=DmNxUtnRCYnM0AWy74H4Cg&amp;bvm=bv.55617003,d.ZG4&amp;psig=AFQjCNEVqt2LvojX1IRBGCsJZmybzEhHJQ&amp;ust=1383248878621455"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IJq8w1ZzANfL_M&amp;tbnid=o_ApVCopjjAvvM:&amp;ved=0CAUQjRw&amp;url=http://www.discoveringfossils.co.uk/flint_formation_fossils.htm&amp;ei=G2RxUtrvIKTt0gWbsYG4Ag&amp;bvm=bv.55617003,d.ZG4&amp;psig=AFQjCNH56DhJIv5ImkfiCbutL72mdckELA&amp;ust=1383249139842649" TargetMode="External"/><Relationship Id="rId5" Type="http://schemas.openxmlformats.org/officeDocument/2006/relationships/image" Target="../media/image73.jpeg"/><Relationship Id="rId4" Type="http://schemas.openxmlformats.org/officeDocument/2006/relationships/hyperlink" Target="http://www.google.co.uk/url?sa=i&amp;rct=j&amp;q=&amp;esrc=s&amp;frm=1&amp;source=images&amp;cd=&amp;cad=rja&amp;docid=QW1Q0kKiyFKaTM&amp;tbnid=R0rJ_L2YFXknVM:&amp;ved=0CAUQjRw&amp;url=http://geology.com/rocks/flint.shtml&amp;ei=t2NxUqXYFca50QWStID4AQ&amp;bvm=bv.55617003,d.ZG4&amp;psig=AFQjCNH56DhJIv5ImkfiCbutL72mdckELA&amp;ust=1383249139842649" TargetMode="External"/><Relationship Id="rId9" Type="http://schemas.openxmlformats.org/officeDocument/2006/relationships/image" Target="../media/image75.jpeg"/></Relationships>
</file>

<file path=ppt/slides/_rels/slide6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hyperlink" Target="http://www.google.co.uk/url?sa=i&amp;rct=j&amp;q=&amp;esrc=s&amp;frm=1&amp;source=images&amp;cd=&amp;cad=rja&amp;docid=onwMoEb-OcLQ4M&amp;tbnid=lI1ngLivMIt6KM:&amp;ved=0CAUQjRw&amp;url=http://geology.com/minerals/calcite.shtml&amp;ei=ztBmUrOLCuOc0AXloYHwDw&amp;bvm=bv.55123115,d.d2k&amp;psig=AFQjCNErQQ6tznVvLrL9IRfenM2ACheX2w&amp;ust=1382556215510551" TargetMode="External"/><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7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hyperlink" Target="https://www.google.co.uk/url?sa=i&amp;rct=j&amp;q=&amp;esrc=s&amp;frm=1&amp;source=images&amp;cd=&amp;cad=rja&amp;docid=ahgAjmfMLwMjWM&amp;tbnid=I8cUD2CDV3MBOM:&amp;ved=0CAUQjRw&amp;url=https://www.theimagefile.com/?Action=VF&amp;id=47451&amp;ei=CcxmUtOzEcmq0QXdj4CQAQ&amp;bvm=bv.55123115,d.d2k&amp;psig=AFQjCNE0xuXgaLS802aRVF9bJ25qE5KEYw&amp;ust=1382554934079881" TargetMode="External"/><Relationship Id="rId1" Type="http://schemas.openxmlformats.org/officeDocument/2006/relationships/slideLayout" Target="../slideLayouts/slideLayout7.xml"/><Relationship Id="rId5" Type="http://schemas.openxmlformats.org/officeDocument/2006/relationships/image" Target="../media/image79.jpeg"/><Relationship Id="rId4" Type="http://schemas.openxmlformats.org/officeDocument/2006/relationships/hyperlink" Target="http://www.google.co.uk/url?sa=i&amp;rct=j&amp;q=&amp;esrc=s&amp;frm=1&amp;source=images&amp;cd=&amp;cad=rja&amp;docid=c-7Q6HmcHlPFyM&amp;tbnid=FyJB31_FbnVmTM:&amp;ved=0CAUQjRw&amp;url=http://www.coaltransition.org/what-are-some-good-coal-stocks-to-buy-now/&amp;ei=5MxmUuPlNYaj0QXwkID4CQ&amp;bvm=bv.55123115,d.d2k&amp;psig=AFQjCNEWJnGbqRdW_KJDtwCdikhglIJxSw&amp;ust=1382555210422932"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81.jpg"/><Relationship Id="rId2" Type="http://schemas.openxmlformats.org/officeDocument/2006/relationships/image" Target="../media/image80.jpeg"/><Relationship Id="rId1" Type="http://schemas.openxmlformats.org/officeDocument/2006/relationships/slideLayout" Target="../slideLayouts/slideLayout7.xml"/><Relationship Id="rId5" Type="http://schemas.openxmlformats.org/officeDocument/2006/relationships/image" Target="../media/image78.jpeg"/><Relationship Id="rId4" Type="http://schemas.openxmlformats.org/officeDocument/2006/relationships/hyperlink" Target="https://www.google.co.uk/url?sa=i&amp;rct=j&amp;q=&amp;esrc=s&amp;frm=1&amp;source=images&amp;cd=&amp;cad=rja&amp;docid=ahgAjmfMLwMjWM&amp;tbnid=I8cUD2CDV3MBOM:&amp;ved=0CAUQjRw&amp;url=https://www.theimagefile.com/?Action=VF&amp;id=47451&amp;ei=CcxmUtOzEcmq0QXdj4CQAQ&amp;bvm=bv.55123115,d.d2k&amp;psig=AFQjCNE0xuXgaLS802aRVF9bJ25qE5KEYw&amp;ust=1382554934079881" TargetMode="External"/></Relationships>
</file>

<file path=ppt/slides/_rels/slide72.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hyperlink" Target="http://www.google.co.uk/url?sa=i&amp;rct=j&amp;q=monument+valley+utah&amp;source=images&amp;cd=&amp;docid=yQTGd9wTy8sZqM&amp;tbnid=t683402o7kcioM:&amp;ved=0CAUQjRw&amp;url=http://thefabweb.com/86082/30-best-infrastructure-pictures-of-the-month-march-10th-to-april-8th-2013/attachment/86106/&amp;ei=l5nuUbqoNeST0QWpp4CIDg&amp;psig=AFQjCNECUh_uEgMslixU9ORpkoASEy_UpQ&amp;ust=1374677716603301" TargetMode="Externa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hyperlink" Target="http://www.google.co.uk/url?sa=i&amp;rct=j&amp;q=limestone+pavement&amp;source=images&amp;cd=&amp;cad=rja&amp;docid=WajhL8fP3TWjfM&amp;tbnid=ddY0BDo98F6KsM:&amp;ved=0CAUQjRw&amp;url=http://www.yorkshirewalks.org/diary08/diary259.html&amp;ei=hZruUdeYDuOc0QXg6YCIDw&amp;psig=AFQjCNEfjukITZaZEjxPyAoD2xv1YSZqng&amp;ust=1374677905302042" TargetMode="Externa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tf9OrVZCDPag5M&amp;tbnid=r3tgW6gE6N6O-M:&amp;ved=0CAUQjRw&amp;url=http://www.nature.nps.gov/geology/monitoring/aeolian.cfm&amp;ei=boEUUu32Heby0gXb34HoCw&amp;bvm=bv.50952593,d.d2k&amp;psig=AFQjCNFWrcp9Nk3Nd2c-Q3BfPK1T2zcJ6A&amp;ust=1377161859416129" TargetMode="External"/><Relationship Id="rId2" Type="http://schemas.openxmlformats.org/officeDocument/2006/relationships/image" Target="../media/image87.jpeg"/><Relationship Id="rId1" Type="http://schemas.openxmlformats.org/officeDocument/2006/relationships/slideLayout" Target="../slideLayouts/slideLayout7.xml"/><Relationship Id="rId4" Type="http://schemas.openxmlformats.org/officeDocument/2006/relationships/image" Target="../media/image88.jpeg"/></Relationships>
</file>

<file path=ppt/slides/_rels/slide80.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hyperlink" Target="http://www.google.co.uk/url?sa=i&amp;rct=j&amp;q=&amp;esrc=s&amp;frm=1&amp;source=images&amp;cd=&amp;cad=rja&amp;docid=xksXsu58_3HB9M&amp;tbnid=vibbE24PZiZsHM:&amp;ved=0CAUQjRw&amp;url=http://www.cedd.gov.hk/eng/about/organisation/q_brief.htm&amp;ei=ZoIUUpi4N8TG0QXv1YHACA&amp;bvm=bv.50952593,d.d2k&amp;psig=AFQjCNHVYS0bGaufjdPSxVo6aKNP7wBq4Q&amp;ust=1377162067714984" TargetMode="Externa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90.jpeg"/><Relationship Id="rId7" Type="http://schemas.openxmlformats.org/officeDocument/2006/relationships/image" Target="../media/image92.jpeg"/><Relationship Id="rId2" Type="http://schemas.openxmlformats.org/officeDocument/2006/relationships/hyperlink" Target="http://www.google.co.uk/url?sa=i&amp;rct=j&amp;q=&amp;esrc=s&amp;frm=1&amp;source=images&amp;cd=&amp;cad=rja&amp;docid=Xmnm_aT8ngqDYM&amp;tbnid=OlnUshj8hF9zSM:&amp;ved=0CAUQjRw&amp;url=http://www.alaska-in-pictures.com/kenai-river-delta-1958-pictures.htm&amp;ei=6YIUUtu4K62U0QWzwIHgCQ&amp;bvm=bv.50952593,d.d2k&amp;psig=AFQjCNEXPHAETIvvhZVSUixNsYG8W1C0VQ&amp;ust=1377162291033447"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gK0RUYV3KSQ8rM&amp;tbnid=UwyZZWMQpNgMoM:&amp;ved=&amp;url=http://www.coolgeography.co.uk/A-level/AQA/Year%2012/Rivers,%20Floods/Rejuvenation/Rejuvenation.htm&amp;ei=MoQUUt-MAYas0QXLqIDICQ&amp;bvm=bv.50952593,d.d2k&amp;psig=AFQjCNG6owBTkx4t2i6J3kCgcb15Izqsmg&amp;ust=1377162674368633" TargetMode="External"/><Relationship Id="rId5" Type="http://schemas.openxmlformats.org/officeDocument/2006/relationships/image" Target="../media/image91.jpeg"/><Relationship Id="rId4" Type="http://schemas.openxmlformats.org/officeDocument/2006/relationships/hyperlink" Target="http://www.google.co.uk/url?sa=i&amp;rct=j&amp;q=&amp;esrc=s&amp;frm=1&amp;source=images&amp;cd=&amp;cad=rja&amp;docid=7pGDBC0P9Ia1HM&amp;tbnid=FFy5wMOSSvEl_M:&amp;ved=0CAUQjRw&amp;url=http://pages.uoregon.edu/millerm/fan.html&amp;ei=TYMUUtuzEIaw0AXJr4HgCw&amp;bvm=bv.50952593,d.d2k&amp;psig=AFQjCNEqeZ71kZO_PIBudDAL3NniY0MCkA&amp;ust=1377162414611045"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hyperlink" Target="http://www.google.co.uk/url?sa=i&amp;rct=j&amp;q=&amp;esrc=s&amp;frm=1&amp;source=images&amp;cd=&amp;cad=rja&amp;docid=2dmtN_PeUXvXSM&amp;tbnid=21bxF08GY70H-M:&amp;ved=0CAUQjRw&amp;url=http://www.tcd.ie/Geology/staff/chewd/images/Misc.%20Structure/&amp;ei=wIQUUpXNMOnE0QWu84GYBw&amp;bvm=bv.50952593,d.d2k&amp;psig=AFQjCNGRN_L9s8hnpzvzOzLRm1KyQ99vCQ&amp;ust=1377162752652273" TargetMode="Externa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hyperlink" Target="http://www.google.co.uk/url?sa=i&amp;rct=j&amp;q=&amp;esrc=s&amp;frm=1&amp;source=images&amp;cd=&amp;cad=rja&amp;docid=mGnX65XIZ3e8PM&amp;tbnid=ll-NHZP7IfCoSM:&amp;ved=0CAUQjRw&amp;url=http://www.landforms.eu/Lothian/crag%20and%20tail.htm&amp;ei=Q4UUUvPIMqbZ0QW1_oCYCg&amp;bvm=bv.50952593,d.d2k&amp;psig=AFQjCNGBPN8qUEvDSsmA7ECIBDtCU4LJ8Q&amp;ust=1377162894914381" TargetMode="Externa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95.gif"/><Relationship Id="rId7" Type="http://schemas.openxmlformats.org/officeDocument/2006/relationships/image" Target="../media/image97.jpeg"/><Relationship Id="rId2" Type="http://schemas.openxmlformats.org/officeDocument/2006/relationships/hyperlink" Target="http://www.google.co.uk/url?sa=i&amp;rct=j&amp;q=&amp;esrc=s&amp;frm=1&amp;source=images&amp;cd=&amp;cad=rja&amp;docid=g_XbEmVVd2JL0M&amp;tbnid=TWH3EoIepw6eYM:&amp;ved=0CAUQjRw&amp;url=http://geoinfo.amu.edu.pl/wpk/geos/GEO_9/GEO_CHAPTER_9.HTML&amp;ei=cYYUUuf-KrSa0AXGjoDACA&amp;bvm=bv.50952593,d.d2k&amp;psig=AFQjCNETGje82ta-MrjRbsNXEax1Xp4okQ&amp;ust=1377163213740181"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g4p10Yr72NeldM&amp;tbnid=KHRywxXo_pSwyM:&amp;ved=0CAUQjRw&amp;url=http://introductiontoglaciers.blogspot.com/2011/08/moraines.html&amp;ei=2YkUUqrqKbSb0wX8oIBQ&amp;bvm=bv.50952593,d.d2k&amp;psig=AFQjCNE-os2KinXjMYncQPFqhwbdGQ9Cmw&amp;ust=1377164040217833" TargetMode="External"/><Relationship Id="rId5" Type="http://schemas.openxmlformats.org/officeDocument/2006/relationships/image" Target="../media/image96.jpeg"/><Relationship Id="rId4" Type="http://schemas.openxmlformats.org/officeDocument/2006/relationships/hyperlink" Target="http://www.google.co.uk/url?sa=i&amp;rct=j&amp;q=&amp;esrc=s&amp;frm=1&amp;source=images&amp;cd=&amp;cad=rja&amp;docid=-WYf8v5Y8Tno9M&amp;tbnid=gb1-puy_JVE39M:&amp;ved=0CAUQjRw&amp;url=http://www.yosemite.ca.us/library/geologic_story_of_yosemite/final_evolution.html&amp;ei=c4cUUordD6Wo0AWO6YCIDg&amp;bvm=bv.50952593,d.d2k&amp;psig=AFQjCNEobBOnwzqgNRXsj7lZ32yVB_I42g&amp;ust=1377163486852764" TargetMode="Externa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hyperlink" Target="http://www.google.co.uk/url?sa=i&amp;rct=j&amp;q=corris+slate&amp;source=images&amp;cd=&amp;cad=rja&amp;docid=PeBSzeqFRAbArM&amp;tbnid=Ei_DjCY9444VEM:&amp;ved=0CAUQjRw&amp;url=http://www.penmorfa.com/Slate/Extract.htm&amp;ei=4_DnUaXMDsjnOrzqgbgM&amp;psig=AFQjCNGw_R9KiGq4LbA6B2kKLnFIOZWiGg&amp;ust=1374241335501315" TargetMode="Externa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hyperlink" Target="http://www.google.co.uk/url?sa=i&amp;rct=j&amp;q=&amp;esrc=s&amp;source=images&amp;cd=&amp;cad=rja&amp;uact=8&amp;ved=0CAcQjRxqFQoTCOTi1oHe08gCFUVCFAod0BEEcg&amp;url=http://www.derelictplaces.co.uk/main/industrial-sites/22549-story-aquarium-famous-slate-quarry-image-intensive.html&amp;bvm=bv.105454873,d.d24&amp;psig=AFQjCNEtfTlUNkxZPINhxLpv6pV9byLBgQ&amp;ust=1445522735013891" TargetMode="Externa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hyperlink" Target="http://www.google.co.uk/url?sa=i&amp;rct=j&amp;q=&amp;esrc=s&amp;frm=1&amp;source=images&amp;cd=&amp;cad=rja&amp;docid=3_i4p-IbvpE61M&amp;tbnid=lm1hEoeXdSEEyM:&amp;ved=0CAUQjRw&amp;url=http://geology.com/rocks/gneiss.shtml&amp;ei=Vk5tUridO6ic0AXx6oGwDw&amp;bvm=bv.55123115,d.d2k&amp;psig=AFQjCNFhdbzSuCPixvIoc24NL6ApeWuTDw&amp;ust=1382981509156535" TargetMode="Externa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hyperlink" Target="http://www.google.co.uk/url?sa=i&amp;rct=j&amp;q=&amp;esrc=s&amp;frm=1&amp;source=images&amp;cd=&amp;cad=rja&amp;docid=TBQeJWGTOqIIAM&amp;tbnid=KZ87arL6fIrdhM:&amp;ved=0CAUQjRw&amp;url=http://kids.britannica.com/comptons/art-174629&amp;ei=otxmUvCEB6fX0QXmkYD4Dg&amp;bvm=bv.55123115,d.d2k&amp;psig=AFQjCNEwFeTcVIfu0EXyabLFLjwyf676Mg&amp;ust=1382559244028668" TargetMode="Externa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hyperlink" Target="https://www.google.co.uk/url?sa=i&amp;rct=j&amp;q=&amp;esrc=s&amp;source=images&amp;cd=&amp;cad=rja&amp;uact=8&amp;ved=0CAcQjRxqFQoTCLCmnvzU08gCFcLRFAod8VAFYg&amp;url=https://www.pinterest.com/pin/438045501232421954/&amp;psig=AFQjCNHi5jl4rFBtwjt9xnaI80CjR6sAMA&amp;ust=1445520290778339" TargetMode="Externa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hyperlink" Target="http://www.google.co.uk/url?sa=i&amp;rct=j&amp;q=&amp;esrc=s&amp;source=images&amp;cd=&amp;cad=rja&amp;uact=8&amp;ved=0CAcQjRxqFQoTCOfG5tze08gCFYGzFAodVOEKIA&amp;url=http://www.italymagazine.com/featured-story/visiting-carrara-marble-quarries-apuan-alps-eternal-snow&amp;bvm=bv.105454873,d.d24&amp;psig=AFQjCNFVQO_dKj6IxDzxkNZ9tm6xov47lw&amp;ust=1445522930041382" TargetMode="External"/><Relationship Id="rId1" Type="http://schemas.openxmlformats.org/officeDocument/2006/relationships/slideLayout" Target="../slideLayouts/slideLayout7.xml"/><Relationship Id="rId5" Type="http://schemas.openxmlformats.org/officeDocument/2006/relationships/image" Target="../media/image107.jpeg"/><Relationship Id="rId4" Type="http://schemas.openxmlformats.org/officeDocument/2006/relationships/hyperlink" Target="http://www.google.co.uk/url?sa=i&amp;rct=j&amp;q=&amp;esrc=s&amp;source=images&amp;cd=&amp;cad=rja&amp;uact=8&amp;ved=0CAcQjRxqFQoTCP2TveTf08gCFci0FAodYCUAZg&amp;url=http://www.stonecontact.com/bianco-carrara-marble/united-states-supplier&amp;psig=AFQjCNHhwA2rlGXIgrj94Z-W5CsS41brrA&amp;ust=1445523009712210" TargetMode="Externa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danxia-mountain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1571"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251520" y="1628800"/>
            <a:ext cx="8280920" cy="1440160"/>
          </a:xfrm>
        </p:spPr>
        <p:txBody>
          <a:bodyPr>
            <a:normAutofit fontScale="90000"/>
          </a:bodyPr>
          <a:lstStyle/>
          <a:p>
            <a:pPr algn="l"/>
            <a:r>
              <a:rPr lang="en-GB" sz="4400" dirty="0" smtClean="0">
                <a:solidFill>
                  <a:schemeClr val="tx1"/>
                </a:solidFill>
              </a:rPr>
              <a:t>First principles -</a:t>
            </a:r>
            <a:r>
              <a:rPr lang="en-GB" dirty="0" smtClean="0">
                <a:solidFill>
                  <a:schemeClr val="tx1"/>
                </a:solidFill>
              </a:rPr>
              <a:t/>
            </a:r>
            <a:br>
              <a:rPr lang="en-GB" dirty="0" smtClean="0">
                <a:solidFill>
                  <a:schemeClr val="tx1"/>
                </a:solidFill>
              </a:rPr>
            </a:br>
            <a:r>
              <a:rPr lang="en-GB" dirty="0" smtClean="0">
                <a:solidFill>
                  <a:schemeClr val="tx1"/>
                </a:solidFill>
              </a:rPr>
              <a:t>Geological Classifications</a:t>
            </a:r>
            <a:endParaRPr lang="en-GB" dirty="0">
              <a:solidFill>
                <a:schemeClr val="tx1"/>
              </a:solidFill>
            </a:endParaRPr>
          </a:p>
        </p:txBody>
      </p:sp>
      <p:sp>
        <p:nvSpPr>
          <p:cNvPr id="3" name="Subtitle 2"/>
          <p:cNvSpPr>
            <a:spLocks noGrp="1"/>
          </p:cNvSpPr>
          <p:nvPr>
            <p:ph type="subTitle" idx="1"/>
          </p:nvPr>
        </p:nvSpPr>
        <p:spPr>
          <a:xfrm>
            <a:off x="1187624" y="4941168"/>
            <a:ext cx="7854696" cy="1752600"/>
          </a:xfrm>
        </p:spPr>
        <p:txBody>
          <a:bodyPr>
            <a:normAutofit fontScale="92500" lnSpcReduction="10000"/>
          </a:bodyPr>
          <a:lstStyle/>
          <a:p>
            <a:r>
              <a:rPr lang="en-US" b="1" dirty="0" smtClean="0"/>
              <a:t>Wales Institute of Science and Art</a:t>
            </a:r>
            <a:endParaRPr lang="en-US" b="1" dirty="0"/>
          </a:p>
          <a:p>
            <a:r>
              <a:rPr lang="en-US" b="1" dirty="0"/>
              <a:t>School of The Built and Natural </a:t>
            </a:r>
            <a:r>
              <a:rPr lang="en-US" b="1" dirty="0" smtClean="0"/>
              <a:t>Environments</a:t>
            </a:r>
            <a:endParaRPr lang="en-GB" dirty="0"/>
          </a:p>
          <a:p>
            <a:r>
              <a:rPr lang="en-US" sz="2800" b="1" dirty="0">
                <a:latin typeface="Lucida Sans Unicode" pitchFamily="34" charset="0"/>
                <a:cs typeface="Lucida Sans Unicode" pitchFamily="34" charset="0"/>
              </a:rPr>
              <a:t>Allan Nantel</a:t>
            </a:r>
          </a:p>
          <a:p>
            <a:r>
              <a:rPr lang="en-US" sz="2800" b="1" dirty="0" smtClean="0">
                <a:latin typeface="Lucida Sans Unicode" pitchFamily="34" charset="0"/>
                <a:cs typeface="Lucida Sans Unicode" pitchFamily="34" charset="0"/>
              </a:rPr>
              <a:t>September 2019</a:t>
            </a:r>
            <a:endParaRPr lang="en-US" sz="2800" dirty="0">
              <a:latin typeface="Lucida Sans Unicode" pitchFamily="34" charset="0"/>
              <a:cs typeface="Lucida Sans Unicode" pitchFamily="34" charset="0"/>
            </a:endParaRPr>
          </a:p>
          <a:p>
            <a:endParaRPr lang="en-GB" dirty="0">
              <a:solidFill>
                <a:schemeClr val="bg1"/>
              </a:solidFill>
            </a:endParaRPr>
          </a:p>
        </p:txBody>
      </p:sp>
      <p:sp>
        <p:nvSpPr>
          <p:cNvPr id="4" name="TextBox 3"/>
          <p:cNvSpPr txBox="1"/>
          <p:nvPr/>
        </p:nvSpPr>
        <p:spPr>
          <a:xfrm>
            <a:off x="179512" y="260648"/>
            <a:ext cx="6408712" cy="369332"/>
          </a:xfrm>
          <a:prstGeom prst="rect">
            <a:avLst/>
          </a:prstGeom>
          <a:noFill/>
        </p:spPr>
        <p:txBody>
          <a:bodyPr wrap="square" rtlCol="0">
            <a:spAutoFit/>
          </a:bodyPr>
          <a:lstStyle/>
          <a:p>
            <a:r>
              <a:rPr lang="en-GB" b="1" dirty="0" smtClean="0">
                <a:solidFill>
                  <a:schemeClr val="bg1"/>
                </a:solidFill>
              </a:rPr>
              <a:t>GEOLOGY AND SOIL MECHANICS</a:t>
            </a:r>
            <a:endParaRPr lang="en-GB" b="1" dirty="0">
              <a:solidFill>
                <a:schemeClr val="bg1"/>
              </a:solidFill>
            </a:endParaRPr>
          </a:p>
        </p:txBody>
      </p:sp>
    </p:spTree>
    <p:extLst>
      <p:ext uri="{BB962C8B-B14F-4D97-AF65-F5344CB8AC3E}">
        <p14:creationId xmlns:p14="http://schemas.microsoft.com/office/powerpoint/2010/main" val="19220549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fad-an\Desktop\Mantl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476"/>
            <a:ext cx="5008806" cy="68604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0"/>
            <a:ext cx="2123728" cy="1754326"/>
          </a:xfrm>
          <a:prstGeom prst="rect">
            <a:avLst/>
          </a:prstGeom>
          <a:solidFill>
            <a:schemeClr val="bg1"/>
          </a:solidFill>
        </p:spPr>
        <p:txBody>
          <a:bodyPr wrap="square" rtlCol="0">
            <a:spAutoFit/>
          </a:bodyPr>
          <a:lstStyle/>
          <a:p>
            <a:endParaRPr lang="en-GB" dirty="0" smtClean="0"/>
          </a:p>
          <a:p>
            <a:pPr algn="ctr"/>
            <a:endParaRPr lang="en-GB" dirty="0" smtClean="0"/>
          </a:p>
          <a:p>
            <a:pPr algn="ctr"/>
            <a:r>
              <a:rPr lang="en-GB" b="1" dirty="0" smtClean="0">
                <a:solidFill>
                  <a:srgbClr val="0070C0"/>
                </a:solidFill>
              </a:rPr>
              <a:t>EARTH STRUCTURE</a:t>
            </a:r>
          </a:p>
          <a:p>
            <a:endParaRPr lang="en-GB" dirty="0"/>
          </a:p>
          <a:p>
            <a:endParaRPr lang="en-GB" dirty="0"/>
          </a:p>
        </p:txBody>
      </p:sp>
      <p:cxnSp>
        <p:nvCxnSpPr>
          <p:cNvPr id="4" name="Straight Arrow Connector 3"/>
          <p:cNvCxnSpPr/>
          <p:nvPr/>
        </p:nvCxnSpPr>
        <p:spPr>
          <a:xfrm flipH="1">
            <a:off x="4684204" y="3356992"/>
            <a:ext cx="107536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6" name="Straight Arrow Connector 5"/>
          <p:cNvCxnSpPr/>
          <p:nvPr/>
        </p:nvCxnSpPr>
        <p:spPr>
          <a:xfrm flipH="1">
            <a:off x="3131840" y="4053618"/>
            <a:ext cx="262772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 name="Straight Arrow Connector 6"/>
          <p:cNvCxnSpPr/>
          <p:nvPr/>
        </p:nvCxnSpPr>
        <p:spPr>
          <a:xfrm flipH="1">
            <a:off x="2267744" y="4725144"/>
            <a:ext cx="349182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flipH="1">
            <a:off x="2843808" y="5805264"/>
            <a:ext cx="2915758"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759566" y="3212976"/>
            <a:ext cx="2268818" cy="369332"/>
          </a:xfrm>
          <a:prstGeom prst="rect">
            <a:avLst/>
          </a:prstGeom>
          <a:noFill/>
        </p:spPr>
        <p:txBody>
          <a:bodyPr wrap="square" rtlCol="0">
            <a:spAutoFit/>
          </a:bodyPr>
          <a:lstStyle/>
          <a:p>
            <a:r>
              <a:rPr lang="en-GB" dirty="0" smtClean="0"/>
              <a:t>Core</a:t>
            </a:r>
            <a:endParaRPr lang="en-GB" dirty="0"/>
          </a:p>
        </p:txBody>
      </p:sp>
      <p:sp>
        <p:nvSpPr>
          <p:cNvPr id="17" name="TextBox 16"/>
          <p:cNvSpPr txBox="1"/>
          <p:nvPr/>
        </p:nvSpPr>
        <p:spPr>
          <a:xfrm>
            <a:off x="5759566" y="3933056"/>
            <a:ext cx="2268818" cy="369332"/>
          </a:xfrm>
          <a:prstGeom prst="rect">
            <a:avLst/>
          </a:prstGeom>
          <a:noFill/>
        </p:spPr>
        <p:txBody>
          <a:bodyPr wrap="square" rtlCol="0">
            <a:spAutoFit/>
          </a:bodyPr>
          <a:lstStyle/>
          <a:p>
            <a:r>
              <a:rPr lang="en-GB" dirty="0" smtClean="0"/>
              <a:t>Mantle</a:t>
            </a:r>
            <a:endParaRPr lang="en-GB" dirty="0"/>
          </a:p>
        </p:txBody>
      </p:sp>
      <p:sp>
        <p:nvSpPr>
          <p:cNvPr id="18" name="TextBox 17"/>
          <p:cNvSpPr txBox="1"/>
          <p:nvPr/>
        </p:nvSpPr>
        <p:spPr>
          <a:xfrm>
            <a:off x="5759566" y="4653136"/>
            <a:ext cx="1836770" cy="369332"/>
          </a:xfrm>
          <a:prstGeom prst="rect">
            <a:avLst/>
          </a:prstGeom>
          <a:noFill/>
        </p:spPr>
        <p:txBody>
          <a:bodyPr wrap="square" rtlCol="0">
            <a:spAutoFit/>
          </a:bodyPr>
          <a:lstStyle/>
          <a:p>
            <a:r>
              <a:rPr lang="en-GB" dirty="0" smtClean="0"/>
              <a:t>Crust</a:t>
            </a:r>
            <a:endParaRPr lang="en-GB" dirty="0"/>
          </a:p>
        </p:txBody>
      </p:sp>
      <p:sp>
        <p:nvSpPr>
          <p:cNvPr id="19" name="TextBox 18"/>
          <p:cNvSpPr txBox="1"/>
          <p:nvPr/>
        </p:nvSpPr>
        <p:spPr>
          <a:xfrm>
            <a:off x="5759566" y="5661248"/>
            <a:ext cx="3308151" cy="646331"/>
          </a:xfrm>
          <a:prstGeom prst="rect">
            <a:avLst/>
          </a:prstGeom>
          <a:noFill/>
        </p:spPr>
        <p:txBody>
          <a:bodyPr wrap="square" rtlCol="0">
            <a:spAutoFit/>
          </a:bodyPr>
          <a:lstStyle/>
          <a:p>
            <a:r>
              <a:rPr lang="en-GB" dirty="0" smtClean="0"/>
              <a:t>Moho</a:t>
            </a:r>
          </a:p>
          <a:p>
            <a:r>
              <a:rPr lang="en-GB" b="1" dirty="0" smtClean="0">
                <a:solidFill>
                  <a:srgbClr val="0070C0"/>
                </a:solidFill>
              </a:rPr>
              <a:t>(Mohorovicic Discontinuity)</a:t>
            </a:r>
            <a:endParaRPr lang="en-GB" b="1" dirty="0">
              <a:solidFill>
                <a:srgbClr val="0070C0"/>
              </a:solidFill>
            </a:endParaRPr>
          </a:p>
        </p:txBody>
      </p:sp>
      <p:sp>
        <p:nvSpPr>
          <p:cNvPr id="3" name="TextBox 2"/>
          <p:cNvSpPr txBox="1"/>
          <p:nvPr/>
        </p:nvSpPr>
        <p:spPr>
          <a:xfrm>
            <a:off x="5355003" y="877163"/>
            <a:ext cx="3528392" cy="2031325"/>
          </a:xfrm>
          <a:prstGeom prst="rect">
            <a:avLst/>
          </a:prstGeom>
          <a:noFill/>
        </p:spPr>
        <p:txBody>
          <a:bodyPr wrap="square" rtlCol="0">
            <a:spAutoFit/>
          </a:bodyPr>
          <a:lstStyle/>
          <a:p>
            <a:pPr marL="285750" indent="-285750">
              <a:buFont typeface="Wingdings" pitchFamily="2" charset="2"/>
              <a:buChar char="§"/>
            </a:pPr>
            <a:r>
              <a:rPr lang="en-GB" sz="1400" dirty="0" smtClean="0"/>
              <a:t>An active planet…</a:t>
            </a:r>
          </a:p>
          <a:p>
            <a:pPr marL="285750" indent="-285750">
              <a:buFont typeface="Wingdings" pitchFamily="2" charset="2"/>
              <a:buChar char="§"/>
            </a:pPr>
            <a:r>
              <a:rPr lang="en-GB" sz="1400" dirty="0" smtClean="0"/>
              <a:t>Geological process constantly change the Earth’s surface.</a:t>
            </a:r>
          </a:p>
          <a:p>
            <a:pPr marL="285750" indent="-285750">
              <a:buFont typeface="Wingdings" pitchFamily="2" charset="2"/>
              <a:buChar char="§"/>
            </a:pPr>
            <a:r>
              <a:rPr lang="en-GB" sz="1400" b="1" dirty="0" smtClean="0">
                <a:solidFill>
                  <a:srgbClr val="0070C0"/>
                </a:solidFill>
              </a:rPr>
              <a:t>Plate tectonics provide the mechanism for movements.</a:t>
            </a:r>
          </a:p>
          <a:p>
            <a:pPr marL="285750" indent="-285750">
              <a:buFont typeface="Wingdings" pitchFamily="2" charset="2"/>
              <a:buChar char="§"/>
            </a:pPr>
            <a:r>
              <a:rPr lang="en-GB" sz="1400" dirty="0" smtClean="0"/>
              <a:t>The hot interior is the energy source that drives geological process.</a:t>
            </a:r>
          </a:p>
          <a:p>
            <a:pPr marL="285750" indent="-285750">
              <a:buFont typeface="Wingdings" pitchFamily="2" charset="2"/>
              <a:buChar char="§"/>
            </a:pPr>
            <a:r>
              <a:rPr lang="en-GB" sz="1400" dirty="0" smtClean="0"/>
              <a:t>Zone where melting occurs allowing ‘flow’ is called the</a:t>
            </a:r>
            <a:r>
              <a:rPr lang="en-GB" sz="1400" dirty="0" smtClean="0">
                <a:solidFill>
                  <a:srgbClr val="0070C0"/>
                </a:solidFill>
              </a:rPr>
              <a:t> </a:t>
            </a:r>
            <a:r>
              <a:rPr lang="en-GB" sz="1400" b="1" dirty="0" smtClean="0">
                <a:solidFill>
                  <a:srgbClr val="0070C0"/>
                </a:solidFill>
              </a:rPr>
              <a:t>asthenosphere</a:t>
            </a:r>
            <a:r>
              <a:rPr lang="en-GB" sz="1400" b="1" dirty="0" smtClean="0"/>
              <a:t>.</a:t>
            </a:r>
            <a:endParaRPr lang="en-GB" sz="1400" b="1" dirty="0"/>
          </a:p>
        </p:txBody>
      </p:sp>
      <p:sp>
        <p:nvSpPr>
          <p:cNvPr id="5" name="TextBox 4"/>
          <p:cNvSpPr txBox="1"/>
          <p:nvPr/>
        </p:nvSpPr>
        <p:spPr>
          <a:xfrm>
            <a:off x="5580112" y="22628"/>
            <a:ext cx="3389236" cy="461665"/>
          </a:xfrm>
          <a:prstGeom prst="rect">
            <a:avLst/>
          </a:prstGeom>
          <a:noFill/>
        </p:spPr>
        <p:txBody>
          <a:bodyPr wrap="square" rtlCol="0">
            <a:spAutoFit/>
          </a:bodyPr>
          <a:lstStyle/>
          <a:p>
            <a:r>
              <a:rPr lang="en-GB" sz="2400" dirty="0" smtClean="0"/>
              <a:t>4600 million years old</a:t>
            </a:r>
          </a:p>
        </p:txBody>
      </p:sp>
      <p:sp>
        <p:nvSpPr>
          <p:cNvPr id="9" name="Rectangle 8"/>
          <p:cNvSpPr/>
          <p:nvPr/>
        </p:nvSpPr>
        <p:spPr>
          <a:xfrm>
            <a:off x="6614528" y="3218116"/>
            <a:ext cx="2286000" cy="523220"/>
          </a:xfrm>
          <a:prstGeom prst="rect">
            <a:avLst/>
          </a:prstGeom>
        </p:spPr>
        <p:txBody>
          <a:bodyPr wrap="square">
            <a:spAutoFit/>
          </a:bodyPr>
          <a:lstStyle/>
          <a:p>
            <a:r>
              <a:rPr lang="en-GB" sz="1200" b="1" dirty="0" smtClean="0">
                <a:solidFill>
                  <a:srgbClr val="0070C0"/>
                </a:solidFill>
              </a:rPr>
              <a:t>Core</a:t>
            </a:r>
            <a:r>
              <a:rPr lang="en-GB" sz="1200" dirty="0" smtClean="0"/>
              <a:t> </a:t>
            </a:r>
            <a:r>
              <a:rPr lang="en-GB" sz="1200" dirty="0"/>
              <a:t>: </a:t>
            </a:r>
            <a:r>
              <a:rPr lang="en-GB" sz="1600" dirty="0"/>
              <a:t>3500km radius – </a:t>
            </a:r>
            <a:endParaRPr lang="en-GB" sz="1600" dirty="0" smtClean="0"/>
          </a:p>
          <a:p>
            <a:r>
              <a:rPr lang="en-GB" sz="1200" dirty="0"/>
              <a:t> </a:t>
            </a:r>
            <a:r>
              <a:rPr lang="en-GB" sz="1200" dirty="0" smtClean="0"/>
              <a:t>molten </a:t>
            </a:r>
            <a:r>
              <a:rPr lang="en-GB" sz="1200" dirty="0"/>
              <a:t>iron</a:t>
            </a:r>
          </a:p>
        </p:txBody>
      </p:sp>
      <p:sp>
        <p:nvSpPr>
          <p:cNvPr id="10" name="TextBox 9"/>
          <p:cNvSpPr txBox="1"/>
          <p:nvPr/>
        </p:nvSpPr>
        <p:spPr>
          <a:xfrm>
            <a:off x="5796136" y="6307578"/>
            <a:ext cx="3325964" cy="461665"/>
          </a:xfrm>
          <a:prstGeom prst="rect">
            <a:avLst/>
          </a:prstGeom>
          <a:noFill/>
        </p:spPr>
        <p:txBody>
          <a:bodyPr wrap="square" rtlCol="0">
            <a:spAutoFit/>
          </a:bodyPr>
          <a:lstStyle/>
          <a:p>
            <a:r>
              <a:rPr lang="en-GB" sz="1200" dirty="0" smtClean="0"/>
              <a:t>The Crust/Mantle boundary – recognised by </a:t>
            </a:r>
          </a:p>
          <a:p>
            <a:r>
              <a:rPr lang="en-GB" sz="1200" dirty="0" smtClean="0"/>
              <a:t> the refraction of seismic waves</a:t>
            </a:r>
            <a:endParaRPr lang="en-GB" sz="1200" dirty="0"/>
          </a:p>
        </p:txBody>
      </p:sp>
      <p:sp>
        <p:nvSpPr>
          <p:cNvPr id="11" name="TextBox 10"/>
          <p:cNvSpPr txBox="1"/>
          <p:nvPr/>
        </p:nvSpPr>
        <p:spPr>
          <a:xfrm>
            <a:off x="5076055" y="447228"/>
            <a:ext cx="4131375" cy="307777"/>
          </a:xfrm>
          <a:prstGeom prst="rect">
            <a:avLst/>
          </a:prstGeom>
          <a:noFill/>
        </p:spPr>
        <p:txBody>
          <a:bodyPr wrap="square" rtlCol="0">
            <a:spAutoFit/>
          </a:bodyPr>
          <a:lstStyle/>
          <a:p>
            <a:r>
              <a:rPr lang="en-GB" sz="1400" dirty="0" smtClean="0"/>
              <a:t>At least 3500 million showing biological processes</a:t>
            </a:r>
            <a:endParaRPr lang="en-GB" sz="1400" dirty="0"/>
          </a:p>
        </p:txBody>
      </p:sp>
      <p:sp>
        <p:nvSpPr>
          <p:cNvPr id="12" name="Rectangle 11"/>
          <p:cNvSpPr/>
          <p:nvPr/>
        </p:nvSpPr>
        <p:spPr>
          <a:xfrm>
            <a:off x="6614529" y="4725144"/>
            <a:ext cx="2354820" cy="523220"/>
          </a:xfrm>
          <a:prstGeom prst="rect">
            <a:avLst/>
          </a:prstGeom>
        </p:spPr>
        <p:txBody>
          <a:bodyPr wrap="square">
            <a:spAutoFit/>
          </a:bodyPr>
          <a:lstStyle/>
          <a:p>
            <a:r>
              <a:rPr lang="en-GB" sz="1200" b="1" dirty="0" smtClean="0">
                <a:solidFill>
                  <a:srgbClr val="0070C0"/>
                </a:solidFill>
              </a:rPr>
              <a:t>Crust </a:t>
            </a:r>
            <a:r>
              <a:rPr lang="en-GB" sz="1200" dirty="0"/>
              <a:t>: </a:t>
            </a:r>
            <a:r>
              <a:rPr lang="en-GB" sz="1200" dirty="0" smtClean="0"/>
              <a:t>up to </a:t>
            </a:r>
            <a:r>
              <a:rPr lang="en-GB" sz="1600" dirty="0" smtClean="0"/>
              <a:t>75km </a:t>
            </a:r>
            <a:r>
              <a:rPr lang="en-GB" sz="1600" dirty="0"/>
              <a:t>thick </a:t>
            </a:r>
            <a:r>
              <a:rPr lang="en-GB" sz="1200" dirty="0"/>
              <a:t>– </a:t>
            </a:r>
          </a:p>
          <a:p>
            <a:r>
              <a:rPr lang="en-GB" sz="1200" dirty="0"/>
              <a:t> solid silicate rocks</a:t>
            </a:r>
          </a:p>
        </p:txBody>
      </p:sp>
      <p:sp>
        <p:nvSpPr>
          <p:cNvPr id="13" name="Rectangle 12"/>
          <p:cNvSpPr/>
          <p:nvPr/>
        </p:nvSpPr>
        <p:spPr>
          <a:xfrm>
            <a:off x="6614528" y="3936885"/>
            <a:ext cx="2421967" cy="707886"/>
          </a:xfrm>
          <a:prstGeom prst="rect">
            <a:avLst/>
          </a:prstGeom>
        </p:spPr>
        <p:txBody>
          <a:bodyPr wrap="square">
            <a:spAutoFit/>
          </a:bodyPr>
          <a:lstStyle/>
          <a:p>
            <a:r>
              <a:rPr lang="en-GB" sz="1200" b="1" dirty="0">
                <a:solidFill>
                  <a:srgbClr val="0070C0"/>
                </a:solidFill>
              </a:rPr>
              <a:t>Mantle</a:t>
            </a:r>
            <a:r>
              <a:rPr lang="en-GB" sz="1200" dirty="0"/>
              <a:t> : </a:t>
            </a:r>
            <a:r>
              <a:rPr lang="en-GB" sz="1600" dirty="0"/>
              <a:t>2800km thick – </a:t>
            </a:r>
          </a:p>
          <a:p>
            <a:r>
              <a:rPr lang="en-GB" sz="1200" dirty="0"/>
              <a:t> hot plastic iron </a:t>
            </a:r>
            <a:r>
              <a:rPr lang="en-GB" sz="1200" dirty="0" smtClean="0"/>
              <a:t>silicates</a:t>
            </a:r>
          </a:p>
          <a:p>
            <a:r>
              <a:rPr lang="en-GB" sz="1200" dirty="0" smtClean="0"/>
              <a:t>Temp and Pressure rise inwards</a:t>
            </a:r>
            <a:endParaRPr lang="en-GB" sz="1200" dirty="0"/>
          </a:p>
        </p:txBody>
      </p:sp>
      <p:sp>
        <p:nvSpPr>
          <p:cNvPr id="20" name="TextBox 19"/>
          <p:cNvSpPr txBox="1"/>
          <p:nvPr/>
        </p:nvSpPr>
        <p:spPr>
          <a:xfrm>
            <a:off x="5868144" y="5157192"/>
            <a:ext cx="2952328" cy="338554"/>
          </a:xfrm>
          <a:prstGeom prst="rect">
            <a:avLst/>
          </a:prstGeom>
          <a:noFill/>
        </p:spPr>
        <p:txBody>
          <a:bodyPr wrap="square" rtlCol="0">
            <a:spAutoFit/>
          </a:bodyPr>
          <a:lstStyle/>
          <a:p>
            <a:pPr algn="ctr"/>
            <a:r>
              <a:rPr lang="en-GB" sz="1600" b="1" dirty="0" smtClean="0">
                <a:solidFill>
                  <a:srgbClr val="0070C0"/>
                </a:solidFill>
              </a:rPr>
              <a:t>SIAL and  10km of SIMA</a:t>
            </a:r>
            <a:endParaRPr lang="en-GB" sz="1600" b="1" dirty="0">
              <a:solidFill>
                <a:srgbClr val="0070C0"/>
              </a:solidFill>
            </a:endParaRPr>
          </a:p>
        </p:txBody>
      </p:sp>
      <p:cxnSp>
        <p:nvCxnSpPr>
          <p:cNvPr id="21" name="Straight Arrow Connector 20"/>
          <p:cNvCxnSpPr/>
          <p:nvPr/>
        </p:nvCxnSpPr>
        <p:spPr>
          <a:xfrm flipH="1">
            <a:off x="2195736" y="2780928"/>
            <a:ext cx="338437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8" name="TextBox 27"/>
          <p:cNvSpPr txBox="1"/>
          <p:nvPr/>
        </p:nvSpPr>
        <p:spPr>
          <a:xfrm>
            <a:off x="5652120" y="4941168"/>
            <a:ext cx="1008112" cy="246221"/>
          </a:xfrm>
          <a:prstGeom prst="rect">
            <a:avLst/>
          </a:prstGeom>
          <a:noFill/>
        </p:spPr>
        <p:txBody>
          <a:bodyPr wrap="square" rtlCol="0">
            <a:spAutoFit/>
          </a:bodyPr>
          <a:lstStyle/>
          <a:p>
            <a:r>
              <a:rPr lang="en-GB" sz="1000" b="1" dirty="0" smtClean="0">
                <a:solidFill>
                  <a:srgbClr val="0070C0"/>
                </a:solidFill>
              </a:rPr>
              <a:t>‘Lithosphere’</a:t>
            </a:r>
            <a:endParaRPr lang="en-GB" sz="1000" b="1" dirty="0">
              <a:solidFill>
                <a:srgbClr val="0070C0"/>
              </a:solidFill>
            </a:endParaRPr>
          </a:p>
        </p:txBody>
      </p:sp>
    </p:spTree>
    <p:extLst>
      <p:ext uri="{BB962C8B-B14F-4D97-AF65-F5344CB8AC3E}">
        <p14:creationId xmlns:p14="http://schemas.microsoft.com/office/powerpoint/2010/main" val="26706147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81000" y="838200"/>
            <a:ext cx="8352928" cy="5693866"/>
          </a:xfrm>
          <a:prstGeom prst="rect">
            <a:avLst/>
          </a:prstGeom>
          <a:noFill/>
        </p:spPr>
        <p:txBody>
          <a:bodyPr wrap="square" rtlCol="0">
            <a:spAutoFit/>
          </a:bodyPr>
          <a:lstStyle/>
          <a:p>
            <a:r>
              <a:rPr lang="en-GB" sz="3200" b="1" dirty="0" smtClean="0">
                <a:solidFill>
                  <a:srgbClr val="0070C0"/>
                </a:solidFill>
              </a:rPr>
              <a:t>GEOLOGY</a:t>
            </a:r>
          </a:p>
          <a:p>
            <a:endParaRPr lang="en-GB" sz="3200" b="1" dirty="0" smtClean="0">
              <a:solidFill>
                <a:srgbClr val="0070C0"/>
              </a:solidFill>
            </a:endParaRPr>
          </a:p>
          <a:p>
            <a:r>
              <a:rPr lang="en-GB" dirty="0" smtClean="0"/>
              <a:t>Is the study of the solid earth.</a:t>
            </a:r>
          </a:p>
          <a:p>
            <a:endParaRPr lang="en-GB" dirty="0" smtClean="0"/>
          </a:p>
          <a:p>
            <a:endParaRPr lang="en-GB" b="1" dirty="0" smtClean="0">
              <a:solidFill>
                <a:srgbClr val="0070C0"/>
              </a:solidFill>
            </a:endParaRPr>
          </a:p>
          <a:p>
            <a:endParaRPr lang="en-GB" b="1" dirty="0" smtClean="0">
              <a:solidFill>
                <a:srgbClr val="0070C0"/>
              </a:solidFill>
            </a:endParaRPr>
          </a:p>
          <a:p>
            <a:r>
              <a:rPr lang="en-GB" b="1" dirty="0" smtClean="0">
                <a:solidFill>
                  <a:srgbClr val="0070C0"/>
                </a:solidFill>
              </a:rPr>
              <a:t>WHAT DOES IT INCLUDE?</a:t>
            </a:r>
          </a:p>
          <a:p>
            <a:endParaRPr lang="en-GB" b="1" dirty="0" smtClean="0">
              <a:solidFill>
                <a:srgbClr val="0070C0"/>
              </a:solidFill>
            </a:endParaRPr>
          </a:p>
          <a:p>
            <a:pPr marL="285750" indent="-285750">
              <a:buFont typeface="Wingdings" pitchFamily="2" charset="2"/>
              <a:buChar char="§"/>
            </a:pPr>
            <a:r>
              <a:rPr lang="en-GB" dirty="0" smtClean="0"/>
              <a:t>The investigation of rocks forming the Earth </a:t>
            </a:r>
            <a:r>
              <a:rPr lang="en-GB" b="1" dirty="0" smtClean="0">
                <a:solidFill>
                  <a:srgbClr val="0070C0"/>
                </a:solidFill>
              </a:rPr>
              <a:t>(PETROLOGY)</a:t>
            </a:r>
          </a:p>
          <a:p>
            <a:pPr marL="285750" indent="-285750">
              <a:buFont typeface="Wingdings" pitchFamily="2" charset="2"/>
              <a:buChar char="§"/>
            </a:pPr>
            <a:r>
              <a:rPr lang="en-GB" dirty="0" smtClean="0"/>
              <a:t>Their distribution over the earth </a:t>
            </a:r>
            <a:r>
              <a:rPr lang="en-GB" b="1" dirty="0" smtClean="0">
                <a:solidFill>
                  <a:srgbClr val="0070C0"/>
                </a:solidFill>
              </a:rPr>
              <a:t>(STRATIGRAPHY)</a:t>
            </a:r>
            <a:endParaRPr lang="en-GB" dirty="0" smtClean="0"/>
          </a:p>
          <a:p>
            <a:pPr marL="285750" indent="-285750">
              <a:buFont typeface="Wingdings" pitchFamily="2" charset="2"/>
              <a:buChar char="§"/>
            </a:pPr>
            <a:r>
              <a:rPr lang="en-GB" dirty="0" smtClean="0"/>
              <a:t>Structures within the strata </a:t>
            </a:r>
            <a:r>
              <a:rPr lang="en-GB" b="1" dirty="0" smtClean="0">
                <a:solidFill>
                  <a:srgbClr val="0070C0"/>
                </a:solidFill>
              </a:rPr>
              <a:t>(LANDFORM)</a:t>
            </a:r>
          </a:p>
          <a:p>
            <a:pPr marL="285750" indent="-285750">
              <a:buFont typeface="Wingdings" pitchFamily="2" charset="2"/>
              <a:buChar char="§"/>
            </a:pPr>
            <a:r>
              <a:rPr lang="en-GB" dirty="0" smtClean="0"/>
              <a:t>Creation and movement of that strata </a:t>
            </a:r>
            <a:r>
              <a:rPr lang="en-GB" b="1" dirty="0" smtClean="0">
                <a:solidFill>
                  <a:srgbClr val="0070C0"/>
                </a:solidFill>
              </a:rPr>
              <a:t>(ZONES AND PLATE TECTONICS)</a:t>
            </a:r>
            <a:r>
              <a:rPr lang="en-GB" dirty="0"/>
              <a:t>	</a:t>
            </a:r>
            <a:endParaRPr lang="en-GB" dirty="0" smtClean="0"/>
          </a:p>
          <a:p>
            <a:pPr marL="285750" indent="-285750">
              <a:buFont typeface="Wingdings" pitchFamily="2" charset="2"/>
              <a:buChar char="§"/>
            </a:pPr>
            <a:endParaRPr lang="en-GB" dirty="0" smtClean="0"/>
          </a:p>
          <a:p>
            <a:pPr algn="ctr"/>
            <a:r>
              <a:rPr lang="en-GB" dirty="0" smtClean="0"/>
              <a:t>    </a:t>
            </a:r>
            <a:r>
              <a:rPr lang="en-GB" sz="2400" b="1" dirty="0" smtClean="0">
                <a:solidFill>
                  <a:srgbClr val="0070C0"/>
                </a:solidFill>
              </a:rPr>
              <a:t>Why is this field of study so important to Civil Engineering?</a:t>
            </a:r>
          </a:p>
          <a:p>
            <a:pPr marL="285750" indent="-285750">
              <a:buFont typeface="Wingdings" pitchFamily="2" charset="2"/>
              <a:buChar char="§"/>
            </a:pPr>
            <a:endParaRPr lang="en-GB" dirty="0"/>
          </a:p>
          <a:p>
            <a:endParaRPr lang="en-GB" dirty="0"/>
          </a:p>
        </p:txBody>
      </p:sp>
      <p:pic>
        <p:nvPicPr>
          <p:cNvPr id="14338" name="Picture 2" descr="http://www.cartage.org.lb/en/themes/sciences/earthscience/geology/oilandgas/hydrocarbonexploration/RockCores/whole_cores.jpg">
            <a:hlinkClick r:id="rId2"/>
          </p:cNvPr>
          <p:cNvPicPr>
            <a:picLocks noChangeAspect="1" noChangeArrowheads="1"/>
          </p:cNvPicPr>
          <p:nvPr/>
        </p:nvPicPr>
        <p:blipFill>
          <a:blip r:embed="rId3" cstate="print"/>
          <a:srcRect/>
          <a:stretch>
            <a:fillRect/>
          </a:stretch>
        </p:blipFill>
        <p:spPr bwMode="auto">
          <a:xfrm>
            <a:off x="4558499" y="152400"/>
            <a:ext cx="4452151" cy="2590800"/>
          </a:xfrm>
          <a:prstGeom prst="rect">
            <a:avLst/>
          </a:prstGeom>
          <a:noFill/>
          <a:ln w="19050">
            <a:solidFill>
              <a:schemeClr val="tx1"/>
            </a:solidFill>
          </a:ln>
        </p:spPr>
      </p:pic>
      <p:sp>
        <p:nvSpPr>
          <p:cNvPr id="5" name="TextBox 4"/>
          <p:cNvSpPr txBox="1"/>
          <p:nvPr/>
        </p:nvSpPr>
        <p:spPr>
          <a:xfrm>
            <a:off x="3491880" y="4797152"/>
            <a:ext cx="1292456" cy="646331"/>
          </a:xfrm>
          <a:prstGeom prst="rect">
            <a:avLst/>
          </a:prstGeom>
          <a:noFill/>
        </p:spPr>
        <p:txBody>
          <a:bodyPr wrap="square" rtlCol="0">
            <a:spAutoFit/>
          </a:bodyPr>
          <a:lstStyle/>
          <a:p>
            <a:r>
              <a:rPr lang="en-GB" b="1" dirty="0" smtClean="0">
                <a:solidFill>
                  <a:srgbClr val="0070C0"/>
                </a:solidFill>
              </a:rPr>
              <a:t>Question </a:t>
            </a:r>
          </a:p>
          <a:p>
            <a:r>
              <a:rPr lang="en-GB" dirty="0" smtClean="0"/>
              <a:t> </a:t>
            </a:r>
            <a:endParaRPr lang="en-GB" dirty="0"/>
          </a:p>
        </p:txBody>
      </p:sp>
    </p:spTree>
    <p:extLst>
      <p:ext uri="{BB962C8B-B14F-4D97-AF65-F5344CB8AC3E}">
        <p14:creationId xmlns:p14="http://schemas.microsoft.com/office/powerpoint/2010/main" val="4266937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09600" y="2286000"/>
            <a:ext cx="8382000" cy="3416320"/>
          </a:xfrm>
          <a:prstGeom prst="rect">
            <a:avLst/>
          </a:prstGeom>
        </p:spPr>
        <p:txBody>
          <a:bodyPr wrap="square">
            <a:spAutoFit/>
          </a:bodyPr>
          <a:lstStyle/>
          <a:p>
            <a:pPr marL="285750" indent="-285750">
              <a:buFont typeface="Wingdings" pitchFamily="2" charset="2"/>
              <a:buChar char="§"/>
            </a:pPr>
            <a:r>
              <a:rPr lang="en-GB" b="1" dirty="0" smtClean="0">
                <a:solidFill>
                  <a:srgbClr val="0070C0"/>
                </a:solidFill>
              </a:rPr>
              <a:t>Projects involve excavation of soil and rock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Projects involve the loading of substrata in the consequent build. (Kingdom Tower)</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The feasibility of the project, </a:t>
            </a:r>
          </a:p>
          <a:p>
            <a:pPr marL="285750" indent="-285750">
              <a:buFont typeface="Wingdings" pitchFamily="2" charset="2"/>
              <a:buChar char="§"/>
            </a:pPr>
            <a:r>
              <a:rPr lang="en-GB" b="1" dirty="0" smtClean="0">
                <a:solidFill>
                  <a:srgbClr val="0070C0"/>
                </a:solidFill>
              </a:rPr>
              <a:t>Its planning and design, </a:t>
            </a:r>
          </a:p>
          <a:p>
            <a:pPr marL="285750" indent="-285750">
              <a:buFont typeface="Wingdings" pitchFamily="2" charset="2"/>
              <a:buChar char="§"/>
            </a:pPr>
            <a:r>
              <a:rPr lang="en-GB" b="1" dirty="0" smtClean="0">
                <a:solidFill>
                  <a:srgbClr val="0070C0"/>
                </a:solidFill>
              </a:rPr>
              <a:t>Its construction and </a:t>
            </a:r>
          </a:p>
          <a:p>
            <a:pPr marL="285750" indent="-285750">
              <a:buFont typeface="Wingdings" pitchFamily="2" charset="2"/>
              <a:buChar char="§"/>
            </a:pPr>
            <a:r>
              <a:rPr lang="en-GB" b="1" dirty="0" smtClean="0">
                <a:solidFill>
                  <a:srgbClr val="0070C0"/>
                </a:solidFill>
              </a:rPr>
              <a:t>Its costing </a:t>
            </a:r>
          </a:p>
          <a:p>
            <a:pPr marL="285750" indent="-285750"/>
            <a:r>
              <a:rPr lang="en-GB" b="1" dirty="0" smtClean="0">
                <a:solidFill>
                  <a:srgbClr val="0070C0"/>
                </a:solidFill>
              </a:rPr>
              <a:t>     may depend critically on the geological conditions present at the proposed site.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‘Site investigation’ is where we encounter geology.</a:t>
            </a:r>
          </a:p>
        </p:txBody>
      </p:sp>
      <p:sp>
        <p:nvSpPr>
          <p:cNvPr id="3" name="Rectangle 2"/>
          <p:cNvSpPr/>
          <p:nvPr/>
        </p:nvSpPr>
        <p:spPr>
          <a:xfrm>
            <a:off x="1066800" y="990600"/>
            <a:ext cx="6781800" cy="830997"/>
          </a:xfrm>
          <a:prstGeom prst="rect">
            <a:avLst/>
          </a:prstGeom>
        </p:spPr>
        <p:txBody>
          <a:bodyPr wrap="square">
            <a:spAutoFit/>
          </a:bodyPr>
          <a:lstStyle/>
          <a:p>
            <a:r>
              <a:rPr lang="en-GB" sz="2400" b="1" dirty="0" smtClean="0">
                <a:solidFill>
                  <a:srgbClr val="0070C0"/>
                </a:solidFill>
              </a:rPr>
              <a:t>Why is the field of GEOLOGY so important to </a:t>
            </a:r>
          </a:p>
          <a:p>
            <a:r>
              <a:rPr lang="en-GB" sz="2400" b="1" dirty="0" smtClean="0">
                <a:solidFill>
                  <a:srgbClr val="0070C0"/>
                </a:solidFill>
              </a:rPr>
              <a:t>                                Civil  Engineering?</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899592" y="332654"/>
            <a:ext cx="7272808"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Engineering responses to Geological conditions:</a:t>
            </a:r>
            <a:endParaRPr lang="en-GB" sz="2400" b="1" dirty="0">
              <a:solidFill>
                <a:srgbClr val="0070C0"/>
              </a:solidFill>
            </a:endParaRPr>
          </a:p>
        </p:txBody>
      </p:sp>
      <p:sp>
        <p:nvSpPr>
          <p:cNvPr id="3" name="TextBox 2"/>
          <p:cNvSpPr txBox="1"/>
          <p:nvPr/>
        </p:nvSpPr>
        <p:spPr>
          <a:xfrm>
            <a:off x="1259632" y="836712"/>
            <a:ext cx="8064896" cy="369332"/>
          </a:xfrm>
          <a:prstGeom prst="rect">
            <a:avLst/>
          </a:prstGeom>
          <a:noFill/>
        </p:spPr>
        <p:txBody>
          <a:bodyPr wrap="square" rtlCol="0">
            <a:spAutoFit/>
          </a:bodyPr>
          <a:lstStyle/>
          <a:p>
            <a:r>
              <a:rPr lang="en-GB" b="1" u="sng" dirty="0" smtClean="0">
                <a:solidFill>
                  <a:srgbClr val="0070C0"/>
                </a:solidFill>
              </a:rPr>
              <a:t>GEOLOGY</a:t>
            </a:r>
            <a:r>
              <a:rPr lang="en-GB" u="sng" dirty="0"/>
              <a:t> </a:t>
            </a:r>
            <a:r>
              <a:rPr lang="en-GB" u="sng" dirty="0" smtClean="0"/>
              <a:t> </a:t>
            </a:r>
            <a:r>
              <a:rPr lang="en-GB" dirty="0" smtClean="0"/>
              <a:t>	</a:t>
            </a:r>
            <a:r>
              <a:rPr lang="en-GB" b="1" dirty="0" smtClean="0">
                <a:solidFill>
                  <a:srgbClr val="0070C0"/>
                </a:solidFill>
              </a:rPr>
              <a:t>                </a:t>
            </a:r>
            <a:r>
              <a:rPr lang="en-GB" b="1" u="sng" dirty="0" smtClean="0">
                <a:solidFill>
                  <a:srgbClr val="0070C0"/>
                </a:solidFill>
              </a:rPr>
              <a:t>CIVIL ENGINEERING RESPONSE</a:t>
            </a:r>
            <a:endParaRPr lang="en-GB" b="1" u="sng" dirty="0">
              <a:solidFill>
                <a:srgbClr val="0070C0"/>
              </a:solidFill>
            </a:endParaRPr>
          </a:p>
        </p:txBody>
      </p:sp>
      <p:sp>
        <p:nvSpPr>
          <p:cNvPr id="4" name="TextBox 3"/>
          <p:cNvSpPr txBox="1"/>
          <p:nvPr/>
        </p:nvSpPr>
        <p:spPr>
          <a:xfrm>
            <a:off x="539552" y="1341934"/>
            <a:ext cx="3312368" cy="2846933"/>
          </a:xfrm>
          <a:prstGeom prst="rect">
            <a:avLst/>
          </a:prstGeom>
          <a:noFill/>
        </p:spPr>
        <p:txBody>
          <a:bodyPr wrap="square" rtlCol="0">
            <a:spAutoFit/>
          </a:bodyPr>
          <a:lstStyle/>
          <a:p>
            <a:r>
              <a:rPr lang="en-GB" sz="1200" b="1" dirty="0" smtClean="0"/>
              <a:t>1. Soft Ground / Settlement 	</a:t>
            </a:r>
          </a:p>
          <a:p>
            <a:pPr marL="228600" indent="-228600">
              <a:buAutoNum type="arabicPeriod"/>
            </a:pPr>
            <a:endParaRPr lang="en-GB" sz="1200" b="1" dirty="0"/>
          </a:p>
          <a:p>
            <a:r>
              <a:rPr lang="en-GB" sz="1200" b="1" dirty="0" smtClean="0"/>
              <a:t>2. Weak Ground / potential failure 	</a:t>
            </a:r>
          </a:p>
          <a:p>
            <a:endParaRPr lang="en-GB" sz="1200" b="1" dirty="0"/>
          </a:p>
          <a:p>
            <a:r>
              <a:rPr lang="en-GB" sz="1200" b="1" dirty="0" smtClean="0"/>
              <a:t>3. Unstable slopes and sliding	</a:t>
            </a:r>
          </a:p>
          <a:p>
            <a:endParaRPr lang="en-GB" sz="1200" b="1" dirty="0"/>
          </a:p>
          <a:p>
            <a:r>
              <a:rPr lang="en-GB" sz="1200" b="1" dirty="0" smtClean="0"/>
              <a:t>4. Severe river or coastal erosion	</a:t>
            </a:r>
          </a:p>
          <a:p>
            <a:endParaRPr lang="en-GB" sz="1200" b="1" dirty="0"/>
          </a:p>
          <a:p>
            <a:r>
              <a:rPr lang="en-GB" sz="1200" b="1" dirty="0" smtClean="0"/>
              <a:t>5. Potential earthquake hazard	</a:t>
            </a:r>
          </a:p>
          <a:p>
            <a:endParaRPr lang="en-GB" sz="1200" b="1" dirty="0"/>
          </a:p>
          <a:p>
            <a:r>
              <a:rPr lang="en-GB" sz="1200" b="1" dirty="0" smtClean="0"/>
              <a:t>6. Potential volcanic hazard	</a:t>
            </a:r>
          </a:p>
          <a:p>
            <a:endParaRPr lang="en-GB" sz="1200" b="1" dirty="0"/>
          </a:p>
          <a:p>
            <a:r>
              <a:rPr lang="en-GB" sz="1200" b="1" dirty="0" smtClean="0"/>
              <a:t>7. Rock required as a material	</a:t>
            </a:r>
          </a:p>
          <a:p>
            <a:endParaRPr lang="en-GB" sz="1100" b="1" dirty="0"/>
          </a:p>
          <a:p>
            <a:endParaRPr lang="en-GB" sz="1200" dirty="0"/>
          </a:p>
        </p:txBody>
      </p:sp>
      <p:graphicFrame>
        <p:nvGraphicFramePr>
          <p:cNvPr id="5" name="Table 4"/>
          <p:cNvGraphicFramePr>
            <a:graphicFrameLocks noGrp="1"/>
          </p:cNvGraphicFramePr>
          <p:nvPr>
            <p:extLst>
              <p:ext uri="{D42A27DB-BD31-4B8C-83A1-F6EECF244321}">
                <p14:modId xmlns:p14="http://schemas.microsoft.com/office/powerpoint/2010/main" val="1601213183"/>
              </p:ext>
            </p:extLst>
          </p:nvPr>
        </p:nvGraphicFramePr>
        <p:xfrm>
          <a:off x="611560" y="4077072"/>
          <a:ext cx="6408712" cy="2595880"/>
        </p:xfrm>
        <a:graphic>
          <a:graphicData uri="http://schemas.openxmlformats.org/drawingml/2006/table">
            <a:tbl>
              <a:tblPr firstRow="1" bandRow="1">
                <a:tableStyleId>{5C22544A-7EE6-4342-B048-85BDC9FD1C3A}</a:tableStyleId>
              </a:tblPr>
              <a:tblGrid>
                <a:gridCol w="2506117">
                  <a:extLst>
                    <a:ext uri="{9D8B030D-6E8A-4147-A177-3AD203B41FA5}">
                      <a16:colId xmlns:a16="http://schemas.microsoft.com/office/drawing/2014/main" val="20000"/>
                    </a:ext>
                  </a:extLst>
                </a:gridCol>
                <a:gridCol w="3902595">
                  <a:extLst>
                    <a:ext uri="{9D8B030D-6E8A-4147-A177-3AD203B41FA5}">
                      <a16:colId xmlns:a16="http://schemas.microsoft.com/office/drawing/2014/main" val="20001"/>
                    </a:ext>
                  </a:extLst>
                </a:gridCol>
              </a:tblGrid>
              <a:tr h="401320">
                <a:tc>
                  <a:txBody>
                    <a:bodyPr/>
                    <a:lstStyle/>
                    <a:p>
                      <a:pPr algn="ctr"/>
                      <a:r>
                        <a:rPr lang="en-GB" dirty="0" smtClean="0"/>
                        <a:t>STRONG ROCK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WEAK ROCK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67971">
                <a:tc>
                  <a:txBody>
                    <a:bodyPr/>
                    <a:lstStyle/>
                    <a:p>
                      <a:pPr algn="ctr"/>
                      <a:r>
                        <a:rPr lang="en-GB" dirty="0" smtClean="0"/>
                        <a:t>UCS &gt;</a:t>
                      </a:r>
                      <a:r>
                        <a:rPr lang="en-GB" baseline="0" dirty="0" smtClean="0"/>
                        <a:t> 100MPa</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UCS &lt; 10MPa</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67971">
                <a:tc>
                  <a:txBody>
                    <a:bodyPr/>
                    <a:lstStyle/>
                    <a:p>
                      <a:pPr algn="ctr"/>
                      <a:r>
                        <a:rPr lang="en-GB" dirty="0" smtClean="0"/>
                        <a:t>Little fracture</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Fractured and bedded</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67971">
                <a:tc>
                  <a:txBody>
                    <a:bodyPr/>
                    <a:lstStyle/>
                    <a:p>
                      <a:pPr algn="ctr"/>
                      <a:r>
                        <a:rPr lang="en-GB" dirty="0" smtClean="0"/>
                        <a:t>Minimal Weathering</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Deep Weathering</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67971">
                <a:tc>
                  <a:txBody>
                    <a:bodyPr/>
                    <a:lstStyle/>
                    <a:p>
                      <a:pPr algn="ctr"/>
                      <a:r>
                        <a:rPr lang="en-GB" dirty="0" smtClean="0"/>
                        <a:t>Stable</a:t>
                      </a:r>
                      <a:r>
                        <a:rPr lang="en-GB" baseline="0" dirty="0" smtClean="0"/>
                        <a:t> foundation</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Settlement problems</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67971">
                <a:tc>
                  <a:txBody>
                    <a:bodyPr/>
                    <a:lstStyle/>
                    <a:p>
                      <a:pPr algn="ctr"/>
                      <a:r>
                        <a:rPr lang="en-GB" dirty="0" smtClean="0"/>
                        <a:t>Stand on steep faces</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Fail on low slope</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67971">
                <a:tc>
                  <a:txBody>
                    <a:bodyPr/>
                    <a:lstStyle/>
                    <a:p>
                      <a:pPr algn="ctr"/>
                      <a:r>
                        <a:rPr lang="en-GB" dirty="0" smtClean="0"/>
                        <a:t>Aggregate resource</a:t>
                      </a:r>
                      <a:endParaRPr lang="en-GB"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Require engineering care</a:t>
                      </a:r>
                      <a:endParaRPr lang="en-GB"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cxnSp>
        <p:nvCxnSpPr>
          <p:cNvPr id="9" name="Straight Connector 8"/>
          <p:cNvCxnSpPr/>
          <p:nvPr/>
        </p:nvCxnSpPr>
        <p:spPr>
          <a:xfrm>
            <a:off x="3131840" y="4077072"/>
            <a:ext cx="0" cy="2664296"/>
          </a:xfrm>
          <a:prstGeom prst="line">
            <a:avLst/>
          </a:prstGeom>
        </p:spPr>
        <p:style>
          <a:lnRef idx="3">
            <a:schemeClr val="dk1"/>
          </a:lnRef>
          <a:fillRef idx="0">
            <a:schemeClr val="dk1"/>
          </a:fillRef>
          <a:effectRef idx="2">
            <a:schemeClr val="dk1"/>
          </a:effectRef>
          <a:fontRef idx="minor">
            <a:schemeClr val="tx1"/>
          </a:fontRef>
        </p:style>
      </p:cxnSp>
      <p:sp>
        <p:nvSpPr>
          <p:cNvPr id="7" name="TextBox 6"/>
          <p:cNvSpPr txBox="1"/>
          <p:nvPr/>
        </p:nvSpPr>
        <p:spPr>
          <a:xfrm>
            <a:off x="3707904" y="1341934"/>
            <a:ext cx="5112568" cy="2492990"/>
          </a:xfrm>
          <a:prstGeom prst="rect">
            <a:avLst/>
          </a:prstGeom>
          <a:noFill/>
        </p:spPr>
        <p:txBody>
          <a:bodyPr wrap="square" rtlCol="0">
            <a:spAutoFit/>
          </a:bodyPr>
          <a:lstStyle/>
          <a:p>
            <a:r>
              <a:rPr lang="en-GB" sz="1200" b="1" dirty="0">
                <a:solidFill>
                  <a:srgbClr val="0070C0"/>
                </a:solidFill>
              </a:rPr>
              <a:t>Foundation design to reduce or redistribute loading</a:t>
            </a:r>
          </a:p>
          <a:p>
            <a:endParaRPr lang="en-GB" sz="1200" b="1" dirty="0">
              <a:solidFill>
                <a:srgbClr val="0070C0"/>
              </a:solidFill>
            </a:endParaRPr>
          </a:p>
          <a:p>
            <a:r>
              <a:rPr lang="en-GB" sz="1200" b="1" dirty="0">
                <a:solidFill>
                  <a:srgbClr val="0070C0"/>
                </a:solidFill>
              </a:rPr>
              <a:t>Ground improvement or cavity filling – identify hazard</a:t>
            </a:r>
          </a:p>
          <a:p>
            <a:endParaRPr lang="en-GB" sz="1200" b="1" dirty="0">
              <a:solidFill>
                <a:srgbClr val="0070C0"/>
              </a:solidFill>
            </a:endParaRPr>
          </a:p>
          <a:p>
            <a:r>
              <a:rPr lang="en-GB" sz="1200" b="1" dirty="0" smtClean="0">
                <a:solidFill>
                  <a:srgbClr val="0070C0"/>
                </a:solidFill>
              </a:rPr>
              <a:t>Stabilise, reduce </a:t>
            </a:r>
            <a:r>
              <a:rPr lang="en-GB" sz="1200" b="1" dirty="0">
                <a:solidFill>
                  <a:srgbClr val="0070C0"/>
                </a:solidFill>
              </a:rPr>
              <a:t>or support slopes – avoid hazard</a:t>
            </a:r>
          </a:p>
          <a:p>
            <a:endParaRPr lang="en-GB" sz="1200" b="1" dirty="0">
              <a:solidFill>
                <a:srgbClr val="0070C0"/>
              </a:solidFill>
            </a:endParaRPr>
          </a:p>
          <a:p>
            <a:r>
              <a:rPr lang="en-GB" sz="1200" b="1" dirty="0">
                <a:solidFill>
                  <a:srgbClr val="0070C0"/>
                </a:solidFill>
              </a:rPr>
              <a:t>Slow down process with rock or concrete defences</a:t>
            </a:r>
          </a:p>
          <a:p>
            <a:endParaRPr lang="en-GB" sz="1200" b="1" dirty="0">
              <a:solidFill>
                <a:srgbClr val="0070C0"/>
              </a:solidFill>
            </a:endParaRPr>
          </a:p>
          <a:p>
            <a:r>
              <a:rPr lang="en-GB" sz="1200" b="1" dirty="0">
                <a:solidFill>
                  <a:srgbClr val="0070C0"/>
                </a:solidFill>
              </a:rPr>
              <a:t>Structural design to withstand vibration</a:t>
            </a:r>
          </a:p>
          <a:p>
            <a:endParaRPr lang="en-GB" sz="1200" b="1" dirty="0">
              <a:solidFill>
                <a:srgbClr val="0070C0"/>
              </a:solidFill>
            </a:endParaRPr>
          </a:p>
          <a:p>
            <a:r>
              <a:rPr lang="en-GB" sz="1200" b="1" dirty="0">
                <a:solidFill>
                  <a:srgbClr val="0070C0"/>
                </a:solidFill>
              </a:rPr>
              <a:t>Avoid hazard – attempt eruption prediction</a:t>
            </a:r>
          </a:p>
          <a:p>
            <a:endParaRPr lang="en-GB" sz="1200" b="1" dirty="0">
              <a:solidFill>
                <a:srgbClr val="0070C0"/>
              </a:solidFill>
            </a:endParaRPr>
          </a:p>
          <a:p>
            <a:r>
              <a:rPr lang="en-GB" sz="1200" b="1" dirty="0">
                <a:solidFill>
                  <a:srgbClr val="0070C0"/>
                </a:solidFill>
              </a:rPr>
              <a:t>Resource assessment and rock testing</a:t>
            </a:r>
          </a:p>
        </p:txBody>
      </p:sp>
      <p:sp>
        <p:nvSpPr>
          <p:cNvPr id="10" name="Rectangle 9"/>
          <p:cNvSpPr/>
          <p:nvPr/>
        </p:nvSpPr>
        <p:spPr>
          <a:xfrm>
            <a:off x="7164289" y="4437112"/>
            <a:ext cx="1872208" cy="646331"/>
          </a:xfrm>
          <a:prstGeom prst="rect">
            <a:avLst/>
          </a:prstGeom>
        </p:spPr>
        <p:txBody>
          <a:bodyPr wrap="square">
            <a:spAutoFit/>
          </a:bodyPr>
          <a:lstStyle/>
          <a:p>
            <a:r>
              <a:rPr lang="en-GB" dirty="0" smtClean="0"/>
              <a:t>1 MPA = 1 million</a:t>
            </a:r>
          </a:p>
          <a:p>
            <a:r>
              <a:rPr lang="en-GB" dirty="0"/>
              <a:t> </a:t>
            </a:r>
            <a:r>
              <a:rPr lang="en-GB" dirty="0" smtClean="0"/>
              <a:t>                N/m</a:t>
            </a:r>
            <a:r>
              <a:rPr lang="en-GB" baseline="30000" dirty="0" smtClean="0"/>
              <a:t>2</a:t>
            </a:r>
            <a:endParaRPr lang="en-GB" baseline="30000" dirty="0"/>
          </a:p>
        </p:txBody>
      </p:sp>
    </p:spTree>
    <p:extLst>
      <p:ext uri="{BB962C8B-B14F-4D97-AF65-F5344CB8AC3E}">
        <p14:creationId xmlns:p14="http://schemas.microsoft.com/office/powerpoint/2010/main" val="1860843280"/>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diracdelta.co.uk/science/source/g/e/geological%20timescale/image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7892" y="1052736"/>
            <a:ext cx="6413444" cy="564820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764704"/>
            <a:ext cx="2304256" cy="1200329"/>
          </a:xfrm>
          <a:prstGeom prst="rect">
            <a:avLst/>
          </a:prstGeom>
          <a:noFill/>
        </p:spPr>
        <p:txBody>
          <a:bodyPr wrap="square" rtlCol="0">
            <a:spAutoFit/>
          </a:bodyPr>
          <a:lstStyle/>
          <a:p>
            <a:r>
              <a:rPr lang="en-GB" sz="2400" b="1" dirty="0" smtClean="0">
                <a:solidFill>
                  <a:srgbClr val="0070C0"/>
                </a:solidFill>
              </a:rPr>
              <a:t>GEOLOGICAL TIME</a:t>
            </a:r>
          </a:p>
          <a:p>
            <a:r>
              <a:rPr lang="en-GB" sz="2400" b="1" dirty="0" smtClean="0">
                <a:solidFill>
                  <a:srgbClr val="0070C0"/>
                </a:solidFill>
              </a:rPr>
              <a:t>SCALE</a:t>
            </a:r>
            <a:endParaRPr lang="en-GB" sz="2400" b="1" dirty="0">
              <a:solidFill>
                <a:srgbClr val="0070C0"/>
              </a:solidFill>
            </a:endParaRPr>
          </a:p>
        </p:txBody>
      </p:sp>
      <p:sp>
        <p:nvSpPr>
          <p:cNvPr id="3" name="TextBox 2"/>
          <p:cNvSpPr txBox="1"/>
          <p:nvPr/>
        </p:nvSpPr>
        <p:spPr>
          <a:xfrm>
            <a:off x="251520" y="5877272"/>
            <a:ext cx="1944216" cy="369332"/>
          </a:xfrm>
          <a:prstGeom prst="rect">
            <a:avLst/>
          </a:prstGeom>
          <a:noFill/>
        </p:spPr>
        <p:txBody>
          <a:bodyPr wrap="square" rtlCol="0">
            <a:spAutoFit/>
          </a:bodyPr>
          <a:lstStyle/>
          <a:p>
            <a:r>
              <a:rPr lang="en-GB" dirty="0" smtClean="0"/>
              <a:t>HANDOUT</a:t>
            </a:r>
            <a:endParaRPr lang="en-GB" dirty="0"/>
          </a:p>
        </p:txBody>
      </p:sp>
    </p:spTree>
    <p:extLst>
      <p:ext uri="{BB962C8B-B14F-4D97-AF65-F5344CB8AC3E}">
        <p14:creationId xmlns:p14="http://schemas.microsoft.com/office/powerpoint/2010/main" val="16083202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mg.docstoccdn.com/thumb/orig/113316711.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51721" y="1231007"/>
            <a:ext cx="7056784" cy="562699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07504" y="692696"/>
            <a:ext cx="4572000" cy="1846659"/>
          </a:xfrm>
          <a:prstGeom prst="rect">
            <a:avLst/>
          </a:prstGeom>
        </p:spPr>
        <p:txBody>
          <a:bodyPr>
            <a:spAutoFit/>
          </a:bodyPr>
          <a:lstStyle/>
          <a:p>
            <a:r>
              <a:rPr lang="en-GB" sz="2400" b="1" dirty="0" smtClean="0">
                <a:solidFill>
                  <a:srgbClr val="0070C0"/>
                </a:solidFill>
              </a:rPr>
              <a:t>DISTINCTIVE FEATURES</a:t>
            </a:r>
          </a:p>
          <a:p>
            <a:r>
              <a:rPr lang="en-GB" sz="2400" b="1" dirty="0" smtClean="0">
                <a:solidFill>
                  <a:srgbClr val="0070C0"/>
                </a:solidFill>
              </a:rPr>
              <a:t>OF</a:t>
            </a:r>
          </a:p>
          <a:p>
            <a:r>
              <a:rPr lang="en-GB" sz="2400" b="1" dirty="0" smtClean="0">
                <a:solidFill>
                  <a:srgbClr val="0070C0"/>
                </a:solidFill>
              </a:rPr>
              <a:t>GEOLOGICAL</a:t>
            </a:r>
          </a:p>
          <a:p>
            <a:r>
              <a:rPr lang="en-GB" sz="2400" b="1" dirty="0" smtClean="0">
                <a:solidFill>
                  <a:srgbClr val="0070C0"/>
                </a:solidFill>
              </a:rPr>
              <a:t>TIME</a:t>
            </a:r>
            <a:endParaRPr lang="en-GB" sz="2400" b="1" dirty="0">
              <a:solidFill>
                <a:srgbClr val="0070C0"/>
              </a:solidFill>
            </a:endParaRPr>
          </a:p>
          <a:p>
            <a:endParaRPr lang="en-GB" b="1" dirty="0">
              <a:solidFill>
                <a:srgbClr val="0070C0"/>
              </a:solidFill>
            </a:endParaRPr>
          </a:p>
        </p:txBody>
      </p:sp>
      <p:sp>
        <p:nvSpPr>
          <p:cNvPr id="3" name="TextBox 2"/>
          <p:cNvSpPr txBox="1"/>
          <p:nvPr/>
        </p:nvSpPr>
        <p:spPr>
          <a:xfrm>
            <a:off x="5242746" y="3889528"/>
            <a:ext cx="697405" cy="215444"/>
          </a:xfrm>
          <a:prstGeom prst="rect">
            <a:avLst/>
          </a:prstGeom>
          <a:solidFill>
            <a:schemeClr val="accent1">
              <a:lumMod val="40000"/>
              <a:lumOff val="60000"/>
            </a:schemeClr>
          </a:solidFill>
        </p:spPr>
        <p:txBody>
          <a:bodyPr wrap="square" rtlCol="0">
            <a:spAutoFit/>
          </a:bodyPr>
          <a:lstStyle/>
          <a:p>
            <a:r>
              <a:rPr lang="en-GB" sz="800" dirty="0" smtClean="0">
                <a:solidFill>
                  <a:schemeClr val="accent2">
                    <a:lumMod val="20000"/>
                    <a:lumOff val="80000"/>
                  </a:schemeClr>
                </a:solidFill>
              </a:rPr>
              <a:t>                    </a:t>
            </a:r>
            <a:endParaRPr lang="en-GB" sz="800" dirty="0">
              <a:solidFill>
                <a:schemeClr val="accent2">
                  <a:lumMod val="20000"/>
                  <a:lumOff val="80000"/>
                </a:schemeClr>
              </a:solidFill>
            </a:endParaRPr>
          </a:p>
        </p:txBody>
      </p:sp>
      <p:sp>
        <p:nvSpPr>
          <p:cNvPr id="5" name="TextBox 4"/>
          <p:cNvSpPr txBox="1"/>
          <p:nvPr/>
        </p:nvSpPr>
        <p:spPr>
          <a:xfrm>
            <a:off x="5242746" y="4141846"/>
            <a:ext cx="697405" cy="215444"/>
          </a:xfrm>
          <a:prstGeom prst="rect">
            <a:avLst/>
          </a:prstGeom>
          <a:solidFill>
            <a:schemeClr val="accent1">
              <a:lumMod val="40000"/>
              <a:lumOff val="60000"/>
            </a:schemeClr>
          </a:solidFill>
        </p:spPr>
        <p:txBody>
          <a:bodyPr wrap="square" rtlCol="0">
            <a:spAutoFit/>
          </a:bodyPr>
          <a:lstStyle/>
          <a:p>
            <a:r>
              <a:rPr lang="en-GB" sz="800" dirty="0" smtClean="0">
                <a:solidFill>
                  <a:schemeClr val="accent2">
                    <a:lumMod val="20000"/>
                    <a:lumOff val="80000"/>
                  </a:schemeClr>
                </a:solidFill>
              </a:rPr>
              <a:t>                    </a:t>
            </a:r>
            <a:endParaRPr lang="en-GB" sz="800" dirty="0">
              <a:solidFill>
                <a:schemeClr val="accent2">
                  <a:lumMod val="20000"/>
                  <a:lumOff val="80000"/>
                </a:schemeClr>
              </a:solidFill>
            </a:endParaRPr>
          </a:p>
        </p:txBody>
      </p:sp>
      <p:sp>
        <p:nvSpPr>
          <p:cNvPr id="4" name="TextBox 3"/>
          <p:cNvSpPr txBox="1"/>
          <p:nvPr/>
        </p:nvSpPr>
        <p:spPr>
          <a:xfrm>
            <a:off x="251520" y="2382145"/>
            <a:ext cx="2088232" cy="1477328"/>
          </a:xfrm>
          <a:prstGeom prst="rect">
            <a:avLst/>
          </a:prstGeom>
          <a:noFill/>
        </p:spPr>
        <p:txBody>
          <a:bodyPr wrap="square" rtlCol="0">
            <a:spAutoFit/>
          </a:bodyPr>
          <a:lstStyle/>
          <a:p>
            <a:r>
              <a:rPr lang="en-GB" b="1" dirty="0" smtClean="0">
                <a:solidFill>
                  <a:srgbClr val="0070C0"/>
                </a:solidFill>
              </a:rPr>
              <a:t>1.Where do the outcropping rocks of South Wales lie in this time scale?</a:t>
            </a:r>
            <a:endParaRPr lang="en-GB" b="1" dirty="0">
              <a:solidFill>
                <a:srgbClr val="0070C0"/>
              </a:solidFill>
            </a:endParaRPr>
          </a:p>
        </p:txBody>
      </p:sp>
      <p:sp>
        <p:nvSpPr>
          <p:cNvPr id="6" name="TextBox 5"/>
          <p:cNvSpPr txBox="1"/>
          <p:nvPr/>
        </p:nvSpPr>
        <p:spPr>
          <a:xfrm>
            <a:off x="251520" y="3997250"/>
            <a:ext cx="1584176" cy="1477328"/>
          </a:xfrm>
          <a:prstGeom prst="rect">
            <a:avLst/>
          </a:prstGeom>
          <a:noFill/>
        </p:spPr>
        <p:txBody>
          <a:bodyPr wrap="square" rtlCol="0">
            <a:spAutoFit/>
          </a:bodyPr>
          <a:lstStyle/>
          <a:p>
            <a:r>
              <a:rPr lang="en-GB" b="1" dirty="0" smtClean="0">
                <a:solidFill>
                  <a:srgbClr val="0070C0"/>
                </a:solidFill>
              </a:rPr>
              <a:t>2.What rocks characterise this period of geologic time?</a:t>
            </a:r>
            <a:endParaRPr lang="en-GB" b="1" dirty="0">
              <a:solidFill>
                <a:srgbClr val="0070C0"/>
              </a:solidFill>
            </a:endParaRPr>
          </a:p>
        </p:txBody>
      </p:sp>
    </p:spTree>
    <p:extLst>
      <p:ext uri="{BB962C8B-B14F-4D97-AF65-F5344CB8AC3E}">
        <p14:creationId xmlns:p14="http://schemas.microsoft.com/office/powerpoint/2010/main" val="20578363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74901" y="803015"/>
            <a:ext cx="7992888" cy="461665"/>
          </a:xfrm>
          <a:prstGeom prst="rect">
            <a:avLst/>
          </a:prstGeom>
          <a:noFill/>
        </p:spPr>
        <p:txBody>
          <a:bodyPr wrap="square" rtlCol="0">
            <a:spAutoFit/>
          </a:bodyPr>
          <a:lstStyle/>
          <a:p>
            <a:r>
              <a:rPr lang="en-GB" sz="2400" b="1" dirty="0" smtClean="0">
                <a:solidFill>
                  <a:srgbClr val="0070C0"/>
                </a:solidFill>
              </a:rPr>
              <a:t>Gondwanaland and Pangea</a:t>
            </a:r>
            <a:endParaRPr lang="en-GB" sz="2400" b="1" dirty="0">
              <a:solidFill>
                <a:srgbClr val="0070C0"/>
              </a:solidFill>
            </a:endParaRPr>
          </a:p>
        </p:txBody>
      </p:sp>
      <p:sp>
        <p:nvSpPr>
          <p:cNvPr id="5" name="TextBox 4"/>
          <p:cNvSpPr txBox="1"/>
          <p:nvPr/>
        </p:nvSpPr>
        <p:spPr>
          <a:xfrm>
            <a:off x="358998" y="1534140"/>
            <a:ext cx="5112568" cy="3046988"/>
          </a:xfrm>
          <a:prstGeom prst="rect">
            <a:avLst/>
          </a:prstGeom>
          <a:noFill/>
        </p:spPr>
        <p:txBody>
          <a:bodyPr wrap="square" rtlCol="0">
            <a:spAutoFit/>
          </a:bodyPr>
          <a:lstStyle/>
          <a:p>
            <a:pPr marL="285750" indent="-285750" algn="just">
              <a:buFont typeface="Arial" pitchFamily="34" charset="0"/>
              <a:buChar char="•"/>
            </a:pPr>
            <a:r>
              <a:rPr lang="en-GB" sz="1600" dirty="0" smtClean="0"/>
              <a:t>550 million years ago, the slow drift of Earth’s tectonic plates produced a super continent named </a:t>
            </a:r>
            <a:r>
              <a:rPr lang="en-GB" sz="1600" b="1" dirty="0" smtClean="0">
                <a:solidFill>
                  <a:srgbClr val="0070C0"/>
                </a:solidFill>
              </a:rPr>
              <a:t>Gondwana</a:t>
            </a:r>
            <a:r>
              <a:rPr lang="en-GB" sz="1600" dirty="0"/>
              <a:t> </a:t>
            </a:r>
            <a:r>
              <a:rPr lang="en-GB" sz="1600" dirty="0" smtClean="0"/>
              <a:t>that dominated the southern hemisphere. Identified by Eduard Suess in 1861 from the fossil record and cross-continent rock types.</a:t>
            </a:r>
          </a:p>
          <a:p>
            <a:pPr algn="just"/>
            <a:r>
              <a:rPr lang="en-GB" sz="1600" dirty="0" smtClean="0"/>
              <a:t>      </a:t>
            </a:r>
            <a:endParaRPr lang="en-GB" sz="1600" dirty="0"/>
          </a:p>
          <a:p>
            <a:pPr marL="285750" indent="-285750" algn="just">
              <a:buFont typeface="Arial" pitchFamily="34" charset="0"/>
              <a:buChar char="•"/>
            </a:pPr>
            <a:r>
              <a:rPr lang="en-GB" sz="1600" dirty="0" smtClean="0"/>
              <a:t>50 years after Suess,  Alfred Wegener explained Gondwana using his ‘Continental drift’ theory, and incorporated it into a larger landmass he called </a:t>
            </a:r>
            <a:r>
              <a:rPr lang="en-GB" sz="1600" b="1" dirty="0" smtClean="0">
                <a:solidFill>
                  <a:srgbClr val="0070C0"/>
                </a:solidFill>
              </a:rPr>
              <a:t>Pangea</a:t>
            </a:r>
            <a:r>
              <a:rPr lang="en-GB" sz="1600" dirty="0" smtClean="0"/>
              <a:t>, which dominated the late Palaeozoic and Mesozoic world.</a:t>
            </a:r>
          </a:p>
          <a:p>
            <a:pPr marL="285750" indent="-285750" algn="just">
              <a:buFont typeface="Arial" pitchFamily="34" charset="0"/>
              <a:buChar char="•"/>
            </a:pPr>
            <a:endParaRPr lang="en-GB" sz="1600" dirty="0"/>
          </a:p>
        </p:txBody>
      </p:sp>
      <p:pic>
        <p:nvPicPr>
          <p:cNvPr id="1026" name="Picture 2" descr="http://www.rocksinmyheadtoo.com/Pange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96840" y="144462"/>
            <a:ext cx="3441628" cy="429265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379148" y="4581128"/>
            <a:ext cx="8313695" cy="2031325"/>
          </a:xfrm>
          <a:prstGeom prst="rect">
            <a:avLst/>
          </a:prstGeom>
        </p:spPr>
        <p:txBody>
          <a:bodyPr wrap="square">
            <a:spAutoFit/>
          </a:bodyPr>
          <a:lstStyle/>
          <a:p>
            <a:pPr marL="285750" indent="-285750" algn="just">
              <a:buFont typeface="Arial" pitchFamily="34" charset="0"/>
              <a:buChar char="•"/>
            </a:pPr>
            <a:r>
              <a:rPr lang="en-GB" dirty="0" smtClean="0"/>
              <a:t>In </a:t>
            </a:r>
            <a:r>
              <a:rPr lang="en-GB" dirty="0"/>
              <a:t>late Permian (around </a:t>
            </a:r>
            <a:r>
              <a:rPr lang="en-GB" dirty="0" smtClean="0"/>
              <a:t>240 </a:t>
            </a:r>
            <a:r>
              <a:rPr lang="en-GB" dirty="0"/>
              <a:t>million years ago) this supercontinent stretched from pole to pole and was surrounded by a global ocean called </a:t>
            </a:r>
            <a:r>
              <a:rPr lang="en-GB" b="1" dirty="0">
                <a:solidFill>
                  <a:srgbClr val="0070C0"/>
                </a:solidFill>
              </a:rPr>
              <a:t>Panthalassa</a:t>
            </a:r>
            <a:r>
              <a:rPr lang="en-GB" b="1" dirty="0"/>
              <a:t>.</a:t>
            </a:r>
          </a:p>
          <a:p>
            <a:pPr marL="285750" indent="-285750" algn="just">
              <a:buFont typeface="Arial" pitchFamily="34" charset="0"/>
              <a:buChar char="•"/>
            </a:pPr>
            <a:endParaRPr lang="en-GB" b="1" dirty="0">
              <a:solidFill>
                <a:srgbClr val="0070C0"/>
              </a:solidFill>
            </a:endParaRPr>
          </a:p>
          <a:p>
            <a:pPr marL="285750" indent="-285750" algn="just">
              <a:buFont typeface="Arial" pitchFamily="34" charset="0"/>
              <a:buChar char="•"/>
            </a:pPr>
            <a:r>
              <a:rPr lang="en-GB" dirty="0"/>
              <a:t>Pangea survived until the late Triassic when a fissure opened on its eastern side, and widened into a new ocean called the </a:t>
            </a:r>
            <a:r>
              <a:rPr lang="en-GB" b="1" dirty="0">
                <a:solidFill>
                  <a:srgbClr val="0070C0"/>
                </a:solidFill>
              </a:rPr>
              <a:t>Tethys</a:t>
            </a:r>
            <a:r>
              <a:rPr lang="en-GB" dirty="0"/>
              <a:t>.</a:t>
            </a:r>
          </a:p>
          <a:p>
            <a:pPr marL="285750" indent="-285750" algn="just">
              <a:buFont typeface="Arial" pitchFamily="34" charset="0"/>
              <a:buChar char="•"/>
            </a:pPr>
            <a:endParaRPr lang="en-GB" dirty="0"/>
          </a:p>
          <a:p>
            <a:pPr marL="285750" indent="-285750" algn="just">
              <a:buFont typeface="Arial" pitchFamily="34" charset="0"/>
              <a:buChar char="•"/>
            </a:pPr>
            <a:r>
              <a:rPr lang="en-GB" dirty="0"/>
              <a:t>During the Jurassic, further rifting produced the Eurasian and African plates</a:t>
            </a:r>
          </a:p>
        </p:txBody>
      </p:sp>
    </p:spTree>
    <p:extLst>
      <p:ext uri="{BB962C8B-B14F-4D97-AF65-F5344CB8AC3E}">
        <p14:creationId xmlns:p14="http://schemas.microsoft.com/office/powerpoint/2010/main" val="584368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667709"/>
            <a:ext cx="4392488" cy="2308324"/>
          </a:xfrm>
          <a:prstGeom prst="rect">
            <a:avLst/>
          </a:prstGeom>
          <a:noFill/>
        </p:spPr>
        <p:txBody>
          <a:bodyPr wrap="square" rtlCol="0">
            <a:spAutoFit/>
          </a:bodyPr>
          <a:lstStyle/>
          <a:p>
            <a:pPr algn="just"/>
            <a:r>
              <a:rPr lang="en-GB" dirty="0" smtClean="0"/>
              <a:t>The significance of rock age to the engineer lies in the fact that </a:t>
            </a:r>
            <a:r>
              <a:rPr lang="en-GB" b="1" dirty="0" smtClean="0">
                <a:solidFill>
                  <a:srgbClr val="0070C0"/>
                </a:solidFill>
              </a:rPr>
              <a:t>older rocks are generally stronger, better lithified </a:t>
            </a:r>
            <a:r>
              <a:rPr lang="en-GB" dirty="0" smtClean="0"/>
              <a:t>(</a:t>
            </a:r>
            <a:r>
              <a:rPr lang="en-GB" b="1" dirty="0" smtClean="0">
                <a:solidFill>
                  <a:srgbClr val="0070C0"/>
                </a:solidFill>
              </a:rPr>
              <a:t>positives</a:t>
            </a:r>
            <a:r>
              <a:rPr lang="en-GB" dirty="0" smtClean="0"/>
              <a:t>),</a:t>
            </a:r>
          </a:p>
          <a:p>
            <a:pPr algn="just"/>
            <a:r>
              <a:rPr lang="en-GB" b="1" dirty="0" smtClean="0">
                <a:solidFill>
                  <a:srgbClr val="0070C0"/>
                </a:solidFill>
              </a:rPr>
              <a:t>But maybe metamorphosed and more complexly folded than younger rocks </a:t>
            </a:r>
            <a:r>
              <a:rPr lang="en-GB" dirty="0" smtClean="0"/>
              <a:t>(</a:t>
            </a:r>
            <a:r>
              <a:rPr lang="en-GB" b="1" dirty="0" smtClean="0">
                <a:solidFill>
                  <a:srgbClr val="0070C0"/>
                </a:solidFill>
              </a:rPr>
              <a:t>negatives</a:t>
            </a:r>
            <a:r>
              <a:rPr lang="en-GB" dirty="0" smtClean="0"/>
              <a:t>) </a:t>
            </a:r>
          </a:p>
          <a:p>
            <a:pPr algn="just"/>
            <a:endParaRPr lang="en-GB" dirty="0"/>
          </a:p>
        </p:txBody>
      </p:sp>
      <p:sp>
        <p:nvSpPr>
          <p:cNvPr id="3" name="TextBox 2"/>
          <p:cNvSpPr txBox="1"/>
          <p:nvPr/>
        </p:nvSpPr>
        <p:spPr>
          <a:xfrm>
            <a:off x="370774" y="764704"/>
            <a:ext cx="6552728" cy="830997"/>
          </a:xfrm>
          <a:prstGeom prst="rect">
            <a:avLst/>
          </a:prstGeom>
          <a:noFill/>
        </p:spPr>
        <p:txBody>
          <a:bodyPr wrap="square" rtlCol="0">
            <a:spAutoFit/>
          </a:bodyPr>
          <a:lstStyle/>
          <a:p>
            <a:r>
              <a:rPr lang="en-GB" sz="2400" b="1" dirty="0" smtClean="0">
                <a:solidFill>
                  <a:srgbClr val="0070C0"/>
                </a:solidFill>
              </a:rPr>
              <a:t>The significance of rock age to </a:t>
            </a:r>
          </a:p>
          <a:p>
            <a:r>
              <a:rPr lang="en-GB" sz="2400" b="1" dirty="0" smtClean="0">
                <a:solidFill>
                  <a:srgbClr val="0070C0"/>
                </a:solidFill>
              </a:rPr>
              <a:t>the Engineer?</a:t>
            </a:r>
            <a:endParaRPr lang="en-GB" sz="2400" b="1" dirty="0">
              <a:solidFill>
                <a:srgbClr val="0070C0"/>
              </a:solidFill>
            </a:endParaRPr>
          </a:p>
        </p:txBody>
      </p:sp>
      <p:pic>
        <p:nvPicPr>
          <p:cNvPr id="54276" name="Picture 4" descr="http://www.sherpaguides.com/georgia/coast/natural_history/nh_geologic_time_scale_large.gif"/>
          <p:cNvPicPr>
            <a:picLocks noChangeAspect="1" noChangeArrowheads="1"/>
          </p:cNvPicPr>
          <p:nvPr/>
        </p:nvPicPr>
        <p:blipFill>
          <a:blip r:embed="rId2" cstate="print"/>
          <a:srcRect/>
          <a:stretch>
            <a:fillRect/>
          </a:stretch>
        </p:blipFill>
        <p:spPr bwMode="auto">
          <a:xfrm>
            <a:off x="5004048" y="188640"/>
            <a:ext cx="3923928" cy="6500147"/>
          </a:xfrm>
          <a:prstGeom prst="rect">
            <a:avLst/>
          </a:prstGeom>
          <a:noFill/>
        </p:spPr>
      </p:pic>
      <p:sp>
        <p:nvSpPr>
          <p:cNvPr id="4" name="Rectangle 3"/>
          <p:cNvSpPr/>
          <p:nvPr/>
        </p:nvSpPr>
        <p:spPr>
          <a:xfrm>
            <a:off x="377788" y="3789040"/>
            <a:ext cx="4572000" cy="2862322"/>
          </a:xfrm>
          <a:prstGeom prst="rect">
            <a:avLst/>
          </a:prstGeom>
        </p:spPr>
        <p:txBody>
          <a:bodyPr>
            <a:spAutoFit/>
          </a:bodyPr>
          <a:lstStyle/>
          <a:p>
            <a:pPr algn="just"/>
            <a:r>
              <a:rPr lang="en-GB" dirty="0"/>
              <a:t>Quarternary sediments are so young that they have not been deeply buried and consolidated, so they are largely unconsolidated and minimally deformed.</a:t>
            </a:r>
          </a:p>
          <a:p>
            <a:pPr algn="just"/>
            <a:endParaRPr lang="en-GB" dirty="0"/>
          </a:p>
          <a:p>
            <a:pPr algn="just"/>
            <a:r>
              <a:rPr lang="en-GB" dirty="0"/>
              <a:t>The stratigraphic table of geologic time is internationally recognised, though the Upper and Lower Carboniferous are replaced by the </a:t>
            </a:r>
            <a:r>
              <a:rPr lang="en-GB" dirty="0">
                <a:solidFill>
                  <a:srgbClr val="0070C0"/>
                </a:solidFill>
              </a:rPr>
              <a:t>Pennsylvanian</a:t>
            </a:r>
            <a:r>
              <a:rPr lang="en-GB" dirty="0"/>
              <a:t> and </a:t>
            </a:r>
            <a:r>
              <a:rPr lang="en-GB" dirty="0">
                <a:solidFill>
                  <a:srgbClr val="0070C0"/>
                </a:solidFill>
              </a:rPr>
              <a:t>Mississippian</a:t>
            </a:r>
            <a:r>
              <a:rPr lang="en-GB" dirty="0"/>
              <a:t> in the USA.</a:t>
            </a:r>
          </a:p>
        </p:txBody>
      </p:sp>
    </p:spTree>
    <p:extLst>
      <p:ext uri="{BB962C8B-B14F-4D97-AF65-F5344CB8AC3E}">
        <p14:creationId xmlns:p14="http://schemas.microsoft.com/office/powerpoint/2010/main" val="240029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Mineral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908720"/>
            <a:ext cx="4314866" cy="571820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55870" y="116632"/>
            <a:ext cx="3672408" cy="461665"/>
          </a:xfrm>
          <a:prstGeom prst="rect">
            <a:avLst/>
          </a:prstGeom>
          <a:noFill/>
        </p:spPr>
        <p:txBody>
          <a:bodyPr wrap="square" rtlCol="0">
            <a:spAutoFit/>
          </a:bodyPr>
          <a:lstStyle/>
          <a:p>
            <a:r>
              <a:rPr lang="en-GB" sz="2400" b="1" dirty="0" smtClean="0">
                <a:solidFill>
                  <a:srgbClr val="0070C0"/>
                </a:solidFill>
              </a:rPr>
              <a:t>Minerals</a:t>
            </a:r>
            <a:endParaRPr lang="en-GB" sz="2400" b="1" dirty="0">
              <a:solidFill>
                <a:srgbClr val="0070C0"/>
              </a:solidFill>
            </a:endParaRPr>
          </a:p>
        </p:txBody>
      </p:sp>
      <p:sp>
        <p:nvSpPr>
          <p:cNvPr id="3" name="TextBox 2"/>
          <p:cNvSpPr txBox="1"/>
          <p:nvPr/>
        </p:nvSpPr>
        <p:spPr>
          <a:xfrm>
            <a:off x="357228" y="578297"/>
            <a:ext cx="3816424" cy="6863417"/>
          </a:xfrm>
          <a:prstGeom prst="rect">
            <a:avLst/>
          </a:prstGeom>
          <a:noFill/>
        </p:spPr>
        <p:txBody>
          <a:bodyPr wrap="square" rtlCol="0">
            <a:spAutoFit/>
          </a:bodyPr>
          <a:lstStyle/>
          <a:p>
            <a:pPr algn="just"/>
            <a:r>
              <a:rPr lang="en-GB" dirty="0" smtClean="0"/>
              <a:t>Minerals are the solid constituents of all rocks and occur as crystals. A mineral is defined as:</a:t>
            </a:r>
          </a:p>
          <a:p>
            <a:pPr algn="just"/>
            <a:r>
              <a:rPr lang="en-GB" sz="1600" b="1" i="1" dirty="0" smtClean="0">
                <a:solidFill>
                  <a:srgbClr val="0070C0"/>
                </a:solidFill>
              </a:rPr>
              <a:t>‘a natural inorganic substance having a particular chemical composition or range of composition, and a regular atomic structure to which its crystalline form is related’.</a:t>
            </a:r>
          </a:p>
          <a:p>
            <a:pPr algn="just"/>
            <a:endParaRPr lang="en-GB" b="1" dirty="0" smtClean="0">
              <a:solidFill>
                <a:srgbClr val="0070C0"/>
              </a:solidFill>
            </a:endParaRPr>
          </a:p>
          <a:p>
            <a:pPr algn="just"/>
            <a:r>
              <a:rPr lang="en-GB" dirty="0" smtClean="0"/>
              <a:t>Physical Characteristics of a rock can be defined by describing the minerals:</a:t>
            </a:r>
          </a:p>
          <a:p>
            <a:pPr algn="just"/>
            <a:endParaRPr lang="en-GB" dirty="0" smtClean="0"/>
          </a:p>
          <a:p>
            <a:pPr marL="285750" indent="-285750" algn="just">
              <a:buFont typeface="Arial" pitchFamily="34" charset="0"/>
              <a:buChar char="•"/>
            </a:pPr>
            <a:r>
              <a:rPr lang="en-GB" b="1" dirty="0" smtClean="0">
                <a:solidFill>
                  <a:srgbClr val="0070C0"/>
                </a:solidFill>
              </a:rPr>
              <a:t>	Texture</a:t>
            </a:r>
          </a:p>
          <a:p>
            <a:pPr marL="285750" indent="-285750" algn="just">
              <a:buFont typeface="Arial" pitchFamily="34" charset="0"/>
              <a:buChar char="•"/>
            </a:pPr>
            <a:r>
              <a:rPr lang="en-GB" b="1" dirty="0" smtClean="0">
                <a:solidFill>
                  <a:srgbClr val="0070C0"/>
                </a:solidFill>
              </a:rPr>
              <a:t>	Colour</a:t>
            </a:r>
          </a:p>
          <a:p>
            <a:pPr marL="285750" indent="-285750" algn="just">
              <a:buFont typeface="Arial" pitchFamily="34" charset="0"/>
              <a:buChar char="•"/>
            </a:pPr>
            <a:r>
              <a:rPr lang="en-GB" b="1" dirty="0" smtClean="0">
                <a:solidFill>
                  <a:srgbClr val="0070C0"/>
                </a:solidFill>
              </a:rPr>
              <a:t>	Lustre</a:t>
            </a:r>
          </a:p>
          <a:p>
            <a:pPr marL="285750" indent="-285750" algn="just">
              <a:buFont typeface="Arial" pitchFamily="34" charset="0"/>
              <a:buChar char="•"/>
            </a:pPr>
            <a:r>
              <a:rPr lang="en-GB" b="1" dirty="0" smtClean="0">
                <a:solidFill>
                  <a:srgbClr val="0070C0"/>
                </a:solidFill>
              </a:rPr>
              <a:t>	Form</a:t>
            </a:r>
          </a:p>
          <a:p>
            <a:pPr marL="285750" indent="-285750" algn="just">
              <a:buFont typeface="Arial" pitchFamily="34" charset="0"/>
              <a:buChar char="•"/>
            </a:pPr>
            <a:r>
              <a:rPr lang="en-GB" b="1" dirty="0" smtClean="0">
                <a:solidFill>
                  <a:srgbClr val="0070C0"/>
                </a:solidFill>
              </a:rPr>
              <a:t>	Hardness</a:t>
            </a:r>
          </a:p>
          <a:p>
            <a:pPr marL="285750" indent="-285750" algn="just">
              <a:buFont typeface="Arial" pitchFamily="34" charset="0"/>
              <a:buChar char="•"/>
            </a:pPr>
            <a:r>
              <a:rPr lang="en-GB" b="1" dirty="0" smtClean="0">
                <a:solidFill>
                  <a:srgbClr val="0070C0"/>
                </a:solidFill>
              </a:rPr>
              <a:t>	Cleavage</a:t>
            </a:r>
          </a:p>
          <a:p>
            <a:pPr marL="285750" indent="-285750" algn="just">
              <a:buFont typeface="Arial" pitchFamily="34" charset="0"/>
              <a:buChar char="•"/>
            </a:pPr>
            <a:r>
              <a:rPr lang="en-GB" b="1" dirty="0" smtClean="0">
                <a:solidFill>
                  <a:srgbClr val="0070C0"/>
                </a:solidFill>
              </a:rPr>
              <a:t>	Fracture</a:t>
            </a:r>
          </a:p>
          <a:p>
            <a:pPr marL="285750" indent="-285750" algn="just">
              <a:buFont typeface="Arial" pitchFamily="34" charset="0"/>
              <a:buChar char="•"/>
            </a:pPr>
            <a:r>
              <a:rPr lang="en-GB" b="1" dirty="0" smtClean="0">
                <a:solidFill>
                  <a:srgbClr val="0070C0"/>
                </a:solidFill>
              </a:rPr>
              <a:t>	Magnetism</a:t>
            </a:r>
          </a:p>
          <a:p>
            <a:pPr marL="285750" indent="-285750" algn="just">
              <a:buFont typeface="Arial" pitchFamily="34" charset="0"/>
              <a:buChar char="•"/>
            </a:pPr>
            <a:r>
              <a:rPr lang="en-GB" b="1" dirty="0" smtClean="0">
                <a:solidFill>
                  <a:srgbClr val="0070C0"/>
                </a:solidFill>
              </a:rPr>
              <a:t>	Touch</a:t>
            </a:r>
          </a:p>
          <a:p>
            <a:pPr marL="285750" indent="-285750" algn="just">
              <a:buFont typeface="Arial" pitchFamily="34" charset="0"/>
              <a:buChar char="•"/>
            </a:pPr>
            <a:r>
              <a:rPr lang="en-GB" b="1" dirty="0" smtClean="0">
                <a:solidFill>
                  <a:srgbClr val="0070C0"/>
                </a:solidFill>
              </a:rPr>
              <a:t>	Taste</a:t>
            </a:r>
          </a:p>
          <a:p>
            <a:pPr algn="just"/>
            <a:endParaRPr lang="en-GB" dirty="0" smtClean="0"/>
          </a:p>
          <a:p>
            <a:pPr algn="just"/>
            <a:endParaRPr lang="en-GB" b="1" dirty="0"/>
          </a:p>
        </p:txBody>
      </p:sp>
      <p:cxnSp>
        <p:nvCxnSpPr>
          <p:cNvPr id="5" name="Straight Arrow Connector 4"/>
          <p:cNvCxnSpPr/>
          <p:nvPr/>
        </p:nvCxnSpPr>
        <p:spPr>
          <a:xfrm>
            <a:off x="2067212" y="5013176"/>
            <a:ext cx="2520280"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9" name="TextBox 8"/>
          <p:cNvSpPr txBox="1"/>
          <p:nvPr/>
        </p:nvSpPr>
        <p:spPr>
          <a:xfrm>
            <a:off x="4572000" y="399129"/>
            <a:ext cx="4314866" cy="461665"/>
          </a:xfrm>
          <a:prstGeom prst="rect">
            <a:avLst/>
          </a:prstGeom>
          <a:solidFill>
            <a:schemeClr val="accent3"/>
          </a:solidFill>
        </p:spPr>
        <p:txBody>
          <a:bodyPr wrap="square" rtlCol="0">
            <a:spAutoFit/>
          </a:bodyPr>
          <a:lstStyle/>
          <a:p>
            <a:pPr algn="ctr"/>
            <a:r>
              <a:rPr lang="en-GB" sz="1200" dirty="0" smtClean="0"/>
              <a:t>The angles between adjacent crystal faces are always constant for each mineral. </a:t>
            </a:r>
            <a:endParaRPr lang="en-GB" sz="1200" dirty="0"/>
          </a:p>
        </p:txBody>
      </p:sp>
    </p:spTree>
    <p:extLst>
      <p:ext uri="{BB962C8B-B14F-4D97-AF65-F5344CB8AC3E}">
        <p14:creationId xmlns:p14="http://schemas.microsoft.com/office/powerpoint/2010/main" val="30697336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0204" y="188640"/>
            <a:ext cx="5737261" cy="5786199"/>
          </a:xfrm>
          <a:prstGeom prst="rect">
            <a:avLst/>
          </a:prstGeom>
          <a:noFill/>
        </p:spPr>
        <p:txBody>
          <a:bodyPr wrap="square" rtlCol="0">
            <a:spAutoFit/>
          </a:bodyPr>
          <a:lstStyle/>
          <a:p>
            <a:r>
              <a:rPr lang="en-GB" sz="2800" b="1" dirty="0" smtClean="0">
                <a:solidFill>
                  <a:srgbClr val="0070C0"/>
                </a:solidFill>
              </a:rPr>
              <a:t>Rocks</a:t>
            </a:r>
          </a:p>
          <a:p>
            <a:pPr algn="just"/>
            <a:r>
              <a:rPr lang="en-GB" b="1" dirty="0" smtClean="0">
                <a:solidFill>
                  <a:srgbClr val="0070C0"/>
                </a:solidFill>
              </a:rPr>
              <a:t>Are aggregates (collections) of one or more minerals</a:t>
            </a:r>
            <a:r>
              <a:rPr lang="en-GB" sz="1400" b="1" dirty="0" smtClean="0">
                <a:solidFill>
                  <a:srgbClr val="0070C0"/>
                </a:solidFill>
              </a:rPr>
              <a:t>.</a:t>
            </a:r>
          </a:p>
          <a:p>
            <a:pPr algn="just"/>
            <a:r>
              <a:rPr lang="en-GB" b="1" dirty="0" smtClean="0">
                <a:solidFill>
                  <a:srgbClr val="0070C0"/>
                </a:solidFill>
              </a:rPr>
              <a:t>Their nature and properties are governed by the minerals they contain and the manner in which the minerals are  arranged </a:t>
            </a:r>
            <a:r>
              <a:rPr lang="en-GB" dirty="0" smtClean="0"/>
              <a:t>(</a:t>
            </a:r>
            <a:r>
              <a:rPr lang="en-GB" b="1" dirty="0" smtClean="0">
                <a:solidFill>
                  <a:srgbClr val="0070C0"/>
                </a:solidFill>
              </a:rPr>
              <a:t>Texture</a:t>
            </a:r>
            <a:r>
              <a:rPr lang="en-GB" dirty="0" smtClean="0"/>
              <a:t>).</a:t>
            </a:r>
          </a:p>
          <a:p>
            <a:pPr algn="just"/>
            <a:r>
              <a:rPr lang="en-GB" dirty="0" smtClean="0"/>
              <a:t>Each mineral has its own chemical composition.</a:t>
            </a:r>
          </a:p>
          <a:p>
            <a:pPr algn="just"/>
            <a:endParaRPr lang="en-GB" dirty="0" smtClean="0"/>
          </a:p>
          <a:p>
            <a:pPr algn="just"/>
            <a:r>
              <a:rPr lang="en-GB" dirty="0" smtClean="0"/>
              <a:t>We use the following techniques to identify them:</a:t>
            </a:r>
          </a:p>
          <a:p>
            <a:pPr algn="just"/>
            <a:endParaRPr lang="en-GB" dirty="0"/>
          </a:p>
          <a:p>
            <a:pPr marL="342900" indent="-342900" algn="just">
              <a:buAutoNum type="arabicPeriod"/>
            </a:pPr>
            <a:r>
              <a:rPr lang="en-GB" dirty="0" smtClean="0"/>
              <a:t>Study the specimen using a hand held lens </a:t>
            </a:r>
          </a:p>
          <a:p>
            <a:pPr algn="just"/>
            <a:r>
              <a:rPr lang="en-GB" dirty="0"/>
              <a:t> </a:t>
            </a:r>
            <a:r>
              <a:rPr lang="en-GB" dirty="0" smtClean="0"/>
              <a:t>     (8 or 10 times magnification)</a:t>
            </a:r>
          </a:p>
          <a:p>
            <a:pPr marL="342900" indent="-342900" algn="just">
              <a:buAutoNum type="arabicPeriod" startAt="2"/>
            </a:pPr>
            <a:r>
              <a:rPr lang="en-GB" dirty="0" smtClean="0"/>
              <a:t>Examine a thin slice of the rock using an electron microscope. (0.03mm thickness required)</a:t>
            </a:r>
          </a:p>
          <a:p>
            <a:pPr marL="342900" indent="-342900" algn="just">
              <a:buAutoNum type="arabicPeriod" startAt="2"/>
            </a:pPr>
            <a:endParaRPr lang="en-GB" dirty="0"/>
          </a:p>
          <a:p>
            <a:r>
              <a:rPr lang="en-GB" b="1" dirty="0" smtClean="0">
                <a:solidFill>
                  <a:srgbClr val="0070C0"/>
                </a:solidFill>
              </a:rPr>
              <a:t>The colour and texture of the mineral will identify it.</a:t>
            </a:r>
          </a:p>
          <a:p>
            <a:r>
              <a:rPr lang="en-GB" dirty="0" smtClean="0"/>
              <a:t>The ‘</a:t>
            </a:r>
            <a:r>
              <a:rPr lang="en-GB" b="1" dirty="0" smtClean="0">
                <a:solidFill>
                  <a:srgbClr val="0070C0"/>
                </a:solidFill>
              </a:rPr>
              <a:t>streak</a:t>
            </a:r>
            <a:r>
              <a:rPr lang="en-GB" dirty="0" smtClean="0"/>
              <a:t>’ is the colour of the ‘powdered’ mineral </a:t>
            </a:r>
          </a:p>
          <a:p>
            <a:r>
              <a:rPr lang="en-GB" dirty="0" smtClean="0"/>
              <a:t>left on a hard porcelain tile when the rock is dragged </a:t>
            </a:r>
          </a:p>
          <a:p>
            <a:r>
              <a:rPr lang="en-GB" dirty="0" smtClean="0"/>
              <a:t>across it. </a:t>
            </a:r>
            <a:endParaRPr lang="en-GB" dirty="0"/>
          </a:p>
        </p:txBody>
      </p:sp>
      <p:pic>
        <p:nvPicPr>
          <p:cNvPr id="3074" name="Picture 2" descr="http://www.pitt.edu/~cejones/GeoImages/2IgneousRocks/IgneousCompositions/6Granite/GraniteBarn2CUp.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7088" y="260648"/>
            <a:ext cx="2487343" cy="186742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076" name="Picture 4" descr="granit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27088" y="2348880"/>
            <a:ext cx="2513856" cy="18853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078" name="Picture 6" descr="http://legacy.belmont.sd62.bc.ca/teacher/geology12/photos/minerals/streak_hematite.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57852" y="4437111"/>
            <a:ext cx="3052328" cy="231783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9817" y="5831612"/>
            <a:ext cx="5260517" cy="923330"/>
          </a:xfrm>
          <a:prstGeom prst="rect">
            <a:avLst/>
          </a:prstGeom>
          <a:noFill/>
        </p:spPr>
        <p:txBody>
          <a:bodyPr wrap="square" rtlCol="0">
            <a:spAutoFit/>
          </a:bodyPr>
          <a:lstStyle/>
          <a:p>
            <a:pPr algn="just"/>
            <a:r>
              <a:rPr lang="en-GB" b="1" dirty="0" smtClean="0">
                <a:solidFill>
                  <a:srgbClr val="0070C0"/>
                </a:solidFill>
              </a:rPr>
              <a:t>Lustre</a:t>
            </a:r>
            <a:r>
              <a:rPr lang="en-GB" dirty="0" smtClean="0"/>
              <a:t> </a:t>
            </a:r>
            <a:r>
              <a:rPr lang="en-GB" dirty="0"/>
              <a:t>i</a:t>
            </a:r>
            <a:r>
              <a:rPr lang="en-GB" dirty="0" smtClean="0"/>
              <a:t>s the appearance of the mineral under reflected light, and can be </a:t>
            </a:r>
            <a:r>
              <a:rPr lang="en-GB" b="1" dirty="0" smtClean="0">
                <a:solidFill>
                  <a:srgbClr val="0070C0"/>
                </a:solidFill>
              </a:rPr>
              <a:t>‘metallic’, ‘glassy’, ‘silky’ or ‘pearly’.</a:t>
            </a:r>
            <a:endParaRPr lang="en-GB" b="1" dirty="0">
              <a:solidFill>
                <a:srgbClr val="0070C0"/>
              </a:solidFill>
            </a:endParaRPr>
          </a:p>
        </p:txBody>
      </p:sp>
      <p:sp>
        <p:nvSpPr>
          <p:cNvPr id="4" name="TextBox 3"/>
          <p:cNvSpPr txBox="1"/>
          <p:nvPr/>
        </p:nvSpPr>
        <p:spPr>
          <a:xfrm>
            <a:off x="6948264" y="2060848"/>
            <a:ext cx="1296144" cy="369332"/>
          </a:xfrm>
          <a:prstGeom prst="rect">
            <a:avLst/>
          </a:prstGeom>
          <a:solidFill>
            <a:schemeClr val="bg1">
              <a:lumMod val="95000"/>
            </a:schemeClr>
          </a:solidFill>
          <a:ln w="9525">
            <a:solidFill>
              <a:schemeClr val="tx1"/>
            </a:solidFill>
          </a:ln>
        </p:spPr>
        <p:txBody>
          <a:bodyPr wrap="square" rtlCol="0">
            <a:spAutoFit/>
          </a:bodyPr>
          <a:lstStyle/>
          <a:p>
            <a:r>
              <a:rPr lang="en-GB" b="1" dirty="0" smtClean="0"/>
              <a:t>GRANITE</a:t>
            </a:r>
            <a:endParaRPr lang="en-GB" b="1" dirty="0"/>
          </a:p>
        </p:txBody>
      </p:sp>
    </p:spTree>
    <p:extLst>
      <p:ext uri="{BB962C8B-B14F-4D97-AF65-F5344CB8AC3E}">
        <p14:creationId xmlns:p14="http://schemas.microsoft.com/office/powerpoint/2010/main" val="28806069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057" y="260648"/>
            <a:ext cx="5400600" cy="1985159"/>
          </a:xfrm>
          <a:prstGeom prst="rect">
            <a:avLst/>
          </a:prstGeom>
          <a:noFill/>
        </p:spPr>
        <p:txBody>
          <a:bodyPr wrap="square" rtlCol="0">
            <a:spAutoFit/>
          </a:bodyPr>
          <a:lstStyle/>
          <a:p>
            <a:r>
              <a:rPr lang="en-GB" sz="2400" b="1" dirty="0" smtClean="0">
                <a:solidFill>
                  <a:srgbClr val="0070C0"/>
                </a:solidFill>
              </a:rPr>
              <a:t>CLEAVAGE:</a:t>
            </a:r>
          </a:p>
          <a:p>
            <a:endParaRPr lang="en-GB" sz="900" b="1" dirty="0" smtClean="0">
              <a:solidFill>
                <a:srgbClr val="0070C0"/>
              </a:solidFill>
            </a:endParaRPr>
          </a:p>
          <a:p>
            <a:pPr algn="just"/>
            <a:r>
              <a:rPr lang="en-GB" b="1" dirty="0" smtClean="0">
                <a:solidFill>
                  <a:srgbClr val="0070C0"/>
                </a:solidFill>
              </a:rPr>
              <a:t>Is the tendency of a mineral to break along distinct and well defined planes of weakness.</a:t>
            </a:r>
            <a:r>
              <a:rPr lang="en-GB" dirty="0" smtClean="0"/>
              <a:t> These planes are directly linked to the internal atomic structure and represent weaknesses in the chemical bonds between chains and layers of atoms.</a:t>
            </a:r>
          </a:p>
        </p:txBody>
      </p:sp>
      <p:sp>
        <p:nvSpPr>
          <p:cNvPr id="3" name="TextBox 2"/>
          <p:cNvSpPr txBox="1"/>
          <p:nvPr/>
        </p:nvSpPr>
        <p:spPr>
          <a:xfrm>
            <a:off x="251520" y="2389823"/>
            <a:ext cx="3672408" cy="461665"/>
          </a:xfrm>
          <a:prstGeom prst="rect">
            <a:avLst/>
          </a:prstGeom>
          <a:noFill/>
        </p:spPr>
        <p:txBody>
          <a:bodyPr wrap="square" rtlCol="0">
            <a:spAutoFit/>
          </a:bodyPr>
          <a:lstStyle/>
          <a:p>
            <a:r>
              <a:rPr lang="en-GB" sz="2400" b="1" dirty="0" smtClean="0">
                <a:solidFill>
                  <a:srgbClr val="0070C0"/>
                </a:solidFill>
              </a:rPr>
              <a:t>FRACTURE</a:t>
            </a:r>
            <a:endParaRPr lang="en-GB" sz="2400" b="1" dirty="0">
              <a:solidFill>
                <a:srgbClr val="0070C0"/>
              </a:solidFill>
            </a:endParaRPr>
          </a:p>
        </p:txBody>
      </p:sp>
      <p:sp>
        <p:nvSpPr>
          <p:cNvPr id="4" name="Rectangle 3"/>
          <p:cNvSpPr/>
          <p:nvPr/>
        </p:nvSpPr>
        <p:spPr>
          <a:xfrm>
            <a:off x="280982" y="2889457"/>
            <a:ext cx="5341675" cy="1754326"/>
          </a:xfrm>
          <a:prstGeom prst="rect">
            <a:avLst/>
          </a:prstGeom>
        </p:spPr>
        <p:txBody>
          <a:bodyPr wrap="square">
            <a:spAutoFit/>
          </a:bodyPr>
          <a:lstStyle/>
          <a:p>
            <a:pPr algn="just"/>
            <a:r>
              <a:rPr lang="en-GB" dirty="0" smtClean="0"/>
              <a:t>Minerals with weakness planes through the crystal exhibit cleavage, but </a:t>
            </a:r>
            <a:r>
              <a:rPr lang="en-GB" b="1" dirty="0" smtClean="0">
                <a:solidFill>
                  <a:srgbClr val="0070C0"/>
                </a:solidFill>
              </a:rPr>
              <a:t>all minerals can fracture producing irregular breakage surfaces. </a:t>
            </a:r>
          </a:p>
          <a:p>
            <a:pPr algn="just"/>
            <a:r>
              <a:rPr lang="en-GB" dirty="0" smtClean="0"/>
              <a:t>Fracture is </a:t>
            </a:r>
            <a:r>
              <a:rPr lang="en-GB" b="1" dirty="0" smtClean="0">
                <a:solidFill>
                  <a:srgbClr val="0070C0"/>
                </a:solidFill>
              </a:rPr>
              <a:t>most obvious in minerals with poor cleavage.</a:t>
            </a:r>
          </a:p>
          <a:p>
            <a:pPr algn="just"/>
            <a:endParaRPr lang="en-GB" dirty="0" smtClean="0"/>
          </a:p>
        </p:txBody>
      </p:sp>
      <p:pic>
        <p:nvPicPr>
          <p:cNvPr id="1026" name="Picture 2" descr="C:\Users\fad-an\Desktop\fra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48222"/>
            <a:ext cx="3275857" cy="69062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minerals.net/thumbnail.aspx?Image=GlossaryImages/conchoidal-fracture-obsidian-glossary.jpg&amp;size=250">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99977" y="4365104"/>
            <a:ext cx="2152143" cy="19971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80982" y="4509120"/>
            <a:ext cx="3138890" cy="1754326"/>
          </a:xfrm>
          <a:prstGeom prst="rect">
            <a:avLst/>
          </a:prstGeom>
        </p:spPr>
        <p:txBody>
          <a:bodyPr wrap="square">
            <a:spAutoFit/>
          </a:bodyPr>
          <a:lstStyle/>
          <a:p>
            <a:pPr algn="just"/>
            <a:r>
              <a:rPr lang="en-GB" dirty="0"/>
              <a:t>Minerals with a </a:t>
            </a:r>
            <a:r>
              <a:rPr lang="en-GB" dirty="0" smtClean="0"/>
              <a:t>strong compact </a:t>
            </a:r>
            <a:r>
              <a:rPr lang="en-GB" dirty="0"/>
              <a:t>arrangement of </a:t>
            </a:r>
            <a:r>
              <a:rPr lang="en-GB" dirty="0" smtClean="0"/>
              <a:t>atoms show </a:t>
            </a:r>
            <a:r>
              <a:rPr lang="en-GB" dirty="0"/>
              <a:t>an unusual form </a:t>
            </a:r>
            <a:r>
              <a:rPr lang="en-GB" dirty="0" smtClean="0"/>
              <a:t>of fracture </a:t>
            </a:r>
            <a:r>
              <a:rPr lang="en-GB" dirty="0"/>
              <a:t>known as ‘</a:t>
            </a:r>
            <a:r>
              <a:rPr lang="en-GB" b="1" dirty="0">
                <a:solidFill>
                  <a:srgbClr val="0070C0"/>
                </a:solidFill>
              </a:rPr>
              <a:t>Conchoidal</a:t>
            </a:r>
            <a:r>
              <a:rPr lang="en-GB" dirty="0"/>
              <a:t>’ </a:t>
            </a:r>
            <a:r>
              <a:rPr lang="en-GB" dirty="0" smtClean="0"/>
              <a:t>fracture. (Internal pressures)</a:t>
            </a:r>
            <a:endParaRPr lang="en-GB" dirty="0"/>
          </a:p>
        </p:txBody>
      </p:sp>
      <p:cxnSp>
        <p:nvCxnSpPr>
          <p:cNvPr id="7" name="Straight Arrow Connector 6"/>
          <p:cNvCxnSpPr/>
          <p:nvPr/>
        </p:nvCxnSpPr>
        <p:spPr>
          <a:xfrm>
            <a:off x="5076056" y="2245807"/>
            <a:ext cx="792088"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228184" y="3212976"/>
            <a:ext cx="2664296" cy="276999"/>
          </a:xfrm>
          <a:prstGeom prst="rect">
            <a:avLst/>
          </a:prstGeom>
          <a:solidFill>
            <a:schemeClr val="bg1">
              <a:lumMod val="75000"/>
            </a:schemeClr>
          </a:solidFill>
        </p:spPr>
        <p:txBody>
          <a:bodyPr wrap="square" rtlCol="0">
            <a:spAutoFit/>
          </a:bodyPr>
          <a:lstStyle/>
          <a:p>
            <a:pPr algn="ctr"/>
            <a:r>
              <a:rPr lang="en-GB" sz="1200" b="1" dirty="0" smtClean="0">
                <a:solidFill>
                  <a:srgbClr val="0070C0"/>
                </a:solidFill>
              </a:rPr>
              <a:t>Directional Planes of Cleavage</a:t>
            </a:r>
            <a:endParaRPr lang="en-GB" sz="1200" b="1" dirty="0">
              <a:solidFill>
                <a:srgbClr val="0070C0"/>
              </a:solidFill>
            </a:endParaRPr>
          </a:p>
        </p:txBody>
      </p:sp>
    </p:spTree>
    <p:extLst>
      <p:ext uri="{BB962C8B-B14F-4D97-AF65-F5344CB8AC3E}">
        <p14:creationId xmlns:p14="http://schemas.microsoft.com/office/powerpoint/2010/main" val="39977105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4175" y="322953"/>
            <a:ext cx="3739753" cy="461665"/>
          </a:xfrm>
          <a:prstGeom prst="rect">
            <a:avLst/>
          </a:prstGeom>
          <a:solidFill>
            <a:schemeClr val="bg1">
              <a:lumMod val="85000"/>
            </a:schemeClr>
          </a:solidFill>
        </p:spPr>
        <p:txBody>
          <a:bodyPr wrap="square" rtlCol="0">
            <a:spAutoFit/>
          </a:bodyPr>
          <a:lstStyle/>
          <a:p>
            <a:r>
              <a:rPr lang="en-GB" sz="2400" b="1" dirty="0" smtClean="0">
                <a:solidFill>
                  <a:srgbClr val="0070C0"/>
                </a:solidFill>
              </a:rPr>
              <a:t>Mohs Scale of Hardness</a:t>
            </a:r>
            <a:endParaRPr lang="en-GB" sz="2400" b="1" dirty="0">
              <a:solidFill>
                <a:srgbClr val="0070C0"/>
              </a:solidFill>
            </a:endParaRPr>
          </a:p>
        </p:txBody>
      </p:sp>
      <p:sp>
        <p:nvSpPr>
          <p:cNvPr id="3" name="TextBox 2"/>
          <p:cNvSpPr txBox="1"/>
          <p:nvPr/>
        </p:nvSpPr>
        <p:spPr>
          <a:xfrm>
            <a:off x="205124" y="1992528"/>
            <a:ext cx="8136904" cy="4247317"/>
          </a:xfrm>
          <a:prstGeom prst="rect">
            <a:avLst/>
          </a:prstGeom>
          <a:noFill/>
        </p:spPr>
        <p:txBody>
          <a:bodyPr wrap="square" rtlCol="0">
            <a:spAutoFit/>
          </a:bodyPr>
          <a:lstStyle/>
          <a:p>
            <a:r>
              <a:rPr lang="en-GB" dirty="0" smtClean="0"/>
              <a:t>Established in 1824, this scale gives a </a:t>
            </a:r>
          </a:p>
          <a:p>
            <a:r>
              <a:rPr lang="en-GB" dirty="0" smtClean="0"/>
              <a:t>relative hardness measurement to </a:t>
            </a:r>
          </a:p>
          <a:p>
            <a:r>
              <a:rPr lang="en-GB" dirty="0" smtClean="0"/>
              <a:t>compare minerals. It uses ten minerals </a:t>
            </a:r>
          </a:p>
          <a:p>
            <a:r>
              <a:rPr lang="en-GB" dirty="0" smtClean="0"/>
              <a:t>from very soft to very hard.</a:t>
            </a:r>
          </a:p>
          <a:p>
            <a:endParaRPr lang="en-GB" dirty="0" smtClean="0"/>
          </a:p>
          <a:p>
            <a:r>
              <a:rPr lang="en-GB" dirty="0" smtClean="0"/>
              <a:t>1. Talc</a:t>
            </a:r>
          </a:p>
          <a:p>
            <a:r>
              <a:rPr lang="en-GB" dirty="0" smtClean="0"/>
              <a:t>2. Gypsum</a:t>
            </a:r>
          </a:p>
          <a:p>
            <a:r>
              <a:rPr lang="en-GB" dirty="0" smtClean="0"/>
              <a:t>3. Calcite</a:t>
            </a:r>
          </a:p>
          <a:p>
            <a:r>
              <a:rPr lang="en-GB" dirty="0" smtClean="0"/>
              <a:t>4. Fluorite</a:t>
            </a:r>
          </a:p>
          <a:p>
            <a:r>
              <a:rPr lang="en-GB" dirty="0" smtClean="0"/>
              <a:t>5. Apatite</a:t>
            </a:r>
          </a:p>
          <a:p>
            <a:r>
              <a:rPr lang="en-GB" dirty="0" smtClean="0"/>
              <a:t>6. Orthoclase Feldspar</a:t>
            </a:r>
          </a:p>
          <a:p>
            <a:r>
              <a:rPr lang="en-GB" dirty="0" smtClean="0"/>
              <a:t>7. Quartz</a:t>
            </a:r>
          </a:p>
          <a:p>
            <a:r>
              <a:rPr lang="en-GB" dirty="0" smtClean="0"/>
              <a:t>8. Topaz</a:t>
            </a:r>
          </a:p>
          <a:p>
            <a:r>
              <a:rPr lang="en-GB" dirty="0" smtClean="0"/>
              <a:t>9. Corundum</a:t>
            </a:r>
          </a:p>
          <a:p>
            <a:r>
              <a:rPr lang="en-GB" dirty="0" smtClean="0"/>
              <a:t>10. Diamond</a:t>
            </a:r>
            <a:endParaRPr lang="en-GB" dirty="0"/>
          </a:p>
        </p:txBody>
      </p:sp>
      <p:pic>
        <p:nvPicPr>
          <p:cNvPr id="2050" name="Picture 2" descr="blamoscience:&#10;&#10;The Mohs scale of mineral hardness characterizes the scratch resistance of various minerals through the ability of a harder material to scratch a softer material. It was created in 1812 by the German geologist and mineralogist Friedrich Mohs and is one of several definitions of hardness in materials science.[1] The method of comparing hardness by seeing which minerals can scratch others, however, is of great antiquity, having first been mentioned by Theophrastus in his treatise On Stones, c. 300 BC, followed by Pliny the Elder in his Naturalis Historia, c. 77 AD.&#1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73576" y="332656"/>
            <a:ext cx="4554882" cy="63585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273576" y="6309319"/>
            <a:ext cx="4870424" cy="530915"/>
          </a:xfrm>
          <a:prstGeom prst="rect">
            <a:avLst/>
          </a:prstGeom>
          <a:solidFill>
            <a:schemeClr val="bg1"/>
          </a:solidFill>
        </p:spPr>
        <p:txBody>
          <a:bodyPr wrap="square" rtlCol="0">
            <a:spAutoFit/>
          </a:bodyPr>
          <a:lstStyle/>
          <a:p>
            <a:endParaRPr lang="en-GB" sz="1050" dirty="0" smtClean="0"/>
          </a:p>
          <a:p>
            <a:endParaRPr lang="en-GB" dirty="0"/>
          </a:p>
        </p:txBody>
      </p:sp>
      <p:sp>
        <p:nvSpPr>
          <p:cNvPr id="5" name="TextBox 4"/>
          <p:cNvSpPr txBox="1"/>
          <p:nvPr/>
        </p:nvSpPr>
        <p:spPr>
          <a:xfrm>
            <a:off x="467544" y="6328028"/>
            <a:ext cx="8532440" cy="369332"/>
          </a:xfrm>
          <a:prstGeom prst="rect">
            <a:avLst/>
          </a:prstGeom>
          <a:noFill/>
        </p:spPr>
        <p:txBody>
          <a:bodyPr wrap="square" rtlCol="0">
            <a:spAutoFit/>
          </a:bodyPr>
          <a:lstStyle/>
          <a:p>
            <a:r>
              <a:rPr lang="en-GB" b="1" dirty="0" smtClean="0">
                <a:solidFill>
                  <a:srgbClr val="0070C0"/>
                </a:solidFill>
              </a:rPr>
              <a:t>Overall strength is a function of both hardness and lack of cleavage in a rock.</a:t>
            </a:r>
            <a:endParaRPr lang="en-GB" b="1" dirty="0">
              <a:solidFill>
                <a:srgbClr val="0070C0"/>
              </a:solidFill>
            </a:endParaRPr>
          </a:p>
        </p:txBody>
      </p:sp>
      <p:sp>
        <p:nvSpPr>
          <p:cNvPr id="6" name="TextBox 5"/>
          <p:cNvSpPr txBox="1"/>
          <p:nvPr/>
        </p:nvSpPr>
        <p:spPr>
          <a:xfrm>
            <a:off x="205124" y="792199"/>
            <a:ext cx="3884720" cy="1200329"/>
          </a:xfrm>
          <a:prstGeom prst="rect">
            <a:avLst/>
          </a:prstGeom>
          <a:noFill/>
        </p:spPr>
        <p:txBody>
          <a:bodyPr wrap="square" rtlCol="0">
            <a:spAutoFit/>
          </a:bodyPr>
          <a:lstStyle/>
          <a:p>
            <a:r>
              <a:rPr lang="en-GB" b="1" dirty="0" smtClean="0">
                <a:solidFill>
                  <a:srgbClr val="0070C0"/>
                </a:solidFill>
              </a:rPr>
              <a:t>Hardness depends on the atomic structure of the mineral, and on the density of their packing </a:t>
            </a:r>
            <a:r>
              <a:rPr lang="en-GB" dirty="0" smtClean="0"/>
              <a:t>within its structure.</a:t>
            </a:r>
            <a:endParaRPr lang="en-GB" dirty="0"/>
          </a:p>
        </p:txBody>
      </p:sp>
    </p:spTree>
    <p:extLst>
      <p:ext uri="{BB962C8B-B14F-4D97-AF65-F5344CB8AC3E}">
        <p14:creationId xmlns:p14="http://schemas.microsoft.com/office/powerpoint/2010/main" val="17658208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47" y="216116"/>
            <a:ext cx="8236491" cy="3046988"/>
          </a:xfrm>
          <a:prstGeom prst="rect">
            <a:avLst/>
          </a:prstGeom>
          <a:noFill/>
        </p:spPr>
        <p:txBody>
          <a:bodyPr wrap="square" rtlCol="0">
            <a:spAutoFit/>
          </a:bodyPr>
          <a:lstStyle/>
          <a:p>
            <a:r>
              <a:rPr lang="en-GB" sz="2400" b="1" dirty="0" smtClean="0">
                <a:solidFill>
                  <a:srgbClr val="0070C0"/>
                </a:solidFill>
              </a:rPr>
              <a:t>Solidification</a:t>
            </a:r>
          </a:p>
          <a:p>
            <a:endParaRPr lang="en-GB" sz="2400" dirty="0"/>
          </a:p>
          <a:p>
            <a:pPr algn="just"/>
            <a:r>
              <a:rPr lang="en-GB" b="1" dirty="0" smtClean="0">
                <a:solidFill>
                  <a:srgbClr val="0070C0"/>
                </a:solidFill>
              </a:rPr>
              <a:t>In solidifying from a gaseous or liquid state, minerals will develop characteristic shape according to the chemical composition of the substrate.</a:t>
            </a:r>
          </a:p>
          <a:p>
            <a:pPr algn="just"/>
            <a:r>
              <a:rPr lang="en-GB" dirty="0" smtClean="0"/>
              <a:t>When the crystals are well defined and have space to grow freely, they have definite geometric form and are bounded by faces which are arranged in regular pattern (see slide on mineral classes)</a:t>
            </a:r>
          </a:p>
          <a:p>
            <a:endParaRPr lang="en-GB" dirty="0" smtClean="0"/>
          </a:p>
          <a:p>
            <a:pPr algn="just"/>
            <a:r>
              <a:rPr lang="en-GB" dirty="0" smtClean="0"/>
              <a:t>                                                           </a:t>
            </a:r>
            <a:endParaRPr lang="en-GB" dirty="0"/>
          </a:p>
        </p:txBody>
      </p:sp>
      <p:pic>
        <p:nvPicPr>
          <p:cNvPr id="2050" name="Picture 2" descr="http://www.mineralminers.com/images/rock-crystal/quartz-crystals/quartz-crystal-cluster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3717032"/>
            <a:ext cx="3248277" cy="24362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331640" y="6165304"/>
            <a:ext cx="2979908" cy="369332"/>
          </a:xfrm>
          <a:prstGeom prst="rect">
            <a:avLst/>
          </a:prstGeom>
          <a:noFill/>
        </p:spPr>
        <p:txBody>
          <a:bodyPr wrap="square" rtlCol="0">
            <a:spAutoFit/>
          </a:bodyPr>
          <a:lstStyle/>
          <a:p>
            <a:r>
              <a:rPr lang="en-GB" dirty="0" smtClean="0"/>
              <a:t>Quartz Crystal(Hexagonal)</a:t>
            </a:r>
            <a:endParaRPr lang="en-GB" dirty="0"/>
          </a:p>
        </p:txBody>
      </p:sp>
      <p:sp>
        <p:nvSpPr>
          <p:cNvPr id="5" name="Rectangle 4"/>
          <p:cNvSpPr/>
          <p:nvPr/>
        </p:nvSpPr>
        <p:spPr>
          <a:xfrm>
            <a:off x="245646" y="2852936"/>
            <a:ext cx="8236491" cy="646331"/>
          </a:xfrm>
          <a:prstGeom prst="rect">
            <a:avLst/>
          </a:prstGeom>
        </p:spPr>
        <p:txBody>
          <a:bodyPr wrap="square">
            <a:spAutoFit/>
          </a:bodyPr>
          <a:lstStyle/>
          <a:p>
            <a:r>
              <a:rPr lang="en-GB" dirty="0" smtClean="0"/>
              <a:t>In many, because growth is obstructed by solid matter, geometric growth is not possible. The atomic arrangement will always be the same however.</a:t>
            </a:r>
            <a:endParaRPr lang="en-GB" dirty="0"/>
          </a:p>
        </p:txBody>
      </p:sp>
      <p:sp>
        <p:nvSpPr>
          <p:cNvPr id="49154" name="AutoShape 2" descr="data:image/jpeg;base64,/9j/4AAQSkZJRgABAQAAAQABAAD/2wCEAAkGBhMSERUUEhQUFRUVFxcYGBgXFxcYGBUXFxQVFxcXFhcYHSYeGBokGhgUHy8gJCcpLCwsFx4xNTAqNSYrLCkBCQoKDgwOFw8PGikcHBwpKSkpKSkpLCkpKSkpLCksKSkpLCkpLCkpKSkpKSksKSkpKSwsLCwpLCkpLCkpKSwsKf/AABEIAPEA0QMBIgACEQEDEQH/xAAcAAABBQEBAQAAAAAAAAAAAAACAAEDBAUGBwj/xAA8EAABAwIEAwQHBwQDAAMAAAABAAIRAyEEEjFBBVFhBnGBkRMiobHB0fAHFDJCUmLhFSNy8TOCklOywv/EABoBAAMBAQEBAAAAAAAAAAAAAAECAwAEBQb/xAAlEQACAgICAgEEAwAAAAAAAAAAAQIRAyESMUFRBBMUImEyUnH/2gAMAwEAAhEDEQA/APLgEbWpmomr3kcjEAicYShV6r0zdIwqtWUDWog1OFH9jjBqkaEyOmEyQGSBOkAnKqIRvUBUr1HClJjoaUwKchEAksIgnR0qTnfhBcf2gn3Ji0pkwMEBEAlCeEyADCcpymKIBAJEppQPWsKQz3qIXRlqcKb2OO1qeEwKSKAKySXikgEmCJoQtCeo4AK37ZIHEVYsq9O6EmSpWtUb5MpVBFCCjcowUWBBgKVgQNCvYHh9Sq4Npsc93Jok+PLxTKlsBChdz/0vQeB/ZjIDsXVLB/8AFRAdUPfUd6jfDN4Lq8JwPB0I9Dg6QI0fV/vVD1l9m+Chk+TGOlsZQZ4zheE1qx/tUqj+rWOI84j2rcwP2c4l/wDyGnS/ydmd/wCac+0hetPc58F59UaNnTuGgHcmqPEQ0QPiuWXyW+iigjhML9mdBselq1H9GhrB1/UfcugwnZbCU2gNoUu97c5Pi+VqZSmLdLyd7aX9qg8kpeR9DNZAys9Ucmw0eQWVxjsfQxQl4yVItUYAHf8AcaPHffqtUVEbXoRk47A9nkHHuylfCGXgOpzao27emYatPeO4lYxK99NHMLgEGx5EciN1x/HfszZUl2Hc2k/9Dp9G4n9JElh8CO5duP5PiRNw9HmBSIVviPDKlB5p1mOpvGx5bEHRwPMEgqqV1p2SoZCjhCQiwglqCEZTQkGQITq1heG1av8Ax03v/wAWkgd50HmgxeBqUjlqMcw/uET3bFDkuhuL7IEkoSQATsCr1nyVNXqQqwaqTfgVLyExikDUzAt7s12NxWOdGHpktm9Rxy0297zqejQT0SNqK2F2+jEIV3hfBK+IdlosLuZ0a3vcbBerYD7IKWHaHVycRUtYS2k3oGj1n95MdFtNwGQABoa0aAAAAdALBc88/wDUZR9nEcG+zJrSDiX5z+hhLW+LtT7F2eC4cyg3LTa1reTQAPHmepVvKRbVMaXK65pTlLtlNeBAqTL9QZUVPBuiSPbfyCEkXmZ7reKjVBsJzZ0800Af7lJriU5YVgAuUDirbKZOycYZZGKbWSr+HwYiSjZgoWgyiMvrXHemQGZhd0TKetAKgWMVOI8IZjW+iqsa+xyycpaQNWP/ACGOVjF5sF5l2k+z2th5fTzVaQubf3GDfOwagfqb4gL1jInJvbZUhmlDozSfZ89QhcvWO0/YOliJfSy0qpkmB/bef3NH4T+5o7wdV5lxHhlSg8sqsLHDY7jm0izh1BXfjzRn0ScaKcL0Lsj9nzS1tbFCZu2noANi/mf2+a57sVwkV8U3MJbTl7hscpAaP/UeS9d9JpzXJ8rO4/ijp+PjUvyZLSpNa0BoDQLAAQB3AWXJ9v8AAtfhqsC7Sx4to6Tm7pZM9wXU1cQAOq4rjfE8xfTOpe6erfyCO6T4rzYzakmdkoppo8yn6lJXv6WOaZen9wjk+kZrzJRNCBrVKF2q+zlPTfs37B4avhxisRmqEvc1tOP7Tcjss1Yu6ToJjoV6lgHBsBjYDRADRAGk5dgLaARuvMPsv4y5uGfTFwyo8wd/S0xbxIcJ6lep0ZyteBAPLYbetrpEaHWVxTbtpjFlzg8AmIHd6p2ueaoVcAbkG3I/lvv8/NSPOUggiTILN+cAbjLBna/g7uKR+FpJ2zG3juVINFGpgwI35z8OagqC+sD6urPpyTcADlsO5E/CEROh0j65rdhKtPFFsEaciLH65hHigyoMzRDvzCIB6jrZFWpDW0c/cCFGKgE2BGhnl8NroNWawaAA1Ep3G4NvrZBSqbePQoqonZJQbHNXn5fwip4gKq8lHRpSbrdGL1KolWrTsiY2yB+sg/7Qs1ERpWUfogrbXxtdPQcNSAe8aWhAJUyIDTWg6jMkR3D4fJVjH18VqMVHsVHivBaWJp5Kzcw22LTzY7UH37ytfIgyIW10MqOM7M9lXYOtWl2Zrw3I7QwCSQ4c/wANxY+xbmKrZVbxtSHN/wC3wWPxOvMwo5JOUrZ14dKiL+o5tfrzXNdoHk1GvMWGWw1Ekieuo7gFPUrEH65rP4pXzieUKaKyKWYfUJIIKSoTOWhSIAjC+gR5TOw+znF5a1RvNgd4sdsdjD/YV7VwbGekZ6My2WkSTrrlEcxMyOXcvAexuO9DjaLti4sdOhbUaWGfEg+C92wrcpzjR0OI5A7t5c+9cmaNsZOiajSJDHU5mxcZsHgkFpm8/i6wVJxHC5SC0deQHhyUODxZzVGAaPZLXWNZjnGHt/dGUT02gFXSz1tS4GwLo1F3MdAs4DbvPMLlveyhXw1YXloPl4wUGKqARAIHKQR/HjdRYus1gJ5adTylUxjy74jbzRAWH1Z0tsq9Ub7c4PvROPM28kdSXQCbfQQsNFOq8D1pEchMg9eXiVfoHMLXUNXChpg+sOY37rlTU2x0Gw5fNKwpDehAujnLoo8866oSZtFuaQJJUxnRVq2MIvt7k1RjjYQPNOyo5pkDTdwn2aLdmAp4pxOkjpsrbcVA/kZjpcNmYuLxF9VC7DyCRMHVg0HWIsJJuLjcxrUr03NiPWE2O46GND7/AGBkkA3WYrM2WkW8wgLJk67/AMqhRdlvsYvy6e+FqfeGshxOW2o79RA90dSiAhNEhU6+Ma3XXksni3a4Tkp36+fs1sqVOsTdxM9UkkFC4rxOXibWPtP8LIrYudVV7SYmKrRsWf8A6cqDayg1s7sekSY59lRw97Heymr15UdJkuCFFGaf9FZzd7PkkpvSfUpLE6R5qEQTQiaF9EeUw6byCCNQZ8rr3TsrxlvqB5/t1QHMOzHOgxP6ST5mN7eEgr0Lspjc+Fa06tlsdAbewqGdaTDH0en8eP3cMq5ATnFMyJyh837jAH/bvCjw3EQ0OL2ySWh3MiwJnUmADPMBVW8QqV8CaZIc8AwdzkIcwO6y0A9DKqcXpGm6NIEGY5SNFx7a2P0W+IESCDna6cp94I2cNx47qCkwqrgceWyHAuY6JE8tHNOgeNj4G2l6s2ACDmabtdeHC822cDYg6eKjJtFI0w84iTqkyvIjloql5V/DYstHq5R4et5qfKylE9LA1HAHKQP3Q32G/jCWKw+Q3LSY2PvTPxL32vflPvTMbEyLpr9C0BTaSdB32JB5Xt/tXm4P3IqdLTT+OavUqUhEBnOwRbz69FGGX69bz0PMLbqUIEbcrb8jCpvw4PTn8/rqtRjP9CQA4dLD8smIOsg6eKA0IGYAAbiNL6j9tx3TB6yY3HsoD1nCSDDAAS4EXGU7Ec+q5nHcZc+Q0ljDIy6mDqCfzcp3ACDdGUbNOvxENJDYMiD+k/Rg94lY2MxD6jYOnL2H/Sgfi7JhUzRvaEqk+ynBIho8NmTMC0cwrzMNDQBsFLSYpXVA0J22Tf6OT7Y4UgU6nIlh8fWb7nLA+8WXoGIwYrgsIkOt3TFx1HwXD9pOAvwlXI71mmSx8We2dY2cNCNvFSemdGNtopNqyVfwvMrJplWqeIiyUpZv+kCSxvvfVJawWcoEkwTr6I8pjgrp+xGJM1GdA4eFj8Fy61OzGKyYmmZjMcv/AKt74UsquLGj2ep8KrHO0BxaCcw/yaPwkbgi3ktLjxloO7nDzayPcAsKg6XE/hggmPetym8VWFtzPrAkl3rbi4gDYAbSYG/GvQzMujUtBH1ut/h8eiMkEE6bzFnDla31bDa25GhH1/Cs4YuBt5KbryZGyMDbNqDMROnPTvt0Sp0Olu/VRcFx8Ocx59U355SZvH1bwW0/CwSLbGbwR0jUKHBWWUijRwxjWAOfy3urGHw9/WBd3z59e5TUMFMiJ+fOOf1dWBQfoREcpE8p5pqNZLSptERptGn1ZXaDByvzUFDCnQz4/BVeMdoKeGEQXv2aLAdXOi3vWAaGIDQC5zg1rRcmIjvOi4vjfbVoOXCgHY1HD/6j4lYXG+MVsS4F5kC4aJDG+G56m6znU8o9YTaRG99e6d0/DWxeQdbFmS5ziXE3JuSe9U6mMgx5Kq6q5x+rdyuYbgzyQSY3XO47LqdIrmo8m3nt4q7h65EASfrVXPuVNl+UfG6GlRzGeaakheTZPhMYTt3KbEAxOt1JTpACylc2ULFsm4YyHtna/sU/HuHU8VRNJ46tdF2Oj8Q9xG48IqzF+as06yjN7OzFH8TyXi+Afh6hpvF28tHA6EHcFZdTF2Xq/aXgrcTTgxmb+B3LmD+0/JeVY/Aljy1wIIJBHVPF2CSog+9dUlH6FJNQlleE4UIqo21V71pnnNMJJryDI1Bkd40SlC4rPoyPYOFVW1aQePzgO7pEkeZWjwyibxq31m2G0ZgO8dy437P+I5qRpE3abdxM+8ldrg3QQ6Jg32K89/jIclxtH8+mbUbgwmwLgDdWMTQztBaerTpOtjysSO9UqAItoflslmjI16mAbm9I03dAdpFgMp77R5DktPh+LkZH6bH9J6dFmYPEw36srdNkwf48JUGhzZwdqkS12osZII2I2V3G4+nSYX1HBreu55AbnoFhYrDZYcCGm5kuIAdYy0AQXGIg21PfxXG+I1H1CHuc4i14tpYRYeCyVm5UdBxvtbUfalNNulvxnvI07gfHZZdNjqrSbuLZcZvMCXGd+crNoYsGnlI9Y2HK2l+cSr+Cx72QZDRINxNiC0y0XiCZColQl2ZuNxYk5NAZE3kHn1HwUdCi95guMOMn90WBPM3tyU1Wg0QKYNhqSTPyV/C0MjQXIydIZAYbhjGXyjXUqtjuJATluTt8kfEOIwDlP18lk0JcZiSd4hSUfLGsOjSe8yVpYajCgpMcBy9imbUSMJZDrwrjGtAlx+u5UvShvU/WqkpsLrlBhRDiMYM3KPrzU9PFiFg4mqQ4m8En32T4euXGNlzt7PQiqikb7uKtAO64jtFghWrGLE6T0Fge9dmKtNjZMd31quS4zjvSPJAiDZMhWcv/AEir+gp1r/ezzSTbFpHDHDlOKBClOICjNaV9A1FHlqwZhJkkqdlKdVOGAIqDA2aPZzFijVaSYBsTy5E/W69QwNfN3/H6+K8bfUXadh+Phx9DUPrRDTzjTxGncofIgu0GLO9Bc2RtJkdY267eSkr4RwAeSI9UgkgA3AIPJwBzRyBImCFboUc5bNjIBPXYn2KZuNP4ajRlPqH/ACa0FpMzDragCR3Fcl6GLLeBVRcCZuR15ctufLmos0GLjmFbrOezLNRwYczWv/MydWuGhyOa1wJn1cw5zHPp3Oa4ZazYzDZ4tLmz4GORCkMFi680CCb2jqQR8PcuA40MtcydYPgR/td46l6r2uHTx1+RXJcX7OuqV80w1waZ5QMuneCjDT2B7KmDqlwy05zc+nX5rWwXBXkGHTIMkmO/KDdw0CmwnCm0ufXrv5K2MYTYSLeaLfoEdEGMwtNmSL6Zh/6k25erPeeSyMdjAW05uQCABveZPtWzWw5JvKGnwxszGnPwQHMKjw9z4MQPrRW24YMFgtbEOa0LO9MM12l28c+hOwSNthKmMFhNt4jYbzvJVV1Uk2V+tg3OOaoZOwFgByA2Cs0sEALBKwlPCUCTdbdCiCQ3631VenaYUuHrZbz3dFOTorjjbK/EeENINli1MCWD1V1D6wcFSIBlR7Ozo5qo9wF1z+PxHrEbLsMcQbLiuLuGaFkgNlbOkoIKSpsS0c4yhOqsMYAo8yYlfQqkeU9k5qhRuqKKUiUeRqCLk9GqWuDmkggggjYhAAnASPfYT2jsP2mGJpX/AORkB479HDofmNl0+Oo30kPFxsSPcQSHA7E8ivEOxNd7MWxzCRAcXDZzY0PSYXvVGo2th2ubsDPMO3+ugXBkqMqKcXxsqYbHS0seMzSAHA7kfmHJ2l+YBstTD4Jpa1wP9xgBa7TM0D1WuH+JaD79Vi0XDP3/AF5LXwTgKjY3ByyTGl2Hr/CTtGNOrw9lQl12lzQC21zEtJ/cNLFc1iXXaBcxYDW5c7u3K6jBOa5oLRYaA6gtkFpPQwuax+D/ALsbC0eYNx3R4JIhZn0y5zzOnIGR8tZ0UtFl5PktB1ICALb+EGyQpgBPQpWrA2j67kIECTNtBzKsZmnWbe7qozl0sORJjkAB1J2SMKM5mEc9+Ym3uU7qQB681ecwASbCFQqzqbBIxiBzb+KN7wBA1Q1K+zblY3FMWWgypylRSMXIuVeINzZW6yk6qVyFPGEPtzXT4HEZgJUHs7IxUegjjSCq1XieV3QqfFURdZOJpSCChQ/ZPi8QHDVchxexlabq5HgsfiDpVETZT9OUyiST2JRlwmhOUy9880dMnKS1GEEUJBILG6NHgGN9FWBNgQWk8p0PnC9D4L2s9A+92mxGxC8slWKWPeBE2+tFxfIwOb5R7L48qiuL6PoBj2HJVpuzU37j8p3HuPUFS+mAdldodxq0/le08wb+YXkvYntwcM/0db1sPUIzz+QzZ7eUa+a9NxlIsdBMjYi8giREcwQouMl/LsTV6OmDTGVpALiHkj9QgHw9XvgqvjGHOLfiNupJOh6kp+E121GW/E3ruPmFce05nFpbOhtdtuuljrc2Fil6AZsAHY8+XnuoMUSNRrp81tU8I1tjF7DpGk+Qsq1fKbCJNgdx8kbsJiQdlpcPwUXOsWFjYpPphgnyG5SZjhTa7NvEnlGwU2NQsXQ0e6MguBNiZue4aLCx+NDzaI/m6zOLdsGvOVpGVpOmh+axKvHQTrC555a0jpx4r2zpquLbTb6uvPcrk+M4sum6q4njYKy6vEJ1XOk27Z06WkXGEBbHDsZELBwr81gtilQhqY2jbdWlV6wCr0MTNipK77IgMbG0BmO0rFxlKJC2MRUl11Ux9KydbEfZz2UpK1kTphTn0gEwKeV9AecOCkCmlOCsAdEhSCJhykEimKBiVpXa9iu2JYW4eu6aelNzj+C9mHkyTbl3QuIaUSEoKaBZ75hqxa8kWDte9bmEx59dxgk5B5Bwn2ry77O+1YqubhMQ6CbUnm8mLMeekCHeBXpzMLlc1p9UuDgRsCwZjB5RJXnTXF0yiHo0HOcXvcYE5RsOZjcxP0Uza7c8we6Z8zoN9NNpUjS3MDcgGItEbkjcwsTj3aFjCRTguv3D5qUpJdlYQcuiXjXHKOGHpcRUDRsBdzo/LTaLuPzuYXk/ar7QK2LJYwGlRmzAZLtpee7YW710OIxz3uLnGT1jTkBsOib01rKSyx8ov9BrycBTxdU2a1x7gT7lp4fgeMffKGj97gD5LtWPAGiJ1SySUovpDKMl2zjx2SxZNzTA5lx+AUdfsdiQLOpu7iR8F21DECBfX3wnfVBSuVDqDZxfCeFVsO/NWb6jrBwMtn4Lqs7SLIKj81Ku2JyBtWOjXtZUPk9h/wCiy/vEGBolk/JorbRe0KsOMtWd6YhXKNWyVbKtGXjbOB6j3qXHUJbKi4hcgcyFpPZLfrkmRN9nMej6JLZ+6J05rPPAU4QBSL30eWPCcJBJEAk4CUp0wBoShEE0IGsQRShATkImO9+zGk0ekefxTlHQQD8V6LieNOinIzGmZBmJaWlrmO8CYOojdeO9keLCk5zCdYI79/guxdxzqvE+VyWRs9DFGMoI6Hi/H6lQQAKbD+UXn/J2p9gXN4h3VVcTxud1QqcTlci27Z0JKKpF300JmYmVl1Mc3mo/6gjRuR0VCr6ouifiIWDS4mAAk/izdyjRNyNZmOAHc5HUxUHVcxV4m2QJ3lR1+Ndfai0HnR0TMSJqSdaNVvKc2QAf+svkFnR65GsT7CsZ/Fed80W3gGZPIF0eSvcNxmZ/ONfErOOqFU9tm2ynMK8ylAWb99aN1dGJkJUqK8rKOIGaswdSfJbdOisrBNzVyf0t95n4LoKYCKQrZW+6BJXPBJNQh4qiCYJwvfPOCBToQETQmoA6IJAIgE6QtiCWVOEijQASEkinaUoQYVhvEHi0+ahdzUZKnPHGWmhoya6J3Y9/NAca7mo0yh9tj9FfqyJfvTjun+8O5qBEFl8aHoDySJPSHmUgEAcnlWWKC8Ccm/ILgEPpo0+CT3KElTcI+hrZIDcncq3gcZ6MnqqIKeUkscZKqMpNGxSx+d4GwXSYeuIXCU3kGQtXD8WOWFwZcDh/h0wyWdlwZ1nO5uPkLLZp1guPwHEg1gbKvs4p1UEitnS+m6pLnv6oUkdGs88RAIQjXvI84IIgEDSilOKwkSGUpTACSJQylnWNQiU0piUJKDCG8qNLMhzJG7GClKUJchzIWEMFDUemlQ1SUrlS0ZIkpVbqY1FQDlK2spqegkj3oJQkpSh5MSApZkITIhJM6cOUGZIOWv2AtjEuG6s0uKEarLzJ86hLDGQym0bn9VKSxPSHmU6l9uvY/wBRkoRNSSXooiOfr2owkkqRAxwkEkkwoinSSQCAmf8ABOkhIKAQlJJSCCmCSSBhzqEFVJJIwkBSHxTpKQR06SSdAEPkidukksgkb0RSSWYBimSSQMEkkkgE/9k="/>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9156" name="Picture 4" descr="http://image.made-in-china.com/2f0j00ZtaQqWEIRToS/Optical-Calcite-Crystal-Polarization-Components.jpg">
            <a:hlinkClick r:id="rId4"/>
          </p:cNvPr>
          <p:cNvPicPr>
            <a:picLocks noChangeAspect="1" noChangeArrowheads="1"/>
          </p:cNvPicPr>
          <p:nvPr/>
        </p:nvPicPr>
        <p:blipFill>
          <a:blip r:embed="rId5" cstate="print"/>
          <a:srcRect/>
          <a:stretch>
            <a:fillRect/>
          </a:stretch>
        </p:blipFill>
        <p:spPr bwMode="auto">
          <a:xfrm>
            <a:off x="5758047" y="3669767"/>
            <a:ext cx="2575732" cy="2674181"/>
          </a:xfrm>
          <a:prstGeom prst="rect">
            <a:avLst/>
          </a:prstGeom>
          <a:noFill/>
        </p:spPr>
      </p:pic>
      <p:sp>
        <p:nvSpPr>
          <p:cNvPr id="8" name="Rectangle 7"/>
          <p:cNvSpPr/>
          <p:nvPr/>
        </p:nvSpPr>
        <p:spPr>
          <a:xfrm>
            <a:off x="5894751" y="6343948"/>
            <a:ext cx="2427716" cy="369332"/>
          </a:xfrm>
          <a:prstGeom prst="rect">
            <a:avLst/>
          </a:prstGeom>
        </p:spPr>
        <p:txBody>
          <a:bodyPr wrap="none">
            <a:spAutoFit/>
          </a:bodyPr>
          <a:lstStyle/>
          <a:p>
            <a:r>
              <a:rPr lang="en-GB" dirty="0" smtClean="0"/>
              <a:t>Calcite Crystal (Cubic)</a:t>
            </a:r>
            <a:endParaRPr lang="en-GB" dirty="0"/>
          </a:p>
        </p:txBody>
      </p:sp>
    </p:spTree>
    <p:extLst>
      <p:ext uri="{BB962C8B-B14F-4D97-AF65-F5344CB8AC3E}">
        <p14:creationId xmlns:p14="http://schemas.microsoft.com/office/powerpoint/2010/main" val="16844464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127868380"/>
              </p:ext>
            </p:extLst>
          </p:nvPr>
        </p:nvGraphicFramePr>
        <p:xfrm>
          <a:off x="179512" y="260648"/>
          <a:ext cx="8588078" cy="6441058"/>
        </p:xfrm>
        <a:graphic>
          <a:graphicData uri="http://schemas.openxmlformats.org/presentationml/2006/ole">
            <mc:AlternateContent xmlns:mc="http://schemas.openxmlformats.org/markup-compatibility/2006">
              <mc:Choice xmlns:v="urn:schemas-microsoft-com:vml" Requires="v">
                <p:oleObj spid="_x0000_s1084" name="Document" r:id="rId3" imgW="8877336" imgH="5735541" progId="Word.Document.12">
                  <p:embed/>
                </p:oleObj>
              </mc:Choice>
              <mc:Fallback>
                <p:oleObj name="Document" r:id="rId3" imgW="8877336" imgH="5735541" progId="Word.Document.12">
                  <p:embed/>
                  <p:pic>
                    <p:nvPicPr>
                      <p:cNvPr id="0" name="Picture 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260648"/>
                        <a:ext cx="8588078" cy="644105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Box 2"/>
          <p:cNvSpPr txBox="1"/>
          <p:nvPr/>
        </p:nvSpPr>
        <p:spPr>
          <a:xfrm>
            <a:off x="5868144" y="980728"/>
            <a:ext cx="3275856" cy="646331"/>
          </a:xfrm>
          <a:prstGeom prst="rect">
            <a:avLst/>
          </a:prstGeom>
          <a:noFill/>
        </p:spPr>
        <p:txBody>
          <a:bodyPr wrap="square" rtlCol="0">
            <a:spAutoFit/>
          </a:bodyPr>
          <a:lstStyle/>
          <a:p>
            <a:r>
              <a:rPr lang="en-GB" dirty="0" smtClean="0"/>
              <a:t>GYPSUM CRYSTAL GROWTH, NAICA, MEXICO.</a:t>
            </a:r>
            <a:endParaRPr lang="en-GB" dirty="0"/>
          </a:p>
        </p:txBody>
      </p:sp>
    </p:spTree>
    <p:extLst>
      <p:ext uri="{BB962C8B-B14F-4D97-AF65-F5344CB8AC3E}">
        <p14:creationId xmlns:p14="http://schemas.microsoft.com/office/powerpoint/2010/main" val="18179401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971600" y="2708920"/>
            <a:ext cx="7416824" cy="369332"/>
          </a:xfrm>
          <a:prstGeom prst="rect">
            <a:avLst/>
          </a:prstGeom>
          <a:noFill/>
        </p:spPr>
        <p:txBody>
          <a:bodyPr wrap="square" rtlCol="0">
            <a:spAutoFit/>
          </a:bodyPr>
          <a:lstStyle/>
          <a:p>
            <a:r>
              <a:rPr lang="en-GB" dirty="0" smtClean="0"/>
              <a:t>TAKE A LOOK AT CRYSTAL STRUCTURE UNDER THE MICROSCOPE</a:t>
            </a:r>
            <a:endParaRPr lang="en-GB" dirty="0"/>
          </a:p>
        </p:txBody>
      </p:sp>
    </p:spTree>
    <p:extLst>
      <p:ext uri="{BB962C8B-B14F-4D97-AF65-F5344CB8AC3E}">
        <p14:creationId xmlns:p14="http://schemas.microsoft.com/office/powerpoint/2010/main" val="1877759239"/>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columbia.edu/cu/news/06/08/images/HeezenTharp_9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035" y="0"/>
            <a:ext cx="9174035" cy="685800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23728" y="3140968"/>
            <a:ext cx="1728192" cy="369332"/>
          </a:xfrm>
          <a:prstGeom prst="rect">
            <a:avLst/>
          </a:prstGeom>
          <a:noFill/>
        </p:spPr>
        <p:txBody>
          <a:bodyPr wrap="square" rtlCol="0">
            <a:spAutoFit/>
          </a:bodyPr>
          <a:lstStyle/>
          <a:p>
            <a:r>
              <a:rPr lang="en-GB" dirty="0" smtClean="0">
                <a:solidFill>
                  <a:schemeClr val="bg1"/>
                </a:solidFill>
              </a:rPr>
              <a:t>Pacific Ridge</a:t>
            </a:r>
            <a:endParaRPr lang="en-GB" dirty="0">
              <a:solidFill>
                <a:schemeClr val="bg1"/>
              </a:solidFill>
            </a:endParaRPr>
          </a:p>
        </p:txBody>
      </p:sp>
      <p:cxnSp>
        <p:nvCxnSpPr>
          <p:cNvPr id="5" name="Straight Arrow Connector 4"/>
          <p:cNvCxnSpPr>
            <a:stCxn id="3" idx="2"/>
          </p:cNvCxnSpPr>
          <p:nvPr/>
        </p:nvCxnSpPr>
        <p:spPr>
          <a:xfrm>
            <a:off x="2987824" y="3510300"/>
            <a:ext cx="360040" cy="854804"/>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5868144" y="5517232"/>
            <a:ext cx="2061526" cy="369332"/>
          </a:xfrm>
          <a:prstGeom prst="rect">
            <a:avLst/>
          </a:prstGeom>
        </p:spPr>
        <p:txBody>
          <a:bodyPr wrap="none">
            <a:spAutoFit/>
          </a:bodyPr>
          <a:lstStyle/>
          <a:p>
            <a:r>
              <a:rPr lang="en-GB" dirty="0" smtClean="0">
                <a:solidFill>
                  <a:schemeClr val="bg1"/>
                </a:solidFill>
              </a:rPr>
              <a:t>Mid Atlantic Ridge</a:t>
            </a:r>
            <a:endParaRPr lang="en-GB" dirty="0">
              <a:solidFill>
                <a:schemeClr val="bg1"/>
              </a:solidFill>
            </a:endParaRPr>
          </a:p>
        </p:txBody>
      </p:sp>
      <p:cxnSp>
        <p:nvCxnSpPr>
          <p:cNvPr id="7" name="Straight Arrow Connector 6"/>
          <p:cNvCxnSpPr/>
          <p:nvPr/>
        </p:nvCxnSpPr>
        <p:spPr>
          <a:xfrm flipH="1" flipV="1">
            <a:off x="5652120" y="4509120"/>
            <a:ext cx="1080120" cy="108012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251520" y="332656"/>
            <a:ext cx="5623206" cy="369332"/>
          </a:xfrm>
          <a:prstGeom prst="rect">
            <a:avLst/>
          </a:prstGeom>
          <a:solidFill>
            <a:schemeClr val="bg1">
              <a:lumMod val="95000"/>
            </a:schemeClr>
          </a:solidFill>
        </p:spPr>
        <p:txBody>
          <a:bodyPr wrap="none">
            <a:spAutoFit/>
          </a:bodyPr>
          <a:lstStyle/>
          <a:p>
            <a:r>
              <a:rPr lang="en-GB" b="1" u="sng" dirty="0"/>
              <a:t>THE ROCK </a:t>
            </a:r>
            <a:r>
              <a:rPr lang="en-GB" b="1" u="sng" dirty="0" smtClean="0"/>
              <a:t>CYCLE BEGINS at Mid Oceanic Ridges. </a:t>
            </a:r>
            <a:endParaRPr lang="en-US" b="1" dirty="0"/>
          </a:p>
        </p:txBody>
      </p:sp>
    </p:spTree>
    <p:extLst>
      <p:ext uri="{BB962C8B-B14F-4D97-AF65-F5344CB8AC3E}">
        <p14:creationId xmlns:p14="http://schemas.microsoft.com/office/powerpoint/2010/main" val="17856650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54" y="0"/>
            <a:ext cx="9150167" cy="6858000"/>
          </a:xfrm>
          <a:prstGeom prst="rect">
            <a:avLst/>
          </a:prstGeom>
          <a:ln w="28575">
            <a:solidFill>
              <a:schemeClr val="tx1"/>
            </a:solidFill>
          </a:ln>
        </p:spPr>
      </p:pic>
      <p:sp>
        <p:nvSpPr>
          <p:cNvPr id="2" name="TextBox 1"/>
          <p:cNvSpPr txBox="1"/>
          <p:nvPr/>
        </p:nvSpPr>
        <p:spPr>
          <a:xfrm>
            <a:off x="323528" y="116632"/>
            <a:ext cx="8640960" cy="461665"/>
          </a:xfrm>
          <a:prstGeom prst="rect">
            <a:avLst/>
          </a:prstGeom>
          <a:noFill/>
        </p:spPr>
        <p:txBody>
          <a:bodyPr wrap="square" rtlCol="0">
            <a:spAutoFit/>
          </a:bodyPr>
          <a:lstStyle/>
          <a:p>
            <a:pPr algn="ctr"/>
            <a:r>
              <a:rPr lang="en-GB" sz="2400" u="sng" dirty="0" smtClean="0"/>
              <a:t>THE ROCK CYCLE </a:t>
            </a:r>
            <a:r>
              <a:rPr lang="en-GB" sz="2400" dirty="0" smtClean="0"/>
              <a:t>– The interaction between plates and climate </a:t>
            </a:r>
            <a:endParaRPr lang="en-GB" sz="2400" dirty="0"/>
          </a:p>
        </p:txBody>
      </p:sp>
      <p:sp>
        <p:nvSpPr>
          <p:cNvPr id="4" name="TextBox 3"/>
          <p:cNvSpPr txBox="1"/>
          <p:nvPr/>
        </p:nvSpPr>
        <p:spPr>
          <a:xfrm>
            <a:off x="107504" y="1268760"/>
            <a:ext cx="1800200" cy="1200329"/>
          </a:xfrm>
          <a:prstGeom prst="rect">
            <a:avLst/>
          </a:prstGeom>
          <a:noFill/>
        </p:spPr>
        <p:txBody>
          <a:bodyPr wrap="square" rtlCol="0">
            <a:spAutoFit/>
          </a:bodyPr>
          <a:lstStyle/>
          <a:p>
            <a:r>
              <a:rPr lang="en-GB" b="1" dirty="0" smtClean="0">
                <a:solidFill>
                  <a:srgbClr val="0070C0"/>
                </a:solidFill>
              </a:rPr>
              <a:t>Creation (constructive) at mid-oceanic ridge</a:t>
            </a:r>
            <a:endParaRPr lang="en-GB" b="1" dirty="0">
              <a:solidFill>
                <a:srgbClr val="0070C0"/>
              </a:solidFill>
            </a:endParaRPr>
          </a:p>
        </p:txBody>
      </p:sp>
      <p:cxnSp>
        <p:nvCxnSpPr>
          <p:cNvPr id="6" name="Straight Arrow Connector 5"/>
          <p:cNvCxnSpPr/>
          <p:nvPr/>
        </p:nvCxnSpPr>
        <p:spPr>
          <a:xfrm>
            <a:off x="107504" y="1628800"/>
            <a:ext cx="0" cy="122413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7" name="TextBox 6"/>
          <p:cNvSpPr txBox="1"/>
          <p:nvPr/>
        </p:nvSpPr>
        <p:spPr>
          <a:xfrm>
            <a:off x="2781437" y="5805264"/>
            <a:ext cx="1800200" cy="923330"/>
          </a:xfrm>
          <a:prstGeom prst="rect">
            <a:avLst/>
          </a:prstGeom>
          <a:noFill/>
        </p:spPr>
        <p:txBody>
          <a:bodyPr wrap="square" rtlCol="0">
            <a:spAutoFit/>
          </a:bodyPr>
          <a:lstStyle/>
          <a:p>
            <a:r>
              <a:rPr lang="en-GB" b="1" dirty="0" smtClean="0">
                <a:solidFill>
                  <a:srgbClr val="0070C0"/>
                </a:solidFill>
              </a:rPr>
              <a:t>Subduction</a:t>
            </a:r>
          </a:p>
          <a:p>
            <a:r>
              <a:rPr lang="en-GB" b="1" dirty="0" smtClean="0">
                <a:solidFill>
                  <a:srgbClr val="0070C0"/>
                </a:solidFill>
              </a:rPr>
              <a:t>(destructive plate margin)</a:t>
            </a:r>
            <a:endParaRPr lang="en-GB" b="1" dirty="0">
              <a:solidFill>
                <a:srgbClr val="0070C0"/>
              </a:solidFill>
            </a:endParaRPr>
          </a:p>
        </p:txBody>
      </p:sp>
      <p:cxnSp>
        <p:nvCxnSpPr>
          <p:cNvPr id="8" name="Straight Arrow Connector 7"/>
          <p:cNvCxnSpPr>
            <a:stCxn id="7" idx="1"/>
          </p:cNvCxnSpPr>
          <p:nvPr/>
        </p:nvCxnSpPr>
        <p:spPr>
          <a:xfrm flipH="1" flipV="1">
            <a:off x="2335260" y="5733256"/>
            <a:ext cx="446177" cy="533673"/>
          </a:xfrm>
          <a:prstGeom prst="straightConnector1">
            <a:avLst/>
          </a:prstGeom>
          <a:ln w="38100">
            <a:solidFill>
              <a:srgbClr val="0070C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9728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22" y="-1"/>
            <a:ext cx="9144000" cy="6858000"/>
          </a:xfrm>
          <a:prstGeom prst="rect">
            <a:avLst/>
          </a:prstGeom>
          <a:ln w="28575">
            <a:solidFill>
              <a:schemeClr val="tx1"/>
            </a:solidFill>
          </a:ln>
        </p:spPr>
      </p:pic>
      <p:cxnSp>
        <p:nvCxnSpPr>
          <p:cNvPr id="4" name="Straight Arrow Connector 3"/>
          <p:cNvCxnSpPr/>
          <p:nvPr/>
        </p:nvCxnSpPr>
        <p:spPr>
          <a:xfrm flipH="1" flipV="1">
            <a:off x="611560" y="764704"/>
            <a:ext cx="201362" cy="72008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79512" y="332656"/>
            <a:ext cx="1083862" cy="600164"/>
          </a:xfrm>
          <a:prstGeom prst="rect">
            <a:avLst/>
          </a:prstGeom>
          <a:noFill/>
        </p:spPr>
        <p:txBody>
          <a:bodyPr wrap="square" rtlCol="0">
            <a:spAutoFit/>
          </a:bodyPr>
          <a:lstStyle/>
          <a:p>
            <a:r>
              <a:rPr lang="en-GB" sz="1100" b="1" dirty="0" smtClean="0">
                <a:solidFill>
                  <a:srgbClr val="0070C0"/>
                </a:solidFill>
              </a:rPr>
              <a:t>Deep Focus Earthquake</a:t>
            </a:r>
          </a:p>
          <a:p>
            <a:r>
              <a:rPr lang="en-GB" sz="1100" b="1" dirty="0" smtClean="0">
                <a:solidFill>
                  <a:srgbClr val="0070C0"/>
                </a:solidFill>
              </a:rPr>
              <a:t> Belt</a:t>
            </a:r>
            <a:endParaRPr lang="en-GB" sz="1100" b="1" dirty="0">
              <a:solidFill>
                <a:srgbClr val="0070C0"/>
              </a:solidFill>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88223" y="5085184"/>
            <a:ext cx="2538781" cy="1772815"/>
          </a:xfrm>
          <a:prstGeom prst="rect">
            <a:avLst/>
          </a:prstGeom>
        </p:spPr>
      </p:pic>
      <p:sp>
        <p:nvSpPr>
          <p:cNvPr id="6" name="TextBox 5"/>
          <p:cNvSpPr txBox="1"/>
          <p:nvPr/>
        </p:nvSpPr>
        <p:spPr>
          <a:xfrm>
            <a:off x="3275856" y="4941168"/>
            <a:ext cx="2232248" cy="307777"/>
          </a:xfrm>
          <a:prstGeom prst="rect">
            <a:avLst/>
          </a:prstGeom>
          <a:noFill/>
        </p:spPr>
        <p:txBody>
          <a:bodyPr wrap="square" rtlCol="0">
            <a:spAutoFit/>
          </a:bodyPr>
          <a:lstStyle/>
          <a:p>
            <a:r>
              <a:rPr lang="en-GB" sz="1400" b="1" dirty="0" smtClean="0">
                <a:solidFill>
                  <a:srgbClr val="0070C0"/>
                </a:solidFill>
              </a:rPr>
              <a:t>Pacific Ring of Fire</a:t>
            </a:r>
            <a:endParaRPr lang="en-GB" sz="1400" b="1" dirty="0">
              <a:solidFill>
                <a:srgbClr val="0070C0"/>
              </a:solidFill>
            </a:endParaRPr>
          </a:p>
        </p:txBody>
      </p:sp>
      <p:cxnSp>
        <p:nvCxnSpPr>
          <p:cNvPr id="8" name="Straight Arrow Connector 7"/>
          <p:cNvCxnSpPr/>
          <p:nvPr/>
        </p:nvCxnSpPr>
        <p:spPr>
          <a:xfrm flipH="1" flipV="1">
            <a:off x="2483768" y="2996952"/>
            <a:ext cx="864096" cy="20162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1475656" y="620688"/>
            <a:ext cx="1008112" cy="523220"/>
          </a:xfrm>
          <a:prstGeom prst="rect">
            <a:avLst/>
          </a:prstGeom>
          <a:noFill/>
        </p:spPr>
        <p:txBody>
          <a:bodyPr wrap="square" rtlCol="0">
            <a:spAutoFit/>
          </a:bodyPr>
          <a:lstStyle/>
          <a:p>
            <a:r>
              <a:rPr lang="en-GB" sz="1400" b="1" dirty="0" smtClean="0"/>
              <a:t>Eurasian Plate</a:t>
            </a:r>
            <a:endParaRPr lang="en-GB" sz="1400" b="1" dirty="0"/>
          </a:p>
        </p:txBody>
      </p:sp>
      <p:sp>
        <p:nvSpPr>
          <p:cNvPr id="12" name="TextBox 11"/>
          <p:cNvSpPr txBox="1"/>
          <p:nvPr/>
        </p:nvSpPr>
        <p:spPr>
          <a:xfrm>
            <a:off x="251520" y="3356992"/>
            <a:ext cx="1224136" cy="600164"/>
          </a:xfrm>
          <a:prstGeom prst="rect">
            <a:avLst/>
          </a:prstGeom>
          <a:solidFill>
            <a:schemeClr val="bg1">
              <a:lumMod val="95000"/>
            </a:schemeClr>
          </a:solidFill>
        </p:spPr>
        <p:txBody>
          <a:bodyPr wrap="square" rtlCol="0">
            <a:spAutoFit/>
          </a:bodyPr>
          <a:lstStyle/>
          <a:p>
            <a:r>
              <a:rPr lang="en-GB" sz="1100" b="1" dirty="0" smtClean="0"/>
              <a:t>Indian –Australian Plate</a:t>
            </a:r>
            <a:endParaRPr lang="en-GB" sz="1100" b="1" dirty="0"/>
          </a:p>
        </p:txBody>
      </p:sp>
    </p:spTree>
    <p:extLst>
      <p:ext uri="{BB962C8B-B14F-4D97-AF65-F5344CB8AC3E}">
        <p14:creationId xmlns:p14="http://schemas.microsoft.com/office/powerpoint/2010/main" val="20524197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54616" cy="6858000"/>
          </a:xfrm>
          <a:prstGeom prst="rect">
            <a:avLst/>
          </a:prstGeom>
          <a:ln w="19050">
            <a:solidFill>
              <a:schemeClr val="tx1"/>
            </a:solidFill>
          </a:ln>
        </p:spPr>
      </p:pic>
      <p:sp>
        <p:nvSpPr>
          <p:cNvPr id="3" name="TextBox 2"/>
          <p:cNvSpPr txBox="1"/>
          <p:nvPr/>
        </p:nvSpPr>
        <p:spPr>
          <a:xfrm>
            <a:off x="3851920" y="0"/>
            <a:ext cx="3096344" cy="215444"/>
          </a:xfrm>
          <a:prstGeom prst="rect">
            <a:avLst/>
          </a:prstGeom>
          <a:solidFill>
            <a:schemeClr val="tx1"/>
          </a:solidFill>
        </p:spPr>
        <p:txBody>
          <a:bodyPr wrap="square" rtlCol="0">
            <a:spAutoFit/>
          </a:bodyPr>
          <a:lstStyle/>
          <a:p>
            <a:endParaRPr lang="en-GB" sz="800" dirty="0"/>
          </a:p>
        </p:txBody>
      </p:sp>
      <p:sp>
        <p:nvSpPr>
          <p:cNvPr id="4" name="TextBox 3"/>
          <p:cNvSpPr txBox="1"/>
          <p:nvPr/>
        </p:nvSpPr>
        <p:spPr>
          <a:xfrm>
            <a:off x="6292712" y="1034826"/>
            <a:ext cx="1440160" cy="400110"/>
          </a:xfrm>
          <a:prstGeom prst="rect">
            <a:avLst/>
          </a:prstGeom>
          <a:noFill/>
        </p:spPr>
        <p:txBody>
          <a:bodyPr wrap="square" rtlCol="0">
            <a:spAutoFit/>
          </a:bodyPr>
          <a:lstStyle/>
          <a:p>
            <a:r>
              <a:rPr lang="en-GB" sz="2000" dirty="0" smtClean="0">
                <a:solidFill>
                  <a:schemeClr val="bg1"/>
                </a:solidFill>
              </a:rPr>
              <a:t>MARIANA</a:t>
            </a:r>
            <a:endParaRPr lang="en-GB" sz="2000" dirty="0">
              <a:solidFill>
                <a:schemeClr val="bg1"/>
              </a:solidFill>
            </a:endParaRPr>
          </a:p>
        </p:txBody>
      </p:sp>
    </p:spTree>
    <p:extLst>
      <p:ext uri="{BB962C8B-B14F-4D97-AF65-F5344CB8AC3E}">
        <p14:creationId xmlns:p14="http://schemas.microsoft.com/office/powerpoint/2010/main" val="25582651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476672"/>
            <a:ext cx="8352928" cy="1477328"/>
          </a:xfrm>
          <a:prstGeom prst="rect">
            <a:avLst/>
          </a:prstGeom>
          <a:noFill/>
        </p:spPr>
        <p:txBody>
          <a:bodyPr wrap="square" rtlCol="0">
            <a:spAutoFit/>
          </a:bodyPr>
          <a:lstStyle/>
          <a:p>
            <a:pPr algn="just"/>
            <a:r>
              <a:rPr lang="en-GB" dirty="0" smtClean="0"/>
              <a:t>An </a:t>
            </a:r>
            <a:r>
              <a:rPr lang="en-GB" b="1" dirty="0" smtClean="0">
                <a:solidFill>
                  <a:srgbClr val="0070C0"/>
                </a:solidFill>
              </a:rPr>
              <a:t>Ocean Trench </a:t>
            </a:r>
            <a:r>
              <a:rPr lang="en-GB" dirty="0" smtClean="0"/>
              <a:t>usually marks the junction between a descending oceanic plate and the overriding continental plate. </a:t>
            </a:r>
          </a:p>
          <a:p>
            <a:pPr algn="just"/>
            <a:r>
              <a:rPr lang="en-GB" dirty="0" smtClean="0"/>
              <a:t>As the plate descends it tends to stick to the continental plate before slipping again. </a:t>
            </a:r>
          </a:p>
          <a:p>
            <a:pPr algn="just"/>
            <a:r>
              <a:rPr lang="en-GB" dirty="0" smtClean="0"/>
              <a:t>This is an inclined zone of shallow / depth earthquakes known as the </a:t>
            </a:r>
            <a:r>
              <a:rPr lang="en-GB" b="1" dirty="0" smtClean="0">
                <a:solidFill>
                  <a:srgbClr val="0070C0"/>
                </a:solidFill>
              </a:rPr>
              <a:t>Benioff Zone.</a:t>
            </a:r>
            <a:endParaRPr lang="en-GB" b="1" dirty="0">
              <a:solidFill>
                <a:srgbClr val="0070C0"/>
              </a:solidFill>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5536" y="2060848"/>
            <a:ext cx="8554241" cy="4548283"/>
          </a:xfrm>
          <a:prstGeom prst="rect">
            <a:avLst/>
          </a:prstGeom>
          <a:ln w="19050">
            <a:solidFill>
              <a:schemeClr val="tx1"/>
            </a:solidFill>
          </a:ln>
        </p:spPr>
      </p:pic>
    </p:spTree>
    <p:extLst>
      <p:ext uri="{BB962C8B-B14F-4D97-AF65-F5344CB8AC3E}">
        <p14:creationId xmlns:p14="http://schemas.microsoft.com/office/powerpoint/2010/main" val="19202554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57430" y="10536"/>
            <a:ext cx="4986570" cy="6858000"/>
          </a:xfrm>
          <a:prstGeom prst="rect">
            <a:avLst/>
          </a:prstGeom>
          <a:ln w="28575">
            <a:solidFill>
              <a:schemeClr val="tx1"/>
            </a:solidFill>
          </a:ln>
        </p:spPr>
      </p:pic>
      <p:sp>
        <p:nvSpPr>
          <p:cNvPr id="3" name="TextBox 2"/>
          <p:cNvSpPr txBox="1"/>
          <p:nvPr/>
        </p:nvSpPr>
        <p:spPr>
          <a:xfrm>
            <a:off x="251520" y="980728"/>
            <a:ext cx="3168352" cy="3108543"/>
          </a:xfrm>
          <a:prstGeom prst="rect">
            <a:avLst/>
          </a:prstGeom>
          <a:noFill/>
        </p:spPr>
        <p:txBody>
          <a:bodyPr wrap="square" rtlCol="0">
            <a:spAutoFit/>
          </a:bodyPr>
          <a:lstStyle/>
          <a:p>
            <a:r>
              <a:rPr lang="en-GB" sz="2800" b="1" dirty="0" smtClean="0">
                <a:solidFill>
                  <a:srgbClr val="0070C0"/>
                </a:solidFill>
                <a:latin typeface="+mj-lt"/>
              </a:rPr>
              <a:t>The creation of oceanic crust occurs at Mid Ocean Ridges – </a:t>
            </a:r>
          </a:p>
          <a:p>
            <a:r>
              <a:rPr lang="en-GB" sz="2800" b="1" dirty="0" smtClean="0">
                <a:solidFill>
                  <a:srgbClr val="0070C0"/>
                </a:solidFill>
                <a:latin typeface="+mj-lt"/>
              </a:rPr>
              <a:t>In a process known as ‘Sea floor spreading’</a:t>
            </a:r>
            <a:endParaRPr lang="en-GB" sz="2800" b="1" dirty="0">
              <a:solidFill>
                <a:srgbClr val="0070C0"/>
              </a:solidFill>
              <a:latin typeface="+mj-lt"/>
            </a:endParaRPr>
          </a:p>
        </p:txBody>
      </p:sp>
      <p:sp>
        <p:nvSpPr>
          <p:cNvPr id="4" name="Rectangle 3"/>
          <p:cNvSpPr/>
          <p:nvPr/>
        </p:nvSpPr>
        <p:spPr>
          <a:xfrm>
            <a:off x="251520" y="4509120"/>
            <a:ext cx="3528392" cy="646331"/>
          </a:xfrm>
          <a:prstGeom prst="rect">
            <a:avLst/>
          </a:prstGeom>
        </p:spPr>
        <p:txBody>
          <a:bodyPr wrap="square">
            <a:spAutoFit/>
          </a:bodyPr>
          <a:lstStyle/>
          <a:p>
            <a:r>
              <a:rPr lang="en-GB" b="1" dirty="0" smtClean="0">
                <a:solidFill>
                  <a:srgbClr val="0070C0"/>
                </a:solidFill>
              </a:rPr>
              <a:t>Divergent Boundary Video – Subsea Smokers</a:t>
            </a:r>
            <a:r>
              <a:rPr lang="en-GB" sz="1600" dirty="0" smtClean="0"/>
              <a:t>.</a:t>
            </a:r>
            <a:endParaRPr lang="en-GB" sz="1600" dirty="0"/>
          </a:p>
        </p:txBody>
      </p:sp>
      <p:sp>
        <p:nvSpPr>
          <p:cNvPr id="5" name="Rectangle 4"/>
          <p:cNvSpPr/>
          <p:nvPr/>
        </p:nvSpPr>
        <p:spPr>
          <a:xfrm>
            <a:off x="323528" y="5733256"/>
            <a:ext cx="2880320" cy="646331"/>
          </a:xfrm>
          <a:prstGeom prst="rect">
            <a:avLst/>
          </a:prstGeom>
        </p:spPr>
        <p:txBody>
          <a:bodyPr wrap="square">
            <a:spAutoFit/>
          </a:bodyPr>
          <a:lstStyle/>
          <a:p>
            <a:r>
              <a:rPr lang="en-GB" u="sng" dirty="0" smtClean="0">
                <a:hlinkClick r:id="rId3"/>
              </a:rPr>
              <a:t>http://www.youtube.com/watch?v=V36LnXI37Vw</a:t>
            </a:r>
            <a:endParaRPr lang="en-GB" dirty="0"/>
          </a:p>
        </p:txBody>
      </p:sp>
      <p:sp>
        <p:nvSpPr>
          <p:cNvPr id="6" name="TextBox 5"/>
          <p:cNvSpPr txBox="1"/>
          <p:nvPr/>
        </p:nvSpPr>
        <p:spPr>
          <a:xfrm>
            <a:off x="4167770" y="5295072"/>
            <a:ext cx="2708485" cy="1569660"/>
          </a:xfrm>
          <a:prstGeom prst="rect">
            <a:avLst/>
          </a:prstGeom>
          <a:solidFill>
            <a:schemeClr val="bg1"/>
          </a:solidFill>
        </p:spPr>
        <p:txBody>
          <a:bodyPr wrap="square" rtlCol="0">
            <a:spAutoFit/>
          </a:bodyPr>
          <a:lstStyle/>
          <a:p>
            <a:r>
              <a:rPr lang="en-GB" sz="1200" b="1" dirty="0" smtClean="0"/>
              <a:t>The crest of the mid Atlantic ridge runs through Iceland, where it is covered by a lake in one section. This diver swims over that constructive ridge. </a:t>
            </a:r>
          </a:p>
          <a:p>
            <a:r>
              <a:rPr lang="en-GB" sz="1200" b="1" dirty="0" smtClean="0"/>
              <a:t>On the left is the North American Plate. On the right is the Eurasian Plate.</a:t>
            </a:r>
            <a:endParaRPr lang="en-GB" sz="1200" b="1" dirty="0"/>
          </a:p>
        </p:txBody>
      </p:sp>
    </p:spTree>
    <p:extLst>
      <p:ext uri="{BB962C8B-B14F-4D97-AF65-F5344CB8AC3E}">
        <p14:creationId xmlns:p14="http://schemas.microsoft.com/office/powerpoint/2010/main" val="5769558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9512" y="908720"/>
            <a:ext cx="8430278" cy="2308324"/>
          </a:xfrm>
          <a:prstGeom prst="rect">
            <a:avLst/>
          </a:prstGeom>
        </p:spPr>
        <p:txBody>
          <a:bodyPr wrap="square">
            <a:spAutoFit/>
          </a:bodyPr>
          <a:lstStyle/>
          <a:p>
            <a:r>
              <a:rPr lang="en-GB" dirty="0" smtClean="0"/>
              <a:t>Most </a:t>
            </a:r>
            <a:r>
              <a:rPr lang="en-GB" dirty="0"/>
              <a:t>types of rock can be placed into one of three broad groups, according to how the rock originated, </a:t>
            </a:r>
            <a:endParaRPr lang="en-GB" dirty="0" smtClean="0"/>
          </a:p>
          <a:p>
            <a:r>
              <a:rPr lang="en-GB" dirty="0" smtClean="0"/>
              <a:t>as </a:t>
            </a:r>
            <a:r>
              <a:rPr lang="en-GB" dirty="0"/>
              <a:t>follows</a:t>
            </a:r>
            <a:r>
              <a:rPr lang="en-GB" dirty="0" smtClean="0"/>
              <a:t>:</a:t>
            </a:r>
          </a:p>
          <a:p>
            <a:endParaRPr lang="en-GB" dirty="0" smtClean="0"/>
          </a:p>
          <a:p>
            <a:pPr lvl="0"/>
            <a:r>
              <a:rPr lang="en-GB" sz="2400" b="1" dirty="0" smtClean="0">
                <a:solidFill>
                  <a:srgbClr val="0070C0"/>
                </a:solidFill>
              </a:rPr>
              <a:t>1. IGNEOUS</a:t>
            </a:r>
          </a:p>
          <a:p>
            <a:pPr lvl="0"/>
            <a:r>
              <a:rPr lang="en-GB" sz="2400" b="1" dirty="0" smtClean="0">
                <a:solidFill>
                  <a:srgbClr val="0070C0"/>
                </a:solidFill>
              </a:rPr>
              <a:t>2. SEDIMENTARY</a:t>
            </a:r>
          </a:p>
          <a:p>
            <a:pPr lvl="0"/>
            <a:r>
              <a:rPr lang="en-GB" sz="2400" b="1" dirty="0" smtClean="0">
                <a:solidFill>
                  <a:srgbClr val="0070C0"/>
                </a:solidFill>
              </a:rPr>
              <a:t>3. METAMORPHIC</a:t>
            </a:r>
            <a:endParaRPr lang="en-GB" sz="2400" b="1" dirty="0">
              <a:solidFill>
                <a:srgbClr val="0070C0"/>
              </a:solidFill>
            </a:endParaRPr>
          </a:p>
        </p:txBody>
      </p:sp>
      <p:pic>
        <p:nvPicPr>
          <p:cNvPr id="1034" name="Picture 10" descr="C:\Users\fad-an\Desktop\STUDENTS 2013-2014\LECTURES\GEOLOGY\rock%20classifica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73534" y="1518433"/>
            <a:ext cx="5791064" cy="469681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4988" y="161867"/>
            <a:ext cx="5633345" cy="707886"/>
          </a:xfrm>
          <a:prstGeom prst="rect">
            <a:avLst/>
          </a:prstGeom>
          <a:solidFill>
            <a:schemeClr val="bg1">
              <a:lumMod val="95000"/>
            </a:schemeClr>
          </a:solidFill>
        </p:spPr>
        <p:txBody>
          <a:bodyPr wrap="square" rtlCol="0">
            <a:spAutoFit/>
          </a:bodyPr>
          <a:lstStyle/>
          <a:p>
            <a:r>
              <a:rPr lang="en-GB" sz="4000" b="1" dirty="0" smtClean="0">
                <a:solidFill>
                  <a:srgbClr val="0070C0"/>
                </a:solidFill>
              </a:rPr>
              <a:t>Classification of Rocks</a:t>
            </a:r>
            <a:endParaRPr lang="en-GB" sz="4000" b="1" dirty="0">
              <a:solidFill>
                <a:srgbClr val="0070C0"/>
              </a:solidFill>
            </a:endParaRPr>
          </a:p>
        </p:txBody>
      </p:sp>
      <p:sp>
        <p:nvSpPr>
          <p:cNvPr id="3" name="TextBox 2"/>
          <p:cNvSpPr txBox="1"/>
          <p:nvPr/>
        </p:nvSpPr>
        <p:spPr>
          <a:xfrm>
            <a:off x="1887991" y="4363307"/>
            <a:ext cx="1082208" cy="369332"/>
          </a:xfrm>
          <a:prstGeom prst="rect">
            <a:avLst/>
          </a:prstGeom>
          <a:solidFill>
            <a:schemeClr val="bg1">
              <a:lumMod val="95000"/>
            </a:schemeClr>
          </a:solidFill>
          <a:ln w="9525">
            <a:solidFill>
              <a:schemeClr val="tx1"/>
            </a:solidFill>
          </a:ln>
        </p:spPr>
        <p:txBody>
          <a:bodyPr wrap="square" rtlCol="0">
            <a:spAutoFit/>
          </a:bodyPr>
          <a:lstStyle/>
          <a:p>
            <a:r>
              <a:rPr lang="en-GB" dirty="0" smtClean="0"/>
              <a:t>SOURCE</a:t>
            </a:r>
            <a:endParaRPr lang="en-GB" dirty="0"/>
          </a:p>
        </p:txBody>
      </p:sp>
      <p:sp>
        <p:nvSpPr>
          <p:cNvPr id="4" name="TextBox 3"/>
          <p:cNvSpPr txBox="1"/>
          <p:nvPr/>
        </p:nvSpPr>
        <p:spPr>
          <a:xfrm>
            <a:off x="1653068" y="5322113"/>
            <a:ext cx="1338593" cy="615553"/>
          </a:xfrm>
          <a:prstGeom prst="rect">
            <a:avLst/>
          </a:prstGeom>
          <a:solidFill>
            <a:schemeClr val="bg1">
              <a:lumMod val="95000"/>
            </a:schemeClr>
          </a:solidFill>
          <a:ln w="9525">
            <a:solidFill>
              <a:schemeClr val="tx1"/>
            </a:solidFill>
          </a:ln>
        </p:spPr>
        <p:txBody>
          <a:bodyPr wrap="square" rtlCol="0">
            <a:spAutoFit/>
          </a:bodyPr>
          <a:lstStyle/>
          <a:p>
            <a:pPr algn="ctr"/>
            <a:r>
              <a:rPr lang="en-GB" dirty="0" smtClean="0"/>
              <a:t>PROCESS </a:t>
            </a:r>
            <a:r>
              <a:rPr lang="en-GB" sz="1600" dirty="0" smtClean="0"/>
              <a:t>of Formation</a:t>
            </a:r>
            <a:endParaRPr lang="en-GB" sz="1600" dirty="0"/>
          </a:p>
        </p:txBody>
      </p:sp>
      <p:sp>
        <p:nvSpPr>
          <p:cNvPr id="5" name="TextBox 4"/>
          <p:cNvSpPr txBox="1"/>
          <p:nvPr/>
        </p:nvSpPr>
        <p:spPr>
          <a:xfrm>
            <a:off x="3104310" y="3892290"/>
            <a:ext cx="377665" cy="2308324"/>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cxnSp>
        <p:nvCxnSpPr>
          <p:cNvPr id="8" name="Straight Arrow Connector 7"/>
          <p:cNvCxnSpPr/>
          <p:nvPr/>
        </p:nvCxnSpPr>
        <p:spPr>
          <a:xfrm>
            <a:off x="2970199" y="4547973"/>
            <a:ext cx="51177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2970198" y="5629890"/>
            <a:ext cx="51177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3923928" y="6352624"/>
            <a:ext cx="4572000" cy="400110"/>
          </a:xfrm>
          <a:prstGeom prst="rect">
            <a:avLst/>
          </a:prstGeom>
        </p:spPr>
        <p:txBody>
          <a:bodyPr>
            <a:spAutoFit/>
          </a:bodyPr>
          <a:lstStyle/>
          <a:p>
            <a:pPr algn="ctr"/>
            <a:r>
              <a:rPr lang="en-GB" sz="1000" b="1" dirty="0" smtClean="0">
                <a:solidFill>
                  <a:srgbClr val="0070C0"/>
                </a:solidFill>
              </a:rPr>
              <a:t>Lithification </a:t>
            </a:r>
            <a:r>
              <a:rPr lang="en-GB" sz="1000" b="1" dirty="0" smtClean="0"/>
              <a:t>(also called </a:t>
            </a:r>
            <a:r>
              <a:rPr lang="en-GB" sz="1000" b="1" dirty="0">
                <a:solidFill>
                  <a:srgbClr val="0070C0"/>
                </a:solidFill>
              </a:rPr>
              <a:t>D</a:t>
            </a:r>
            <a:r>
              <a:rPr lang="en-GB" sz="1000" b="1" dirty="0" smtClean="0">
                <a:solidFill>
                  <a:srgbClr val="0070C0"/>
                </a:solidFill>
              </a:rPr>
              <a:t>iagenisis</a:t>
            </a:r>
            <a:r>
              <a:rPr lang="en-GB" sz="1000" b="1" dirty="0" smtClean="0"/>
              <a:t>)</a:t>
            </a:r>
            <a:r>
              <a:rPr lang="en-GB" sz="1000" dirty="0" smtClean="0"/>
              <a:t> is the </a:t>
            </a:r>
            <a:r>
              <a:rPr lang="en-GB" sz="1000" dirty="0"/>
              <a:t>consolidation of a </a:t>
            </a:r>
            <a:endParaRPr lang="en-GB" sz="1000" dirty="0" smtClean="0"/>
          </a:p>
          <a:p>
            <a:pPr algn="ctr"/>
            <a:r>
              <a:rPr lang="en-GB" sz="1000" dirty="0" smtClean="0"/>
              <a:t>loosely </a:t>
            </a:r>
            <a:r>
              <a:rPr lang="en-GB" sz="1000" dirty="0"/>
              <a:t>deposited sediment </a:t>
            </a:r>
            <a:r>
              <a:rPr lang="en-GB" sz="1000" dirty="0" smtClean="0"/>
              <a:t>into </a:t>
            </a:r>
            <a:r>
              <a:rPr lang="en-GB" sz="1000" dirty="0"/>
              <a:t>a hard sedimentary rock</a:t>
            </a:r>
          </a:p>
        </p:txBody>
      </p:sp>
      <p:cxnSp>
        <p:nvCxnSpPr>
          <p:cNvPr id="11" name="Straight Arrow Connector 10"/>
          <p:cNvCxnSpPr/>
          <p:nvPr/>
        </p:nvCxnSpPr>
        <p:spPr>
          <a:xfrm flipH="1" flipV="1">
            <a:off x="6084168" y="5893241"/>
            <a:ext cx="1" cy="45938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839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79712" y="908720"/>
            <a:ext cx="4878900" cy="707886"/>
          </a:xfrm>
          <a:prstGeom prst="rect">
            <a:avLst/>
          </a:prstGeom>
        </p:spPr>
        <p:txBody>
          <a:bodyPr wrap="none">
            <a:spAutoFit/>
          </a:bodyPr>
          <a:lstStyle/>
          <a:p>
            <a:pPr lvl="0"/>
            <a:r>
              <a:rPr lang="en-GB" sz="4000" b="1" dirty="0"/>
              <a:t>1. IGNEOUS ROCKS</a:t>
            </a:r>
            <a:endParaRPr lang="en-GB" sz="4000" dirty="0"/>
          </a:p>
        </p:txBody>
      </p:sp>
      <p:pic>
        <p:nvPicPr>
          <p:cNvPr id="3" name="Picture 2" descr="http://content5.videojug.com/e9/e9496a82-5ff7-a451-c602-ff0008ca4ddf/geology-igneous-rocks.WidePlayer.jpg?v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060848"/>
            <a:ext cx="6912767" cy="388843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87910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96752"/>
            <a:ext cx="8136904" cy="2308324"/>
          </a:xfrm>
          <a:prstGeom prst="rect">
            <a:avLst/>
          </a:prstGeom>
        </p:spPr>
        <p:txBody>
          <a:bodyPr wrap="square">
            <a:spAutoFit/>
          </a:bodyPr>
          <a:lstStyle/>
          <a:p>
            <a:pPr algn="just">
              <a:buFont typeface="Arial" pitchFamily="34" charset="0"/>
              <a:buChar char="•"/>
            </a:pPr>
            <a:r>
              <a:rPr lang="en-GB" dirty="0" smtClean="0"/>
              <a:t> The molten rock from the MANTLE seeps upwards into the upper layers of</a:t>
            </a:r>
          </a:p>
          <a:p>
            <a:pPr algn="just"/>
            <a:r>
              <a:rPr lang="en-GB" dirty="0" smtClean="0"/>
              <a:t>   the earth’s crust, forming underground bodies of ‘</a:t>
            </a:r>
            <a:r>
              <a:rPr lang="en-GB" b="1" dirty="0" smtClean="0">
                <a:solidFill>
                  <a:srgbClr val="0070C0"/>
                </a:solidFill>
              </a:rPr>
              <a:t>magma</a:t>
            </a:r>
            <a:r>
              <a:rPr lang="en-GB" dirty="0" smtClean="0"/>
              <a:t>’. </a:t>
            </a:r>
          </a:p>
          <a:p>
            <a:pPr algn="just"/>
            <a:endParaRPr lang="en-GB" b="1" dirty="0" smtClean="0">
              <a:solidFill>
                <a:srgbClr val="0070C0"/>
              </a:solidFill>
            </a:endParaRPr>
          </a:p>
          <a:p>
            <a:pPr algn="just">
              <a:buFont typeface="Arial" pitchFamily="34" charset="0"/>
              <a:buChar char="•"/>
            </a:pPr>
            <a:r>
              <a:rPr lang="en-GB" b="1" dirty="0" smtClean="0">
                <a:solidFill>
                  <a:srgbClr val="0070C0"/>
                </a:solidFill>
              </a:rPr>
              <a:t> Breaking-up and dissolving of the surrounding "country" rock by the</a:t>
            </a:r>
          </a:p>
          <a:p>
            <a:pPr algn="just"/>
            <a:r>
              <a:rPr lang="en-GB" b="1" dirty="0" smtClean="0">
                <a:solidFill>
                  <a:srgbClr val="0070C0"/>
                </a:solidFill>
              </a:rPr>
              <a:t>  rising magma also occurs as the magma is emplaced. </a:t>
            </a:r>
          </a:p>
          <a:p>
            <a:pPr algn="just"/>
            <a:endParaRPr lang="en-GB" b="1" dirty="0" smtClean="0">
              <a:solidFill>
                <a:srgbClr val="0070C0"/>
              </a:solidFill>
            </a:endParaRPr>
          </a:p>
          <a:p>
            <a:pPr algn="just">
              <a:buFont typeface="Arial" pitchFamily="34" charset="0"/>
              <a:buChar char="•"/>
            </a:pPr>
            <a:r>
              <a:rPr lang="en-GB" dirty="0" smtClean="0"/>
              <a:t> Magma may force a way through the crust to the surface of the earth where</a:t>
            </a:r>
          </a:p>
          <a:p>
            <a:pPr algn="just"/>
            <a:r>
              <a:rPr lang="en-GB" dirty="0" smtClean="0"/>
              <a:t>  it can erupt to form volcanoes. </a:t>
            </a:r>
          </a:p>
        </p:txBody>
      </p:sp>
      <p:sp>
        <p:nvSpPr>
          <p:cNvPr id="3" name="Rectangle 2"/>
          <p:cNvSpPr/>
          <p:nvPr/>
        </p:nvSpPr>
        <p:spPr>
          <a:xfrm>
            <a:off x="611560" y="3645024"/>
            <a:ext cx="8064896" cy="1200329"/>
          </a:xfrm>
          <a:prstGeom prst="rect">
            <a:avLst/>
          </a:prstGeom>
        </p:spPr>
        <p:txBody>
          <a:bodyPr wrap="square">
            <a:spAutoFit/>
          </a:bodyPr>
          <a:lstStyle/>
          <a:p>
            <a:pPr algn="just">
              <a:buFont typeface="Arial" pitchFamily="34" charset="0"/>
              <a:buChar char="•"/>
            </a:pPr>
            <a:r>
              <a:rPr lang="en-GB" b="1" dirty="0" smtClean="0">
                <a:solidFill>
                  <a:srgbClr val="0070C0"/>
                </a:solidFill>
              </a:rPr>
              <a:t> They are characterised by rocks with interlocking crystals. </a:t>
            </a:r>
          </a:p>
          <a:p>
            <a:pPr algn="just"/>
            <a:endParaRPr lang="en-GB" b="1" dirty="0" smtClean="0">
              <a:solidFill>
                <a:srgbClr val="0070C0"/>
              </a:solidFill>
            </a:endParaRPr>
          </a:p>
          <a:p>
            <a:pPr algn="just">
              <a:buFont typeface="Arial" pitchFamily="34" charset="0"/>
              <a:buChar char="•"/>
            </a:pPr>
            <a:r>
              <a:rPr lang="en-GB" b="1" dirty="0" smtClean="0">
                <a:solidFill>
                  <a:srgbClr val="0070C0"/>
                </a:solidFill>
              </a:rPr>
              <a:t> Chemical composition will  depend upon  what rocks had  melted to </a:t>
            </a:r>
          </a:p>
          <a:p>
            <a:pPr algn="just"/>
            <a:r>
              <a:rPr lang="en-GB" b="1" dirty="0" smtClean="0">
                <a:solidFill>
                  <a:srgbClr val="0070C0"/>
                </a:solidFill>
              </a:rPr>
              <a:t>  form the original magma.</a:t>
            </a:r>
          </a:p>
        </p:txBody>
      </p:sp>
      <p:sp>
        <p:nvSpPr>
          <p:cNvPr id="4" name="Rectangle 3"/>
          <p:cNvSpPr/>
          <p:nvPr/>
        </p:nvSpPr>
        <p:spPr>
          <a:xfrm>
            <a:off x="1259632" y="5301208"/>
            <a:ext cx="6624736" cy="461665"/>
          </a:xfrm>
          <a:prstGeom prst="rect">
            <a:avLst/>
          </a:prstGeom>
        </p:spPr>
        <p:txBody>
          <a:bodyPr wrap="square">
            <a:spAutoFit/>
          </a:bodyPr>
          <a:lstStyle/>
          <a:p>
            <a:pPr algn="just"/>
            <a:r>
              <a:rPr lang="en-GB" sz="2400" dirty="0"/>
              <a:t>Igneous rocks may be </a:t>
            </a:r>
            <a:r>
              <a:rPr lang="en-GB" sz="2400" b="1" dirty="0" smtClean="0">
                <a:solidFill>
                  <a:srgbClr val="0070C0"/>
                </a:solidFill>
              </a:rPr>
              <a:t>Extrusive</a:t>
            </a:r>
            <a:r>
              <a:rPr lang="en-GB" sz="2400" dirty="0" smtClean="0"/>
              <a:t> </a:t>
            </a:r>
            <a:r>
              <a:rPr lang="en-GB" sz="2400" dirty="0"/>
              <a:t>or </a:t>
            </a:r>
            <a:r>
              <a:rPr lang="en-GB" sz="2400" b="1" dirty="0" smtClean="0">
                <a:solidFill>
                  <a:srgbClr val="0070C0"/>
                </a:solidFill>
              </a:rPr>
              <a:t>Intrusive</a:t>
            </a:r>
            <a:r>
              <a:rPr lang="en-GB" sz="2400" b="1" dirty="0"/>
              <a:t>.</a:t>
            </a:r>
            <a:endParaRPr lang="en-GB" sz="2400" b="1" dirty="0">
              <a:solidFill>
                <a:srgbClr val="0070C0"/>
              </a:solidFill>
            </a:endParaRPr>
          </a:p>
        </p:txBody>
      </p:sp>
      <p:sp>
        <p:nvSpPr>
          <p:cNvPr id="5" name="Rectangle 4"/>
          <p:cNvSpPr/>
          <p:nvPr/>
        </p:nvSpPr>
        <p:spPr>
          <a:xfrm>
            <a:off x="467544" y="260939"/>
            <a:ext cx="4878900" cy="707886"/>
          </a:xfrm>
          <a:prstGeom prst="rect">
            <a:avLst/>
          </a:prstGeom>
        </p:spPr>
        <p:txBody>
          <a:bodyPr wrap="none">
            <a:spAutoFit/>
          </a:bodyPr>
          <a:lstStyle/>
          <a:p>
            <a:pPr lvl="0"/>
            <a:r>
              <a:rPr lang="en-GB" sz="4000" b="1" dirty="0"/>
              <a:t>1. IGNEOUS ROCKS</a:t>
            </a:r>
            <a:endParaRPr lang="en-GB" sz="40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980728"/>
            <a:ext cx="8496944" cy="1107996"/>
          </a:xfrm>
          <a:prstGeom prst="rect">
            <a:avLst/>
          </a:prstGeom>
        </p:spPr>
        <p:txBody>
          <a:bodyPr wrap="square">
            <a:spAutoFit/>
          </a:bodyPr>
          <a:lstStyle/>
          <a:p>
            <a:pPr algn="just"/>
            <a:endParaRPr lang="en-GB" dirty="0" smtClean="0"/>
          </a:p>
          <a:p>
            <a:pPr algn="just"/>
            <a:endParaRPr lang="en-GB" sz="2400" b="1" dirty="0" smtClean="0">
              <a:solidFill>
                <a:srgbClr val="00B0F0"/>
              </a:solidFill>
            </a:endParaRPr>
          </a:p>
          <a:p>
            <a:pPr algn="just"/>
            <a:r>
              <a:rPr lang="en-GB" sz="2400" b="1" dirty="0" smtClean="0">
                <a:solidFill>
                  <a:srgbClr val="00B0F0"/>
                </a:solidFill>
              </a:rPr>
              <a:t> </a:t>
            </a:r>
            <a:endParaRPr lang="en-GB" sz="2400" b="1" dirty="0">
              <a:solidFill>
                <a:srgbClr val="00B0F0"/>
              </a:solidFill>
            </a:endParaRPr>
          </a:p>
        </p:txBody>
      </p:sp>
      <p:sp>
        <p:nvSpPr>
          <p:cNvPr id="4" name="Rectangle 3"/>
          <p:cNvSpPr/>
          <p:nvPr/>
        </p:nvSpPr>
        <p:spPr>
          <a:xfrm>
            <a:off x="323528" y="908720"/>
            <a:ext cx="4796342" cy="3693319"/>
          </a:xfrm>
          <a:prstGeom prst="rect">
            <a:avLst/>
          </a:prstGeom>
        </p:spPr>
        <p:txBody>
          <a:bodyPr wrap="square">
            <a:spAutoFit/>
          </a:bodyPr>
          <a:lstStyle/>
          <a:p>
            <a:pPr algn="just"/>
            <a:r>
              <a:rPr lang="en-GB" dirty="0" smtClean="0"/>
              <a:t>Magma </a:t>
            </a:r>
            <a:r>
              <a:rPr lang="en-GB" dirty="0"/>
              <a:t>which reaches and flows onto the earth’s </a:t>
            </a:r>
            <a:r>
              <a:rPr lang="en-GB" dirty="0" smtClean="0"/>
              <a:t>surface </a:t>
            </a:r>
            <a:r>
              <a:rPr lang="en-GB" dirty="0"/>
              <a:t>is </a:t>
            </a:r>
            <a:r>
              <a:rPr lang="en-GB" dirty="0" smtClean="0"/>
              <a:t>called </a:t>
            </a:r>
            <a:r>
              <a:rPr lang="en-GB" dirty="0"/>
              <a:t>lava and is termed </a:t>
            </a:r>
            <a:r>
              <a:rPr lang="en-GB" dirty="0" smtClean="0"/>
              <a:t>‘</a:t>
            </a:r>
            <a:r>
              <a:rPr lang="en-GB" b="1" dirty="0" smtClean="0">
                <a:solidFill>
                  <a:srgbClr val="0070C0"/>
                </a:solidFill>
              </a:rPr>
              <a:t>Extrusive’. </a:t>
            </a:r>
          </a:p>
          <a:p>
            <a:pPr algn="just"/>
            <a:endParaRPr lang="en-GB" b="1" dirty="0" smtClean="0">
              <a:solidFill>
                <a:srgbClr val="0070C0"/>
              </a:solidFill>
            </a:endParaRPr>
          </a:p>
          <a:p>
            <a:pPr algn="just"/>
            <a:r>
              <a:rPr lang="en-GB" dirty="0" smtClean="0"/>
              <a:t>Extrusive </a:t>
            </a:r>
            <a:r>
              <a:rPr lang="en-GB" dirty="0"/>
              <a:t>rocks tend to be very hot and fluid. </a:t>
            </a:r>
            <a:endParaRPr lang="en-GB" dirty="0" smtClean="0"/>
          </a:p>
          <a:p>
            <a:pPr algn="just"/>
            <a:r>
              <a:rPr lang="en-GB" dirty="0" smtClean="0"/>
              <a:t>The </a:t>
            </a:r>
            <a:r>
              <a:rPr lang="en-GB" dirty="0"/>
              <a:t>majority of lavas are of silica </a:t>
            </a:r>
            <a:r>
              <a:rPr lang="en-GB" dirty="0" smtClean="0"/>
              <a:t>/ basaltic  (BASALT) composition, and are </a:t>
            </a:r>
            <a:r>
              <a:rPr lang="en-GB" b="1" dirty="0" smtClean="0">
                <a:solidFill>
                  <a:srgbClr val="0070C0"/>
                </a:solidFill>
              </a:rPr>
              <a:t>typically ‘glassy’ or ‘fine grained’ in texture.</a:t>
            </a:r>
          </a:p>
          <a:p>
            <a:pPr algn="just"/>
            <a:endParaRPr lang="en-GB" dirty="0"/>
          </a:p>
          <a:p>
            <a:pPr algn="just"/>
            <a:r>
              <a:rPr lang="en-GB" dirty="0" smtClean="0"/>
              <a:t>Present </a:t>
            </a:r>
            <a:r>
              <a:rPr lang="en-GB" dirty="0"/>
              <a:t>day basalt lavas on Hawaii are molten </a:t>
            </a:r>
            <a:r>
              <a:rPr lang="en-GB" dirty="0" smtClean="0"/>
              <a:t>between </a:t>
            </a:r>
            <a:r>
              <a:rPr lang="en-GB" dirty="0"/>
              <a:t>1100-1200°C. </a:t>
            </a:r>
            <a:endParaRPr lang="en-GB" dirty="0" smtClean="0"/>
          </a:p>
          <a:p>
            <a:pPr algn="just"/>
            <a:endParaRPr lang="en-GB" dirty="0" smtClean="0"/>
          </a:p>
          <a:p>
            <a:pPr algn="just"/>
            <a:endParaRPr lang="en-GB" dirty="0"/>
          </a:p>
        </p:txBody>
      </p:sp>
      <p:pic>
        <p:nvPicPr>
          <p:cNvPr id="4100" name="Picture 4" descr="http://i.imgur.com/ptVrI.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27851" y="548680"/>
            <a:ext cx="3553152" cy="2863417"/>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4102" name="Picture 6" descr="Save on Hawaii volcano tours and the best night lava flow discount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84281" y="3861048"/>
            <a:ext cx="5818426" cy="271526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323528" y="332656"/>
            <a:ext cx="4032448" cy="461665"/>
          </a:xfrm>
          <a:prstGeom prst="rect">
            <a:avLst/>
          </a:prstGeom>
          <a:solidFill>
            <a:schemeClr val="bg1">
              <a:lumMod val="95000"/>
            </a:schemeClr>
          </a:solidFill>
        </p:spPr>
        <p:txBody>
          <a:bodyPr wrap="square">
            <a:spAutoFit/>
          </a:bodyPr>
          <a:lstStyle/>
          <a:p>
            <a:pPr algn="just"/>
            <a:r>
              <a:rPr lang="en-GB" sz="2400" b="1" dirty="0" smtClean="0">
                <a:solidFill>
                  <a:srgbClr val="0070C0"/>
                </a:solidFill>
              </a:rPr>
              <a:t>Extrusive (Volcanic) rock</a:t>
            </a:r>
          </a:p>
        </p:txBody>
      </p:sp>
    </p:spTree>
    <p:extLst>
      <p:ext uri="{BB962C8B-B14F-4D97-AF65-F5344CB8AC3E}">
        <p14:creationId xmlns:p14="http://schemas.microsoft.com/office/powerpoint/2010/main" val="29921431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764704"/>
            <a:ext cx="4572000" cy="3139321"/>
          </a:xfrm>
          <a:prstGeom prst="rect">
            <a:avLst/>
          </a:prstGeom>
        </p:spPr>
        <p:txBody>
          <a:bodyPr>
            <a:spAutoFit/>
          </a:bodyPr>
          <a:lstStyle/>
          <a:p>
            <a:pPr algn="just"/>
            <a:r>
              <a:rPr lang="en-GB" b="1" dirty="0">
                <a:solidFill>
                  <a:srgbClr val="0070C0"/>
                </a:solidFill>
              </a:rPr>
              <a:t>If the lava has a high gas content</a:t>
            </a:r>
            <a:r>
              <a:rPr lang="en-GB" dirty="0"/>
              <a:t>, or if it is a </a:t>
            </a:r>
            <a:r>
              <a:rPr lang="en-GB" dirty="0" smtClean="0"/>
              <a:t>thick </a:t>
            </a:r>
            <a:r>
              <a:rPr lang="en-GB" dirty="0"/>
              <a:t>viscous type of lava, </a:t>
            </a:r>
            <a:r>
              <a:rPr lang="en-GB" b="1" dirty="0">
                <a:solidFill>
                  <a:srgbClr val="0070C0"/>
                </a:solidFill>
              </a:rPr>
              <a:t>the pressures </a:t>
            </a:r>
          </a:p>
          <a:p>
            <a:pPr algn="just"/>
            <a:r>
              <a:rPr lang="en-GB" b="1" dirty="0">
                <a:solidFill>
                  <a:srgbClr val="0070C0"/>
                </a:solidFill>
              </a:rPr>
              <a:t>involved can cause explosive activity </a:t>
            </a:r>
            <a:r>
              <a:rPr lang="en-GB" dirty="0"/>
              <a:t>which </a:t>
            </a:r>
            <a:r>
              <a:rPr lang="en-GB" dirty="0" smtClean="0"/>
              <a:t>pulverises </a:t>
            </a:r>
            <a:r>
              <a:rPr lang="en-GB" dirty="0"/>
              <a:t>rock and lava and violently ejects </a:t>
            </a:r>
            <a:r>
              <a:rPr lang="en-GB" dirty="0" smtClean="0"/>
              <a:t>large </a:t>
            </a:r>
            <a:r>
              <a:rPr lang="en-GB" dirty="0"/>
              <a:t>clouds of ash and debris from the volcano </a:t>
            </a:r>
            <a:r>
              <a:rPr lang="en-GB" dirty="0" smtClean="0"/>
              <a:t>as </a:t>
            </a:r>
            <a:r>
              <a:rPr lang="en-GB" dirty="0"/>
              <a:t>a </a:t>
            </a:r>
            <a:r>
              <a:rPr lang="en-GB" dirty="0" smtClean="0"/>
              <a:t>result.</a:t>
            </a:r>
          </a:p>
          <a:p>
            <a:pPr algn="just"/>
            <a:endParaRPr lang="en-GB" dirty="0" smtClean="0"/>
          </a:p>
          <a:p>
            <a:pPr algn="just"/>
            <a:r>
              <a:rPr lang="en-GB" dirty="0" smtClean="0"/>
              <a:t>These  projectiles</a:t>
            </a:r>
          </a:p>
          <a:p>
            <a:pPr algn="just"/>
            <a:r>
              <a:rPr lang="en-GB" dirty="0" smtClean="0"/>
              <a:t>are collectively </a:t>
            </a:r>
          </a:p>
          <a:p>
            <a:pPr algn="just"/>
            <a:r>
              <a:rPr lang="en-GB" dirty="0" smtClean="0"/>
              <a:t>known as</a:t>
            </a:r>
          </a:p>
          <a:p>
            <a:pPr algn="just"/>
            <a:r>
              <a:rPr lang="en-GB" dirty="0" smtClean="0"/>
              <a:t> ‘</a:t>
            </a:r>
            <a:r>
              <a:rPr lang="en-GB" b="1" dirty="0">
                <a:solidFill>
                  <a:srgbClr val="0070C0"/>
                </a:solidFill>
              </a:rPr>
              <a:t>T</a:t>
            </a:r>
            <a:r>
              <a:rPr lang="en-GB" b="1" dirty="0" smtClean="0">
                <a:solidFill>
                  <a:srgbClr val="0070C0"/>
                </a:solidFill>
              </a:rPr>
              <a:t>ephra</a:t>
            </a:r>
            <a:r>
              <a:rPr lang="en-GB" dirty="0" smtClean="0"/>
              <a:t>’.</a:t>
            </a:r>
            <a:endParaRPr lang="en-GB" dirty="0"/>
          </a:p>
        </p:txBody>
      </p:sp>
      <p:pic>
        <p:nvPicPr>
          <p:cNvPr id="1026" name="Picture 2" descr="C:\Users\fad-an\Desktop\Explosiv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692696"/>
            <a:ext cx="3954660" cy="602049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251520" y="332656"/>
            <a:ext cx="1698735" cy="461665"/>
          </a:xfrm>
          <a:prstGeom prst="rect">
            <a:avLst/>
          </a:prstGeom>
          <a:solidFill>
            <a:schemeClr val="bg1">
              <a:lumMod val="95000"/>
            </a:schemeClr>
          </a:solidFill>
        </p:spPr>
        <p:txBody>
          <a:bodyPr wrap="none">
            <a:spAutoFit/>
          </a:bodyPr>
          <a:lstStyle/>
          <a:p>
            <a:pPr algn="just"/>
            <a:r>
              <a:rPr lang="en-GB" sz="2400" b="1" dirty="0">
                <a:solidFill>
                  <a:srgbClr val="0070C0"/>
                </a:solidFill>
              </a:rPr>
              <a:t>Extrusive: </a:t>
            </a:r>
          </a:p>
        </p:txBody>
      </p:sp>
      <p:sp>
        <p:nvSpPr>
          <p:cNvPr id="46082" name="AutoShape 2" descr="data:image/jpeg;base64,/9j/4AAQSkZJRgABAQAAAQABAAD/2wCEAAkGBwgHBgkIBwgKCgkLDRYPDQwMDRsUFRAWIB0iIiAdHx8kKDQsJCYxJx8fLT0tMTU3Ojo6Iys/RD84QzQ5OjcBCgoKDQwNGg8PGjclHyU3Nzc3Nzc3Nzc3Nzc3Nzc3Nzc3Nzc3Nzc3Nzc3Nzc3Nzc3Nzc3Nzc3Nzc3Nzc3Nzc3N//AABEIAFoAfAMBIgACEQEDEQH/xAAcAAACAwEBAQEAAAAAAAAAAAAEBQMGBwIBAAj/xAA5EAACAQIFAQYDBwMDBQAAAAABAgMEEQAFEiExQQYTIlFhgTJxkRQjobHB0fBCUmIVgvEkM0Njcv/EABkBAAMBAQEAAAAAAAAAAAAAAAECAwAEBf/EACMRAAICAgICAQUAAAAAAAAAAAABAhEDMRIhBBNBIjJCUWH/2gAMAwEAAhEDEQA/ALIq6gRYNbrsB8rY6a8brZCoO9ibY9jXQrPLfU1jZhuD8sfTgzpYI1wdgFucSMfCNpbvIz7cqBYXxDIu7WW5G6m3GO3lCsAs0ffKCCD4iPpjlYi6kz1Tiw2VPD+I3wtlVibPlSQDr3l7adP1POI1EiQjW7HUCAGj4O/XBDJCxGte+07AsL3x6sUbrZIlA9x+uByH9H9PKTLZswqvs1NGCFA1yHwqu3Jt/Di25bkmV5YFJVZZtvG429hwPzxV4ZZoCfs9RJETyUfY/McYj+1Vr1CO1V3gA4ta/rtg86CsC+WaMsqMLqbjHpkUb4oVX2m/0+IGaOTR1cC6j3GBY+18FQQYKoEngFsH2jLxW9M0GSrjUbsPrgR69L7tYeuKVL2gKreRxbob3wCe0RecRxNcsbDAc2Uj4yNIgrQ4HUeeJJnd4yIj4iODhHkqySIHfi22GwkYXN8ZTddkcmNRl0A0mQxQStUSM7zNyzG5A8sSyRKGsse3+JwQ9WVHiItgGWqidySUv6mxxucRoxnJ2ylzzSFDJqsoFwx3JHG1selHEBeJmZtBtfqPrvjuJyia2Is9zx/LYA7QSSPk80tOya2tsXA2uLnfyGCcy2QpmCIGQBO9YXAN7L7DBdK4A+8lhL9bNhNSZbD3i1NTOs0rAWVjZV6/Cev44c/ZIjGuuBCh9AR+2Js7E/2EiEOl2jRxbEmnVGSQQQATuBthYtHTqxMUSwtbxNENBt7b48Bmjb7qrc720v4hfyvz+ONQLGLABhqcAt8O+k+eJFhIj3ZXB4A59zhctZURIv3aSXO4W6kW9N7/AIYmSviIOuCWI2sSU49xtjUGwgltXiuynyN7frgCfKMuqX1vSQiRibsF0E/ucHQyRSx3jkVlHADAj5Y7Jva4WwJ3N+PfAoZMrea5JVRpegQOP7AbG3vscSdj8mq5Kg1FTG62NgrjceeHqum1m0gjpwfbjHcVdJTy6o5NJHLJsPpjPRSORoulGhSJVZbWG3mMTt5DCGi7QxyMBVIV/wDYg2PrbD2NkmTvInV0PDKb4JzSu7YuzGTQhucUvMcy0VTKDx64teeG0TC+M1zSeKOrZWZb2xJrlI6lLjBFjhnK6o1Q6W3JIsB05wPU1KSSLrWw5VQeR5/jgvMVeOkdEGmWwfSOWXjr0G3XqMIzKZD4gHNv+25BuPS/B9MXZw4ktk8gVxpvu3Ibr6YkR2j8I1x6f7frxhSQNZEY1X5Ei+If7ufzxIK1gdDd7GV5DjUB7jj388KWGMkjF7zIHK+gBGOI5Yteq5XrZhtfrv6YGWpDG8illPDLdgffp+GJ/uXI0+Eg332OCAnQvclQCvmDcD6YlPdd2mt2EjHdRfb6cYDSnVWDws17bEbX+mPI3fvDpd1tz3iBgD6cYyo3YfphMZaQPq81U3+o3xLC7qPupdQHxKTe3zvvf3wuFSyWZoI2YbXQ/D7Hj64l+2wFT4wCCRcjk/rg9A7Z3UVIZtFRT3AF78rt/j+2BGrQrF1ZHjXfncHf+b46OmV9QkuG5Ym4GBKrLkmk1U5Kzk7Om19tr+mE+SnwTHM4oyHE6gA+NQb3+Q8/TDPLM+khPewa0jvvcXUi3XGcZrktS9TqUMlTquCT921jzx4dvz+q+HO6/KBJRO/eorXAD3C9dsOo3om58X9RtOa55T1OXmceEdRfGVZnW66x3I+LcfLESdpI5fC7yhHFpY2Fx6ad9t+T1wNWnXMCR/SBh4Y6fZPJmtUjWq5jUQ/dsyTKLxvsdJ38xxyDfocV/MFSoqHjTUlQq949OVB036qR8Q25A+YGHBLywqUQOAAwa4uPMDzH74FqKKnrWXWGR0JdZQxDI3IKnm/puMCiUZUVuWdwGjnXvUGxOqzA/McdfI4mjqW2USqbgXWZDdf/AJa9z+ODMyhmgXvamjDwBbtV066XQDe8kd7H5j6DCtKWpq0eeCohqYQdzCQbDpddiORz/wABovGVhBEbOpeCUPue8hkOk+uxF/cYnjIkiGisjluo3ZFO1tjcWxAkc8VD38c8JhU2fUxspG3l5358sR1JhqSYk2cb3UA6r+Vxb98AcneqeG7zLZFuSY2sLfI/oTiZMwaJNStKttvvUZVHuRgEBIkR3qJomJsCbqS1uuxHttj5Gk1XSrjY9AY9JA+YN8DoIzWp70B3CunIeMgj14x000JNlYseLgX/AJ7YVSqxdpJKKORyANUcniPXqL/jiFmZWAkpsyRG2ABEij632wKNY476ntYBCz8nYWHztf2GPYkQORE5UkgNeS5P6YTvOqkgPWgceKlB1e2m9vTBMcvgP3dQzHfUKbSN/Qjf+fPGoNjY06tDaRyUY/3A724F8VrNOxtNUP39LM6WHjVQG1bHged7e18M0ZuClU0tr6zGi3Hl8NhiQySJa8bA8amqNOkew/LGVrRmk9lBq4RTV1paVUeNrGFwQsmk2/G2+C80zpK6tkqkpjTNL4pI13XV1I9Dhv2tkgq6QLIb1AOqF+9LnoGHov6jFTCyjlQ3rfHRF2rOGa4yo2pgoEpYhUYcG/HN9vXEtJQtXVCFIlZyu7HYAeZx7GGmKqDd2N1uNvT+emLREKfLqURwst1HiOwLHE26K4sTmzOu33ZbOvsMktNVRS0iDU8MSFTYdT5/X2xk8MtXQz66eV4pF4KsRj9NrSTVqEysURhx1OECdk+zVFM2rK4Kh2Ny9QNZ9gdh7DC+xrZ2+iL6jsxCXOauofVXzTSNfV45Cy3+XAwwpszlTukpCkaHlwN2PU3vjRu1fYfKK2naTLI1pKhRfuwbo/p6HGX0HZvO8wqpafJaOeYxN95oA0qfUnYHDKUZaJzxyj2PjmEF1Fe7lwpVZYObem+/S9wR7Y6dbapaNO/g6SKurfki4J3HXFazWizbKJxBmFE8Mqb2a4HzHOA4K6rp2Bg7yI/4SEflhlFEpOUX2WkVKx2/6rptpcHqdgD6g72xJHUEFmOYPby1jw+xG2FlDmuc1syIrFyT4UaJHFztspW1/kMTZr2iqctqI6VJaKsnj3lmWjiujf2arb2tb6C/kOIvKhhTyTsGeOeSYef9Ptv++CY56iV7x9/Iw/pXUbe1sIY+1udTHwTIjFtWpYY779Ph4xZMrmzzNy0tRmlTDEqm4g0xg3HkoF/njcQ8+giioqqrkbVTz3G7swdVX59P0wJNW5RQTd08/fyKQG+zJew32vsNvQnCHtBU/Z2kgWuqJ3Fr97Kz6ed99j0xXZK91OkWZve2GWNMnLNWh5n1RSz1SyUxcRKgXVIArMfXDjKez1JVZdDUVDtrkXV4XsAOnTFA1PPJqkYsecap2GzKlm7Pxx1QgMkDtENVxtyOD64M00uiSlbtljMoJU6WuL6lUgEf2kn9MRsK81ETGuEsCsGYaegPH888CqAJ2AGxO/1wzplURR2UC677eowjSK48s4faxqvaqmERBcIw5B5GEWZdo43N4WufO2BswijYwlo0JuBcr6HBa0lM0Gk08RU22KC3GJuFnbDy1H8QnJcqr8/RKmsdoKI7i2zyj08h64tMUlHlMK0dIkcUSf0qLC/n6n1wSfDAAuwCgADpisV5Pf8AJ5xN/Qujqivc7loL7Rvl2YULR5jFHIlttQ3X5YySLs61XWSpRIZIkY2e3Avti0dpXfRbU1ttr4b5Yqx0cfdqE8KfCLcgXxWDpWcnktRpIUUnYrMZqExZVop3fwyVUpIKr5IBx5E4qec9gcyycM0kaywr/wCSI3H7jG7y+GhTTt4BxhBmJJpZLk8HB5tMfHhi8dsxvLMvSPVNMdMcal3a17AYslT2vypMuiipqORGiFkAfY+pPXzx3RqP9KzRbCxikuPPwnGWH4PpiqqWzzskmmG5lXNWVMkpCqzndlFr4DC6d+f1xIAA2wx7Jz74qQI9wbt5bDEyyuosruB6E/viI8tiXGMf/9k="/>
          <p:cNvSpPr>
            <a:spLocks noChangeAspect="1" noChangeArrowheads="1"/>
          </p:cNvSpPr>
          <p:nvPr/>
        </p:nvSpPr>
        <p:spPr bwMode="auto">
          <a:xfrm>
            <a:off x="63500" y="-136525"/>
            <a:ext cx="1181100" cy="8572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 name="Picture 4" descr="http://www.explorevolcanoes.com/volcanoimages/volcanic%20bomb%20puooo%20usgs.jpg">
            <a:hlinkClick r:id="rId3"/>
          </p:cNvPr>
          <p:cNvPicPr>
            <a:picLocks noChangeAspect="1" noChangeArrowheads="1"/>
          </p:cNvPicPr>
          <p:nvPr/>
        </p:nvPicPr>
        <p:blipFill>
          <a:blip r:embed="rId4" cstate="print"/>
          <a:srcRect/>
          <a:stretch>
            <a:fillRect/>
          </a:stretch>
        </p:blipFill>
        <p:spPr bwMode="auto">
          <a:xfrm>
            <a:off x="2123728" y="2612909"/>
            <a:ext cx="2512318" cy="1674880"/>
          </a:xfrm>
          <a:prstGeom prst="rect">
            <a:avLst/>
          </a:prstGeom>
          <a:noFill/>
          <a:ln w="19050">
            <a:solidFill>
              <a:schemeClr val="tx1"/>
            </a:solidFill>
          </a:ln>
        </p:spPr>
      </p:pic>
      <p:pic>
        <p:nvPicPr>
          <p:cNvPr id="8" name="Picture 2" descr="http://upload.wikimedia.org/wikipedia/commons/8/88/VolcanicBombMojaveDesert.JPG">
            <a:hlinkClick r:id="rId5"/>
          </p:cNvPr>
          <p:cNvPicPr>
            <a:picLocks noChangeAspect="1" noChangeArrowheads="1"/>
          </p:cNvPicPr>
          <p:nvPr/>
        </p:nvPicPr>
        <p:blipFill>
          <a:blip r:embed="rId6" cstate="print"/>
          <a:srcRect/>
          <a:stretch>
            <a:fillRect/>
          </a:stretch>
        </p:blipFill>
        <p:spPr bwMode="auto">
          <a:xfrm>
            <a:off x="1597699" y="4497515"/>
            <a:ext cx="3178334" cy="2221546"/>
          </a:xfrm>
          <a:prstGeom prst="rect">
            <a:avLst/>
          </a:prstGeom>
          <a:noFill/>
          <a:ln w="19050">
            <a:solidFill>
              <a:schemeClr val="tx1"/>
            </a:solidFill>
          </a:ln>
        </p:spPr>
      </p:pic>
      <p:sp>
        <p:nvSpPr>
          <p:cNvPr id="9" name="TextBox 8"/>
          <p:cNvSpPr txBox="1"/>
          <p:nvPr/>
        </p:nvSpPr>
        <p:spPr>
          <a:xfrm>
            <a:off x="29366" y="4497515"/>
            <a:ext cx="1518297" cy="1754326"/>
          </a:xfrm>
          <a:prstGeom prst="rect">
            <a:avLst/>
          </a:prstGeom>
          <a:noFill/>
        </p:spPr>
        <p:txBody>
          <a:bodyPr wrap="square" rtlCol="0">
            <a:spAutoFit/>
          </a:bodyPr>
          <a:lstStyle/>
          <a:p>
            <a:r>
              <a:rPr lang="en-GB" b="1" dirty="0" smtClean="0">
                <a:solidFill>
                  <a:srgbClr val="0070C0"/>
                </a:solidFill>
              </a:rPr>
              <a:t>   Volcanic </a:t>
            </a:r>
          </a:p>
          <a:p>
            <a:r>
              <a:rPr lang="en-GB" b="1" dirty="0" smtClean="0">
                <a:solidFill>
                  <a:srgbClr val="0070C0"/>
                </a:solidFill>
              </a:rPr>
              <a:t>   ‘Bombs’</a:t>
            </a:r>
          </a:p>
          <a:p>
            <a:endParaRPr lang="en-GB" b="1" dirty="0" smtClean="0">
              <a:solidFill>
                <a:srgbClr val="0070C0"/>
              </a:solidFill>
            </a:endParaRPr>
          </a:p>
          <a:p>
            <a:r>
              <a:rPr lang="en-GB" dirty="0" smtClean="0">
                <a:solidFill>
                  <a:srgbClr val="002060"/>
                </a:solidFill>
              </a:rPr>
              <a:t>        or </a:t>
            </a:r>
          </a:p>
          <a:p>
            <a:endParaRPr lang="en-GB" b="1" dirty="0" smtClean="0">
              <a:solidFill>
                <a:srgbClr val="0070C0"/>
              </a:solidFill>
            </a:endParaRPr>
          </a:p>
          <a:p>
            <a:r>
              <a:rPr lang="en-GB" b="1" dirty="0" smtClean="0">
                <a:solidFill>
                  <a:srgbClr val="0070C0"/>
                </a:solidFill>
              </a:rPr>
              <a:t>‘Pyro clasts’ </a:t>
            </a:r>
            <a:endParaRPr lang="en-GB" b="1" dirty="0">
              <a:solidFill>
                <a:srgbClr val="0070C0"/>
              </a:solidFill>
            </a:endParaRPr>
          </a:p>
        </p:txBody>
      </p:sp>
      <p:sp>
        <p:nvSpPr>
          <p:cNvPr id="10" name="TextBox 9"/>
          <p:cNvSpPr txBox="1"/>
          <p:nvPr/>
        </p:nvSpPr>
        <p:spPr>
          <a:xfrm>
            <a:off x="539552" y="3933056"/>
            <a:ext cx="504056" cy="369332"/>
          </a:xfrm>
          <a:prstGeom prst="rect">
            <a:avLst/>
          </a:prstGeom>
          <a:noFill/>
        </p:spPr>
        <p:txBody>
          <a:bodyPr wrap="square" rtlCol="0">
            <a:spAutoFit/>
          </a:bodyPr>
          <a:lstStyle/>
          <a:p>
            <a:r>
              <a:rPr lang="en-GB" dirty="0" smtClean="0"/>
              <a:t>or</a:t>
            </a:r>
            <a:endParaRPr lang="en-GB" dirty="0"/>
          </a:p>
        </p:txBody>
      </p:sp>
    </p:spTree>
    <p:extLst>
      <p:ext uri="{BB962C8B-B14F-4D97-AF65-F5344CB8AC3E}">
        <p14:creationId xmlns:p14="http://schemas.microsoft.com/office/powerpoint/2010/main" val="42128599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volcanoesaroundtheworld.springbrett.net/wp-content/uploads/2013/02/volcano-world.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832" y="2672394"/>
            <a:ext cx="5806864" cy="389594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251520" y="836712"/>
            <a:ext cx="8640960" cy="1754326"/>
          </a:xfrm>
          <a:prstGeom prst="rect">
            <a:avLst/>
          </a:prstGeom>
        </p:spPr>
        <p:txBody>
          <a:bodyPr wrap="square">
            <a:spAutoFit/>
          </a:bodyPr>
          <a:lstStyle/>
          <a:p>
            <a:pPr algn="just"/>
            <a:endParaRPr lang="en-GB" dirty="0" smtClean="0"/>
          </a:p>
          <a:p>
            <a:pPr algn="just"/>
            <a:r>
              <a:rPr lang="en-GB" dirty="0" smtClean="0"/>
              <a:t>The ash clouds developed in a gaseous explosion rises (tens of kilometres sometimes)  cools in the air and collapses suddenly  to form layers of ash and debris around the volcano. </a:t>
            </a:r>
          </a:p>
          <a:p>
            <a:pPr algn="just"/>
            <a:r>
              <a:rPr lang="en-GB" dirty="0" smtClean="0"/>
              <a:t>This collapse is  termed a ‘</a:t>
            </a:r>
            <a:r>
              <a:rPr lang="en-GB" b="1" dirty="0" smtClean="0">
                <a:solidFill>
                  <a:srgbClr val="0070C0"/>
                </a:solidFill>
              </a:rPr>
              <a:t>pyroclastic flow</a:t>
            </a:r>
            <a:r>
              <a:rPr lang="en-GB" dirty="0" smtClean="0"/>
              <a:t>’(which means ‘fire broken’). Speeds of such collapses have been clocked at between 70-90 miles per hour.</a:t>
            </a:r>
            <a:endParaRPr lang="en-GB" dirty="0"/>
          </a:p>
        </p:txBody>
      </p:sp>
      <p:sp>
        <p:nvSpPr>
          <p:cNvPr id="6" name="Rectangle 5"/>
          <p:cNvSpPr/>
          <p:nvPr/>
        </p:nvSpPr>
        <p:spPr>
          <a:xfrm>
            <a:off x="386895" y="491871"/>
            <a:ext cx="1698735" cy="461665"/>
          </a:xfrm>
          <a:prstGeom prst="rect">
            <a:avLst/>
          </a:prstGeom>
          <a:solidFill>
            <a:schemeClr val="bg1">
              <a:lumMod val="95000"/>
            </a:schemeClr>
          </a:solidFill>
        </p:spPr>
        <p:txBody>
          <a:bodyPr wrap="none">
            <a:spAutoFit/>
          </a:bodyPr>
          <a:lstStyle/>
          <a:p>
            <a:pPr algn="just"/>
            <a:r>
              <a:rPr lang="en-GB" sz="2400" b="1" dirty="0" smtClean="0">
                <a:solidFill>
                  <a:srgbClr val="0070C0"/>
                </a:solidFill>
              </a:rPr>
              <a:t>Extrusive: </a:t>
            </a:r>
            <a:endParaRPr lang="en-GB" sz="2400" b="1" dirty="0">
              <a:solidFill>
                <a:srgbClr val="0070C0"/>
              </a:solidFill>
            </a:endParaRPr>
          </a:p>
        </p:txBody>
      </p:sp>
      <p:sp>
        <p:nvSpPr>
          <p:cNvPr id="2" name="TextBox 1"/>
          <p:cNvSpPr txBox="1"/>
          <p:nvPr/>
        </p:nvSpPr>
        <p:spPr>
          <a:xfrm>
            <a:off x="411270" y="2924944"/>
            <a:ext cx="1728192" cy="3139321"/>
          </a:xfrm>
          <a:prstGeom prst="rect">
            <a:avLst/>
          </a:prstGeom>
          <a:noFill/>
        </p:spPr>
        <p:txBody>
          <a:bodyPr wrap="square" rtlCol="0">
            <a:spAutoFit/>
          </a:bodyPr>
          <a:lstStyle/>
          <a:p>
            <a:r>
              <a:rPr lang="en-GB" dirty="0" smtClean="0"/>
              <a:t>All volcanic rocks lithified from these pyroclastic materials are called </a:t>
            </a:r>
            <a:r>
              <a:rPr lang="en-GB" b="1" dirty="0" smtClean="0">
                <a:solidFill>
                  <a:srgbClr val="0070C0"/>
                </a:solidFill>
              </a:rPr>
              <a:t>‘Tuff’</a:t>
            </a:r>
            <a:r>
              <a:rPr lang="en-GB" dirty="0" smtClean="0"/>
              <a:t>.</a:t>
            </a:r>
          </a:p>
          <a:p>
            <a:endParaRPr lang="en-GB" b="1" dirty="0" smtClean="0">
              <a:solidFill>
                <a:srgbClr val="0070C0"/>
              </a:solidFill>
            </a:endParaRPr>
          </a:p>
          <a:p>
            <a:r>
              <a:rPr lang="en-GB" dirty="0" smtClean="0"/>
              <a:t>The major rock type formed here is</a:t>
            </a:r>
            <a:r>
              <a:rPr lang="en-GB" b="1" dirty="0" smtClean="0">
                <a:solidFill>
                  <a:srgbClr val="0070C0"/>
                </a:solidFill>
              </a:rPr>
              <a:t> Pumice.</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AutoShape 2" descr="data:image/jpeg;base64,/9j/4AAQSkZJRgABAQAAAQABAAD/2wCEAAkGBhQSERUUExQWFRUWGBcaGRgYGBwYHBgYHxoYGxgXGhwbICgeGxsjGhocHy8gJCcpLCwsGB4xNTAqNSYtLCkBCQoKBQUFDQUFDSkYEhgpKSkpKSkpKSkpKSkpKSkpKSkpKSkpKSkpKSkpKSkpKSkpKSkpKSkpKSkpKSkpKSkpKf/AABEIAOIA3wMBIgACEQEDEQH/xAAcAAACAgMBAQAAAAAAAAAAAAAEBQMGAAIHAQj/xAA+EAABAgQEBAQEBQMDBAIDAAABAhEAAyExBAUSQSJRYXEGE4GRMqGx8EJSwdHhFCPxBxWCYnKSojNTQ7LC/8QAFAEBAAAAAAAAAAAAAAAAAAAAAP/EABQRAQAAAAAAAAAAAAAAAAAAAAD/2gAMAwEAAhEDEQA/ALF/qdjUzMMiU41lWrTpJLgM2oHhI1F7mopcjmUsJ8lOoLExUwoSNJLpCXJLtwg3NW1h4U+H1YnzAoOHIJJq9TUi5qIeZpna5agkHUSC7gKIBItRxb5DlAT5evy1cerhNClieRPEHa1ucE47EplzhMUVrCksEoJJRVzY9qXvCtHidMxhNBsxXV96ODUVNCIxM1Kwr4yCGEwp8wBIIuwDMGNQT1NwDHByClRUhatLadKkAljVj+GgDhTRqrzAUCYTMBelKAOQCvehv0PpLk+V6rT5ZVR6qTUu62IAKrinU1jfGZRpVx+Zpd2SgTCoN8RUlyxqqp7QG+Wy0DSmgRdiok1PN3F6Owp7WPw3nKcLPXpUZiFUUioKSDcdnNbNc7hR4awWHnF1zCiYDo8taQ/R1EJ/g0rctp/+nkjUlQnzElJJuhX/ABqbCo3gOlYLGS5oeWoK5tcdCNonKRFDRliUEGUualafxIUgP6VDdCGi3YDMNQCVHjYVbSFdqkP0eAMYRq0btGsB5pj3RHoEekQGnliM8sRuExsJZgI/LjzyoIEqPdEAL5EYMPBbR60AKJHSNvIido9aAH8kRnliCNMQYvGy5Q1TFpQL8Ram/eA88uPDKjXCZpJmkCXMStwTwl6DS/b4hBeiAGEmM8mJJ+KlobWtKdRYaiA56PEiFBQBBBBsQXHvAfLGIxWgcClpWHqSKDmk7GjVD1vSBBipsxlKdTE6VKJUdiXJ2Jc/8jBeIRquxHr9u/0ibDYIFJVc/py6QEGFSLKDil6n33gqRgmU6P8AxYEFzuGqfvpEEtDKglSFFmNnoTRulPeAnmy0sWHlqJqlJIS/IOA320ZgcStCgjUdJ5lwem/qIFmSFA6iSHuxv29rnvE2HmJI0ksepZ+x57OfWAa4jHVIDMqikniSr3oe4bsIa+F/FCZetLLmzVWC8R/bFCQR5gUUtZgqo9IqmZSihFiw35u1q894Wy8Uw1Fy9tIHqD0aA7jhM0kTU6pgRLJP4zLJHJlJBSR1f0Fom8pC0K8pUtSWGvTxf9SfgVQuHFNo48jG+TLStSlEJ+BJ4kglwepZ7H6R5l3jibKUooOjURrIcOPwkgkgkA3aA7bgs+VLKUr4pRWAJqixAILJWCx1A01NUDcw1xWeSJakpXMSCuzVHqQ7PHHMP41nVMz+/LYM7IN3csGJFqht40PiBExfmSwuWXqk8TAk0pVurHtvAddzDxRJlg6SJig3Ckt/7M3+REeE8YSlSlzFJUhSCR5ZYrVRxoA+J7P9I5dN8UqWE6Uywos5UpvYEMT/ADeJcH4gWA/laiakuEvts/LpAdgy3Opc1JV8DXC2BAu97ftCrF+O5KZ8pAUSk69fCaUGnrfpvHOcxzdZRrcy0flSeJ/+pjwvtX9IDGbTAFOpagLCUnUs93LMNy71FhAdXzHxagyV+SSZjK0OkgPYExHn+dJ8iQrWHVMlLUAQSySFKF+YAvHFMT4+DslC2FxMXuG2SKepMbyPE8qafiWhZNAQ4PTUkue2kQHZ5PjCSJi31MspIoHACQC4Je4NnpHq/FCDh5rE+YBN0ghgSSrRWzMU3Mc0ws8yAeNTnmA6RtqFVAeo37RtmPiFyChYUr8o0lqXc0/xAXnEeKiZeHIoULlmb/1JSniCe5qx5RJg/GaQo6iT5kwqSmgPl6GSgAl3cAluZjkeIxsxTk03vb5iIEEqZ2Ubaiok8wIDt+I8cyghRQiYVCydPsaG0c+8QyMTOKpxV5hLMkCyeQHbasJcDm02Uz8SbsX5Ne7bxNPzk6CZbItRIooctTO/c77wAeBm4tExJlpmJUzgkFJBtc7mLdhfF+YoWVEpmJZilWmv/UGZqmKrOzXWXIWAbAK1N0csfigXGeJVSlkkpdQBZ6h2LFr7UaAc5hKxM9RmzJyCXLAqPCHcgUahYU5CC8szTESAUInBKbvq1O9XZm+bxTZ+ezJoA+Eijg360qOl7PE2BzGbJGpSZulZJ1MSCr1o/rAC/wBLp4SUnsp36gn7d6xPhJR1AUHoA4O7mh9eUB+ekFwCD2of5/aJJub6qK4urV9ecAyn5UlidR1DYAMqwcVe1d4G8hri4o7G9hUtdvaBhj3Ackp6klujfdo9kYtBNC4ps36QDFKQ1S2zGw5sC7Dt3gDGZe51BgNmt33gmf5ekVPMXe+xIbo1Y0k44J4Sthzt8iKQCfGTfwmzXcgA1a1b7QNLVpCVUZvctW3R/YwbmrLW6TqS23NnpAsqW8kg7u4AfS1ldrg2IrAa5tOOhBsK2camsS+9nMK8POJNASTy+6w0wqEzR5anIDgGzVFQN6OY1GSqkrCdR4nIUA9R0DmAu3gPBhM2UMQhK0KJBQpuFRLJJIuGHwlxzEdkXkGEUljh5LHlLSk+6QCPePnHCZjMAQpJUUpWgKPLl9Ppzj6ByTMHkocuSkOfSAr+cf6VS1LK5EzS/wCBYJHRlCvuDe8UjNMin4UFM+UpCXosDWlTGhCk0/4ljHY5uY6Wc0eMGPSsNQpNCCHBHIg0IgOMSZ2sJDJ0kaVEmr7OOQJF9x7zSlpQBwJLPdBpuTyDF7Vi3eKvBKAhU7DIZqqlh/h/FoHa6fblFGmZm5dhd36tUn1gIk5Vhp6iUgHQXUwKC5Ju+kl+pP0i/eB8Fg8DKE9kCZMcCY7hIBPCkkskkDUTTltWjS8wUQaAUoWq1O9/aAsQszAdaRVndnIG72doDpU3Fyc1xYll0ploWdYYqWl0PpccILi7lqtaLMPA2B0aDISRzJVq76nd45v/AKWoTKxC1KUCvyiANwNaCd+g946DO8RBCikmoGpulGgKx4j/ANMFSwZmEUVgXRZYG2kii2sxAPJ453MSoLOpNRRW1D0/MD636R3fL83MzavTaj1is/6g5DILYjVoUTxsAQRZSmvqqkXY72JAc2lgq4AVl7g8qsRdq/rvE6MP5QBI1A/hBFufPtzj3MMXLJSlCpaNL0VVSualKDB+jMOXPMLmiW0lai4uah9mL2+UBvKMkhiFg/8ARocXuFd6B2LRrIyPDKQQDrJL1ACxQAAcvTnY0gbE4Ti/tTBOBuE1Vq7XI5gA2MQy8pnmbRJKrAOx503FiQ7QEs3KJaCwlGhYKcnVvxBLEfLeDjjFadIWpD/jQQyRyALafRxWMlS5wISoL6qo4DdXf1+UMpcrWHUiousMn3rf94CnLQVPZjUbMG5PEcuWAafftApxwBINDdnv07wOrGBVB/8AsPo8Awmq0m5D9f05Rth8USoueEbVJ++UBmiQCdXRvlHqJmm5boNh+8A8XigwHwvSpdzYt98oFOUpU/EC+5Zvbb+YFkHUCbWNaew/WNU4zXRTu5AAFO7n9YCeflukMlWkPycOK3H17QKlyo1CSfiqw7fdILkS1KZJV8g1yzH9I0npShYc+oq3OAzLsLpLiu4HMilz+lIZ6EqYs9W68327wskTElSkggM7D4XAqWNgR1Z4IwuLSCGBLs9qff6wBc0rCwmiA/ErZY0kfOu+0Xzw/nboSgKDhh3FQGftFFwknzUq1u7ukg1ajHqxYehhxkn9qejXUEs1KHZ1XNSz8jAXbPpa1Yda0KU6Q7B+IOHDFw4uDS0J8vxs8B1HQOW5/bvDoYlWhaShQSUqAmfCkEgh3O3WK3gZCtZTNcrQWKXFxf8AzAXHJ8wVTUTXn+n3tHN/H/hsYeeFIIEmfqUB+VTjUmoPC5BHRTbVuErM5EshUxZmK5S20pb/AKnALdC8J/HXiCXPw5CUpUpJ1pUwolPxJSrqmpanDu1ApcnBgCijq35HuA3yiRYGqz9UpXT/ANz+0LRMQValhxeoc9R2ZolxOPYEIFPm3ralHB5QFj8K5kiTjUamGo+WzG6rVPXT7w+8fpUkSZyKVUigdwRqQC9yClQ9esctlTpiVhSSSp3cizVo8XTxp4hEwBAAKnehpqDjUpzxM5YMHdy9oB/4Y8Vok4cmbqdySyHVMJq7lTJTsAfyu4tCDM/E6p61rX+MFIQ9AkBRSlx6uaVUbO0JpST5KCSSSkPvU1JfcmB8fVegUCUFyPzKrb/tA94DVCnZ01erup+VLfWGWRykzZ6QUakAFSkpJ/CKJLbEsn1iuhK63SDStK8+dod+FMvxE6f/AE8qauUlYeYpCiGQLqLEEmrCtSoc4B9nfikIKpKkpUydJlyxpCARYAMxA2HrvAWIlT0cRkrCSl9ZTMq+6VOw94WTMtnyp5w4QZhCtIWLKFeMk/CGckm0d28LLCMNLQFEhKQmtzzJ7l4Dka8/mAWdhRvlesRYjNZigNT151s3Z73Lx0fxt4UE9OuSVImIqUJLBab2FlC4a9blo58cpUaFZAejpJ2a4vQcucBzHzDQm31ifCIcvs9KfyPrDnE+Hkj/APKlVKUb5E2gYZcobU5c4CKZjmHEGa3P2jROJJLi1PWMnYEm4a/tb0iH/apwDpBI5Co9oBqidwsb29f1iNePIpUdSLdH/WF2H+ICYsu7MASR6CDZ+XqqAgvbiGkvZyOf3ygIv98Y8xYmpP1giRiUrO6i7pv1vypGuG8MqWeGoHQ33B39e1rQ7HhtUtAKlFIU9gBsLOQeX8wC8OFAqIqau/oWfaJ1Ye5SlgqxUo0qx4R15+0QSpaUKKWrsedN9jBspLirB3tSu7UrAEy59Cfy7ueIWcjpZunvPLxo01fiHCQau7X5v+nKAJClBTUJ1XrycPzBDiseJHGUpLh6A8iSW9/doDo6JyxLllCkKJSlRJmOdTAmiQC/PSoRzrxZqVilmWxJIBJdTKSAksDRgRuIGxEx5hSw1By7As38CNcllvLRd/15AXgHmU4UJA1lS1FnKiT0HpaMx8waCR/9cw+6CP1glMshNi9CAPk8K8xmoSjSskAhMsHkbuenD84Cvyl3dxuGNjz7QXKllZTLRqUo20uSTvTf/MByJR16SQKsTs36x0PAZ3hZCESsOllNxzDd3OoOmpFt+0BW0eHZ8lCpsySpk/CNGpj+ZX5Qkc3c1FniurmlRqSpVSFO4PvF9wviabMWE6iGuSSWJLFNamneo5RUs8yryZikkMFcSQLMTYb0tAMZEtw+pwAAkA6rU7APtAUlfmKnKP5Vq9ART/wBj2diimXdtCQHLsVMBTtS0R+Hpb6tBBOlbpJuCC7VAbn9IDQTgRU2++cXfw1hP6SSZqj/AH5wCZcsmoQapSeWqijyAHIxUfC6cO61zVrOjQUJSnhJqeM1YBhyveLdIyafiFDFqUZYLmXwpJ0lxqU6gwI25coCaSheGWuZPU6SCdTEgF3Z6nsT1h5lWfpmpWJM0GWGdSXHFpFHvFfzLBYzSUhGsCzKBB7VcdiKHcxFk+DXKwyzMlLlqUpRKdJFgACad7XgL7k4XLGpSJoBNyFKJJ3etPYCKJ4qT5GIWnWpMtfGl1CgUS6XfZQI9Itc/wAVth9Wp0lkgaagkEprfZmPP0jn/ibGrnTQU8KEp0pKqk1KiWFW4m7CAp0jgPFXVvWhfZiK/vDwZsCgILFIdqORZwCzgdIQz8KGdLtT/MRgtT9YB+MQgmrH0PvXvGsrGGWoaFFJP5bHuLN0hKohqWguoA26gn7eAZqxoUp1IqfTVQXbkRGv+6JSS8sMbOCWL9TAcjEh9Ichvc39o9KQQySRR6mj/UGlngGkua4/tMki4a/J69LwJiZ61j4yBVwXoegv3BECpmmV8RY1294jRmgfmHoD0DDtQfbCAIlIP4i7Bu4vXnBeGXQpdiLFjRrQOrMEqGnfY/pE0tr2Iv2G/pAbqmhwbH9ntveN5eCXpXNSOFIYGgBJ+dL03iEGhO19qEXi2YKUUZeJpHAdQSGAJIJ1KHQm3Y9ICp5RgBVSySpQW43qkgD9Y28KSl61guEAsxam568ojw+Yha1hI4tK9KXHL5sL9oLyFZ8otqKipWpmNeqrCjQB2ZZgElSXhB4hwpm6Akk6QCQA5JUBUC5t84mxyuLSGd6tVj1VufaDVllEhZBTUFDhSWtUF9vrAMsr8EyJMnzczWqWogFMqUoatI/PcpUr8tG3OwrErLVpdRWwO7VHYCnXaJZmZ8RK1LUVVKpinc0Yl68o0ViVLcI1KLV0uWF1PyAHTlAH5YsykhyCaFyCS73ezVJr0rDPO5GHVMTPnzuEJ4UIASTcliTzrbaI/D2a4VYEsgqmMXBI9T1AEWHKJmGM7TIEpUz8qUELBFg6gxAZ3S4tAV7BYpMxTyZKbhlzQZh6aUmg7w4nZLO06v6aQFEvqMsI6khKRqPuIaYjHTUK1GiidRdhYUatabBtoLk+JgSRMcKpdwXPwgBXPZwK7wCPw1lGEkh5upStSdQmp0Ir+UGigCz6ufufnEuamb5iv7kt2BS4CQfzgUBBbv6NEea4uUZanIUniDqoH3DGtOrVipYfxNOkgykhK5aubkhwEkO9maloC2HMyE7uC1Ta7gjmI3wviQg6UqBVpLA3NRxHp6xV1zp4keYZa/KS/G2xACtO5atf1g7ASlBPmJSpYZnu77s7tQfI7QD3NJy58vy5YdcwhI/AX+IB3o7EVpWK/h58rSUmcZS3p5jFJFiCGoQd39IseEQToUlgpJBfZxz3FHFqekI8XkSDNmTFy0JK1qU6kuC5JLEAg1J3HaA5tIxJFNucQz5zLLEEGsbeUxd2iKYCTel7QBMmYDQGo2278o3TOahsT92gcTQIsfhjDeYhQUE6CtLqUH2NOor9tAJysAgWFh/kxMnEKSLsOTO/vB2eZWiWdco6kEs1Xchwz1IIe9aHmISkMWOoEbEVrseVICbFTdV7i3NuR3jXDSXLkBul2g9EoKAUACo/e8BKWQSagmwZj/EBJMxKUlwxJsdvkYKwmLKg/wCIUPtf2hWEAXq9WBsf1ieVi2ppIgLJleBXPmIlpvMWAG63UeTJBJfkTFt8dZfMmCXIkS1GTJCQ4IAoCkC7uANoVeBXkpOKI4FqVKSd0q0upjYOWD/9zViwoxyHA1sjYA0LC2w+cBzSelKJcwKQxLJaxpVufoYjy9CkoAkoVrL6iHIDm1TpFOYMdAx+UoxCgdKQRYlLu16uDdvxC1uW+U+CJUtWtSSsivEPhBdrMD60p6wFKy7AkzEpUQS9RyG/SHqZSdTIAcbM1fSjxcP9lQ/wITpdj5YBetdQCVA9jvEJ8K11JmqbcVV7Of3gKscqltVJO/E5H/sSYFlZOET5flnQgKClaWc6S7KJLhOzDnXaLBm+TnUJaZik6kk6imlCLKAv0vFfVgpuGmlRQuYCGIQHYODqAJ6Cj+0Awz/M1S5yQmSicyTrC0AuFWrt6QuM+TdWHnoBNkzCAl9hRx6loGn5dPmTTMGqW4DJXUtW4Cj9tB8jCYlIqH7lvZ3BPqe0A0y/xxLlAoCZxDBieI+5NqWtSMnf6hy3J0sCbFLnapA3hXNwk/eT99+3OAcVJmM/kln/AAqA9q/KAs2G8Xy8S4QoCZXhKCCQK0ifKM+ktMQtKUH4n06NRdtR02oWb94oiJpQoLEuYgguFbjmxTUU7QdI8Q6AG12YMgc6/Fveoc2gG2e5X5s/zf6pcoAABJqmgajqaqWcAMXPOBZmbqk6QhZoGZSFo19apANOVPeFOMxc2YlRlrXLKS/9w6aAMQEhL2a427uJluJVrZflHhJ1r+Ek30BIHztW0Bc8DnipnlmdLCfMtMQ6XY6SCLGvOCcTmwwqwJqiQp/guGtrRZ+0VfC+JViakoqEpCGRLLBqA1Dl3Nb32jdU1QUT5aikm5QVNejNAURtmrE0uQs2SW2h9h8CgWQFAX49KtPP4FpH8wfPwskrCcOlYSQl/MUCp6uNSQmjDdt9oCvYHJ1zFEAGlSQHboOp/flDfM8cZOHEpIABdLNc0J2cu4qf3goTCDokoJUqwBqoczsAGetO0OcnyWXLV5k1XmTW1FRSV6LfAAGFG4vmLEFuSeE8QEpWrRLURwiYoqY/m0pok94jzP8A07xalFby5xJuJlbC+ttuptFwGK0s4U7OEsXfYF93DQThZqyKshRZq2+dutLb1gOVTMsnYcvOlLSObU/8g6eW8QYubrKSwperOOXeOwiTQpUyzUKNamxBb294oOeeDlCZqkjUlRLoRXSegux5NTsWAIszylKECdJ1KkqLOby1by1tR+RAZQY0NBFl2VTJq0IljUpaglNdyWH1hxl2LVhFFKpZKFApmS5gooEjYih77iLT4UOFkKOLBKkSwRLSACUqXR1bkgEj1uWqBnjXCSpGGw2FC2TIcqLtroQpRu5Usv6mK2mYlJaWkFZ0pBoQTyoXf5wt8QeIPOmzFl1uWZiwTVn5PU73MH5LOTMGhDJ4anSxIZi9blmp+Zw1IBvls1TsqYZk17BPCgNezUfar/OVXj7EIXowcrzVBydSXGkMFFrCpTvSlC7RMtQlSmloKVFJ/KFML2etbdrxX8tyTEzJhGhUiVUlauAtUhz8RFasB6QD3Kv9SMViZolz0A10iWhISXeq1EV4RsAx5R0JEjiYq1KZ2JtSwBfiPpeOd4LFSsA6JCCua3Er4nFWsR3oeUSYbN8XOUpQIlIJAXMCiSA5J0JB0vs7GoIsCIC156qUk+UomYVhixYJuXJBcW2cikV/A5QlCdKZky5OlanU7uWUDxV625wxyuQkkKIUSwrMdZDUSa24XNGJJazw+lSgzkcJoDY+zfKArS5KCHLVuQGIPoPtogVhxVibc6tT1hzjsmWVakcW7VcDo0B+UWJAfqf5B+sAFMnkFtLkex5X6wOmavVWUEo6qLvz6BoNlFO6STE8s9WHUU+VIAGdo3S7cgD9WjQYWWbNXdjau4JEHzEKFilm3B9WIo7xsnCBW1Wu/wB1gF03JJCjVINGr3r6d41RkcpmZLXsR9YYrw+nq3Sv6xGk6kglw/4fi/fb6wESMCkhkhhyP8mnpEGNwZfhA1bgM+9nYe5guVLHcfrybb/ESLmoSQCWcWJofv8ASApueZLpDoP9t6p2S/4uqR6N122wGAB4BpAFNSgQALmoG92uaek6cyQpKQshaWq3E562EAY/PUIACVJDOwGw3FN+/LeAa4afKwyjpLEiqhVRNwXIoHZgzetYXq8TBahKGqYRqc0rXUSopuBUmptFWxGcqKjdms5azOr3/wARthCHBDCtSzU3btAXiTmSVOJpKdLsAblw6VEOWp9tA0zETGdRGlQBZLA0JBAcubX9orWIzMFaylYTVRpqTRx8NLl+ljeFysxVWpbo4pzrAdDlZ4JfAAXpvQ793eG2WZsJrhQ1XBSziuzfIn57RR8gy2biWYeXLofMU46cIuTQ2IA3Ii6YKfh8KhKAUubrUoalFqqbdtgP3cGKJidLELSbMWY3sCCQOgIgLMcoQtBRLX5JagCQUpLu+nZ6ghxQ2NIjGayuPiBUmrh7VvtqDhwCacmgVXiFI/tyjqqaVZ+nN2BgKd4iwZw5GtAQVPxp4kKVzFinsR2JvEng+cszDrqAynJABDNWt63OzxcMNPTNdISlaDQg8QfdIBvXfbnFUzjLDg5hUQdCzwgk830nc2evLpAWKX4xEskoSrzOIUDh6MygGYn+XhdNx2Y4h+FMtPM3b5/IQoyvxEpagCAEg3PyYQ9XmyjR1PRylnTvqYfr35QA+VeEVIWlRUFAu5S4Jccyz12iyrxkuXpC9W40o7OHDsasG6k1MK8rwaiSATMLsC5LdH59Hg8ZUUVUakVDEgWHNn/a8AUM31r1JQUIBOi4YkB3H/8ARc16CLTJw+mWk1BNRSrcu/7xz3OMz8sEIUCHDAUPP0G0XbCYxE5KeIqoC4egsPcAe8AdPnAMfhZmNne1CGfZusVvE5mZi5gCWYtQHlXvUX6+kWOfh9aSH1bA739nEcswy5qZi1aiD5hOkuCitAzu+/eAtalBiQzks3Z97e8bpIBoGNqDh/zCxOcKNFqKmYMkk8qmgPJ4Fx+azB8Ip+U0Bqdjt2u8BdMHlZd1JSedVEdGYCNJ2ISFpR5KdKixmBYASOZ1kF70auztFVy7x7LZ1gSA+gBQID7hLAggGrqbteNB4wkzZi0qWKMaJDbvW5NPnaA6bhsOhKQEgDnR37mIMXlUuYKJAPMBj2p+vKEeTeIkqACa9XsNn2FNoeT8UPLJSutGaAr5lJSSmvWvs8SSkDTQjs/L3MC5jjEg6lKGpth9SKxmGDu5UkBqJGosbE1P2IDiqpy1AJen3tEX9Ok3W5+kPJXh3WgaFJffSdQA5gfEedHetoDxeTTk6mCFNR6pJegJCgGv/mAXS8OkPxQRIMt6JdqPVoGOCmOQpk8yYmk4RQDO46B/2gJpsuWS1z339Q0NsnRJkstQSVPQKskfm5P1qzeyqTMCNq8wOfKBcTOJW6TU8+n0gLBmniJa1jQs24meg2DUJH7xXpmeTASS5J/Ean5xtIzFSTVLh3p/N+vrBUrGSl/GG7hn9bQCqbm61XJ++0S4fFKmKAcj1/WLDgvDUqceH/1L/pGoyZOGnAl1AcmtsXgLr4YSEIRLqhm+G6iS1VFxu9AG7x0LGeDMLOl6JsoL5ku72fUC4PV45v4dxCZ05KyhemXZ/wAx+E+l68hF0xmaKWConQkbBnV1LukB+QNrwHLPFnhY4LEAIUVSVvoLuXDakKIuQ4bmD3i15Fg5UtGmbxLNS9N7DdhZ+kIPFmff1UxEpBcSySSSKqNGdgLdIUKx0yUpxqD8nY/qP4gOqf1Mumm1bPAmI4agFQILaQKKDMDVy9aj2ii4PxUHGssoWNQ3S/wts31h7M8QhZOhWoDcaRRrcudjAL8/mzdPFKIdJBVpKeW+43gfJ/FpkBKTcAJDUcD5WixjNlCW5mJdIVpTRV6VBBqdVDuIo+aoE+apWkIe4SAkDsBaA6PlvjJC6akhVCErJGrnpP7tUw4HieSpGmfJCi3ILdjY6qu4McX/AKKaHKXN07As1Q4qQ3pBcrN5qF8StQr0velPaA6Zmfh/BzE65ZVKP5Q16Bgk96NS8IJ2XTJZAmKoLcNFD6HsLcoX5RniFkFZUdO2ouzciXbaj7RcMFjU4kEK/uJrUUUOoIFSOsBWDgE//XLWSLngq9GIUH3pCrMcmLBaEgFJcclWvF0xOU+WQQkLDUIAcDqm4/gwuTLSp2oA4IIFdt/rAVHDZ0uSt9JQVUII4TvQ2+cHYvxOoMrWEpNgS233WHU7LQqgZVGZnf0b6iNU+Hpcs6jKTLNLoCe/z/SAQyczmz1hKNakm6iKdWcdq1i4yFTCKUVuTc96RLIkpSKCm/P9I98w3TfkTQe0BzfETSlTKcEVsR6vYjZ3j2dnYPAhOpVtiCmmoVoXpw9I9nYQqmBMziZ0lT2SdhS7sRShAPOMmZdJlsNIAck8Re25NOvOA0w2GUQCRagbUWq7Ncbwyn5YChCgmY+kkkpABrRmJJpuWrG+DwK5gHlTQEpIowIcN0Kh8iL7wGM2KCUEajsWcm4PxOkB322r0CHH5eoJDhgd6P2PI/fOE+NyUhOt0sd9QB7EPeLPIxKJyjp47arN1qAAerNePZ2SStRJI1e/8wFJlYVQqFEN9294PkzVAglIPSnUekPRl9C1izPQdSK32tuekC4jAF7Bwwpts7FzU19T6AuOLWkMk6QawWM1mmWlJI0gkly5L9bs9W6xtMykvX2FT77xDM8PmhqX+nQbwE+CzWbIBMo6dVwC4/inKJcT4ixM0ssq02Ylgz8k09KwvGWqagUGrT1Lnr+0ahMwV+JufLYuP16QDvBkJoEUO5/QentEsxiH3HXtT6e8V1WImK3COoJb03jzDuKmpe7kHu/6wDyZl6VJ1EAGpbe4DOKE7tEcjLhzHdRH61ix+EvDaZ0oz56WluyUhRGrYqJ2DkgdjWz2b/YMIqW39OhRa6QUUA2XrKibtUvAc3UoCjfL605xYJXg2etF5aCzkKUSoB6miSAWDM7v1iXNPDCQoz5a2TqHAolRLbJ32atKehc5Hj5gTNSsMXY2Zk3rQAEna5AgEWOy5cghMxDAuygQxpcEO1rFob5VlEoDVMQlayHCVEEAXcvQvf2iTOM21BUlSEqVpcoNkpAckjY25msVSdNGILBBQvcggoJ2A5O380qFtxQwoUAvDyS+2hHs4BgpOEw6CdEmWmyrNTYgj9IquAkBRCdagt9BFbOHYkUs1Le7lYwOoy9alBJD8QAL2FCCf3ptAWTEY1CkKUCaVLuwa9TUGCcsxMqdwr0lQs7F72JDv0vCqRhR5Q0yyoH4n4m3YhXPnesCrw6ZEsqQNITdDuWsW1FwX52EBZv9qlguOBVWZRSpujK/iF+b4Eh1FSpjsGVcet94WJzbQdQ1JALMSfUAtUih3u+0SYrxGVSyG1KNHoBp4XLim/1gN8DOSl/wt6v6mkEInnU8s6FDoBTmCHaFqJxKQAoHY259f2icpFCS4rcPAc5xU3yk2UTe/N73c/O8KFY8zFO5fYXP7mkWlcmSniUlkuzF1Hm1A+941wmGlanCWD70chxt3NLQCjKsfiZReWnhUAAaD69t7Q1k4Fc4PMlpWU1GpVA7Pa9QSWv0hhhyhJdhqBNdVATZLH6A2e7Q5w82UsaVLPPTYFrWpuW3gE2FwCEkBJKTyAIB6k0vfn7QbIwgFNRVdzz6weqWmrFRHZIp84hViyGSEivUCj2+n2IDZOECk2bqzEfN4G/2zqb1oO19/u0EJnFTuyUjq5PtSJwqt/Whp+zfSAAlZaXa57sO+5jdGAKHLP8AOm/q0NBTrt07wN55SA4J5M31gFs7CJNWY1BIc7dHo1K894jxOXSglwHqKmgDncn9IZqnOmpo+wBb0P1iNGYpULEi9UkPR9wAzQAUrLkaW0yzqIFXcDpzgs5XLA+BIVT8IsOTB+dY3XmSHHw7VIFjy+cZi8WmgJA1Gj8t9uvOAPwOZacJ5YLaFAivxVqDz5925RPIzYFP4a21EC43c099op2IyebLdUqaG5OUt2/nnC5f9U6lrGo/ibcG5U1nG9ICzZlmKk8YZQuoAMCK1ax79LxtlOICpayVpluJhYkgKSBRIA6pAAfeKDjMROUNPElL2JF/pVouPguZKMs+clKiEzEsSzE2LvQ8QY94BRLzVImTHJJU9bkqoCfd4PkYlagAVtLCg7WAsCwFw5sKubxT8bImyyeEsSWOxD3G0RScTPBfUsCvwkim8B0DNM2MlKiCVzVlgDZIY8Z0m7FtqvyhVlGdLROQqZxIsTuxDX6s1OQhVg8UlgChRUervy6dInx+CXoCiGCRSgDE1uN4Dq+U5jLKQxZ7Vv2cNEHiXL0qkLJlkqaikfiJcBVgQKVHcRQcn8WaUALLKDtZidn9d7RZsv8AGBmAoWpBCxp4qvszg/bQFbmZpOlIMpUsqIYBTm/5js7Budb7AnL8UNJAYKbSqu5vS7Cmz87iPfEWWrSlU2SslAJ1pBfTtqB5fQbtUV3DZgKFg/S/K8BaJGKOsByxoSK9tqvTrDhCwz7G7Gn28U5OYhAciqlJJANHH4htDzDZi6d09CRz3p+ogPJWHSkaQEO11cR7tuTA80FtSUg81Mxv+VrdDGTZawOAhyGe2l/29HjfBBY4HK1OnidP/IqDMQaNUAMYCGTKUvXZOobBkjnqYE2oACLiJZUggBrl7UFOxfcm9ejQ2xGDnIQTMmoSDtU0vQUr7bwmwuFmzAVoVLUK6Q2kEhnNHbexY9RAYsqsCfS5azaj60LR7JmzmqUkA0TXU3XUan94MOKKRxDiaoCiATblQVvAsqepiVoEsPTSp2APMv8AOAOw852KgpJFNSVH5BmHtE6FEfCBpdg5NBs5NvWB0YtLBLkkAsS9uVdj0BsYKkLL21WHT1eA3RsT7hj6x4pagaMw9/4jJ+L09Nq1DRCiZdh/yG/Sv3SA9nSCQwUQe79qRGucQCPianEze9mjbzSLlruRT1fZhAk/CpI1OpRpUKajvdqJBrAejGS0jUxS9XUSrs7u3aFuKx2shTjhPKjHm8A4soJdKXqbhnZujty+zEE5QNEtzd6dvlAWBeaDTpcLD9Qx2qKOXgfKsV5k/iJJSNQagZwCx3U5GzMO8JcPy1WPMPzP+YImrQvhUkL09vsH1gHea5hKUWEtCib0DOduhBeFE+YuWUqSmUkg1GkFLciCNojOLSEsGAYEMCz7pJen0hbjMYVUJAH3veAazs0RNQUlACidVE0Hapa+8L1NtAsnFlJYM1KqL+3UWEN0YV6pY/doDfw7hUqWpStmCbsOph3muDJQzh+Y2Fi8VeXmnklQLgKN9vX2h7lvidJFgXZya1Hy/WArOKy13SLiBsLmS5J0qtRn6Fx9IvGIywThqQGVdw1PSEmLykkETE2/EBT5fSAZ5Hm4IIVq0lJ1MkKH/IPbrFWzeUZEzgCtCuKWWJSR6tVJp7HeJ5eCVJNACkluRFQaH0+Zi4SMBrlaJgKgzg0cGlU7t6e9oCkYVJWp7kkOlh7u/v0Dw9kY0ONKSQABQjlcWpS3cuYgkIU5BSCCq4ANQS2mnpeCDgkAF6H1SeW9t6QDadJl7UtV6dPWAVZ2ZWol2bhOl3ajl7cn3MEIw7ni4uQB0gCnz/iBsZgiQRp1UZn2ewJdg8AuzrxMZqAhIClMRqSSCN6k0ua9hyEWDKMIES5ZCa6QLEUG/C/f/EKMJkQJJ1hLH4X1B68mDtR+9oYTZ6pCazAutJbHc1ZQLv8AtAb53ms1KELlJqlelQAdktRR/MHb16wNgsQuZxLYEtqsO9mFTVhQUgbMcxWtSdIKEkKcuwoHLag5v8PSGeH4gyip3dgl3PJkiAKEsGgAHoGPW3SJE4dhUlTBnoG7s3MxDMm6qJDPu0SJkuKvqNyzQEqZTJYO3UlRHvzjNB3LAfMdolkcIZgzXO53jSbKCk0Fdqs3XvAD4vEMBz+9v2gYyTdRpyv9jtBpwyUpYD/J/WIl6yS9S12PzgEWaBPLflcVduVd94q88rSpxbl+x2i74jBORqvarnu++8K8ZlGohyACRUB9IJqTzpAVZM4G7gjmfsHtBM3EAJ0pveh+pgnE5XcMWD1IZxz9flC2ZlJul4CdGMD8TW6U5RrOxJLAcI2O/b+YgOFUORpuKxtIUlL6gxblf9oDdE0GhSzWJ5/fKGeEzPQASH+7U/WE68Qo2A/WMRMO8BZ/PlT6FLPbf0gOdkZQXl0I7se8AScQTY+u/wDiGGEzJSCyuIG/OA9leIpkotMB7hiD33i0eG85lz3KlBIcAdehem/zhFipqJiaAO1v1hMjXLJCEhQOxeh/NQivfnAW3xJ5EpIICiSqgSxs2xsPlaBkePEpAEpK3/KoMLMC4O14VzJilcUx1EgCvKnOsbIlJKSUp1Hr/EAzk40KQOIBdzThPSu4guXNYOSDazgV3F9orEgkVUSK7lq8hyhuMeXueTdGDGzQBmCLSiRQ8/SNpkwvc35x7GQEOSKJMwkuafrGuIP919wkkdC94yMgJscs1qaN9WMH4Qun2jIyAmkmv31iaXc+n1jyMgJkqqR0H1MRzvgP3sYyMgNZKqH0+sRyz+kZGQAuJ+JP/cY1zD/4/QxkZAIcaeJPr9I0noHIUNPYxkZAAkVT6fQRpNQHFBYRkZARTUAE0ERFNR6RkZADTRwn72jfAKcV5x7GQB69vvcwTL/+RP8AzjIyAnUeB+0DYFVYyMgJlpc15xokcY7D6RkZAf/Z">
            <a:hlinkClick r:id="rId2"/>
          </p:cNvPr>
          <p:cNvSpPr>
            <a:spLocks noChangeAspect="1" noChangeArrowheads="1"/>
          </p:cNvSpPr>
          <p:nvPr/>
        </p:nvSpPr>
        <p:spPr bwMode="auto">
          <a:xfrm>
            <a:off x="155575" y="-2193925"/>
            <a:ext cx="4505325" cy="45720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9876" name="Picture 4" descr="http://4.bp.blogspot.com/-Q2LNdBu_tos/UYi0bFYTYwI/AAAAAAAARUI/8jAVpU5dR78/s1600/pompeii+bodies.jpg"/>
          <p:cNvPicPr>
            <a:picLocks noChangeAspect="1" noChangeArrowheads="1"/>
          </p:cNvPicPr>
          <p:nvPr/>
        </p:nvPicPr>
        <p:blipFill>
          <a:blip r:embed="rId3" cstate="print"/>
          <a:srcRect/>
          <a:stretch>
            <a:fillRect/>
          </a:stretch>
        </p:blipFill>
        <p:spPr bwMode="auto">
          <a:xfrm>
            <a:off x="251520" y="1916832"/>
            <a:ext cx="4032448" cy="4572000"/>
          </a:xfrm>
          <a:prstGeom prst="rect">
            <a:avLst/>
          </a:prstGeom>
          <a:noFill/>
          <a:ln w="19050">
            <a:solidFill>
              <a:schemeClr val="tx1"/>
            </a:solidFill>
          </a:ln>
        </p:spPr>
      </p:pic>
      <p:pic>
        <p:nvPicPr>
          <p:cNvPr id="79880" name="Picture 8" descr="http://www.grandhotelduegolfi.com/_img_sez/735-2-grande-1-pompei_ultimo_giorno.jpg">
            <a:hlinkClick r:id="rId4"/>
          </p:cNvPr>
          <p:cNvPicPr>
            <a:picLocks noChangeAspect="1" noChangeArrowheads="1"/>
          </p:cNvPicPr>
          <p:nvPr/>
        </p:nvPicPr>
        <p:blipFill>
          <a:blip r:embed="rId5" cstate="print"/>
          <a:srcRect/>
          <a:stretch>
            <a:fillRect/>
          </a:stretch>
        </p:blipFill>
        <p:spPr bwMode="auto">
          <a:xfrm>
            <a:off x="4427984" y="1340768"/>
            <a:ext cx="4536504" cy="5240018"/>
          </a:xfrm>
          <a:prstGeom prst="rect">
            <a:avLst/>
          </a:prstGeom>
          <a:noFill/>
          <a:ln w="19050">
            <a:solidFill>
              <a:schemeClr val="tx1"/>
            </a:solidFill>
          </a:ln>
        </p:spPr>
      </p:pic>
      <p:sp>
        <p:nvSpPr>
          <p:cNvPr id="6" name="TextBox 5"/>
          <p:cNvSpPr txBox="1"/>
          <p:nvPr/>
        </p:nvSpPr>
        <p:spPr>
          <a:xfrm>
            <a:off x="251520" y="404664"/>
            <a:ext cx="5472608" cy="738664"/>
          </a:xfrm>
          <a:prstGeom prst="rect">
            <a:avLst/>
          </a:prstGeom>
          <a:solidFill>
            <a:schemeClr val="bg1">
              <a:lumMod val="85000"/>
            </a:schemeClr>
          </a:solidFill>
        </p:spPr>
        <p:txBody>
          <a:bodyPr wrap="square" rtlCol="0">
            <a:spAutoFit/>
          </a:bodyPr>
          <a:lstStyle/>
          <a:p>
            <a:r>
              <a:rPr lang="en-GB" sz="2400" dirty="0" smtClean="0"/>
              <a:t>POMPEI under the volcano Vesuvius –</a:t>
            </a:r>
          </a:p>
          <a:p>
            <a:r>
              <a:rPr lang="en-GB" dirty="0" smtClean="0"/>
              <a:t>A victim of Pyroclastic flows.</a:t>
            </a:r>
            <a:endParaRPr lang="en-GB" dirty="0"/>
          </a:p>
        </p:txBody>
      </p:sp>
      <p:sp>
        <p:nvSpPr>
          <p:cNvPr id="2" name="Rectangle 1"/>
          <p:cNvSpPr/>
          <p:nvPr/>
        </p:nvSpPr>
        <p:spPr>
          <a:xfrm>
            <a:off x="161354" y="1287343"/>
            <a:ext cx="4572000" cy="461665"/>
          </a:xfrm>
          <a:prstGeom prst="rect">
            <a:avLst/>
          </a:prstGeom>
        </p:spPr>
        <p:txBody>
          <a:bodyPr>
            <a:spAutoFit/>
          </a:bodyPr>
          <a:lstStyle/>
          <a:p>
            <a:r>
              <a:rPr lang="en-GB" sz="1200" dirty="0" smtClean="0"/>
              <a:t>Buried </a:t>
            </a:r>
            <a:r>
              <a:rPr lang="en-GB" sz="1200" dirty="0"/>
              <a:t>under 4 to 6 m (13 to 20 ft) of ash and pumice in the eruption of Mount Vesuvius in 79 AD.</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95400" y="2133600"/>
            <a:ext cx="6400800" cy="954107"/>
          </a:xfrm>
          <a:prstGeom prst="rect">
            <a:avLst/>
          </a:prstGeom>
          <a:noFill/>
        </p:spPr>
        <p:txBody>
          <a:bodyPr wrap="square" rtlCol="0">
            <a:spAutoFit/>
          </a:bodyPr>
          <a:lstStyle/>
          <a:p>
            <a:pPr algn="ctr"/>
            <a:r>
              <a:rPr lang="en-GB" sz="2800" b="1" dirty="0" smtClean="0">
                <a:solidFill>
                  <a:srgbClr val="0070C0"/>
                </a:solidFill>
              </a:rPr>
              <a:t>VIDEO : Simulation of Santorini eruption</a:t>
            </a:r>
            <a:endParaRPr lang="en-GB" sz="2800" b="1" dirty="0">
              <a:solidFill>
                <a:srgbClr val="0070C0"/>
              </a:solidFill>
            </a:endParaRPr>
          </a:p>
        </p:txBody>
      </p:sp>
      <p:sp>
        <p:nvSpPr>
          <p:cNvPr id="3" name="Rectangle 2"/>
          <p:cNvSpPr/>
          <p:nvPr/>
        </p:nvSpPr>
        <p:spPr>
          <a:xfrm>
            <a:off x="609600" y="3581400"/>
            <a:ext cx="8001000" cy="707886"/>
          </a:xfrm>
          <a:prstGeom prst="rect">
            <a:avLst/>
          </a:prstGeom>
        </p:spPr>
        <p:txBody>
          <a:bodyPr wrap="square">
            <a:spAutoFit/>
          </a:bodyPr>
          <a:lstStyle/>
          <a:p>
            <a:pPr algn="ctr"/>
            <a:r>
              <a:rPr lang="en-US" sz="2000" u="sng" dirty="0" smtClean="0">
                <a:solidFill>
                  <a:srgbClr val="0070C0"/>
                </a:solidFill>
                <a:hlinkClick r:id="rId2"/>
              </a:rPr>
              <a:t>http://www.youtube.com/watch?v=KUleWWyPK10&amp;list=PLdlaB-eSMDd8gdDumJAlTweUt8aajM4cP</a:t>
            </a:r>
            <a:endParaRPr lang="en-US" sz="2000" dirty="0">
              <a:solidFill>
                <a:srgbClr val="0070C0"/>
              </a:solidFill>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5736" y="1988840"/>
            <a:ext cx="4427109" cy="523220"/>
          </a:xfrm>
          <a:prstGeom prst="rect">
            <a:avLst/>
          </a:prstGeom>
        </p:spPr>
        <p:txBody>
          <a:bodyPr wrap="none">
            <a:spAutoFit/>
          </a:bodyPr>
          <a:lstStyle/>
          <a:p>
            <a:r>
              <a:rPr lang="en-GB" sz="2800" b="1" dirty="0" smtClean="0">
                <a:solidFill>
                  <a:srgbClr val="0070C0"/>
                </a:solidFill>
              </a:rPr>
              <a:t>Mount Saint Helen Video</a:t>
            </a:r>
            <a:endParaRPr lang="en-GB" sz="2800" b="1" dirty="0">
              <a:solidFill>
                <a:srgbClr val="0070C0"/>
              </a:solidFill>
            </a:endParaRPr>
          </a:p>
        </p:txBody>
      </p:sp>
      <p:sp>
        <p:nvSpPr>
          <p:cNvPr id="4" name="Rectangle 3"/>
          <p:cNvSpPr/>
          <p:nvPr/>
        </p:nvSpPr>
        <p:spPr>
          <a:xfrm>
            <a:off x="1835696" y="2852936"/>
            <a:ext cx="5904656" cy="369332"/>
          </a:xfrm>
          <a:prstGeom prst="rect">
            <a:avLst/>
          </a:prstGeom>
        </p:spPr>
        <p:txBody>
          <a:bodyPr wrap="square">
            <a:spAutoFit/>
          </a:bodyPr>
          <a:lstStyle/>
          <a:p>
            <a:r>
              <a:rPr lang="en-GB" u="sng" dirty="0" smtClean="0">
                <a:hlinkClick r:id="rId2"/>
              </a:rPr>
              <a:t>http://www.youtube.com/watch?v=K5pidzTZslo</a:t>
            </a:r>
            <a:endParaRPr lang="en-GB" dirty="0"/>
          </a:p>
        </p:txBody>
      </p:sp>
      <p:sp>
        <p:nvSpPr>
          <p:cNvPr id="3" name="TextBox 2"/>
          <p:cNvSpPr txBox="1"/>
          <p:nvPr/>
        </p:nvSpPr>
        <p:spPr>
          <a:xfrm>
            <a:off x="683568" y="3861048"/>
            <a:ext cx="7848872" cy="369332"/>
          </a:xfrm>
          <a:prstGeom prst="rect">
            <a:avLst/>
          </a:prstGeom>
          <a:noFill/>
        </p:spPr>
        <p:txBody>
          <a:bodyPr wrap="square" rtlCol="0">
            <a:spAutoFit/>
          </a:bodyPr>
          <a:lstStyle/>
          <a:p>
            <a:r>
              <a:rPr lang="en-GB" dirty="0" smtClean="0"/>
              <a:t>May 1980,  South Western Washington almost 400 m height of volcano lost</a:t>
            </a:r>
            <a:endParaRPr lang="en-US" dirty="0"/>
          </a:p>
        </p:txBody>
      </p:sp>
    </p:spTree>
    <p:extLst>
      <p:ext uri="{BB962C8B-B14F-4D97-AF65-F5344CB8AC3E}">
        <p14:creationId xmlns:p14="http://schemas.microsoft.com/office/powerpoint/2010/main" val="1530152820"/>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olcano"/>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260648"/>
            <a:ext cx="2855104" cy="3424003"/>
          </a:xfrm>
          <a:prstGeom prst="rect">
            <a:avLst/>
          </a:prstGeom>
          <a:noFill/>
          <a:ln w="19050">
            <a:solidFill>
              <a:schemeClr val="tx1"/>
            </a:solidFill>
          </a:ln>
        </p:spPr>
      </p:pic>
      <p:sp>
        <p:nvSpPr>
          <p:cNvPr id="3" name="Rectangle 2"/>
          <p:cNvSpPr/>
          <p:nvPr/>
        </p:nvSpPr>
        <p:spPr>
          <a:xfrm>
            <a:off x="395536" y="1340768"/>
            <a:ext cx="4572000" cy="5570756"/>
          </a:xfrm>
          <a:prstGeom prst="rect">
            <a:avLst/>
          </a:prstGeom>
        </p:spPr>
        <p:txBody>
          <a:bodyPr>
            <a:spAutoFit/>
          </a:bodyPr>
          <a:lstStyle/>
          <a:p>
            <a:pPr algn="just"/>
            <a:r>
              <a:rPr lang="en-GB" sz="2000" b="1" dirty="0">
                <a:solidFill>
                  <a:srgbClr val="0070C0"/>
                </a:solidFill>
              </a:rPr>
              <a:t>Magma which does not reach the surface, but instead cools and solidifies within the </a:t>
            </a:r>
            <a:r>
              <a:rPr lang="en-GB" sz="2000" b="1" dirty="0" smtClean="0">
                <a:solidFill>
                  <a:srgbClr val="0070C0"/>
                </a:solidFill>
              </a:rPr>
              <a:t>crust</a:t>
            </a:r>
            <a:r>
              <a:rPr lang="en-GB" sz="2000" dirty="0" smtClean="0"/>
              <a:t>, </a:t>
            </a:r>
            <a:r>
              <a:rPr lang="en-GB" sz="2000" dirty="0"/>
              <a:t>is termed </a:t>
            </a:r>
            <a:r>
              <a:rPr lang="en-GB" sz="2000" dirty="0" smtClean="0"/>
              <a:t>‘</a:t>
            </a:r>
            <a:r>
              <a:rPr lang="en-GB" sz="2000" b="1" dirty="0">
                <a:solidFill>
                  <a:srgbClr val="0070C0"/>
                </a:solidFill>
              </a:rPr>
              <a:t>I</a:t>
            </a:r>
            <a:r>
              <a:rPr lang="en-GB" sz="2000" b="1" dirty="0" smtClean="0">
                <a:solidFill>
                  <a:srgbClr val="0070C0"/>
                </a:solidFill>
              </a:rPr>
              <a:t>ntrusive</a:t>
            </a:r>
            <a:r>
              <a:rPr lang="en-GB" sz="2000" dirty="0" smtClean="0"/>
              <a:t>’, and </a:t>
            </a:r>
            <a:r>
              <a:rPr lang="en-GB" sz="2000" b="1" dirty="0" smtClean="0">
                <a:solidFill>
                  <a:srgbClr val="0070C0"/>
                </a:solidFill>
              </a:rPr>
              <a:t>they are younger than the rocks they intrude.</a:t>
            </a:r>
          </a:p>
          <a:p>
            <a:pPr algn="just"/>
            <a:r>
              <a:rPr lang="en-GB" sz="2000" dirty="0" smtClean="0"/>
              <a:t>Final solidification occurs within the rock before the magma reaches the surface.</a:t>
            </a:r>
          </a:p>
          <a:p>
            <a:pPr algn="just"/>
            <a:endParaRPr lang="en-GB" sz="2000" dirty="0" smtClean="0"/>
          </a:p>
          <a:p>
            <a:pPr algn="just"/>
            <a:r>
              <a:rPr lang="en-GB" sz="2000" b="1" dirty="0" smtClean="0">
                <a:solidFill>
                  <a:srgbClr val="0070C0"/>
                </a:solidFill>
              </a:rPr>
              <a:t>Large </a:t>
            </a:r>
            <a:r>
              <a:rPr lang="en-GB" sz="2000" b="1" dirty="0">
                <a:solidFill>
                  <a:srgbClr val="0070C0"/>
                </a:solidFill>
              </a:rPr>
              <a:t>scale intrusions, which may be hundreds of square kilometres in extent, are called </a:t>
            </a:r>
            <a:r>
              <a:rPr lang="en-GB" sz="2000" b="1" dirty="0" smtClean="0">
                <a:solidFill>
                  <a:srgbClr val="0070C0"/>
                </a:solidFill>
              </a:rPr>
              <a:t>batholiths. </a:t>
            </a:r>
          </a:p>
          <a:p>
            <a:pPr algn="just"/>
            <a:r>
              <a:rPr lang="en-GB" sz="2000" dirty="0" smtClean="0"/>
              <a:t>Small </a:t>
            </a:r>
            <a:r>
              <a:rPr lang="en-GB" sz="2000" dirty="0"/>
              <a:t>scale intrusions include </a:t>
            </a:r>
            <a:r>
              <a:rPr lang="en-GB" sz="2000" b="1" dirty="0">
                <a:solidFill>
                  <a:srgbClr val="0070C0"/>
                </a:solidFill>
              </a:rPr>
              <a:t>dykes </a:t>
            </a:r>
            <a:r>
              <a:rPr lang="en-GB" sz="2000" dirty="0"/>
              <a:t>(vertical sheets) and </a:t>
            </a:r>
            <a:r>
              <a:rPr lang="en-GB" sz="2000" b="1" dirty="0">
                <a:solidFill>
                  <a:srgbClr val="0070C0"/>
                </a:solidFill>
              </a:rPr>
              <a:t>sills</a:t>
            </a:r>
            <a:r>
              <a:rPr lang="en-GB" sz="2000" dirty="0"/>
              <a:t> (horizontal sheets</a:t>
            </a:r>
            <a:r>
              <a:rPr lang="en-GB" sz="2000" dirty="0" smtClean="0"/>
              <a:t>), and form when magma flows into a fissure (1 to 50 metre wide)</a:t>
            </a:r>
          </a:p>
          <a:p>
            <a:pPr algn="just"/>
            <a:endParaRPr lang="en-GB" dirty="0" smtClean="0">
              <a:solidFill>
                <a:srgbClr val="0070C0"/>
              </a:solidFill>
            </a:endParaRPr>
          </a:p>
          <a:p>
            <a:pPr algn="just"/>
            <a:r>
              <a:rPr lang="en-GB" b="1" dirty="0" smtClean="0">
                <a:solidFill>
                  <a:srgbClr val="0070C0"/>
                </a:solidFill>
              </a:rPr>
              <a:t> </a:t>
            </a:r>
            <a:endParaRPr lang="en-GB" dirty="0"/>
          </a:p>
        </p:txBody>
      </p:sp>
      <p:sp>
        <p:nvSpPr>
          <p:cNvPr id="4" name="TextBox 3"/>
          <p:cNvSpPr txBox="1"/>
          <p:nvPr/>
        </p:nvSpPr>
        <p:spPr>
          <a:xfrm>
            <a:off x="395536" y="692696"/>
            <a:ext cx="4248472" cy="461665"/>
          </a:xfrm>
          <a:prstGeom prst="rect">
            <a:avLst/>
          </a:prstGeom>
          <a:noFill/>
        </p:spPr>
        <p:txBody>
          <a:bodyPr wrap="square" rtlCol="0">
            <a:spAutoFit/>
          </a:bodyPr>
          <a:lstStyle/>
          <a:p>
            <a:r>
              <a:rPr lang="en-GB" sz="2400" b="1" dirty="0" smtClean="0">
                <a:solidFill>
                  <a:srgbClr val="0070C0"/>
                </a:solidFill>
              </a:rPr>
              <a:t>Intrusive (Plutonic) rock</a:t>
            </a:r>
            <a:endParaRPr lang="en-GB" sz="2400" b="1" dirty="0">
              <a:solidFill>
                <a:srgbClr val="0070C0"/>
              </a:solidFill>
            </a:endParaRPr>
          </a:p>
        </p:txBody>
      </p:sp>
      <p:sp>
        <p:nvSpPr>
          <p:cNvPr id="5" name="TextBox 4"/>
          <p:cNvSpPr txBox="1"/>
          <p:nvPr/>
        </p:nvSpPr>
        <p:spPr>
          <a:xfrm>
            <a:off x="5148064" y="5882358"/>
            <a:ext cx="3737992" cy="369332"/>
          </a:xfrm>
          <a:prstGeom prst="rect">
            <a:avLst/>
          </a:prstGeom>
          <a:solidFill>
            <a:schemeClr val="bg1"/>
          </a:solidFill>
        </p:spPr>
        <p:txBody>
          <a:bodyPr wrap="square" rtlCol="0">
            <a:spAutoFit/>
          </a:bodyPr>
          <a:lstStyle/>
          <a:p>
            <a:endParaRPr lang="en-GB" dirty="0"/>
          </a:p>
        </p:txBody>
      </p:sp>
      <p:pic>
        <p:nvPicPr>
          <p:cNvPr id="6" name="Picture 5" descr="Small Scale Intrusiom"/>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663" y="3810464"/>
            <a:ext cx="3304793" cy="2820395"/>
          </a:xfrm>
          <a:prstGeom prst="rect">
            <a:avLst/>
          </a:prstGeom>
          <a:noFill/>
          <a:ln w="19050">
            <a:solidFill>
              <a:schemeClr val="tx1"/>
            </a:solidFill>
          </a:ln>
        </p:spPr>
      </p:pic>
      <p:sp>
        <p:nvSpPr>
          <p:cNvPr id="7" name="TextBox 6"/>
          <p:cNvSpPr txBox="1"/>
          <p:nvPr/>
        </p:nvSpPr>
        <p:spPr>
          <a:xfrm>
            <a:off x="5364663" y="6381328"/>
            <a:ext cx="1223561" cy="246221"/>
          </a:xfrm>
          <a:prstGeom prst="rect">
            <a:avLst/>
          </a:prstGeom>
          <a:solidFill>
            <a:schemeClr val="bg1"/>
          </a:solidFill>
        </p:spPr>
        <p:txBody>
          <a:bodyPr wrap="square" rtlCol="0">
            <a:spAutoFit/>
          </a:bodyPr>
          <a:lstStyle/>
          <a:p>
            <a:endParaRPr lang="en-GB" sz="1000" dirty="0"/>
          </a:p>
        </p:txBody>
      </p:sp>
    </p:spTree>
    <p:extLst>
      <p:ext uri="{BB962C8B-B14F-4D97-AF65-F5344CB8AC3E}">
        <p14:creationId xmlns:p14="http://schemas.microsoft.com/office/powerpoint/2010/main" val="2992143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Rectangle 1"/>
          <p:cNvSpPr/>
          <p:nvPr/>
        </p:nvSpPr>
        <p:spPr>
          <a:xfrm>
            <a:off x="280583" y="1237064"/>
            <a:ext cx="4572000" cy="5355312"/>
          </a:xfrm>
          <a:prstGeom prst="rect">
            <a:avLst/>
          </a:prstGeom>
        </p:spPr>
        <p:txBody>
          <a:bodyPr>
            <a:spAutoFit/>
          </a:bodyPr>
          <a:lstStyle/>
          <a:p>
            <a:pPr algn="just"/>
            <a:r>
              <a:rPr lang="en-GB" b="1" dirty="0" smtClean="0">
                <a:solidFill>
                  <a:srgbClr val="0070C0"/>
                </a:solidFill>
              </a:rPr>
              <a:t>Intrusions are only revealed at the earth’s surface when erosion has stripped away the strata covering the top or roof of the intrusion. </a:t>
            </a:r>
          </a:p>
          <a:p>
            <a:pPr algn="just"/>
            <a:r>
              <a:rPr lang="en-GB" dirty="0" smtClean="0"/>
              <a:t>Magmas that form intrusions tend not to be as hot and are more viscous than extrusive basalt lavas. </a:t>
            </a:r>
            <a:r>
              <a:rPr lang="en-GB" b="1" dirty="0" smtClean="0">
                <a:solidFill>
                  <a:srgbClr val="0070C0"/>
                </a:solidFill>
              </a:rPr>
              <a:t>Because the magma is cooling below the surface, cooling is slow, allowing the minerals to grow into large crystals.</a:t>
            </a:r>
          </a:p>
          <a:p>
            <a:pPr algn="just"/>
            <a:endParaRPr lang="en-GB" dirty="0" smtClean="0"/>
          </a:p>
          <a:p>
            <a:pPr algn="just"/>
            <a:r>
              <a:rPr lang="en-GB" dirty="0" smtClean="0"/>
              <a:t>If cooling several kilometres below the surface, crystals will be several millimetres to several centimetres in size.</a:t>
            </a:r>
          </a:p>
          <a:p>
            <a:pPr algn="just"/>
            <a:endParaRPr lang="en-GB" dirty="0" smtClean="0"/>
          </a:p>
          <a:p>
            <a:pPr algn="just"/>
            <a:r>
              <a:rPr lang="en-GB" b="1" dirty="0" smtClean="0">
                <a:solidFill>
                  <a:srgbClr val="0070C0"/>
                </a:solidFill>
              </a:rPr>
              <a:t>The majority of intrusive rocks are of silica rich granitic composition.</a:t>
            </a:r>
            <a:r>
              <a:rPr lang="en-GB" dirty="0" smtClean="0"/>
              <a:t> Emplacement temperatures are thought to be around 800°C.</a:t>
            </a:r>
            <a:endParaRPr lang="en-GB" dirty="0"/>
          </a:p>
        </p:txBody>
      </p:sp>
      <p:sp>
        <p:nvSpPr>
          <p:cNvPr id="3" name="Rectangle 2"/>
          <p:cNvSpPr/>
          <p:nvPr/>
        </p:nvSpPr>
        <p:spPr>
          <a:xfrm>
            <a:off x="683568" y="764704"/>
            <a:ext cx="3766031" cy="461665"/>
          </a:xfrm>
          <a:prstGeom prst="rect">
            <a:avLst/>
          </a:prstGeom>
        </p:spPr>
        <p:txBody>
          <a:bodyPr wrap="none">
            <a:spAutoFit/>
          </a:bodyPr>
          <a:lstStyle/>
          <a:p>
            <a:r>
              <a:rPr lang="en-GB" sz="2400" b="1" dirty="0" smtClean="0">
                <a:solidFill>
                  <a:srgbClr val="0070C0"/>
                </a:solidFill>
              </a:rPr>
              <a:t>Intrusive (Plutonic) rock</a:t>
            </a:r>
            <a:endParaRPr lang="en-GB" sz="2400" b="1" dirty="0">
              <a:solidFill>
                <a:srgbClr val="0070C0"/>
              </a:solidFill>
            </a:endParaRPr>
          </a:p>
        </p:txBody>
      </p:sp>
      <p:pic>
        <p:nvPicPr>
          <p:cNvPr id="44034" name="Picture 2" descr="http://upload.wikimedia.org/wikipedia/commons/a/a3/Geological_Dike_Cross-Island_Trail_Alaska.jpg">
            <a:hlinkClick r:id="rId2"/>
          </p:cNvPr>
          <p:cNvPicPr>
            <a:picLocks noChangeAspect="1" noChangeArrowheads="1"/>
          </p:cNvPicPr>
          <p:nvPr/>
        </p:nvPicPr>
        <p:blipFill>
          <a:blip r:embed="rId3" cstate="print"/>
          <a:srcRect/>
          <a:stretch>
            <a:fillRect/>
          </a:stretch>
        </p:blipFill>
        <p:spPr bwMode="auto">
          <a:xfrm>
            <a:off x="5076056" y="620688"/>
            <a:ext cx="3853855" cy="2889029"/>
          </a:xfrm>
          <a:prstGeom prst="rect">
            <a:avLst/>
          </a:prstGeom>
          <a:noFill/>
          <a:ln w="12700">
            <a:solidFill>
              <a:schemeClr val="tx1"/>
            </a:solidFill>
          </a:ln>
        </p:spPr>
      </p:pic>
      <p:pic>
        <p:nvPicPr>
          <p:cNvPr id="44038" name="Picture 6" descr="Dike at 9N">
            <a:hlinkClick r:id="rId4"/>
          </p:cNvPr>
          <p:cNvPicPr>
            <a:picLocks noChangeAspect="1" noChangeArrowheads="1"/>
          </p:cNvPicPr>
          <p:nvPr/>
        </p:nvPicPr>
        <p:blipFill>
          <a:blip r:embed="rId5" cstate="print"/>
          <a:srcRect/>
          <a:stretch>
            <a:fillRect/>
          </a:stretch>
        </p:blipFill>
        <p:spPr bwMode="auto">
          <a:xfrm>
            <a:off x="5076056" y="3645024"/>
            <a:ext cx="3903390" cy="2934240"/>
          </a:xfrm>
          <a:prstGeom prst="rect">
            <a:avLst/>
          </a:prstGeom>
          <a:noFill/>
          <a:ln w="19050">
            <a:solidFill>
              <a:schemeClr val="tx1"/>
            </a:solidFill>
          </a:ln>
        </p:spPr>
      </p:pic>
      <p:sp>
        <p:nvSpPr>
          <p:cNvPr id="7" name="TextBox 6"/>
          <p:cNvSpPr txBox="1"/>
          <p:nvPr/>
        </p:nvSpPr>
        <p:spPr>
          <a:xfrm>
            <a:off x="5796136" y="260648"/>
            <a:ext cx="2232248" cy="369332"/>
          </a:xfrm>
          <a:prstGeom prst="rect">
            <a:avLst/>
          </a:prstGeom>
          <a:noFill/>
        </p:spPr>
        <p:txBody>
          <a:bodyPr wrap="square" rtlCol="0">
            <a:spAutoFit/>
          </a:bodyPr>
          <a:lstStyle/>
          <a:p>
            <a:pPr algn="ctr"/>
            <a:r>
              <a:rPr lang="en-GB" dirty="0" smtClean="0"/>
              <a:t>DYKES</a:t>
            </a:r>
            <a:endParaRPr lang="en-GB" dirty="0"/>
          </a:p>
        </p:txBody>
      </p:sp>
      <p:cxnSp>
        <p:nvCxnSpPr>
          <p:cNvPr id="9" name="Straight Arrow Connector 8"/>
          <p:cNvCxnSpPr/>
          <p:nvPr/>
        </p:nvCxnSpPr>
        <p:spPr>
          <a:xfrm>
            <a:off x="6516216" y="1052736"/>
            <a:ext cx="576064"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148064" y="764704"/>
            <a:ext cx="3024336" cy="400110"/>
          </a:xfrm>
          <a:prstGeom prst="rect">
            <a:avLst/>
          </a:prstGeom>
          <a:noFill/>
        </p:spPr>
        <p:txBody>
          <a:bodyPr wrap="square" rtlCol="0">
            <a:spAutoFit/>
          </a:bodyPr>
          <a:lstStyle/>
          <a:p>
            <a:r>
              <a:rPr lang="en-GB" sz="1000" dirty="0" smtClean="0"/>
              <a:t>Harder igneous rock stands above  weathered sedimentary</a:t>
            </a:r>
            <a:endParaRPr lang="en-GB" sz="1000" dirty="0"/>
          </a:p>
        </p:txBody>
      </p:sp>
      <p:cxnSp>
        <p:nvCxnSpPr>
          <p:cNvPr id="5" name="Straight Arrow Connector 4"/>
          <p:cNvCxnSpPr/>
          <p:nvPr/>
        </p:nvCxnSpPr>
        <p:spPr>
          <a:xfrm>
            <a:off x="4139952" y="2276872"/>
            <a:ext cx="936104"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image 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2938" y="479425"/>
            <a:ext cx="7858125" cy="589756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83568" y="5661248"/>
            <a:ext cx="4752528" cy="646331"/>
          </a:xfrm>
          <a:prstGeom prst="rect">
            <a:avLst/>
          </a:prstGeom>
          <a:solidFill>
            <a:schemeClr val="bg1"/>
          </a:solidFill>
        </p:spPr>
        <p:txBody>
          <a:bodyPr wrap="square" rtlCol="0">
            <a:spAutoFit/>
          </a:bodyPr>
          <a:lstStyle/>
          <a:p>
            <a:r>
              <a:rPr lang="en-GB" sz="1200" dirty="0" smtClean="0"/>
              <a:t>Cooling in Sills can result in a joint pattern producing hexagonal columns in basalt called columnar jointing (Fingals Cave, Scotland). These joints develop at right angle to the cooling surfaces.</a:t>
            </a:r>
            <a:endParaRPr lang="en-GB" sz="1200" dirty="0"/>
          </a:p>
        </p:txBody>
      </p:sp>
    </p:spTree>
    <p:extLst>
      <p:ext uri="{BB962C8B-B14F-4D97-AF65-F5344CB8AC3E}">
        <p14:creationId xmlns:p14="http://schemas.microsoft.com/office/powerpoint/2010/main" val="13854233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80728"/>
            <a:ext cx="6390456" cy="5724644"/>
          </a:xfrm>
          <a:prstGeom prst="rect">
            <a:avLst/>
          </a:prstGeom>
          <a:ln>
            <a:noFill/>
          </a:ln>
        </p:spPr>
        <p:txBody>
          <a:bodyPr wrap="square">
            <a:spAutoFit/>
          </a:bodyPr>
          <a:lstStyle/>
          <a:p>
            <a:endParaRPr lang="en-GB" sz="2400" b="1" dirty="0">
              <a:solidFill>
                <a:srgbClr val="0070C0"/>
              </a:solidFill>
            </a:endParaRPr>
          </a:p>
          <a:p>
            <a:pPr algn="just"/>
            <a:r>
              <a:rPr lang="en-GB" dirty="0">
                <a:solidFill>
                  <a:srgbClr val="0070C0"/>
                </a:solidFill>
              </a:rPr>
              <a:t>The size of the mineral grains </a:t>
            </a:r>
            <a:r>
              <a:rPr lang="en-GB" dirty="0"/>
              <a:t>in an igneous rock </a:t>
            </a:r>
            <a:r>
              <a:rPr lang="en-GB" dirty="0">
                <a:solidFill>
                  <a:srgbClr val="0070C0"/>
                </a:solidFill>
              </a:rPr>
              <a:t>is related to the cooling history </a:t>
            </a:r>
            <a:r>
              <a:rPr lang="en-GB" dirty="0"/>
              <a:t>of the rock. </a:t>
            </a:r>
            <a:r>
              <a:rPr lang="en-GB" dirty="0">
                <a:solidFill>
                  <a:srgbClr val="0070C0"/>
                </a:solidFill>
              </a:rPr>
              <a:t>Lavas, being extruded onto the earth's surface, cool rapidly. This does not give enough time for larger crystals to form and grow, therefore lavas tend to be fine grained</a:t>
            </a:r>
            <a:r>
              <a:rPr lang="en-GB" dirty="0" smtClean="0">
                <a:solidFill>
                  <a:srgbClr val="0070C0"/>
                </a:solidFill>
              </a:rPr>
              <a:t>. Cooling may be so rapid that no crystalline structure is allowed to grow </a:t>
            </a:r>
            <a:r>
              <a:rPr lang="en-GB" dirty="0" smtClean="0"/>
              <a:t>and the lava solidifies like glass (OBSIDIAN).</a:t>
            </a:r>
          </a:p>
          <a:p>
            <a:endParaRPr lang="en-GB" dirty="0"/>
          </a:p>
          <a:p>
            <a:endParaRPr lang="en-GB" dirty="0" smtClean="0"/>
          </a:p>
          <a:p>
            <a:pPr algn="just"/>
            <a:r>
              <a:rPr lang="en-GB" b="1" dirty="0" smtClean="0">
                <a:solidFill>
                  <a:srgbClr val="0070C0"/>
                </a:solidFill>
              </a:rPr>
              <a:t>Magmas </a:t>
            </a:r>
            <a:r>
              <a:rPr lang="en-GB" b="1" dirty="0">
                <a:solidFill>
                  <a:srgbClr val="0070C0"/>
                </a:solidFill>
              </a:rPr>
              <a:t>in minor intrusions cool more slowly </a:t>
            </a:r>
            <a:r>
              <a:rPr lang="en-GB" dirty="0"/>
              <a:t>than lavas, hence crystals growth is longer and the final crystals are larger, </a:t>
            </a:r>
            <a:r>
              <a:rPr lang="en-GB" b="1" dirty="0">
                <a:solidFill>
                  <a:srgbClr val="0070C0"/>
                </a:solidFill>
              </a:rPr>
              <a:t>hence dykes and sills tend to be medium grained. </a:t>
            </a:r>
            <a:endParaRPr lang="en-GB" b="1" dirty="0" smtClean="0">
              <a:solidFill>
                <a:srgbClr val="0070C0"/>
              </a:solidFill>
            </a:endParaRPr>
          </a:p>
          <a:p>
            <a:pPr algn="just"/>
            <a:endParaRPr lang="en-GB" dirty="0" smtClean="0"/>
          </a:p>
          <a:p>
            <a:pPr algn="just"/>
            <a:r>
              <a:rPr lang="en-GB" b="1" dirty="0" smtClean="0">
                <a:solidFill>
                  <a:srgbClr val="0070C0"/>
                </a:solidFill>
              </a:rPr>
              <a:t>Major </a:t>
            </a:r>
            <a:r>
              <a:rPr lang="en-GB" b="1" dirty="0">
                <a:solidFill>
                  <a:srgbClr val="0070C0"/>
                </a:solidFill>
              </a:rPr>
              <a:t>intrusions are so large that cooling is slow and crystals formed are greater still in size and the rock formed is coarse grained. </a:t>
            </a:r>
            <a:endParaRPr lang="en-GB" b="1" dirty="0" smtClean="0">
              <a:solidFill>
                <a:srgbClr val="0070C0"/>
              </a:solidFill>
            </a:endParaRPr>
          </a:p>
          <a:p>
            <a:pPr algn="just"/>
            <a:endParaRPr lang="en-GB" dirty="0"/>
          </a:p>
          <a:p>
            <a:pPr algn="just"/>
            <a:r>
              <a:rPr lang="en-GB" dirty="0" smtClean="0"/>
              <a:t>In </a:t>
            </a:r>
            <a:r>
              <a:rPr lang="en-GB" dirty="0"/>
              <a:t>the past, for rocks having the same chemical composition, different names were given to them depending on the grain size (see summary igneous rock classification table).</a:t>
            </a:r>
          </a:p>
        </p:txBody>
      </p:sp>
      <p:pic>
        <p:nvPicPr>
          <p:cNvPr id="4098" name="Picture 2" descr="Obsidia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4071" y="1124744"/>
            <a:ext cx="2195736" cy="164680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2050" name="Picture 2" descr="http://www.bigquartz.com/images/P/LargeAmethystGeode%23147.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4071" y="3284984"/>
            <a:ext cx="2221067" cy="155040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71600" y="719118"/>
            <a:ext cx="1869038" cy="523220"/>
          </a:xfrm>
          <a:prstGeom prst="rect">
            <a:avLst/>
          </a:prstGeom>
        </p:spPr>
        <p:txBody>
          <a:bodyPr wrap="none">
            <a:spAutoFit/>
          </a:bodyPr>
          <a:lstStyle/>
          <a:p>
            <a:r>
              <a:rPr lang="en-GB" sz="2800" b="1" dirty="0">
                <a:solidFill>
                  <a:srgbClr val="0070C0"/>
                </a:solidFill>
              </a:rPr>
              <a:t>Grain size</a:t>
            </a:r>
          </a:p>
        </p:txBody>
      </p:sp>
      <p:sp>
        <p:nvSpPr>
          <p:cNvPr id="4" name="TextBox 3"/>
          <p:cNvSpPr txBox="1"/>
          <p:nvPr/>
        </p:nvSpPr>
        <p:spPr>
          <a:xfrm>
            <a:off x="6864835" y="4970296"/>
            <a:ext cx="2195736" cy="369332"/>
          </a:xfrm>
          <a:prstGeom prst="rect">
            <a:avLst/>
          </a:prstGeom>
          <a:noFill/>
          <a:ln w="9525">
            <a:solidFill>
              <a:schemeClr val="tx1"/>
            </a:solidFill>
          </a:ln>
        </p:spPr>
        <p:txBody>
          <a:bodyPr wrap="square" rtlCol="0">
            <a:spAutoFit/>
          </a:bodyPr>
          <a:lstStyle/>
          <a:p>
            <a:r>
              <a:rPr lang="en-GB" dirty="0" smtClean="0"/>
              <a:t>Geode of Amethyst</a:t>
            </a:r>
            <a:endParaRPr lang="en-US" dirty="0"/>
          </a:p>
        </p:txBody>
      </p:sp>
    </p:spTree>
    <p:extLst>
      <p:ext uri="{BB962C8B-B14F-4D97-AF65-F5344CB8AC3E}">
        <p14:creationId xmlns:p14="http://schemas.microsoft.com/office/powerpoint/2010/main" val="310152935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3329" y="332656"/>
            <a:ext cx="3108551" cy="461665"/>
          </a:xfrm>
          <a:prstGeom prst="rect">
            <a:avLst/>
          </a:prstGeom>
          <a:solidFill>
            <a:schemeClr val="bg1">
              <a:lumMod val="85000"/>
            </a:schemeClr>
          </a:solidFill>
        </p:spPr>
        <p:txBody>
          <a:bodyPr wrap="square" rtlCol="0">
            <a:spAutoFit/>
          </a:bodyPr>
          <a:lstStyle/>
          <a:p>
            <a:r>
              <a:rPr lang="en-GB" sz="2400" b="1" dirty="0" smtClean="0">
                <a:solidFill>
                  <a:srgbClr val="0070C0"/>
                </a:solidFill>
              </a:rPr>
              <a:t>Porphyritic texture</a:t>
            </a:r>
            <a:endParaRPr lang="en-GB" sz="2400" b="1" dirty="0">
              <a:solidFill>
                <a:srgbClr val="0070C0"/>
              </a:solidFill>
            </a:endParaRPr>
          </a:p>
        </p:txBody>
      </p:sp>
      <p:sp>
        <p:nvSpPr>
          <p:cNvPr id="3" name="TextBox 2"/>
          <p:cNvSpPr txBox="1"/>
          <p:nvPr/>
        </p:nvSpPr>
        <p:spPr>
          <a:xfrm>
            <a:off x="3741167" y="4950460"/>
            <a:ext cx="4968552" cy="369332"/>
          </a:xfrm>
          <a:prstGeom prst="rect">
            <a:avLst/>
          </a:prstGeom>
          <a:noFill/>
        </p:spPr>
        <p:txBody>
          <a:bodyPr wrap="square" rtlCol="0">
            <a:spAutoFit/>
          </a:bodyPr>
          <a:lstStyle/>
          <a:p>
            <a:r>
              <a:rPr lang="en-GB" dirty="0" smtClean="0"/>
              <a:t> Phenocrysts </a:t>
            </a:r>
            <a:endParaRPr lang="en-GB" dirty="0"/>
          </a:p>
        </p:txBody>
      </p:sp>
      <p:pic>
        <p:nvPicPr>
          <p:cNvPr id="4098" name="Picture 2" descr="http://images.fineartamerica.com/images-medium-large/porphyritic-texture-in-an-igneous-rock-dirk-wiersma.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877545"/>
            <a:ext cx="4425751" cy="322581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http://t3.gstatic.com/images?q=tbn:ANd9GcTlJCWKceNDAVanmXH9bjVGNCytCX70j-rIESW6UJPlraZQ268z">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4581128"/>
            <a:ext cx="2681536" cy="172065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V="1">
            <a:off x="5243869" y="3429000"/>
            <a:ext cx="768291" cy="1706126"/>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cxnSp>
        <p:nvCxnSpPr>
          <p:cNvPr id="10" name="Straight Arrow Connector 9"/>
          <p:cNvCxnSpPr/>
          <p:nvPr/>
        </p:nvCxnSpPr>
        <p:spPr>
          <a:xfrm>
            <a:off x="5243869" y="5155017"/>
            <a:ext cx="1488371" cy="164775"/>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
        <p:nvSpPr>
          <p:cNvPr id="11" name="TextBox 10"/>
          <p:cNvSpPr txBox="1"/>
          <p:nvPr/>
        </p:nvSpPr>
        <p:spPr>
          <a:xfrm>
            <a:off x="3731701" y="4466190"/>
            <a:ext cx="1512168" cy="369332"/>
          </a:xfrm>
          <a:prstGeom prst="rect">
            <a:avLst/>
          </a:prstGeom>
          <a:noFill/>
        </p:spPr>
        <p:txBody>
          <a:bodyPr wrap="square" rtlCol="0">
            <a:spAutoFit/>
          </a:bodyPr>
          <a:lstStyle/>
          <a:p>
            <a:r>
              <a:rPr lang="en-GB" dirty="0" smtClean="0"/>
              <a:t> Groundmass</a:t>
            </a:r>
            <a:endParaRPr lang="en-GB" dirty="0"/>
          </a:p>
        </p:txBody>
      </p:sp>
      <p:cxnSp>
        <p:nvCxnSpPr>
          <p:cNvPr id="16" name="Straight Arrow Connector 15"/>
          <p:cNvCxnSpPr/>
          <p:nvPr/>
        </p:nvCxnSpPr>
        <p:spPr>
          <a:xfrm flipV="1">
            <a:off x="5182370" y="2708920"/>
            <a:ext cx="397742" cy="1872208"/>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
        <p:nvSpPr>
          <p:cNvPr id="4" name="Rectangle 3"/>
          <p:cNvSpPr/>
          <p:nvPr/>
        </p:nvSpPr>
        <p:spPr>
          <a:xfrm>
            <a:off x="379300" y="877545"/>
            <a:ext cx="3112580" cy="5909310"/>
          </a:xfrm>
          <a:prstGeom prst="rect">
            <a:avLst/>
          </a:prstGeom>
        </p:spPr>
        <p:txBody>
          <a:bodyPr wrap="square">
            <a:spAutoFit/>
          </a:bodyPr>
          <a:lstStyle/>
          <a:p>
            <a:pPr algn="just"/>
            <a:r>
              <a:rPr lang="en-GB" dirty="0" smtClean="0"/>
              <a:t>Porphyritic igneous rocks have </a:t>
            </a:r>
            <a:r>
              <a:rPr lang="en-GB" dirty="0"/>
              <a:t>large crystals or </a:t>
            </a:r>
            <a:r>
              <a:rPr lang="en-GB" b="1" dirty="0">
                <a:solidFill>
                  <a:srgbClr val="0070C0"/>
                </a:solidFill>
              </a:rPr>
              <a:t>phenocrysts</a:t>
            </a:r>
            <a:r>
              <a:rPr lang="en-GB" dirty="0"/>
              <a:t> floating in a fine-grained </a:t>
            </a:r>
            <a:r>
              <a:rPr lang="en-GB" b="1" dirty="0">
                <a:solidFill>
                  <a:srgbClr val="0070C0"/>
                </a:solidFill>
              </a:rPr>
              <a:t>groundmass</a:t>
            </a:r>
            <a:r>
              <a:rPr lang="en-GB" dirty="0"/>
              <a:t> of </a:t>
            </a:r>
            <a:r>
              <a:rPr lang="en-GB" dirty="0" smtClean="0"/>
              <a:t>crystals</a:t>
            </a:r>
            <a:r>
              <a:rPr lang="en-GB" dirty="0"/>
              <a:t>, as in </a:t>
            </a:r>
            <a:r>
              <a:rPr lang="en-GB" dirty="0" smtClean="0"/>
              <a:t>this </a:t>
            </a:r>
            <a:r>
              <a:rPr lang="en-GB" dirty="0"/>
              <a:t>porphyritic </a:t>
            </a:r>
            <a:r>
              <a:rPr lang="en-GB" dirty="0" smtClean="0"/>
              <a:t>basalt. These may be intrusive or extrusive in origin. </a:t>
            </a:r>
          </a:p>
          <a:p>
            <a:pPr algn="just"/>
            <a:r>
              <a:rPr lang="en-GB" dirty="0" smtClean="0"/>
              <a:t>Porphyritic </a:t>
            </a:r>
            <a:r>
              <a:rPr lang="en-GB" dirty="0"/>
              <a:t>rocks are formed when a column of rising magma is cooled in two stages. </a:t>
            </a:r>
            <a:r>
              <a:rPr lang="en-GB" dirty="0">
                <a:solidFill>
                  <a:srgbClr val="0070C0"/>
                </a:solidFill>
              </a:rPr>
              <a:t>In the first stage, the magma is cooled slowly deep in the crust,</a:t>
            </a:r>
            <a:r>
              <a:rPr lang="en-GB" dirty="0"/>
              <a:t> creating the large crystal grains, with a diameter of 2 mm or more. </a:t>
            </a:r>
            <a:r>
              <a:rPr lang="en-GB" dirty="0">
                <a:solidFill>
                  <a:srgbClr val="0070C0"/>
                </a:solidFill>
              </a:rPr>
              <a:t>In the final stage, the magma is cooled rapidly at relatively shallow depth</a:t>
            </a:r>
            <a:r>
              <a:rPr lang="en-GB" dirty="0"/>
              <a:t> or as it erupts from a </a:t>
            </a:r>
            <a:r>
              <a:rPr lang="en-GB" dirty="0" smtClean="0"/>
              <a:t>volcano </a:t>
            </a:r>
            <a:r>
              <a:rPr lang="en-GB" dirty="0"/>
              <a:t>creating small </a:t>
            </a:r>
            <a:r>
              <a:rPr lang="en-GB" dirty="0" smtClean="0"/>
              <a:t>grains.</a:t>
            </a:r>
            <a:endParaRPr lang="en-GB" dirty="0"/>
          </a:p>
        </p:txBody>
      </p:sp>
      <p:cxnSp>
        <p:nvCxnSpPr>
          <p:cNvPr id="7" name="Straight Arrow Connector 6"/>
          <p:cNvCxnSpPr/>
          <p:nvPr/>
        </p:nvCxnSpPr>
        <p:spPr>
          <a:xfrm>
            <a:off x="3563888" y="2204864"/>
            <a:ext cx="648072"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157757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59632" y="2743006"/>
            <a:ext cx="7416824" cy="369332"/>
          </a:xfrm>
          <a:prstGeom prst="rect">
            <a:avLst/>
          </a:prstGeom>
          <a:noFill/>
        </p:spPr>
        <p:txBody>
          <a:bodyPr wrap="square" rtlCol="0">
            <a:spAutoFit/>
          </a:bodyPr>
          <a:lstStyle/>
          <a:p>
            <a:r>
              <a:rPr lang="en-GB" dirty="0" smtClean="0"/>
              <a:t>TAKE A LOOK AT STRUCTURE UNDER THE MICROSCOPE</a:t>
            </a:r>
            <a:endParaRPr lang="en-GB" dirty="0"/>
          </a:p>
        </p:txBody>
      </p:sp>
    </p:spTree>
    <p:extLst>
      <p:ext uri="{BB962C8B-B14F-4D97-AF65-F5344CB8AC3E}">
        <p14:creationId xmlns:p14="http://schemas.microsoft.com/office/powerpoint/2010/main" val="1806271002"/>
      </p:ext>
    </p:extLst>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6553" y="548680"/>
            <a:ext cx="7416824" cy="2769989"/>
          </a:xfrm>
          <a:prstGeom prst="rect">
            <a:avLst/>
          </a:prstGeom>
        </p:spPr>
        <p:txBody>
          <a:bodyPr wrap="square">
            <a:spAutoFit/>
          </a:bodyPr>
          <a:lstStyle/>
          <a:p>
            <a:r>
              <a:rPr lang="en-GB" sz="2400" b="1" dirty="0">
                <a:solidFill>
                  <a:srgbClr val="0070C0"/>
                </a:solidFill>
              </a:rPr>
              <a:t>Silica </a:t>
            </a:r>
            <a:r>
              <a:rPr lang="en-GB" sz="2400" b="1" dirty="0" smtClean="0">
                <a:solidFill>
                  <a:srgbClr val="0070C0"/>
                </a:solidFill>
              </a:rPr>
              <a:t>content of Igneous Rocks</a:t>
            </a:r>
          </a:p>
          <a:p>
            <a:endParaRPr lang="en-GB" sz="2400" b="1" dirty="0" smtClean="0">
              <a:solidFill>
                <a:srgbClr val="0070C0"/>
              </a:solidFill>
            </a:endParaRPr>
          </a:p>
          <a:p>
            <a:endParaRPr lang="en-GB" dirty="0"/>
          </a:p>
          <a:p>
            <a:r>
              <a:rPr lang="en-GB" dirty="0"/>
              <a:t>This subdivision is based on the silica (SiO</a:t>
            </a:r>
            <a:r>
              <a:rPr lang="en-GB" baseline="-25000" dirty="0"/>
              <a:t>2</a:t>
            </a:r>
            <a:r>
              <a:rPr lang="en-GB" dirty="0"/>
              <a:t>) content of the igneous rock</a:t>
            </a:r>
            <a:r>
              <a:rPr lang="en-GB" dirty="0" smtClean="0"/>
              <a:t>.</a:t>
            </a:r>
          </a:p>
          <a:p>
            <a:endParaRPr lang="en-GB" dirty="0"/>
          </a:p>
          <a:p>
            <a:r>
              <a:rPr lang="en-GB" dirty="0"/>
              <a:t>Low silica rocks are called </a:t>
            </a:r>
            <a:r>
              <a:rPr lang="en-GB" b="1" dirty="0" smtClean="0">
                <a:solidFill>
                  <a:srgbClr val="0070C0"/>
                </a:solidFill>
              </a:rPr>
              <a:t>BASIC</a:t>
            </a:r>
            <a:r>
              <a:rPr lang="en-GB" b="1" dirty="0" smtClean="0"/>
              <a:t> </a:t>
            </a:r>
            <a:r>
              <a:rPr lang="en-GB" dirty="0" smtClean="0"/>
              <a:t>or</a:t>
            </a:r>
            <a:r>
              <a:rPr lang="en-GB" b="1" dirty="0" smtClean="0"/>
              <a:t> </a:t>
            </a:r>
            <a:r>
              <a:rPr lang="en-GB" b="1" dirty="0" smtClean="0">
                <a:solidFill>
                  <a:srgbClr val="0070C0"/>
                </a:solidFill>
              </a:rPr>
              <a:t>MAFIC</a:t>
            </a:r>
            <a:r>
              <a:rPr lang="en-GB" dirty="0" smtClean="0"/>
              <a:t> </a:t>
            </a:r>
            <a:r>
              <a:rPr lang="en-GB" dirty="0"/>
              <a:t>rocks.</a:t>
            </a:r>
          </a:p>
          <a:p>
            <a:r>
              <a:rPr lang="en-GB" dirty="0"/>
              <a:t>Medium silica rocks are </a:t>
            </a:r>
            <a:r>
              <a:rPr lang="en-GB" dirty="0" smtClean="0"/>
              <a:t>called </a:t>
            </a:r>
            <a:r>
              <a:rPr lang="en-GB" b="1" dirty="0" smtClean="0">
                <a:solidFill>
                  <a:srgbClr val="0070C0"/>
                </a:solidFill>
              </a:rPr>
              <a:t>INTERMEDIATE</a:t>
            </a:r>
            <a:r>
              <a:rPr lang="en-GB" dirty="0" smtClean="0"/>
              <a:t> </a:t>
            </a:r>
            <a:r>
              <a:rPr lang="en-GB" dirty="0"/>
              <a:t>rocks.</a:t>
            </a:r>
          </a:p>
          <a:p>
            <a:r>
              <a:rPr lang="en-GB" dirty="0"/>
              <a:t>High silica rocks are called </a:t>
            </a:r>
            <a:r>
              <a:rPr lang="en-GB" b="1" dirty="0" smtClean="0">
                <a:solidFill>
                  <a:srgbClr val="0070C0"/>
                </a:solidFill>
              </a:rPr>
              <a:t>ACID</a:t>
            </a:r>
            <a:r>
              <a:rPr lang="en-GB" b="1" dirty="0" smtClean="0"/>
              <a:t> </a:t>
            </a:r>
            <a:r>
              <a:rPr lang="en-GB" dirty="0" smtClean="0"/>
              <a:t>or </a:t>
            </a:r>
            <a:r>
              <a:rPr lang="en-GB" b="1" dirty="0" smtClean="0">
                <a:solidFill>
                  <a:srgbClr val="0070C0"/>
                </a:solidFill>
              </a:rPr>
              <a:t>FELSIC</a:t>
            </a:r>
            <a:r>
              <a:rPr lang="en-GB" dirty="0" smtClean="0"/>
              <a:t> </a:t>
            </a:r>
            <a:r>
              <a:rPr lang="en-GB" dirty="0"/>
              <a:t>rocks</a:t>
            </a:r>
            <a:r>
              <a:rPr lang="en-GB" dirty="0" smtClean="0"/>
              <a:t>.</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849135331"/>
              </p:ext>
            </p:extLst>
          </p:nvPr>
        </p:nvGraphicFramePr>
        <p:xfrm>
          <a:off x="251520" y="4503896"/>
          <a:ext cx="8287333" cy="1458698"/>
        </p:xfrm>
        <a:graphic>
          <a:graphicData uri="http://schemas.openxmlformats.org/drawingml/2006/table">
            <a:tbl>
              <a:tblPr firstRow="1" firstCol="1" bandRow="1">
                <a:tableStyleId>{5C22544A-7EE6-4342-B048-85BDC9FD1C3A}</a:tableStyleId>
              </a:tblPr>
              <a:tblGrid>
                <a:gridCol w="3240360">
                  <a:extLst>
                    <a:ext uri="{9D8B030D-6E8A-4147-A177-3AD203B41FA5}">
                      <a16:colId xmlns:a16="http://schemas.microsoft.com/office/drawing/2014/main" val="20000"/>
                    </a:ext>
                  </a:extLst>
                </a:gridCol>
                <a:gridCol w="5046973">
                  <a:extLst>
                    <a:ext uri="{9D8B030D-6E8A-4147-A177-3AD203B41FA5}">
                      <a16:colId xmlns:a16="http://schemas.microsoft.com/office/drawing/2014/main" val="20001"/>
                    </a:ext>
                  </a:extLst>
                </a:gridCol>
              </a:tblGrid>
              <a:tr h="0">
                <a:tc>
                  <a:txBody>
                    <a:bodyPr/>
                    <a:lstStyle/>
                    <a:p>
                      <a:pPr algn="ctr">
                        <a:lnSpc>
                          <a:spcPct val="115000"/>
                        </a:lnSpc>
                        <a:spcAft>
                          <a:spcPts val="0"/>
                        </a:spcAft>
                      </a:pPr>
                      <a:r>
                        <a:rPr lang="en-GB" sz="1800" dirty="0" smtClean="0">
                          <a:solidFill>
                            <a:schemeClr val="tx1"/>
                          </a:solidFill>
                          <a:effectLst/>
                        </a:rPr>
                        <a:t>IGNEOUS Rock</a:t>
                      </a:r>
                      <a:endParaRPr lang="en-GB" sz="1800" dirty="0">
                        <a:solidFill>
                          <a:schemeClr val="tx1"/>
                        </a:solidFill>
                        <a:effectLst/>
                        <a:latin typeface="Calibri"/>
                        <a:ea typeface="Calibri"/>
                        <a:cs typeface="Times New Roman"/>
                      </a:endParaRPr>
                    </a:p>
                  </a:txBody>
                  <a:tcPr marL="19050" marR="19050" marT="19050" marB="19050"/>
                </a:tc>
                <a:tc>
                  <a:txBody>
                    <a:bodyPr/>
                    <a:lstStyle/>
                    <a:p>
                      <a:pPr algn="ctr">
                        <a:lnSpc>
                          <a:spcPct val="115000"/>
                        </a:lnSpc>
                        <a:spcAft>
                          <a:spcPts val="0"/>
                        </a:spcAft>
                      </a:pPr>
                      <a:r>
                        <a:rPr lang="en-GB" sz="1800" dirty="0">
                          <a:solidFill>
                            <a:schemeClr val="tx1"/>
                          </a:solidFill>
                          <a:effectLst/>
                        </a:rPr>
                        <a:t>Constituent minerals</a:t>
                      </a:r>
                      <a:endParaRPr lang="en-GB" sz="1800" dirty="0">
                        <a:solidFill>
                          <a:schemeClr val="tx1"/>
                        </a:solidFill>
                        <a:effectLst/>
                        <a:latin typeface="Calibri"/>
                        <a:ea typeface="Calibri"/>
                        <a:cs typeface="Times New Roman"/>
                      </a:endParaRPr>
                    </a:p>
                  </a:txBody>
                  <a:tcPr marL="19050" marR="19050" marT="19050" marB="19050"/>
                </a:tc>
                <a:extLst>
                  <a:ext uri="{0D108BD9-81ED-4DB2-BD59-A6C34878D82A}">
                    <a16:rowId xmlns:a16="http://schemas.microsoft.com/office/drawing/2014/main" val="10000"/>
                  </a:ext>
                </a:extLst>
              </a:tr>
              <a:tr h="362942">
                <a:tc>
                  <a:txBody>
                    <a:bodyPr/>
                    <a:lstStyle/>
                    <a:p>
                      <a:pPr>
                        <a:lnSpc>
                          <a:spcPct val="115000"/>
                        </a:lnSpc>
                        <a:spcAft>
                          <a:spcPts val="0"/>
                        </a:spcAft>
                      </a:pPr>
                      <a:r>
                        <a:rPr lang="en-GB" sz="1400" dirty="0" smtClean="0">
                          <a:effectLst/>
                        </a:rPr>
                        <a:t>Basic (MAFIC)(dark colour)</a:t>
                      </a:r>
                      <a:endParaRPr lang="en-GB" sz="1400" dirty="0">
                        <a:effectLst/>
                        <a:latin typeface="Calibri"/>
                        <a:ea typeface="Calibri"/>
                        <a:cs typeface="Times New Roman"/>
                      </a:endParaRPr>
                    </a:p>
                  </a:txBody>
                  <a:tcPr marL="19050" marR="19050" marT="19050" marB="19050"/>
                </a:tc>
                <a:tc>
                  <a:txBody>
                    <a:bodyPr/>
                    <a:lstStyle/>
                    <a:p>
                      <a:pPr>
                        <a:lnSpc>
                          <a:spcPct val="115000"/>
                        </a:lnSpc>
                        <a:spcAft>
                          <a:spcPts val="0"/>
                        </a:spcAft>
                      </a:pPr>
                      <a:r>
                        <a:rPr lang="en-GB" sz="1200" dirty="0">
                          <a:effectLst/>
                        </a:rPr>
                        <a:t>Calcium feldspar, pyroxene, </a:t>
                      </a:r>
                      <a:r>
                        <a:rPr lang="en-GB" sz="1200" dirty="0" smtClean="0">
                          <a:effectLst/>
                        </a:rPr>
                        <a:t>olivine, </a:t>
                      </a:r>
                      <a:r>
                        <a:rPr lang="en-GB" sz="1200" dirty="0">
                          <a:effectLst/>
                        </a:rPr>
                        <a:t>iron ores</a:t>
                      </a:r>
                      <a:endParaRPr lang="en-GB" sz="1200" dirty="0">
                        <a:effectLst/>
                        <a:latin typeface="Calibri"/>
                        <a:ea typeface="Calibri"/>
                        <a:cs typeface="Times New Roman"/>
                      </a:endParaRPr>
                    </a:p>
                  </a:txBody>
                  <a:tcPr marL="19050" marR="19050" marT="19050" marB="19050"/>
                </a:tc>
                <a:extLst>
                  <a:ext uri="{0D108BD9-81ED-4DB2-BD59-A6C34878D82A}">
                    <a16:rowId xmlns:a16="http://schemas.microsoft.com/office/drawing/2014/main" val="10001"/>
                  </a:ext>
                </a:extLst>
              </a:tr>
              <a:tr h="360040">
                <a:tc>
                  <a:txBody>
                    <a:bodyPr/>
                    <a:lstStyle/>
                    <a:p>
                      <a:pPr>
                        <a:lnSpc>
                          <a:spcPct val="115000"/>
                        </a:lnSpc>
                        <a:spcAft>
                          <a:spcPts val="0"/>
                        </a:spcAft>
                      </a:pPr>
                      <a:r>
                        <a:rPr lang="en-GB" sz="1400" dirty="0">
                          <a:effectLst/>
                        </a:rPr>
                        <a:t>Intermediate</a:t>
                      </a:r>
                      <a:endParaRPr lang="en-GB" sz="1400" dirty="0">
                        <a:effectLst/>
                        <a:latin typeface="Calibri"/>
                        <a:ea typeface="Calibri"/>
                        <a:cs typeface="Times New Roman"/>
                      </a:endParaRPr>
                    </a:p>
                  </a:txBody>
                  <a:tcPr marL="19050" marR="19050" marT="19050" marB="19050"/>
                </a:tc>
                <a:tc>
                  <a:txBody>
                    <a:bodyPr/>
                    <a:lstStyle/>
                    <a:p>
                      <a:pPr>
                        <a:lnSpc>
                          <a:spcPct val="115000"/>
                        </a:lnSpc>
                        <a:spcAft>
                          <a:spcPts val="0"/>
                        </a:spcAft>
                      </a:pPr>
                      <a:r>
                        <a:rPr lang="en-GB" sz="1200" dirty="0">
                          <a:effectLst/>
                        </a:rPr>
                        <a:t>Sodium/potassium feldspar, some calcium feldspar, amphibole, pyroxene, mica</a:t>
                      </a:r>
                      <a:endParaRPr lang="en-GB" sz="1200" dirty="0">
                        <a:effectLst/>
                        <a:latin typeface="Calibri"/>
                        <a:ea typeface="Calibri"/>
                        <a:cs typeface="Times New Roman"/>
                      </a:endParaRPr>
                    </a:p>
                  </a:txBody>
                  <a:tcPr marL="19050" marR="19050" marT="19050" marB="19050"/>
                </a:tc>
                <a:extLst>
                  <a:ext uri="{0D108BD9-81ED-4DB2-BD59-A6C34878D82A}">
                    <a16:rowId xmlns:a16="http://schemas.microsoft.com/office/drawing/2014/main" val="10002"/>
                  </a:ext>
                </a:extLst>
              </a:tr>
              <a:tr h="0">
                <a:tc>
                  <a:txBody>
                    <a:bodyPr/>
                    <a:lstStyle/>
                    <a:p>
                      <a:pPr>
                        <a:lnSpc>
                          <a:spcPct val="115000"/>
                        </a:lnSpc>
                        <a:spcAft>
                          <a:spcPts val="0"/>
                        </a:spcAft>
                      </a:pPr>
                      <a:r>
                        <a:rPr lang="en-GB" sz="1400" dirty="0" smtClean="0">
                          <a:effectLst/>
                        </a:rPr>
                        <a:t>Acid (FELSIC)(less iron/light</a:t>
                      </a:r>
                      <a:r>
                        <a:rPr lang="en-GB" sz="1400" baseline="0" dirty="0" smtClean="0">
                          <a:effectLst/>
                        </a:rPr>
                        <a:t> colour)</a:t>
                      </a:r>
                      <a:endParaRPr lang="en-GB" sz="1400" dirty="0">
                        <a:effectLst/>
                        <a:latin typeface="Calibri"/>
                        <a:ea typeface="Calibri"/>
                        <a:cs typeface="Times New Roman"/>
                      </a:endParaRPr>
                    </a:p>
                  </a:txBody>
                  <a:tcPr marL="19050" marR="19050" marT="19050" marB="19050"/>
                </a:tc>
                <a:tc>
                  <a:txBody>
                    <a:bodyPr/>
                    <a:lstStyle/>
                    <a:p>
                      <a:pPr>
                        <a:lnSpc>
                          <a:spcPct val="115000"/>
                        </a:lnSpc>
                        <a:spcAft>
                          <a:spcPts val="0"/>
                        </a:spcAft>
                      </a:pPr>
                      <a:r>
                        <a:rPr lang="en-GB" sz="1200" dirty="0" smtClean="0">
                          <a:effectLst/>
                        </a:rPr>
                        <a:t>Sodium, </a:t>
                      </a:r>
                      <a:r>
                        <a:rPr lang="en-GB" sz="1200" dirty="0">
                          <a:effectLst/>
                        </a:rPr>
                        <a:t>quartz, amphibole, mica</a:t>
                      </a:r>
                      <a:endParaRPr lang="en-GB" sz="1200" dirty="0">
                        <a:effectLst/>
                        <a:latin typeface="Calibri"/>
                        <a:ea typeface="Calibri"/>
                        <a:cs typeface="Times New Roman"/>
                      </a:endParaRPr>
                    </a:p>
                  </a:txBody>
                  <a:tcPr marL="19050" marR="19050" marT="19050" marB="19050"/>
                </a:tc>
                <a:extLst>
                  <a:ext uri="{0D108BD9-81ED-4DB2-BD59-A6C34878D82A}">
                    <a16:rowId xmlns:a16="http://schemas.microsoft.com/office/drawing/2014/main" val="10003"/>
                  </a:ext>
                </a:extLst>
              </a:tr>
            </a:tbl>
          </a:graphicData>
        </a:graphic>
      </p:graphicFrame>
      <p:sp>
        <p:nvSpPr>
          <p:cNvPr id="6" name="Rectangle 5"/>
          <p:cNvSpPr/>
          <p:nvPr/>
        </p:nvSpPr>
        <p:spPr>
          <a:xfrm>
            <a:off x="386553" y="2841903"/>
            <a:ext cx="7416824" cy="1661993"/>
          </a:xfrm>
          <a:prstGeom prst="rect">
            <a:avLst/>
          </a:prstGeom>
        </p:spPr>
        <p:txBody>
          <a:bodyPr wrap="square">
            <a:spAutoFit/>
          </a:bodyPr>
          <a:lstStyle/>
          <a:p>
            <a:endParaRPr lang="en-GB" b="1" dirty="0" smtClean="0"/>
          </a:p>
          <a:p>
            <a:r>
              <a:rPr lang="en-GB" sz="2400" b="1" dirty="0" smtClean="0">
                <a:solidFill>
                  <a:srgbClr val="0070C0"/>
                </a:solidFill>
              </a:rPr>
              <a:t>Mineral content</a:t>
            </a:r>
          </a:p>
          <a:p>
            <a:endParaRPr lang="en-GB" sz="2400" b="1" dirty="0">
              <a:solidFill>
                <a:srgbClr val="0070C0"/>
              </a:solidFill>
            </a:endParaRPr>
          </a:p>
          <a:p>
            <a:r>
              <a:rPr lang="en-GB" dirty="0"/>
              <a:t>The final classification of igneous rocks is based on the different minerals each type of rock contains:</a:t>
            </a:r>
          </a:p>
        </p:txBody>
      </p:sp>
      <p:sp>
        <p:nvSpPr>
          <p:cNvPr id="7" name="TextBox 6"/>
          <p:cNvSpPr txBox="1"/>
          <p:nvPr/>
        </p:nvSpPr>
        <p:spPr>
          <a:xfrm>
            <a:off x="6156176" y="2780928"/>
            <a:ext cx="2520280" cy="369332"/>
          </a:xfrm>
          <a:prstGeom prst="rect">
            <a:avLst/>
          </a:prstGeom>
          <a:noFill/>
        </p:spPr>
        <p:txBody>
          <a:bodyPr wrap="square" rtlCol="0">
            <a:spAutoFit/>
          </a:bodyPr>
          <a:lstStyle/>
          <a:p>
            <a:pPr algn="ctr"/>
            <a:r>
              <a:rPr lang="en-GB" b="1" dirty="0" smtClean="0">
                <a:solidFill>
                  <a:srgbClr val="0070C0"/>
                </a:solidFill>
              </a:rPr>
              <a:t>Copy Down</a:t>
            </a:r>
            <a:endParaRPr lang="en-GB" b="1" dirty="0">
              <a:solidFill>
                <a:srgbClr val="0070C0"/>
              </a:solidFill>
            </a:endParaRPr>
          </a:p>
        </p:txBody>
      </p:sp>
      <p:sp>
        <p:nvSpPr>
          <p:cNvPr id="8" name="TextBox 7"/>
          <p:cNvSpPr txBox="1"/>
          <p:nvPr/>
        </p:nvSpPr>
        <p:spPr>
          <a:xfrm>
            <a:off x="467544" y="1052736"/>
            <a:ext cx="3168352" cy="369332"/>
          </a:xfrm>
          <a:prstGeom prst="rect">
            <a:avLst/>
          </a:prstGeom>
          <a:noFill/>
        </p:spPr>
        <p:txBody>
          <a:bodyPr wrap="square" rtlCol="0">
            <a:spAutoFit/>
          </a:bodyPr>
          <a:lstStyle/>
          <a:p>
            <a:r>
              <a:rPr lang="en-GB" sz="1400" b="1" dirty="0" smtClean="0">
                <a:solidFill>
                  <a:srgbClr val="0070C0"/>
                </a:solidFill>
              </a:rPr>
              <a:t>Remember – </a:t>
            </a:r>
            <a:r>
              <a:rPr lang="en-GB" b="1" dirty="0" smtClean="0">
                <a:solidFill>
                  <a:srgbClr val="0070C0"/>
                </a:solidFill>
              </a:rPr>
              <a:t>SIMA and SIAL </a:t>
            </a:r>
            <a:r>
              <a:rPr lang="en-GB" sz="1400" b="1" dirty="0" smtClean="0">
                <a:solidFill>
                  <a:srgbClr val="0070C0"/>
                </a:solidFill>
              </a:rPr>
              <a:t>?</a:t>
            </a:r>
            <a:endParaRPr lang="en-GB" sz="1400" b="1" dirty="0">
              <a:solidFill>
                <a:srgbClr val="0070C0"/>
              </a:solidFill>
            </a:endParaRPr>
          </a:p>
        </p:txBody>
      </p:sp>
    </p:spTree>
    <p:extLst>
      <p:ext uri="{BB962C8B-B14F-4D97-AF65-F5344CB8AC3E}">
        <p14:creationId xmlns:p14="http://schemas.microsoft.com/office/powerpoint/2010/main" val="85222421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764704"/>
            <a:ext cx="8352928" cy="4278094"/>
          </a:xfrm>
          <a:prstGeom prst="rect">
            <a:avLst/>
          </a:prstGeom>
          <a:noFill/>
        </p:spPr>
        <p:txBody>
          <a:bodyPr wrap="square" rtlCol="0">
            <a:spAutoFit/>
          </a:bodyPr>
          <a:lstStyle/>
          <a:p>
            <a:pPr algn="just"/>
            <a:r>
              <a:rPr lang="en-GB" dirty="0" smtClean="0"/>
              <a:t>There are two major types of magma:</a:t>
            </a:r>
          </a:p>
          <a:p>
            <a:pPr marL="342900" indent="-342900" algn="ctr"/>
            <a:r>
              <a:rPr lang="en-GB" sz="2800" dirty="0" smtClean="0"/>
              <a:t>1. </a:t>
            </a:r>
            <a:r>
              <a:rPr lang="en-GB" sz="2400" dirty="0" smtClean="0"/>
              <a:t>MAFIC’s</a:t>
            </a:r>
            <a:r>
              <a:rPr lang="en-GB" sz="2800" dirty="0" smtClean="0"/>
              <a:t> </a:t>
            </a:r>
            <a:r>
              <a:rPr lang="en-GB" dirty="0" smtClean="0"/>
              <a:t>Form where local heating melts the Upper Mantle rocks and is rich in dense, dark coloured minerals such as:</a:t>
            </a:r>
          </a:p>
          <a:p>
            <a:pPr marL="342900" indent="-342900" algn="ctr"/>
            <a:r>
              <a:rPr lang="en-GB" dirty="0" smtClean="0"/>
              <a:t>                   </a:t>
            </a:r>
            <a:r>
              <a:rPr lang="en-GB" b="1" dirty="0" smtClean="0"/>
              <a:t>Olivine</a:t>
            </a:r>
            <a:r>
              <a:rPr lang="en-GB" dirty="0" smtClean="0"/>
              <a:t>,</a:t>
            </a:r>
            <a:r>
              <a:rPr lang="en-GB" b="1" dirty="0" smtClean="0"/>
              <a:t> Augite</a:t>
            </a:r>
            <a:r>
              <a:rPr lang="en-GB" dirty="0" smtClean="0"/>
              <a:t>, </a:t>
            </a:r>
            <a:r>
              <a:rPr lang="en-GB" b="1" dirty="0" smtClean="0"/>
              <a:t>Hornblende</a:t>
            </a:r>
            <a:r>
              <a:rPr lang="en-GB" dirty="0" smtClean="0"/>
              <a:t> and </a:t>
            </a:r>
            <a:r>
              <a:rPr lang="en-GB" b="1" dirty="0" smtClean="0"/>
              <a:t>Plagioclase Feldspars</a:t>
            </a:r>
            <a:r>
              <a:rPr lang="en-GB" dirty="0" smtClean="0"/>
              <a:t>. </a:t>
            </a:r>
          </a:p>
          <a:p>
            <a:pPr marL="342900" indent="-342900" algn="ctr"/>
            <a:endParaRPr lang="en-GB" dirty="0" smtClean="0"/>
          </a:p>
          <a:p>
            <a:pPr algn="ctr"/>
            <a:r>
              <a:rPr lang="en-GB" dirty="0" smtClean="0"/>
              <a:t>      Igneous rocks forming from such magmas are known as </a:t>
            </a:r>
            <a:r>
              <a:rPr lang="en-GB" b="1" dirty="0" smtClean="0">
                <a:solidFill>
                  <a:srgbClr val="0070C0"/>
                </a:solidFill>
              </a:rPr>
              <a:t>MAFIC</a:t>
            </a:r>
            <a:r>
              <a:rPr lang="en-GB" dirty="0" smtClean="0"/>
              <a:t> rocks, and include fine grained </a:t>
            </a:r>
            <a:r>
              <a:rPr lang="en-GB" b="1" dirty="0" smtClean="0"/>
              <a:t>Basalt</a:t>
            </a:r>
            <a:r>
              <a:rPr lang="en-GB" dirty="0" smtClean="0"/>
              <a:t> and course grained </a:t>
            </a:r>
            <a:r>
              <a:rPr lang="en-GB" b="1" dirty="0" smtClean="0"/>
              <a:t>Gabbro</a:t>
            </a:r>
            <a:r>
              <a:rPr lang="en-GB" dirty="0" smtClean="0"/>
              <a:t>.</a:t>
            </a:r>
          </a:p>
          <a:p>
            <a:pPr algn="ctr"/>
            <a:endParaRPr lang="en-GB" dirty="0" smtClean="0"/>
          </a:p>
          <a:p>
            <a:pPr algn="ctr"/>
            <a:r>
              <a:rPr lang="en-GB" sz="2800" dirty="0" smtClean="0"/>
              <a:t>2. </a:t>
            </a:r>
            <a:r>
              <a:rPr lang="en-GB" sz="2400" dirty="0" smtClean="0"/>
              <a:t>FELSIC’s</a:t>
            </a:r>
            <a:r>
              <a:rPr lang="en-GB" sz="2800" dirty="0" smtClean="0"/>
              <a:t> </a:t>
            </a:r>
            <a:r>
              <a:rPr lang="en-GB" dirty="0" smtClean="0"/>
              <a:t>Form where continental crust is dragged down to depths and mixes with upper mantle rock. This type of magma includes more of the less dense and light coloured</a:t>
            </a:r>
            <a:r>
              <a:rPr lang="en-GB" b="1" dirty="0" smtClean="0"/>
              <a:t> Quartz </a:t>
            </a:r>
            <a:r>
              <a:rPr lang="en-GB" dirty="0" smtClean="0"/>
              <a:t>and </a:t>
            </a:r>
            <a:r>
              <a:rPr lang="en-GB" b="1" dirty="0" smtClean="0"/>
              <a:t>Orthoclase Feldspars</a:t>
            </a:r>
            <a:r>
              <a:rPr lang="en-GB" dirty="0" smtClean="0"/>
              <a:t>.</a:t>
            </a:r>
          </a:p>
          <a:p>
            <a:pPr algn="ctr"/>
            <a:r>
              <a:rPr lang="en-GB" dirty="0" smtClean="0"/>
              <a:t>Igneous rocks formed largely of the lighter coloured minerals are known as </a:t>
            </a:r>
            <a:r>
              <a:rPr lang="en-GB" b="1" dirty="0" smtClean="0">
                <a:solidFill>
                  <a:srgbClr val="0070C0"/>
                </a:solidFill>
              </a:rPr>
              <a:t>FELSIC </a:t>
            </a:r>
            <a:r>
              <a:rPr lang="en-GB" dirty="0" smtClean="0"/>
              <a:t>rocks and include fine grained </a:t>
            </a:r>
            <a:r>
              <a:rPr lang="en-GB" b="1" dirty="0" smtClean="0"/>
              <a:t>Rhyolite</a:t>
            </a:r>
            <a:r>
              <a:rPr lang="en-GB" dirty="0" smtClean="0"/>
              <a:t> and course grained </a:t>
            </a:r>
            <a:r>
              <a:rPr lang="en-GB" b="1" dirty="0" smtClean="0"/>
              <a:t>Granite</a:t>
            </a:r>
            <a:r>
              <a:rPr lang="en-GB" dirty="0" smtClean="0"/>
              <a:t>.</a:t>
            </a:r>
          </a:p>
          <a:p>
            <a:pPr algn="just"/>
            <a:endParaRPr lang="en-GB" dirty="0"/>
          </a:p>
        </p:txBody>
      </p:sp>
      <p:sp>
        <p:nvSpPr>
          <p:cNvPr id="3" name="TextBox 2"/>
          <p:cNvSpPr txBox="1"/>
          <p:nvPr/>
        </p:nvSpPr>
        <p:spPr>
          <a:xfrm>
            <a:off x="323528" y="332656"/>
            <a:ext cx="2889765" cy="461665"/>
          </a:xfrm>
          <a:prstGeom prst="rect">
            <a:avLst/>
          </a:prstGeom>
          <a:solidFill>
            <a:schemeClr val="bg1">
              <a:lumMod val="95000"/>
            </a:schemeClr>
          </a:solidFill>
        </p:spPr>
        <p:txBody>
          <a:bodyPr wrap="none" rtlCol="0">
            <a:spAutoFit/>
          </a:bodyPr>
          <a:lstStyle/>
          <a:p>
            <a:r>
              <a:rPr lang="en-GB" sz="2400" b="1" dirty="0" smtClean="0">
                <a:solidFill>
                  <a:srgbClr val="0070C0"/>
                </a:solidFill>
              </a:rPr>
              <a:t>MAFIC and FELSIC</a:t>
            </a:r>
            <a:endParaRPr lang="en-GB" sz="2400" b="1" dirty="0">
              <a:solidFill>
                <a:srgbClr val="0070C0"/>
              </a:solidFill>
            </a:endParaRPr>
          </a:p>
        </p:txBody>
      </p:sp>
      <p:sp>
        <p:nvSpPr>
          <p:cNvPr id="5" name="TextBox 4"/>
          <p:cNvSpPr txBox="1"/>
          <p:nvPr/>
        </p:nvSpPr>
        <p:spPr>
          <a:xfrm>
            <a:off x="2915816" y="5013176"/>
            <a:ext cx="3312368" cy="1200329"/>
          </a:xfrm>
          <a:prstGeom prst="rect">
            <a:avLst/>
          </a:prstGeom>
          <a:noFill/>
        </p:spPr>
        <p:txBody>
          <a:bodyPr wrap="square" rtlCol="0">
            <a:spAutoFit/>
          </a:bodyPr>
          <a:lstStyle/>
          <a:p>
            <a:pPr algn="ctr"/>
            <a:r>
              <a:rPr lang="en-GB" b="1" dirty="0" smtClean="0">
                <a:solidFill>
                  <a:srgbClr val="0070C0"/>
                </a:solidFill>
              </a:rPr>
              <a:t>Dark minerals crystallise at high temperatures, </a:t>
            </a:r>
          </a:p>
          <a:p>
            <a:pPr algn="ctr"/>
            <a:r>
              <a:rPr lang="en-GB" b="1" dirty="0" smtClean="0">
                <a:solidFill>
                  <a:srgbClr val="0070C0"/>
                </a:solidFill>
              </a:rPr>
              <a:t>Light minerals at lower temperatures</a:t>
            </a:r>
            <a:endParaRPr lang="en-GB" b="1" dirty="0">
              <a:solidFill>
                <a:srgbClr val="0070C0"/>
              </a:solidFill>
            </a:endParaRPr>
          </a:p>
        </p:txBody>
      </p:sp>
      <p:pic>
        <p:nvPicPr>
          <p:cNvPr id="39938" name="Picture 2" descr="http://www.geo.arizona.edu/xtal/geos306/Olivine.jpg">
            <a:hlinkClick r:id="rId2"/>
          </p:cNvPr>
          <p:cNvPicPr>
            <a:picLocks noChangeAspect="1" noChangeArrowheads="1"/>
          </p:cNvPicPr>
          <p:nvPr/>
        </p:nvPicPr>
        <p:blipFill>
          <a:blip r:embed="rId3" cstate="print"/>
          <a:srcRect/>
          <a:stretch>
            <a:fillRect/>
          </a:stretch>
        </p:blipFill>
        <p:spPr bwMode="auto">
          <a:xfrm>
            <a:off x="395536" y="4869160"/>
            <a:ext cx="2495600" cy="1813210"/>
          </a:xfrm>
          <a:prstGeom prst="rect">
            <a:avLst/>
          </a:prstGeom>
          <a:noFill/>
          <a:ln w="19050">
            <a:solidFill>
              <a:schemeClr val="tx1"/>
            </a:solidFill>
          </a:ln>
        </p:spPr>
      </p:pic>
      <p:pic>
        <p:nvPicPr>
          <p:cNvPr id="39940" name="Picture 4" descr="http://geology.com/rocks/pictures/granite-fine-grained-380.jpg">
            <a:hlinkClick r:id="rId4"/>
          </p:cNvPr>
          <p:cNvPicPr>
            <a:picLocks noChangeAspect="1" noChangeArrowheads="1"/>
          </p:cNvPicPr>
          <p:nvPr/>
        </p:nvPicPr>
        <p:blipFill>
          <a:blip r:embed="rId5" cstate="print"/>
          <a:srcRect/>
          <a:stretch>
            <a:fillRect/>
          </a:stretch>
        </p:blipFill>
        <p:spPr bwMode="auto">
          <a:xfrm>
            <a:off x="6156176" y="4869160"/>
            <a:ext cx="2520279" cy="1800200"/>
          </a:xfrm>
          <a:prstGeom prst="rect">
            <a:avLst/>
          </a:prstGeom>
          <a:noFill/>
          <a:ln w="19050">
            <a:solidFill>
              <a:schemeClr val="tx1"/>
            </a:solidFill>
          </a:ln>
        </p:spPr>
      </p:pic>
      <p:sp>
        <p:nvSpPr>
          <p:cNvPr id="8" name="TextBox 7"/>
          <p:cNvSpPr txBox="1"/>
          <p:nvPr/>
        </p:nvSpPr>
        <p:spPr>
          <a:xfrm>
            <a:off x="395536" y="6309320"/>
            <a:ext cx="1152128" cy="369332"/>
          </a:xfrm>
          <a:prstGeom prst="rect">
            <a:avLst/>
          </a:prstGeom>
          <a:noFill/>
        </p:spPr>
        <p:txBody>
          <a:bodyPr wrap="square" rtlCol="0">
            <a:spAutoFit/>
          </a:bodyPr>
          <a:lstStyle/>
          <a:p>
            <a:r>
              <a:rPr lang="en-GB" dirty="0" smtClean="0">
                <a:solidFill>
                  <a:schemeClr val="bg1"/>
                </a:solidFill>
              </a:rPr>
              <a:t>Olivine</a:t>
            </a:r>
            <a:endParaRPr lang="en-GB" dirty="0">
              <a:solidFill>
                <a:schemeClr val="bg1"/>
              </a:solidFill>
            </a:endParaRPr>
          </a:p>
        </p:txBody>
      </p:sp>
      <p:sp>
        <p:nvSpPr>
          <p:cNvPr id="9" name="Rectangle 8"/>
          <p:cNvSpPr/>
          <p:nvPr/>
        </p:nvSpPr>
        <p:spPr>
          <a:xfrm>
            <a:off x="6156176" y="6309320"/>
            <a:ext cx="930704" cy="369332"/>
          </a:xfrm>
          <a:prstGeom prst="rect">
            <a:avLst/>
          </a:prstGeom>
        </p:spPr>
        <p:txBody>
          <a:bodyPr wrap="none">
            <a:spAutoFit/>
          </a:bodyPr>
          <a:lstStyle/>
          <a:p>
            <a:r>
              <a:rPr lang="en-GB" dirty="0" smtClean="0">
                <a:solidFill>
                  <a:schemeClr val="bg1"/>
                </a:solidFill>
              </a:rPr>
              <a:t>Granite</a:t>
            </a:r>
            <a:endParaRPr lang="en-GB" dirty="0">
              <a:solidFill>
                <a:schemeClr val="bg1"/>
              </a:solidFill>
            </a:endParaRPr>
          </a:p>
        </p:txBody>
      </p:sp>
      <p:cxnSp>
        <p:nvCxnSpPr>
          <p:cNvPr id="6" name="Straight Arrow Connector 5"/>
          <p:cNvCxnSpPr/>
          <p:nvPr/>
        </p:nvCxnSpPr>
        <p:spPr>
          <a:xfrm flipH="1">
            <a:off x="683568" y="1988840"/>
            <a:ext cx="1296144" cy="280831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086880" y="4005064"/>
            <a:ext cx="1013512" cy="792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Users\fad-an\Desktop\STUDENTS 2013-2014\LECTURES\GEOLOGY\igrkid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260648"/>
            <a:ext cx="8772525" cy="60486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084168" y="6396335"/>
            <a:ext cx="2880320" cy="461665"/>
          </a:xfrm>
          <a:prstGeom prst="rect">
            <a:avLst/>
          </a:prstGeom>
          <a:noFill/>
        </p:spPr>
        <p:txBody>
          <a:bodyPr wrap="square" rtlCol="0">
            <a:spAutoFit/>
          </a:bodyPr>
          <a:lstStyle/>
          <a:p>
            <a:r>
              <a:rPr lang="en-GB" sz="1200" b="1" dirty="0" smtClean="0">
                <a:solidFill>
                  <a:srgbClr val="0070C0"/>
                </a:solidFill>
              </a:rPr>
              <a:t>Plutonic – Deep burial       </a:t>
            </a:r>
          </a:p>
          <a:p>
            <a:r>
              <a:rPr lang="en-GB" sz="1200" b="1" dirty="0" smtClean="0">
                <a:solidFill>
                  <a:srgbClr val="0070C0"/>
                </a:solidFill>
              </a:rPr>
              <a:t>Volcanic – On or near surface</a:t>
            </a:r>
            <a:endParaRPr lang="en-GB" sz="1200" b="1" dirty="0">
              <a:solidFill>
                <a:srgbClr val="0070C0"/>
              </a:solidFill>
            </a:endParaRPr>
          </a:p>
        </p:txBody>
      </p:sp>
    </p:spTree>
    <p:extLst>
      <p:ext uri="{BB962C8B-B14F-4D97-AF65-F5344CB8AC3E}">
        <p14:creationId xmlns:p14="http://schemas.microsoft.com/office/powerpoint/2010/main" val="397743782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C:\Users\Guest.Allan_PC\Desktop\Picture2.png"/>
          <p:cNvPicPr>
            <a:picLocks noChangeAspect="1" noChangeArrowheads="1"/>
          </p:cNvPicPr>
          <p:nvPr/>
        </p:nvPicPr>
        <p:blipFill>
          <a:blip r:embed="rId2" cstate="print"/>
          <a:srcRect/>
          <a:stretch>
            <a:fillRect/>
          </a:stretch>
        </p:blipFill>
        <p:spPr bwMode="auto">
          <a:xfrm>
            <a:off x="179512" y="188640"/>
            <a:ext cx="8789987" cy="6078537"/>
          </a:xfrm>
          <a:prstGeom prst="rect">
            <a:avLst/>
          </a:prstGeom>
          <a:noFill/>
        </p:spPr>
      </p:pic>
      <p:sp>
        <p:nvSpPr>
          <p:cNvPr id="3" name="TextBox 2"/>
          <p:cNvSpPr txBox="1"/>
          <p:nvPr/>
        </p:nvSpPr>
        <p:spPr>
          <a:xfrm>
            <a:off x="6084168" y="6396335"/>
            <a:ext cx="2880320" cy="461665"/>
          </a:xfrm>
          <a:prstGeom prst="rect">
            <a:avLst/>
          </a:prstGeom>
          <a:noFill/>
        </p:spPr>
        <p:txBody>
          <a:bodyPr wrap="square" rtlCol="0">
            <a:spAutoFit/>
          </a:bodyPr>
          <a:lstStyle/>
          <a:p>
            <a:r>
              <a:rPr lang="en-GB" sz="1200" b="1" dirty="0" smtClean="0">
                <a:solidFill>
                  <a:srgbClr val="0070C0"/>
                </a:solidFill>
              </a:rPr>
              <a:t>Plutonic – Deep burial       </a:t>
            </a:r>
          </a:p>
          <a:p>
            <a:r>
              <a:rPr lang="en-GB" sz="1200" b="1" dirty="0" smtClean="0">
                <a:solidFill>
                  <a:srgbClr val="0070C0"/>
                </a:solidFill>
              </a:rPr>
              <a:t>Volcanic – On or near surface</a:t>
            </a:r>
            <a:endParaRPr lang="en-GB" sz="1200" b="1" dirty="0">
              <a:solidFill>
                <a:srgbClr val="0070C0"/>
              </a:solidFill>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16632"/>
            <a:ext cx="3888432" cy="461665"/>
          </a:xfrm>
          <a:prstGeom prst="rect">
            <a:avLst/>
          </a:prstGeom>
          <a:noFill/>
        </p:spPr>
        <p:txBody>
          <a:bodyPr wrap="square" rtlCol="0">
            <a:spAutoFit/>
          </a:bodyPr>
          <a:lstStyle/>
          <a:p>
            <a:r>
              <a:rPr lang="en-GB" sz="2400" u="sng" dirty="0" smtClean="0">
                <a:solidFill>
                  <a:srgbClr val="0070C0"/>
                </a:solidFill>
              </a:rPr>
              <a:t>Summary Exercise:</a:t>
            </a:r>
            <a:endParaRPr lang="en-US" sz="2400" u="sng" dirty="0">
              <a:solidFill>
                <a:srgbClr val="0070C0"/>
              </a:solidFill>
            </a:endParaRPr>
          </a:p>
        </p:txBody>
      </p:sp>
      <p:sp>
        <p:nvSpPr>
          <p:cNvPr id="3" name="TextBox 2"/>
          <p:cNvSpPr txBox="1"/>
          <p:nvPr/>
        </p:nvSpPr>
        <p:spPr>
          <a:xfrm>
            <a:off x="264868" y="613094"/>
            <a:ext cx="8496944" cy="6463308"/>
          </a:xfrm>
          <a:prstGeom prst="rect">
            <a:avLst/>
          </a:prstGeom>
          <a:noFill/>
        </p:spPr>
        <p:txBody>
          <a:bodyPr wrap="square" rtlCol="0">
            <a:spAutoFit/>
          </a:bodyPr>
          <a:lstStyle/>
          <a:p>
            <a:pPr marL="342900" indent="-342900">
              <a:buAutoNum type="arabicPeriod"/>
            </a:pPr>
            <a:r>
              <a:rPr lang="en-GB" dirty="0" smtClean="0">
                <a:latin typeface="Arial" panose="020B0604020202020204" pitchFamily="34" charset="0"/>
                <a:cs typeface="Arial" panose="020B0604020202020204" pitchFamily="34" charset="0"/>
              </a:rPr>
              <a:t>Using the igneous classification table provided…..define and classify a Granite. </a:t>
            </a:r>
          </a:p>
          <a:p>
            <a:pPr marL="342900" indent="-342900">
              <a:buAutoNum type="arabicPeriod"/>
            </a:pPr>
            <a:r>
              <a:rPr lang="en-GB" dirty="0" smtClean="0">
                <a:latin typeface="Arial" panose="020B0604020202020204" pitchFamily="34" charset="0"/>
                <a:cs typeface="Arial" panose="020B0604020202020204" pitchFamily="34" charset="0"/>
              </a:rPr>
              <a:t>Is a Granite volcanic or plutonic in origin? How do we know? Plutonic – grain size</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meant by Felsic and Mafic? Define the terms. Silica proportion</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How is Porphyritic texture formed?</a:t>
            </a: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meant by the terms ‘Intrusive’ and ‘extrusive’?</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a ‘Constructive Plate Margin’?</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List Six physical characteristics of a rock sample that can be defined by describing the minerals.</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causes a Pyroclastic flow?</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rocks types are typically found in the South Wales area?</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6732240" y="6453336"/>
            <a:ext cx="2160240" cy="369332"/>
          </a:xfrm>
          <a:prstGeom prst="rect">
            <a:avLst/>
          </a:prstGeom>
          <a:noFill/>
        </p:spPr>
        <p:txBody>
          <a:bodyPr wrap="square" rtlCol="0">
            <a:spAutoFit/>
          </a:bodyPr>
          <a:lstStyle/>
          <a:p>
            <a:pPr algn="ctr"/>
            <a:r>
              <a:rPr lang="en-GB" b="1" dirty="0" smtClean="0">
                <a:solidFill>
                  <a:srgbClr val="0070C0"/>
                </a:solidFill>
              </a:rPr>
              <a:t>15 Minutes</a:t>
            </a:r>
            <a:endParaRPr lang="en-GB" b="1" dirty="0">
              <a:solidFill>
                <a:srgbClr val="0070C0"/>
              </a:solidFill>
            </a:endParaRPr>
          </a:p>
        </p:txBody>
      </p:sp>
    </p:spTree>
    <p:extLst>
      <p:ext uri="{BB962C8B-B14F-4D97-AF65-F5344CB8AC3E}">
        <p14:creationId xmlns:p14="http://schemas.microsoft.com/office/powerpoint/2010/main" val="57285290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16632"/>
            <a:ext cx="3888432" cy="461665"/>
          </a:xfrm>
          <a:prstGeom prst="rect">
            <a:avLst/>
          </a:prstGeom>
          <a:noFill/>
        </p:spPr>
        <p:txBody>
          <a:bodyPr wrap="square" rtlCol="0">
            <a:spAutoFit/>
          </a:bodyPr>
          <a:lstStyle/>
          <a:p>
            <a:r>
              <a:rPr lang="en-GB" sz="2400" u="sng" dirty="0" smtClean="0">
                <a:solidFill>
                  <a:srgbClr val="0070C0"/>
                </a:solidFill>
              </a:rPr>
              <a:t>Summary Exercise:</a:t>
            </a:r>
            <a:endParaRPr lang="en-US" sz="2400" u="sng" dirty="0">
              <a:solidFill>
                <a:srgbClr val="0070C0"/>
              </a:solidFill>
            </a:endParaRPr>
          </a:p>
        </p:txBody>
      </p:sp>
      <p:sp>
        <p:nvSpPr>
          <p:cNvPr id="3" name="TextBox 2"/>
          <p:cNvSpPr txBox="1"/>
          <p:nvPr/>
        </p:nvSpPr>
        <p:spPr>
          <a:xfrm>
            <a:off x="264868" y="613094"/>
            <a:ext cx="8496944" cy="7294305"/>
          </a:xfrm>
          <a:prstGeom prst="rect">
            <a:avLst/>
          </a:prstGeom>
          <a:noFill/>
        </p:spPr>
        <p:txBody>
          <a:bodyPr wrap="square" rtlCol="0">
            <a:spAutoFit/>
          </a:bodyPr>
          <a:lstStyle/>
          <a:p>
            <a:pPr marL="342900" indent="-342900">
              <a:buAutoNum type="arabicPeriod"/>
            </a:pPr>
            <a:r>
              <a:rPr lang="en-GB" dirty="0" smtClean="0">
                <a:latin typeface="Arial" panose="020B0604020202020204" pitchFamily="34" charset="0"/>
                <a:cs typeface="Arial" panose="020B0604020202020204" pitchFamily="34" charset="0"/>
              </a:rPr>
              <a:t>Using the igneous classification table provided…..define and classify a Granite. </a:t>
            </a: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Is a Granite volcanic or plutonic in origin? How do we know? Plutonic – grain size</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meant by Felsic and Mafic? Define the terms.</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How is Porphyritic texture formed?</a:t>
            </a: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meant by the terms ‘Intrusive’ and ‘extrusive’?</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is a ‘Constructive Plate Margin’?</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List Six physical characteristics of a rock sample that can be defined by describing the minerals. </a:t>
            </a: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causes a Pyroclastic flow?</a:t>
            </a: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latin typeface="Arial" panose="020B0604020202020204" pitchFamily="34" charset="0"/>
                <a:cs typeface="Arial" panose="020B0604020202020204" pitchFamily="34" charset="0"/>
              </a:rPr>
              <a:t>What rocks types are typically found in the South Wales area?</a:t>
            </a: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endParaRPr lang="en-GB" dirty="0" smtClean="0">
              <a:latin typeface="Arial" panose="020B0604020202020204" pitchFamily="34" charset="0"/>
              <a:cs typeface="Arial" panose="020B0604020202020204" pitchFamily="34" charset="0"/>
            </a:endParaRPr>
          </a:p>
          <a:p>
            <a:pPr marL="342900" indent="-342900">
              <a:buAutoNum type="arabicPeriod"/>
            </a:pPr>
            <a:endParaRPr lang="en-GB" dirty="0">
              <a:latin typeface="Arial" panose="020B0604020202020204" pitchFamily="34" charset="0"/>
              <a:cs typeface="Arial" panose="020B0604020202020204" pitchFamily="34" charset="0"/>
            </a:endParaRPr>
          </a:p>
          <a:p>
            <a:pPr marL="342900" indent="-342900">
              <a:buAutoNum type="arabicPeriod"/>
            </a:pPr>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6732240" y="6453336"/>
            <a:ext cx="2160240" cy="369332"/>
          </a:xfrm>
          <a:prstGeom prst="rect">
            <a:avLst/>
          </a:prstGeom>
          <a:noFill/>
        </p:spPr>
        <p:txBody>
          <a:bodyPr wrap="square" rtlCol="0">
            <a:spAutoFit/>
          </a:bodyPr>
          <a:lstStyle/>
          <a:p>
            <a:pPr algn="ctr"/>
            <a:r>
              <a:rPr lang="en-GB" b="1" dirty="0" smtClean="0">
                <a:solidFill>
                  <a:srgbClr val="0070C0"/>
                </a:solidFill>
              </a:rPr>
              <a:t>15 Minutes</a:t>
            </a:r>
            <a:endParaRPr lang="en-GB" b="1" dirty="0">
              <a:solidFill>
                <a:srgbClr val="0070C0"/>
              </a:solidFill>
            </a:endParaRPr>
          </a:p>
        </p:txBody>
      </p:sp>
      <p:sp>
        <p:nvSpPr>
          <p:cNvPr id="6" name="TextBox 5"/>
          <p:cNvSpPr txBox="1"/>
          <p:nvPr/>
        </p:nvSpPr>
        <p:spPr>
          <a:xfrm>
            <a:off x="611560" y="1124744"/>
            <a:ext cx="7704856" cy="369332"/>
          </a:xfrm>
          <a:prstGeom prst="rect">
            <a:avLst/>
          </a:prstGeom>
          <a:noFill/>
        </p:spPr>
        <p:txBody>
          <a:bodyPr wrap="square" rtlCol="0">
            <a:spAutoFit/>
          </a:bodyPr>
          <a:lstStyle/>
          <a:p>
            <a:r>
              <a:rPr lang="en-GB" b="1" dirty="0" smtClean="0">
                <a:solidFill>
                  <a:srgbClr val="0070C0"/>
                </a:solidFill>
              </a:rPr>
              <a:t>Igneous, Felsic, Coarse grained rock of quartz/feldspar…slow cooling </a:t>
            </a:r>
            <a:endParaRPr lang="en-GB" b="1" dirty="0">
              <a:solidFill>
                <a:srgbClr val="0070C0"/>
              </a:solidFill>
            </a:endParaRPr>
          </a:p>
        </p:txBody>
      </p:sp>
      <p:sp>
        <p:nvSpPr>
          <p:cNvPr id="7" name="TextBox 6"/>
          <p:cNvSpPr txBox="1"/>
          <p:nvPr/>
        </p:nvSpPr>
        <p:spPr>
          <a:xfrm>
            <a:off x="1475656" y="1700808"/>
            <a:ext cx="4464496" cy="369332"/>
          </a:xfrm>
          <a:prstGeom prst="rect">
            <a:avLst/>
          </a:prstGeom>
          <a:noFill/>
        </p:spPr>
        <p:txBody>
          <a:bodyPr wrap="square" rtlCol="0">
            <a:spAutoFit/>
          </a:bodyPr>
          <a:lstStyle/>
          <a:p>
            <a:r>
              <a:rPr lang="en-GB" b="1" dirty="0" smtClean="0">
                <a:solidFill>
                  <a:srgbClr val="0070C0"/>
                </a:solidFill>
              </a:rPr>
              <a:t>Plutonic….Grain Size</a:t>
            </a:r>
            <a:endParaRPr lang="en-GB" b="1" dirty="0">
              <a:solidFill>
                <a:srgbClr val="0070C0"/>
              </a:solidFill>
            </a:endParaRPr>
          </a:p>
        </p:txBody>
      </p:sp>
      <p:sp>
        <p:nvSpPr>
          <p:cNvPr id="8" name="TextBox 7"/>
          <p:cNvSpPr txBox="1"/>
          <p:nvPr/>
        </p:nvSpPr>
        <p:spPr>
          <a:xfrm>
            <a:off x="611560" y="2503929"/>
            <a:ext cx="6873933" cy="369332"/>
          </a:xfrm>
          <a:prstGeom prst="rect">
            <a:avLst/>
          </a:prstGeom>
          <a:noFill/>
        </p:spPr>
        <p:txBody>
          <a:bodyPr wrap="none" rtlCol="0">
            <a:spAutoFit/>
          </a:bodyPr>
          <a:lstStyle/>
          <a:p>
            <a:r>
              <a:rPr lang="en-GB" b="1" dirty="0" smtClean="0">
                <a:solidFill>
                  <a:srgbClr val="0070C0"/>
                </a:solidFill>
              </a:rPr>
              <a:t>Silica Proportions – Felsic high /Mafic Low….colour associated</a:t>
            </a:r>
            <a:endParaRPr lang="en-GB" b="1" dirty="0">
              <a:solidFill>
                <a:srgbClr val="0070C0"/>
              </a:solidFill>
            </a:endParaRPr>
          </a:p>
        </p:txBody>
      </p:sp>
      <p:sp>
        <p:nvSpPr>
          <p:cNvPr id="9" name="TextBox 8"/>
          <p:cNvSpPr txBox="1"/>
          <p:nvPr/>
        </p:nvSpPr>
        <p:spPr>
          <a:xfrm>
            <a:off x="611560" y="3079993"/>
            <a:ext cx="7344816" cy="369332"/>
          </a:xfrm>
          <a:prstGeom prst="rect">
            <a:avLst/>
          </a:prstGeom>
          <a:noFill/>
        </p:spPr>
        <p:txBody>
          <a:bodyPr wrap="square" rtlCol="0">
            <a:spAutoFit/>
          </a:bodyPr>
          <a:lstStyle/>
          <a:p>
            <a:r>
              <a:rPr lang="en-GB" b="1" dirty="0" smtClean="0">
                <a:solidFill>
                  <a:srgbClr val="0070C0"/>
                </a:solidFill>
              </a:rPr>
              <a:t>Two phase cooling defines crystallization of two grain sizes</a:t>
            </a:r>
            <a:endParaRPr lang="en-GB" b="1" dirty="0">
              <a:solidFill>
                <a:srgbClr val="0070C0"/>
              </a:solidFill>
            </a:endParaRPr>
          </a:p>
        </p:txBody>
      </p:sp>
      <p:sp>
        <p:nvSpPr>
          <p:cNvPr id="10" name="TextBox 9"/>
          <p:cNvSpPr txBox="1"/>
          <p:nvPr/>
        </p:nvSpPr>
        <p:spPr>
          <a:xfrm>
            <a:off x="600710" y="3613951"/>
            <a:ext cx="7715706" cy="369332"/>
          </a:xfrm>
          <a:prstGeom prst="rect">
            <a:avLst/>
          </a:prstGeom>
          <a:noFill/>
        </p:spPr>
        <p:txBody>
          <a:bodyPr wrap="square" rtlCol="0">
            <a:spAutoFit/>
          </a:bodyPr>
          <a:lstStyle/>
          <a:p>
            <a:r>
              <a:rPr lang="en-GB" b="1" dirty="0" smtClean="0">
                <a:solidFill>
                  <a:srgbClr val="0070C0"/>
                </a:solidFill>
              </a:rPr>
              <a:t>Extruded at the surface or Intruded into existing rock strata</a:t>
            </a:r>
            <a:endParaRPr lang="en-GB" b="1" dirty="0">
              <a:solidFill>
                <a:srgbClr val="0070C0"/>
              </a:solidFill>
            </a:endParaRPr>
          </a:p>
        </p:txBody>
      </p:sp>
      <p:sp>
        <p:nvSpPr>
          <p:cNvPr id="11" name="TextBox 10"/>
          <p:cNvSpPr txBox="1"/>
          <p:nvPr/>
        </p:nvSpPr>
        <p:spPr>
          <a:xfrm>
            <a:off x="600710" y="4190015"/>
            <a:ext cx="6995626" cy="369332"/>
          </a:xfrm>
          <a:prstGeom prst="rect">
            <a:avLst/>
          </a:prstGeom>
          <a:noFill/>
        </p:spPr>
        <p:txBody>
          <a:bodyPr wrap="square" rtlCol="0">
            <a:spAutoFit/>
          </a:bodyPr>
          <a:lstStyle/>
          <a:p>
            <a:r>
              <a:rPr lang="en-GB" b="1" dirty="0" smtClean="0">
                <a:solidFill>
                  <a:srgbClr val="0070C0"/>
                </a:solidFill>
              </a:rPr>
              <a:t>Creation of Oceanic crust at mid ocean ridges – Basaltic </a:t>
            </a:r>
            <a:endParaRPr lang="en-GB" b="1" dirty="0">
              <a:solidFill>
                <a:srgbClr val="0070C0"/>
              </a:solidFill>
            </a:endParaRPr>
          </a:p>
        </p:txBody>
      </p:sp>
      <p:sp>
        <p:nvSpPr>
          <p:cNvPr id="12" name="TextBox 11"/>
          <p:cNvSpPr txBox="1"/>
          <p:nvPr/>
        </p:nvSpPr>
        <p:spPr>
          <a:xfrm>
            <a:off x="588904" y="4994191"/>
            <a:ext cx="7848872" cy="369332"/>
          </a:xfrm>
          <a:prstGeom prst="rect">
            <a:avLst/>
          </a:prstGeom>
          <a:noFill/>
        </p:spPr>
        <p:txBody>
          <a:bodyPr wrap="square" rtlCol="0">
            <a:spAutoFit/>
          </a:bodyPr>
          <a:lstStyle/>
          <a:p>
            <a:r>
              <a:rPr lang="en-GB" b="1" dirty="0">
                <a:solidFill>
                  <a:srgbClr val="0070C0"/>
                </a:solidFill>
                <a:cs typeface="Arial" panose="020B0604020202020204" pitchFamily="34" charset="0"/>
              </a:rPr>
              <a:t>Taste, cleavage, fracture, Colour, Texture, </a:t>
            </a:r>
            <a:r>
              <a:rPr lang="en-GB" b="1" dirty="0" smtClean="0">
                <a:solidFill>
                  <a:srgbClr val="0070C0"/>
                </a:solidFill>
                <a:cs typeface="Arial" panose="020B0604020202020204" pitchFamily="34" charset="0"/>
              </a:rPr>
              <a:t>Magnetism, hardness….</a:t>
            </a:r>
            <a:endParaRPr lang="en-GB" b="1" dirty="0">
              <a:solidFill>
                <a:srgbClr val="0070C0"/>
              </a:solidFill>
              <a:cs typeface="Arial" panose="020B0604020202020204" pitchFamily="34" charset="0"/>
            </a:endParaRPr>
          </a:p>
        </p:txBody>
      </p:sp>
      <p:sp>
        <p:nvSpPr>
          <p:cNvPr id="14" name="TextBox 13"/>
          <p:cNvSpPr txBox="1"/>
          <p:nvPr/>
        </p:nvSpPr>
        <p:spPr>
          <a:xfrm>
            <a:off x="588904" y="5475201"/>
            <a:ext cx="8496944" cy="646331"/>
          </a:xfrm>
          <a:prstGeom prst="rect">
            <a:avLst/>
          </a:prstGeom>
          <a:noFill/>
        </p:spPr>
        <p:txBody>
          <a:bodyPr wrap="square" rtlCol="0">
            <a:spAutoFit/>
          </a:bodyPr>
          <a:lstStyle/>
          <a:p>
            <a:r>
              <a:rPr lang="en-GB" b="1" dirty="0" smtClean="0">
                <a:solidFill>
                  <a:srgbClr val="0070C0"/>
                </a:solidFill>
              </a:rPr>
              <a:t>Gaseous eruption causes high rising dust cloud which cools and falls under its weight</a:t>
            </a:r>
            <a:endParaRPr lang="en-GB" b="1" dirty="0">
              <a:solidFill>
                <a:srgbClr val="0070C0"/>
              </a:solidFill>
            </a:endParaRPr>
          </a:p>
        </p:txBody>
      </p:sp>
      <p:sp>
        <p:nvSpPr>
          <p:cNvPr id="15" name="TextBox 14"/>
          <p:cNvSpPr txBox="1"/>
          <p:nvPr/>
        </p:nvSpPr>
        <p:spPr>
          <a:xfrm>
            <a:off x="683568" y="6413891"/>
            <a:ext cx="5312993" cy="369332"/>
          </a:xfrm>
          <a:prstGeom prst="rect">
            <a:avLst/>
          </a:prstGeom>
          <a:noFill/>
        </p:spPr>
        <p:txBody>
          <a:bodyPr wrap="none" rtlCol="0">
            <a:spAutoFit/>
          </a:bodyPr>
          <a:lstStyle/>
          <a:p>
            <a:r>
              <a:rPr lang="en-GB" b="1" dirty="0" smtClean="0">
                <a:solidFill>
                  <a:srgbClr val="0070C0"/>
                </a:solidFill>
              </a:rPr>
              <a:t>Sandstone, Limestone, Shales, Coal, Ironstones</a:t>
            </a:r>
            <a:endParaRPr lang="en-GB" b="1" dirty="0">
              <a:solidFill>
                <a:srgbClr val="0070C0"/>
              </a:solidFill>
            </a:endParaRPr>
          </a:p>
        </p:txBody>
      </p:sp>
    </p:spTree>
    <p:extLst>
      <p:ext uri="{BB962C8B-B14F-4D97-AF65-F5344CB8AC3E}">
        <p14:creationId xmlns:p14="http://schemas.microsoft.com/office/powerpoint/2010/main" val="178220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2">
                                            <p:txEl>
                                              <p:pRg st="0" end="0"/>
                                            </p:txEl>
                                          </p:spTgt>
                                        </p:tgtEl>
                                        <p:attrNameLst>
                                          <p:attrName>style.visibility</p:attrName>
                                        </p:attrNameLst>
                                      </p:cBhvr>
                                      <p:to>
                                        <p:strVal val="visible"/>
                                      </p:to>
                                    </p:set>
                                    <p:anim calcmode="lin" valueType="num">
                                      <p:cBhvr additive="base">
                                        <p:cTn id="4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4">
                                            <p:txEl>
                                              <p:pRg st="0" end="0"/>
                                            </p:txEl>
                                          </p:spTgt>
                                        </p:tgtEl>
                                        <p:attrNameLst>
                                          <p:attrName>style.visibility</p:attrName>
                                        </p:attrNameLst>
                                      </p:cBhvr>
                                      <p:to>
                                        <p:strVal val="visible"/>
                                      </p:to>
                                    </p:set>
                                    <p:anim calcmode="lin" valueType="num">
                                      <p:cBhvr additive="base">
                                        <p:cTn id="49"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5">
                                            <p:txEl>
                                              <p:pRg st="0" end="0"/>
                                            </p:txEl>
                                          </p:spTgt>
                                        </p:tgtEl>
                                        <p:attrNameLst>
                                          <p:attrName>style.visibility</p:attrName>
                                        </p:attrNameLst>
                                      </p:cBhvr>
                                      <p:to>
                                        <p:strVal val="visible"/>
                                      </p:to>
                                    </p:set>
                                    <p:anim calcmode="lin" valueType="num">
                                      <p:cBhvr additive="base">
                                        <p:cTn id="55"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47664" y="2204864"/>
            <a:ext cx="6228436" cy="707886"/>
          </a:xfrm>
          <a:prstGeom prst="rect">
            <a:avLst/>
          </a:prstGeom>
        </p:spPr>
        <p:txBody>
          <a:bodyPr wrap="none">
            <a:spAutoFit/>
          </a:bodyPr>
          <a:lstStyle/>
          <a:p>
            <a:r>
              <a:rPr lang="en-GB" sz="4000" b="1" dirty="0"/>
              <a:t>2. SEDIMENTARY ROCKS</a:t>
            </a:r>
            <a:endParaRPr lang="en-GB" sz="4000" dirty="0"/>
          </a:p>
        </p:txBody>
      </p:sp>
    </p:spTree>
    <p:extLst>
      <p:ext uri="{BB962C8B-B14F-4D97-AF65-F5344CB8AC3E}">
        <p14:creationId xmlns:p14="http://schemas.microsoft.com/office/powerpoint/2010/main" val="379929063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7693"/>
            <a:ext cx="8640960" cy="6740307"/>
          </a:xfrm>
          <a:prstGeom prst="rect">
            <a:avLst/>
          </a:prstGeom>
        </p:spPr>
        <p:txBody>
          <a:bodyPr wrap="square">
            <a:spAutoFit/>
          </a:bodyPr>
          <a:lstStyle/>
          <a:p>
            <a:r>
              <a:rPr lang="en-GB" sz="3600" b="1" dirty="0" smtClean="0"/>
              <a:t>2. SEDIMENTARY </a:t>
            </a:r>
            <a:r>
              <a:rPr lang="en-GB" sz="3600" b="1" dirty="0"/>
              <a:t>ROCKS</a:t>
            </a:r>
            <a:endParaRPr lang="en-GB" sz="3600" dirty="0"/>
          </a:p>
          <a:p>
            <a:r>
              <a:rPr lang="en-GB" dirty="0" smtClean="0"/>
              <a:t>                               There </a:t>
            </a:r>
            <a:r>
              <a:rPr lang="en-GB" dirty="0"/>
              <a:t>are three main groups of sedimentary </a:t>
            </a:r>
            <a:r>
              <a:rPr lang="en-GB" dirty="0" smtClean="0"/>
              <a:t>rocks:</a:t>
            </a:r>
          </a:p>
          <a:p>
            <a:endParaRPr lang="en-GB" dirty="0" smtClean="0"/>
          </a:p>
          <a:p>
            <a:r>
              <a:rPr lang="en-GB" b="1" dirty="0" smtClean="0">
                <a:solidFill>
                  <a:srgbClr val="0070C0"/>
                </a:solidFill>
              </a:rPr>
              <a:t> 1. Those </a:t>
            </a:r>
            <a:r>
              <a:rPr lang="en-GB" b="1" dirty="0">
                <a:solidFill>
                  <a:srgbClr val="0070C0"/>
                </a:solidFill>
              </a:rPr>
              <a:t>of mechanical </a:t>
            </a:r>
            <a:r>
              <a:rPr lang="en-GB" b="1" dirty="0" smtClean="0">
                <a:solidFill>
                  <a:srgbClr val="0070C0"/>
                </a:solidFill>
              </a:rPr>
              <a:t>origin </a:t>
            </a:r>
          </a:p>
          <a:p>
            <a:r>
              <a:rPr lang="en-GB" b="1" dirty="0" smtClean="0">
                <a:solidFill>
                  <a:srgbClr val="0070C0"/>
                </a:solidFill>
              </a:rPr>
              <a:t> 2. Those </a:t>
            </a:r>
            <a:r>
              <a:rPr lang="en-GB" b="1" dirty="0">
                <a:solidFill>
                  <a:srgbClr val="0070C0"/>
                </a:solidFill>
              </a:rPr>
              <a:t>of biological origin</a:t>
            </a:r>
          </a:p>
          <a:p>
            <a:r>
              <a:rPr lang="en-GB" b="1" dirty="0" smtClean="0">
                <a:solidFill>
                  <a:srgbClr val="0070C0"/>
                </a:solidFill>
              </a:rPr>
              <a:t> 3. Those </a:t>
            </a:r>
            <a:r>
              <a:rPr lang="en-GB" b="1" dirty="0">
                <a:solidFill>
                  <a:srgbClr val="0070C0"/>
                </a:solidFill>
              </a:rPr>
              <a:t>of chemical </a:t>
            </a:r>
            <a:r>
              <a:rPr lang="en-GB" b="1" dirty="0" smtClean="0">
                <a:solidFill>
                  <a:srgbClr val="0070C0"/>
                </a:solidFill>
              </a:rPr>
              <a:t>origin </a:t>
            </a:r>
          </a:p>
          <a:p>
            <a:endParaRPr lang="en-GB" dirty="0"/>
          </a:p>
          <a:p>
            <a:pPr algn="just"/>
            <a:r>
              <a:rPr lang="en-GB" b="1" dirty="0">
                <a:solidFill>
                  <a:srgbClr val="0070C0"/>
                </a:solidFill>
              </a:rPr>
              <a:t>M</a:t>
            </a:r>
            <a:r>
              <a:rPr lang="en-GB" b="1" dirty="0" smtClean="0">
                <a:solidFill>
                  <a:srgbClr val="0070C0"/>
                </a:solidFill>
              </a:rPr>
              <a:t>ost</a:t>
            </a:r>
            <a:r>
              <a:rPr lang="en-GB" dirty="0" smtClean="0"/>
              <a:t> </a:t>
            </a:r>
            <a:r>
              <a:rPr lang="en-GB" dirty="0"/>
              <a:t>sedimentary </a:t>
            </a:r>
            <a:r>
              <a:rPr lang="en-GB" dirty="0" smtClean="0"/>
              <a:t>rocks are </a:t>
            </a:r>
            <a:r>
              <a:rPr lang="en-GB" b="1" dirty="0">
                <a:solidFill>
                  <a:srgbClr val="0070C0"/>
                </a:solidFill>
              </a:rPr>
              <a:t>formed through the agency of water </a:t>
            </a:r>
            <a:endParaRPr lang="en-GB" b="1" dirty="0" smtClean="0">
              <a:solidFill>
                <a:srgbClr val="0070C0"/>
              </a:solidFill>
            </a:endParaRPr>
          </a:p>
          <a:p>
            <a:pPr algn="just"/>
            <a:r>
              <a:rPr lang="en-GB" dirty="0" smtClean="0"/>
              <a:t>(</a:t>
            </a:r>
            <a:r>
              <a:rPr lang="en-GB" dirty="0"/>
              <a:t>excepting wind blown soils and desert </a:t>
            </a:r>
            <a:r>
              <a:rPr lang="en-GB" dirty="0" smtClean="0"/>
              <a:t>sands). </a:t>
            </a:r>
          </a:p>
          <a:p>
            <a:pPr algn="just"/>
            <a:r>
              <a:rPr lang="en-GB" dirty="0" smtClean="0"/>
              <a:t>Formation </a:t>
            </a:r>
            <a:r>
              <a:rPr lang="en-GB" dirty="0"/>
              <a:t>of sediments is basically a </a:t>
            </a:r>
            <a:r>
              <a:rPr lang="en-GB" b="1" dirty="0">
                <a:solidFill>
                  <a:srgbClr val="0070C0"/>
                </a:solidFill>
              </a:rPr>
              <a:t>superficial process </a:t>
            </a:r>
            <a:r>
              <a:rPr lang="en-GB" dirty="0"/>
              <a:t>that occurs only on the earth's surface</a:t>
            </a:r>
            <a:r>
              <a:rPr lang="en-GB" dirty="0" smtClean="0"/>
              <a:t>.</a:t>
            </a:r>
          </a:p>
          <a:p>
            <a:r>
              <a:rPr lang="en-GB" b="1" dirty="0" smtClean="0">
                <a:solidFill>
                  <a:srgbClr val="0070C0"/>
                </a:solidFill>
              </a:rPr>
              <a:t>They are formed by the accumulation and compaction of:</a:t>
            </a:r>
          </a:p>
          <a:p>
            <a:pPr marL="342900" indent="-342900">
              <a:buAutoNum type="arabicPeriod"/>
            </a:pPr>
            <a:endParaRPr lang="en-GB" dirty="0" smtClean="0"/>
          </a:p>
          <a:p>
            <a:pPr marL="342900" indent="-342900">
              <a:buAutoNum type="arabicPeriod"/>
            </a:pPr>
            <a:r>
              <a:rPr lang="en-GB" b="1" dirty="0" smtClean="0">
                <a:solidFill>
                  <a:srgbClr val="0070C0"/>
                </a:solidFill>
              </a:rPr>
              <a:t>Fragments of existing rocks </a:t>
            </a:r>
            <a:r>
              <a:rPr lang="en-GB" dirty="0" smtClean="0"/>
              <a:t>which are disintegrated due to erosion - </a:t>
            </a:r>
            <a:r>
              <a:rPr lang="en-GB" b="1" dirty="0">
                <a:solidFill>
                  <a:srgbClr val="0070C0"/>
                </a:solidFill>
              </a:rPr>
              <a:t>S</a:t>
            </a:r>
            <a:r>
              <a:rPr lang="en-GB" b="1" dirty="0" smtClean="0">
                <a:solidFill>
                  <a:srgbClr val="0070C0"/>
                </a:solidFill>
              </a:rPr>
              <a:t>andstone</a:t>
            </a:r>
          </a:p>
          <a:p>
            <a:pPr marL="342900" indent="-342900">
              <a:buAutoNum type="arabicPeriod"/>
            </a:pPr>
            <a:endParaRPr lang="en-GB" dirty="0"/>
          </a:p>
          <a:p>
            <a:pPr marL="342900" indent="-342900">
              <a:buAutoNum type="arabicPeriod"/>
            </a:pPr>
            <a:r>
              <a:rPr lang="en-GB" b="1" dirty="0" smtClean="0">
                <a:solidFill>
                  <a:srgbClr val="0070C0"/>
                </a:solidFill>
              </a:rPr>
              <a:t>Organic debris </a:t>
            </a:r>
            <a:r>
              <a:rPr lang="en-GB" dirty="0" smtClean="0"/>
              <a:t>such as shell / coral fragments or dead plants – </a:t>
            </a:r>
            <a:r>
              <a:rPr lang="en-GB" b="1" dirty="0" smtClean="0">
                <a:solidFill>
                  <a:srgbClr val="0070C0"/>
                </a:solidFill>
              </a:rPr>
              <a:t>Limestone, Coal</a:t>
            </a:r>
          </a:p>
          <a:p>
            <a:pPr marL="342900" indent="-342900">
              <a:buAutoNum type="arabicPeriod"/>
            </a:pPr>
            <a:endParaRPr lang="en-GB" dirty="0"/>
          </a:p>
          <a:p>
            <a:pPr marL="342900" indent="-342900">
              <a:buAutoNum type="arabicPeriod"/>
            </a:pPr>
            <a:r>
              <a:rPr lang="en-GB" b="1" dirty="0" smtClean="0">
                <a:solidFill>
                  <a:srgbClr val="0070C0"/>
                </a:solidFill>
              </a:rPr>
              <a:t>Material dissolved in water </a:t>
            </a:r>
            <a:r>
              <a:rPr lang="en-GB" dirty="0" smtClean="0"/>
              <a:t>which is precipitated in conditions of over saturation – </a:t>
            </a:r>
            <a:r>
              <a:rPr lang="en-GB" b="1" dirty="0" smtClean="0">
                <a:solidFill>
                  <a:srgbClr val="0070C0"/>
                </a:solidFill>
              </a:rPr>
              <a:t>Gypsum, Calcareous Tufa</a:t>
            </a:r>
          </a:p>
          <a:p>
            <a:pPr marL="342900" indent="-342900">
              <a:buAutoNum type="arabicPeriod"/>
            </a:pPr>
            <a:endParaRPr lang="en-GB" dirty="0" smtClean="0"/>
          </a:p>
          <a:p>
            <a:pPr algn="just"/>
            <a:r>
              <a:rPr lang="en-GB" dirty="0" smtClean="0"/>
              <a:t>(Minerals in ground water solution would act as a </a:t>
            </a:r>
            <a:r>
              <a:rPr lang="en-GB" b="1" dirty="0" smtClean="0">
                <a:solidFill>
                  <a:srgbClr val="0070C0"/>
                </a:solidFill>
              </a:rPr>
              <a:t>natural cement</a:t>
            </a:r>
            <a:r>
              <a:rPr lang="en-GB" dirty="0" smtClean="0"/>
              <a:t>, bonding the fragments together)</a:t>
            </a:r>
            <a:endParaRPr lang="en-GB" dirty="0"/>
          </a:p>
          <a:p>
            <a:pPr marL="342900" indent="-342900">
              <a:buAutoNum type="arabicPeriod"/>
            </a:pPr>
            <a:endParaRPr lang="en-GB" dirty="0" smtClean="0"/>
          </a:p>
        </p:txBody>
      </p:sp>
    </p:spTree>
    <p:extLst>
      <p:ext uri="{BB962C8B-B14F-4D97-AF65-F5344CB8AC3E}">
        <p14:creationId xmlns:p14="http://schemas.microsoft.com/office/powerpoint/2010/main" val="2193399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
                                            <p:txEl>
                                              <p:pRg st="12" end="12"/>
                                            </p:txEl>
                                          </p:spTgt>
                                        </p:tgtEl>
                                        <p:attrNameLst>
                                          <p:attrName>style.visibility</p:attrName>
                                        </p:attrNameLst>
                                      </p:cBhvr>
                                      <p:to>
                                        <p:strVal val="visible"/>
                                      </p:to>
                                    </p:set>
                                    <p:anim calcmode="lin" valueType="num">
                                      <p:cBhvr additive="base">
                                        <p:cTn id="4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2">
                                            <p:txEl>
                                              <p:pRg st="14" end="14"/>
                                            </p:txEl>
                                          </p:spTgt>
                                        </p:tgtEl>
                                        <p:attrNameLst>
                                          <p:attrName>style.visibility</p:attrName>
                                        </p:attrNameLst>
                                      </p:cBhvr>
                                      <p:to>
                                        <p:strVal val="visible"/>
                                      </p:to>
                                    </p:set>
                                    <p:anim calcmode="lin" valueType="num">
                                      <p:cBhvr additive="base">
                                        <p:cTn id="49"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4" end="1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2">
                                            <p:txEl>
                                              <p:pRg st="16" end="16"/>
                                            </p:txEl>
                                          </p:spTgt>
                                        </p:tgtEl>
                                        <p:attrNameLst>
                                          <p:attrName>style.visibility</p:attrName>
                                        </p:attrNameLst>
                                      </p:cBhvr>
                                      <p:to>
                                        <p:strVal val="visible"/>
                                      </p:to>
                                    </p:set>
                                    <p:anim calcmode="lin" valueType="num">
                                      <p:cBhvr additive="base">
                                        <p:cTn id="53"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2">
                                            <p:txEl>
                                              <p:pRg st="18" end="18"/>
                                            </p:txEl>
                                          </p:spTgt>
                                        </p:tgtEl>
                                        <p:attrNameLst>
                                          <p:attrName>style.visibility</p:attrName>
                                        </p:attrNameLst>
                                      </p:cBhvr>
                                      <p:to>
                                        <p:strVal val="visible"/>
                                      </p:to>
                                    </p:set>
                                    <p:anim calcmode="lin" valueType="num">
                                      <p:cBhvr additive="base">
                                        <p:cTn id="59"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8620" y="476672"/>
            <a:ext cx="8649522" cy="4832092"/>
          </a:xfrm>
          <a:prstGeom prst="rect">
            <a:avLst/>
          </a:prstGeom>
        </p:spPr>
        <p:txBody>
          <a:bodyPr wrap="square">
            <a:spAutoFit/>
          </a:bodyPr>
          <a:lstStyle/>
          <a:p>
            <a:endParaRPr lang="en-GB" sz="2400" b="1" dirty="0" smtClean="0">
              <a:solidFill>
                <a:srgbClr val="0070C0"/>
              </a:solidFill>
            </a:endParaRPr>
          </a:p>
          <a:p>
            <a:r>
              <a:rPr lang="en-GB" sz="3200" b="1" dirty="0" smtClean="0">
                <a:solidFill>
                  <a:srgbClr val="0070C0"/>
                </a:solidFill>
              </a:rPr>
              <a:t>1. Sedimentary </a:t>
            </a:r>
            <a:r>
              <a:rPr lang="en-GB" sz="3200" b="1" dirty="0">
                <a:solidFill>
                  <a:srgbClr val="0070C0"/>
                </a:solidFill>
              </a:rPr>
              <a:t>rocks of mechanical </a:t>
            </a:r>
            <a:r>
              <a:rPr lang="en-GB" sz="3200" b="1" dirty="0" smtClean="0">
                <a:solidFill>
                  <a:srgbClr val="0070C0"/>
                </a:solidFill>
              </a:rPr>
              <a:t>origin</a:t>
            </a:r>
          </a:p>
          <a:p>
            <a:pPr algn="just"/>
            <a:r>
              <a:rPr lang="en-GB" dirty="0" smtClean="0"/>
              <a:t>       These </a:t>
            </a:r>
            <a:r>
              <a:rPr lang="en-GB" dirty="0"/>
              <a:t>rocks are formed </a:t>
            </a:r>
            <a:r>
              <a:rPr lang="en-GB" dirty="0" smtClean="0"/>
              <a:t>by:</a:t>
            </a:r>
          </a:p>
          <a:p>
            <a:pPr algn="just"/>
            <a:endParaRPr lang="en-GB" dirty="0" smtClean="0"/>
          </a:p>
          <a:p>
            <a:pPr algn="just"/>
            <a:r>
              <a:rPr lang="en-GB" dirty="0" smtClean="0"/>
              <a:t> 1. </a:t>
            </a:r>
            <a:r>
              <a:rPr lang="en-GB" b="1" dirty="0" smtClean="0">
                <a:solidFill>
                  <a:srgbClr val="0070C0"/>
                </a:solidFill>
              </a:rPr>
              <a:t>Erosion </a:t>
            </a:r>
            <a:r>
              <a:rPr lang="en-GB" b="1" dirty="0">
                <a:solidFill>
                  <a:srgbClr val="0070C0"/>
                </a:solidFill>
              </a:rPr>
              <a:t>of previously existing rocks </a:t>
            </a:r>
            <a:r>
              <a:rPr lang="en-GB" dirty="0"/>
              <a:t>(whether igneous, sedimentary </a:t>
            </a:r>
            <a:r>
              <a:rPr lang="en-GB" dirty="0" smtClean="0"/>
              <a:t>or </a:t>
            </a:r>
          </a:p>
          <a:p>
            <a:pPr algn="just"/>
            <a:r>
              <a:rPr lang="en-GB" dirty="0" smtClean="0"/>
              <a:t>    metamorphic)</a:t>
            </a:r>
          </a:p>
          <a:p>
            <a:pPr algn="just"/>
            <a:r>
              <a:rPr lang="en-GB" dirty="0" smtClean="0"/>
              <a:t> 2.</a:t>
            </a:r>
            <a:r>
              <a:rPr lang="en-GB" b="1" dirty="0" smtClean="0">
                <a:solidFill>
                  <a:srgbClr val="0070C0"/>
                </a:solidFill>
              </a:rPr>
              <a:t>The </a:t>
            </a:r>
            <a:r>
              <a:rPr lang="en-GB" b="1" dirty="0">
                <a:solidFill>
                  <a:srgbClr val="0070C0"/>
                </a:solidFill>
              </a:rPr>
              <a:t>transportation of the erosion products </a:t>
            </a:r>
            <a:r>
              <a:rPr lang="en-GB" dirty="0"/>
              <a:t>(e.g. rivers, sea currents, floods </a:t>
            </a:r>
            <a:r>
              <a:rPr lang="en-GB" dirty="0" smtClean="0"/>
              <a:t>or</a:t>
            </a:r>
          </a:p>
          <a:p>
            <a:pPr algn="just"/>
            <a:r>
              <a:rPr lang="en-GB" dirty="0" smtClean="0"/>
              <a:t>    </a:t>
            </a:r>
            <a:r>
              <a:rPr lang="en-GB" dirty="0"/>
              <a:t>storm surges) </a:t>
            </a:r>
            <a:r>
              <a:rPr lang="en-GB" dirty="0" smtClean="0"/>
              <a:t>and...</a:t>
            </a:r>
          </a:p>
          <a:p>
            <a:pPr algn="just"/>
            <a:r>
              <a:rPr lang="en-GB" dirty="0" smtClean="0"/>
              <a:t> 3. </a:t>
            </a:r>
            <a:r>
              <a:rPr lang="en-GB" b="1" dirty="0">
                <a:solidFill>
                  <a:srgbClr val="0070C0"/>
                </a:solidFill>
              </a:rPr>
              <a:t>T</a:t>
            </a:r>
            <a:r>
              <a:rPr lang="en-GB" b="1" dirty="0" smtClean="0">
                <a:solidFill>
                  <a:srgbClr val="0070C0"/>
                </a:solidFill>
              </a:rPr>
              <a:t>heir </a:t>
            </a:r>
            <a:r>
              <a:rPr lang="en-GB" b="1" dirty="0">
                <a:solidFill>
                  <a:srgbClr val="0070C0"/>
                </a:solidFill>
              </a:rPr>
              <a:t>eventual deposition </a:t>
            </a:r>
            <a:r>
              <a:rPr lang="en-GB" dirty="0"/>
              <a:t>at some point from where they can be transported </a:t>
            </a:r>
            <a:r>
              <a:rPr lang="en-GB" dirty="0" smtClean="0"/>
              <a:t>no</a:t>
            </a:r>
          </a:p>
          <a:p>
            <a:pPr algn="just"/>
            <a:r>
              <a:rPr lang="en-GB" dirty="0" smtClean="0"/>
              <a:t>    </a:t>
            </a:r>
            <a:r>
              <a:rPr lang="en-GB" dirty="0"/>
              <a:t>further (lake bottoms, plains, ocean floors</a:t>
            </a:r>
            <a:r>
              <a:rPr lang="en-GB" dirty="0" smtClean="0"/>
              <a:t>).</a:t>
            </a:r>
          </a:p>
          <a:p>
            <a:pPr algn="just"/>
            <a:endParaRPr lang="en-GB" dirty="0" smtClean="0"/>
          </a:p>
          <a:p>
            <a:pPr algn="just"/>
            <a:r>
              <a:rPr lang="en-GB" b="1" dirty="0" smtClean="0">
                <a:solidFill>
                  <a:srgbClr val="0070C0"/>
                </a:solidFill>
              </a:rPr>
              <a:t>The land is the erosion environment while the sea or rivers is the depositional environment.</a:t>
            </a:r>
          </a:p>
          <a:p>
            <a:pPr algn="just"/>
            <a:endParaRPr lang="en-GB" b="1" dirty="0">
              <a:solidFill>
                <a:srgbClr val="0070C0"/>
              </a:solidFill>
            </a:endParaRPr>
          </a:p>
          <a:p>
            <a:pPr algn="just"/>
            <a:r>
              <a:rPr lang="en-GB" dirty="0" smtClean="0"/>
              <a:t> Subsequent earth movements raise the beds</a:t>
            </a:r>
          </a:p>
          <a:p>
            <a:pPr algn="just"/>
            <a:r>
              <a:rPr lang="en-GB" dirty="0" smtClean="0"/>
              <a:t> above sea level.</a:t>
            </a:r>
            <a:endParaRPr lang="en-GB" dirty="0"/>
          </a:p>
        </p:txBody>
      </p:sp>
      <p:sp>
        <p:nvSpPr>
          <p:cNvPr id="2" name="Rectangle 1"/>
          <p:cNvSpPr/>
          <p:nvPr/>
        </p:nvSpPr>
        <p:spPr>
          <a:xfrm>
            <a:off x="1259632" y="5439559"/>
            <a:ext cx="3835700" cy="923330"/>
          </a:xfrm>
          <a:prstGeom prst="rect">
            <a:avLst/>
          </a:prstGeom>
        </p:spPr>
        <p:txBody>
          <a:bodyPr wrap="square">
            <a:spAutoFit/>
          </a:bodyPr>
          <a:lstStyle/>
          <a:p>
            <a:pPr marL="171450" indent="-171450" algn="just">
              <a:buFont typeface="Wingdings" pitchFamily="2" charset="2"/>
              <a:buChar char="§"/>
            </a:pPr>
            <a:r>
              <a:rPr lang="en-GB" b="1" dirty="0">
                <a:solidFill>
                  <a:srgbClr val="0070C0"/>
                </a:solidFill>
              </a:rPr>
              <a:t>Summit of  Mount Everest is a</a:t>
            </a:r>
          </a:p>
          <a:p>
            <a:pPr algn="just"/>
            <a:r>
              <a:rPr lang="en-GB" b="1" dirty="0">
                <a:solidFill>
                  <a:srgbClr val="0070C0"/>
                </a:solidFill>
              </a:rPr>
              <a:t>   </a:t>
            </a:r>
            <a:r>
              <a:rPr lang="en-GB" b="1" dirty="0" smtClean="0">
                <a:solidFill>
                  <a:srgbClr val="0070C0"/>
                </a:solidFill>
              </a:rPr>
              <a:t>Limestone </a:t>
            </a:r>
            <a:r>
              <a:rPr lang="en-GB" b="1" dirty="0">
                <a:solidFill>
                  <a:srgbClr val="0070C0"/>
                </a:solidFill>
              </a:rPr>
              <a:t>which formed at sea</a:t>
            </a:r>
          </a:p>
          <a:p>
            <a:pPr algn="just"/>
            <a:r>
              <a:rPr lang="en-GB" b="1" dirty="0">
                <a:solidFill>
                  <a:srgbClr val="0070C0"/>
                </a:solidFill>
              </a:rPr>
              <a:t>   </a:t>
            </a:r>
            <a:r>
              <a:rPr lang="en-GB" b="1" dirty="0" smtClean="0">
                <a:solidFill>
                  <a:srgbClr val="0070C0"/>
                </a:solidFill>
              </a:rPr>
              <a:t>level </a:t>
            </a:r>
            <a:r>
              <a:rPr lang="en-GB" b="1" dirty="0">
                <a:solidFill>
                  <a:srgbClr val="0070C0"/>
                </a:solidFill>
              </a:rPr>
              <a:t>300 million years ago.</a:t>
            </a:r>
          </a:p>
        </p:txBody>
      </p:sp>
      <p:pic>
        <p:nvPicPr>
          <p:cNvPr id="34818" name="Picture 2" descr="https://encrypted-tbn0.gstatic.com/images?q=tbn:ANd9GcRZGXO9kDEkM283y3Tv1GLk05B5D2qLXRZDZJQtpuNN-gx6goZM"/>
          <p:cNvPicPr>
            <a:picLocks noChangeAspect="1" noChangeArrowheads="1"/>
          </p:cNvPicPr>
          <p:nvPr/>
        </p:nvPicPr>
        <p:blipFill>
          <a:blip r:embed="rId2" cstate="print"/>
          <a:srcRect/>
          <a:stretch>
            <a:fillRect/>
          </a:stretch>
        </p:blipFill>
        <p:spPr bwMode="auto">
          <a:xfrm>
            <a:off x="5148064" y="4221088"/>
            <a:ext cx="3857842" cy="2525639"/>
          </a:xfrm>
          <a:prstGeom prst="rect">
            <a:avLst/>
          </a:prstGeom>
          <a:noFill/>
          <a:ln w="19050">
            <a:solidFill>
              <a:schemeClr val="tx1"/>
            </a:solidFill>
          </a:ln>
        </p:spPr>
      </p:pic>
    </p:spTree>
    <p:extLst>
      <p:ext uri="{BB962C8B-B14F-4D97-AF65-F5344CB8AC3E}">
        <p14:creationId xmlns:p14="http://schemas.microsoft.com/office/powerpoint/2010/main" val="174951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 calcmode="lin" valueType="num">
                                      <p:cBhvr additive="base">
                                        <p:cTn id="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5" end="5"/>
                                            </p:txEl>
                                          </p:spTgt>
                                        </p:tgtEl>
                                        <p:attrNameLst>
                                          <p:attrName>style.visibility</p:attrName>
                                        </p:attrNameLst>
                                      </p:cBhvr>
                                      <p:to>
                                        <p:strVal val="visible"/>
                                      </p:to>
                                    </p:set>
                                    <p:anim calcmode="lin" valueType="num">
                                      <p:cBhvr additive="base">
                                        <p:cTn id="1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anim calcmode="lin" valueType="num">
                                      <p:cBhvr additive="base">
                                        <p:cTn id="1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anim calcmode="lin" valueType="num">
                                      <p:cBhvr additive="base">
                                        <p:cTn id="2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 calcmode="lin" valueType="num">
                                      <p:cBhvr additive="base">
                                        <p:cTn id="27"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 calcmode="lin" valueType="num">
                                      <p:cBhvr additive="base">
                                        <p:cTn id="3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11" end="11"/>
                                            </p:txEl>
                                          </p:spTgt>
                                        </p:tgtEl>
                                        <p:attrNameLst>
                                          <p:attrName>style.visibility</p:attrName>
                                        </p:attrNameLst>
                                      </p:cBhvr>
                                      <p:to>
                                        <p:strVal val="visible"/>
                                      </p:to>
                                    </p:set>
                                    <p:anim calcmode="lin" valueType="num">
                                      <p:cBhvr additive="base">
                                        <p:cTn id="37"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13" end="13"/>
                                            </p:txEl>
                                          </p:spTgt>
                                        </p:tgtEl>
                                        <p:attrNameLst>
                                          <p:attrName>style.visibility</p:attrName>
                                        </p:attrNameLst>
                                      </p:cBhvr>
                                      <p:to>
                                        <p:strVal val="visible"/>
                                      </p:to>
                                    </p:set>
                                    <p:anim calcmode="lin" valueType="num">
                                      <p:cBhvr additive="base">
                                        <p:cTn id="43"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3" end="13"/>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14" end="14"/>
                                            </p:txEl>
                                          </p:spTgt>
                                        </p:tgtEl>
                                        <p:attrNameLst>
                                          <p:attrName>style.visibility</p:attrName>
                                        </p:attrNameLst>
                                      </p:cBhvr>
                                      <p:to>
                                        <p:strVal val="visible"/>
                                      </p:to>
                                    </p:set>
                                    <p:anim calcmode="lin" valueType="num">
                                      <p:cBhvr additive="base">
                                        <p:cTn id="47"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
                                        </p:tgtEl>
                                        <p:attrNameLst>
                                          <p:attrName>style.visibility</p:attrName>
                                        </p:attrNameLst>
                                      </p:cBhvr>
                                      <p:to>
                                        <p:strVal val="visible"/>
                                      </p:to>
                                    </p:set>
                                    <p:anim calcmode="lin" valueType="num">
                                      <p:cBhvr additive="base">
                                        <p:cTn id="53" dur="500" fill="hold"/>
                                        <p:tgtEl>
                                          <p:spTgt spid="2"/>
                                        </p:tgtEl>
                                        <p:attrNameLst>
                                          <p:attrName>ppt_x</p:attrName>
                                        </p:attrNameLst>
                                      </p:cBhvr>
                                      <p:tavLst>
                                        <p:tav tm="0">
                                          <p:val>
                                            <p:strVal val="#ppt_x"/>
                                          </p:val>
                                        </p:tav>
                                        <p:tav tm="100000">
                                          <p:val>
                                            <p:strVal val="#ppt_x"/>
                                          </p:val>
                                        </p:tav>
                                      </p:tavLst>
                                    </p:anim>
                                    <p:anim calcmode="lin" valueType="num">
                                      <p:cBhvr additive="base">
                                        <p:cTn id="5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4818"/>
                                        </p:tgtEl>
                                        <p:attrNameLst>
                                          <p:attrName>style.visibility</p:attrName>
                                        </p:attrNameLst>
                                      </p:cBhvr>
                                      <p:to>
                                        <p:strVal val="visible"/>
                                      </p:to>
                                    </p:set>
                                    <p:anim calcmode="lin" valueType="num">
                                      <p:cBhvr additive="base">
                                        <p:cTn id="59" dur="500" fill="hold"/>
                                        <p:tgtEl>
                                          <p:spTgt spid="34818"/>
                                        </p:tgtEl>
                                        <p:attrNameLst>
                                          <p:attrName>ppt_x</p:attrName>
                                        </p:attrNameLst>
                                      </p:cBhvr>
                                      <p:tavLst>
                                        <p:tav tm="0">
                                          <p:val>
                                            <p:strVal val="#ppt_x"/>
                                          </p:val>
                                        </p:tav>
                                        <p:tav tm="100000">
                                          <p:val>
                                            <p:strVal val="#ppt_x"/>
                                          </p:val>
                                        </p:tav>
                                      </p:tavLst>
                                    </p:anim>
                                    <p:anim calcmode="lin" valueType="num">
                                      <p:cBhvr additive="base">
                                        <p:cTn id="60" dur="500" fill="hold"/>
                                        <p:tgtEl>
                                          <p:spTgt spid="348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descr="C:\Users\fad-an\Desktop\weathering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332656"/>
            <a:ext cx="4518923" cy="630132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23528" y="2132856"/>
            <a:ext cx="3816424" cy="3447098"/>
          </a:xfrm>
          <a:prstGeom prst="rect">
            <a:avLst/>
          </a:prstGeom>
        </p:spPr>
        <p:txBody>
          <a:bodyPr wrap="square">
            <a:spAutoFit/>
          </a:bodyPr>
          <a:lstStyle/>
          <a:p>
            <a:pPr algn="just"/>
            <a:r>
              <a:rPr lang="en-GB" dirty="0"/>
              <a:t>Rock exposed at the earth's surface is continually being subjected to weathering which gradually breaks the rock down from large bits to smaller bits. </a:t>
            </a:r>
            <a:endParaRPr lang="en-GB" dirty="0" smtClean="0"/>
          </a:p>
          <a:p>
            <a:pPr algn="just"/>
            <a:endParaRPr lang="en-GB" dirty="0"/>
          </a:p>
          <a:p>
            <a:pPr algn="just"/>
            <a:r>
              <a:rPr lang="en-GB" b="1" dirty="0" smtClean="0">
                <a:solidFill>
                  <a:srgbClr val="0070C0"/>
                </a:solidFill>
              </a:rPr>
              <a:t>Weathering loosens grains...</a:t>
            </a:r>
          </a:p>
          <a:p>
            <a:pPr algn="just"/>
            <a:r>
              <a:rPr lang="en-GB" b="1" dirty="0" smtClean="0">
                <a:solidFill>
                  <a:srgbClr val="0070C0"/>
                </a:solidFill>
              </a:rPr>
              <a:t> Erosion carries them away.</a:t>
            </a:r>
          </a:p>
          <a:p>
            <a:pPr algn="just"/>
            <a:endParaRPr lang="en-GB" sz="2000" b="1" dirty="0" smtClean="0">
              <a:solidFill>
                <a:srgbClr val="0070C0"/>
              </a:solidFill>
            </a:endParaRPr>
          </a:p>
          <a:p>
            <a:pPr marL="285750" indent="-285750" algn="just">
              <a:buFont typeface="Wingdings" pitchFamily="2" charset="2"/>
              <a:buChar char="§"/>
            </a:pPr>
            <a:endParaRPr lang="en-GB" dirty="0" smtClean="0"/>
          </a:p>
          <a:p>
            <a:pPr marL="285750" indent="-285750" algn="just">
              <a:buFont typeface="Wingdings" pitchFamily="2" charset="2"/>
              <a:buChar char="§"/>
            </a:pPr>
            <a:endParaRPr lang="en-GB" dirty="0" smtClean="0"/>
          </a:p>
          <a:p>
            <a:pPr marL="285750" indent="-285750" algn="just">
              <a:buFont typeface="Wingdings" pitchFamily="2" charset="2"/>
              <a:buChar char="§"/>
            </a:pPr>
            <a:endParaRPr lang="en-GB" dirty="0"/>
          </a:p>
        </p:txBody>
      </p:sp>
      <p:sp>
        <p:nvSpPr>
          <p:cNvPr id="3" name="Rectangle 2"/>
          <p:cNvSpPr/>
          <p:nvPr/>
        </p:nvSpPr>
        <p:spPr>
          <a:xfrm>
            <a:off x="454266" y="1340768"/>
            <a:ext cx="3271217" cy="461665"/>
          </a:xfrm>
          <a:prstGeom prst="rect">
            <a:avLst/>
          </a:prstGeom>
        </p:spPr>
        <p:txBody>
          <a:bodyPr wrap="none">
            <a:spAutoFit/>
          </a:bodyPr>
          <a:lstStyle/>
          <a:p>
            <a:r>
              <a:rPr lang="en-GB" sz="2400" b="1" dirty="0" smtClean="0">
                <a:solidFill>
                  <a:srgbClr val="0070C0"/>
                </a:solidFill>
              </a:rPr>
              <a:t>Weathering </a:t>
            </a:r>
            <a:r>
              <a:rPr lang="en-GB" sz="2400" b="1" dirty="0">
                <a:solidFill>
                  <a:srgbClr val="0070C0"/>
                </a:solidFill>
              </a:rPr>
              <a:t>/</a:t>
            </a:r>
            <a:r>
              <a:rPr lang="en-GB" sz="2400" b="1" dirty="0" smtClean="0">
                <a:solidFill>
                  <a:srgbClr val="0070C0"/>
                </a:solidFill>
              </a:rPr>
              <a:t> Erosion</a:t>
            </a:r>
            <a:endParaRPr lang="en-GB" sz="2400" b="1" dirty="0">
              <a:solidFill>
                <a:srgbClr val="0070C0"/>
              </a:solidFill>
            </a:endParaRPr>
          </a:p>
        </p:txBody>
      </p:sp>
    </p:spTree>
    <p:extLst>
      <p:ext uri="{BB962C8B-B14F-4D97-AF65-F5344CB8AC3E}">
        <p14:creationId xmlns:p14="http://schemas.microsoft.com/office/powerpoint/2010/main" val="8498170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836712"/>
            <a:ext cx="8352928" cy="4924425"/>
          </a:xfrm>
          <a:prstGeom prst="rect">
            <a:avLst/>
          </a:prstGeom>
        </p:spPr>
        <p:txBody>
          <a:bodyPr wrap="square">
            <a:spAutoFit/>
          </a:bodyPr>
          <a:lstStyle/>
          <a:p>
            <a:pPr algn="just"/>
            <a:r>
              <a:rPr lang="en-GB" sz="2400" b="1" dirty="0" smtClean="0">
                <a:solidFill>
                  <a:srgbClr val="0070C0"/>
                </a:solidFill>
              </a:rPr>
              <a:t>    </a:t>
            </a:r>
            <a:r>
              <a:rPr lang="en-GB" sz="3200" b="1" dirty="0" smtClean="0">
                <a:solidFill>
                  <a:srgbClr val="0070C0"/>
                </a:solidFill>
              </a:rPr>
              <a:t>Weathering by Mechanical breakdown</a:t>
            </a:r>
          </a:p>
          <a:p>
            <a:pPr algn="just"/>
            <a:r>
              <a:rPr lang="en-GB" sz="2400" dirty="0" smtClean="0"/>
              <a:t>         </a:t>
            </a:r>
            <a:r>
              <a:rPr lang="en-GB" sz="2000" b="1" dirty="0" smtClean="0">
                <a:solidFill>
                  <a:srgbClr val="0070C0"/>
                </a:solidFill>
              </a:rPr>
              <a:t>Weathering </a:t>
            </a:r>
            <a:r>
              <a:rPr lang="en-GB" sz="2000" b="1" dirty="0">
                <a:solidFill>
                  <a:srgbClr val="0070C0"/>
                </a:solidFill>
              </a:rPr>
              <a:t>loosens grains</a:t>
            </a:r>
            <a:r>
              <a:rPr lang="en-GB" sz="2000" b="1" dirty="0" smtClean="0">
                <a:solidFill>
                  <a:srgbClr val="0070C0"/>
                </a:solidFill>
              </a:rPr>
              <a:t>...  </a:t>
            </a:r>
            <a:r>
              <a:rPr lang="en-GB" sz="2000" b="1" dirty="0">
                <a:solidFill>
                  <a:srgbClr val="0070C0"/>
                </a:solidFill>
              </a:rPr>
              <a:t>Erosion carries them away.</a:t>
            </a:r>
          </a:p>
          <a:p>
            <a:pPr algn="just"/>
            <a:endParaRPr lang="en-GB" sz="2400" dirty="0" smtClean="0"/>
          </a:p>
          <a:p>
            <a:pPr algn="just"/>
            <a:r>
              <a:rPr lang="en-GB" dirty="0" smtClean="0"/>
              <a:t>     is </a:t>
            </a:r>
            <a:r>
              <a:rPr lang="en-GB" dirty="0"/>
              <a:t>achieved by the </a:t>
            </a:r>
            <a:r>
              <a:rPr lang="en-GB" dirty="0" smtClean="0"/>
              <a:t>action  of several </a:t>
            </a:r>
            <a:r>
              <a:rPr lang="en-GB" dirty="0"/>
              <a:t>processes:</a:t>
            </a:r>
          </a:p>
          <a:p>
            <a:pPr algn="just"/>
            <a:endParaRPr lang="en-GB" dirty="0"/>
          </a:p>
          <a:p>
            <a:pPr marL="285750" indent="-285750" algn="just">
              <a:buFont typeface="Wingdings" pitchFamily="2" charset="2"/>
              <a:buChar char="§"/>
            </a:pPr>
            <a:r>
              <a:rPr lang="en-GB" b="1" dirty="0">
                <a:solidFill>
                  <a:srgbClr val="0070C0"/>
                </a:solidFill>
              </a:rPr>
              <a:t>Freezing of water </a:t>
            </a:r>
            <a:r>
              <a:rPr lang="en-GB" b="1" dirty="0" smtClean="0">
                <a:solidFill>
                  <a:srgbClr val="0070C0"/>
                </a:solidFill>
              </a:rPr>
              <a:t>: </a:t>
            </a:r>
            <a:r>
              <a:rPr lang="en-GB" dirty="0" smtClean="0"/>
              <a:t>within </a:t>
            </a:r>
            <a:r>
              <a:rPr lang="en-GB" dirty="0"/>
              <a:t>cracks/fissures forces bedding planes apart</a:t>
            </a:r>
            <a:r>
              <a:rPr lang="en-GB" dirty="0" smtClean="0"/>
              <a:t>.</a:t>
            </a:r>
          </a:p>
          <a:p>
            <a:pPr marL="285750" indent="-285750" algn="just">
              <a:buFont typeface="Wingdings" pitchFamily="2" charset="2"/>
              <a:buChar char="§"/>
            </a:pPr>
            <a:endParaRPr lang="en-GB" dirty="0"/>
          </a:p>
          <a:p>
            <a:pPr marL="285750" indent="-285750" algn="just">
              <a:buFont typeface="Wingdings" pitchFamily="2" charset="2"/>
              <a:buChar char="§"/>
            </a:pPr>
            <a:r>
              <a:rPr lang="en-GB" b="1" dirty="0" smtClean="0">
                <a:solidFill>
                  <a:srgbClr val="0070C0"/>
                </a:solidFill>
              </a:rPr>
              <a:t>Alternate </a:t>
            </a:r>
            <a:r>
              <a:rPr lang="en-GB" b="1" dirty="0">
                <a:solidFill>
                  <a:srgbClr val="0070C0"/>
                </a:solidFill>
              </a:rPr>
              <a:t>freeze and thaw </a:t>
            </a:r>
            <a:r>
              <a:rPr lang="en-GB" b="1" dirty="0" smtClean="0">
                <a:solidFill>
                  <a:srgbClr val="0070C0"/>
                </a:solidFill>
              </a:rPr>
              <a:t>cycles on surfaces </a:t>
            </a:r>
          </a:p>
          <a:p>
            <a:pPr marL="285750" indent="-285750" algn="just"/>
            <a:r>
              <a:rPr lang="en-GB" b="1" dirty="0" smtClean="0">
                <a:solidFill>
                  <a:srgbClr val="0070C0"/>
                </a:solidFill>
              </a:rPr>
              <a:t>      </a:t>
            </a:r>
            <a:r>
              <a:rPr lang="en-GB" dirty="0" smtClean="0"/>
              <a:t>With water acting on the surface, the sun’s heating of the rock by day and</a:t>
            </a:r>
          </a:p>
          <a:p>
            <a:pPr marL="285750" indent="-285750" algn="just"/>
            <a:r>
              <a:rPr lang="en-GB" dirty="0"/>
              <a:t> </a:t>
            </a:r>
            <a:r>
              <a:rPr lang="en-GB" dirty="0" smtClean="0"/>
              <a:t>     cooling by night is an important weathering agent. </a:t>
            </a:r>
            <a:r>
              <a:rPr lang="en-GB" dirty="0"/>
              <a:t>(</a:t>
            </a:r>
            <a:r>
              <a:rPr lang="en-GB" b="1" dirty="0" smtClean="0">
                <a:solidFill>
                  <a:srgbClr val="0070C0"/>
                </a:solidFill>
              </a:rPr>
              <a:t>Exfoliation</a:t>
            </a:r>
            <a:r>
              <a:rPr lang="en-GB" dirty="0" smtClean="0"/>
              <a:t>)</a:t>
            </a:r>
          </a:p>
          <a:p>
            <a:pPr marL="285750" indent="-285750" algn="just">
              <a:buFont typeface="Wingdings" pitchFamily="2" charset="2"/>
              <a:buChar char="§"/>
            </a:pPr>
            <a:endParaRPr lang="en-GB" dirty="0"/>
          </a:p>
          <a:p>
            <a:pPr marL="285750" indent="-285750" algn="just">
              <a:buFont typeface="Wingdings" pitchFamily="2" charset="2"/>
              <a:buChar char="§"/>
            </a:pPr>
            <a:r>
              <a:rPr lang="en-GB" b="1" dirty="0" smtClean="0">
                <a:solidFill>
                  <a:srgbClr val="0070C0"/>
                </a:solidFill>
              </a:rPr>
              <a:t>Wind action – </a:t>
            </a:r>
            <a:r>
              <a:rPr lang="en-GB" dirty="0" smtClean="0"/>
              <a:t>by abrasion in high wind velocity environments</a:t>
            </a:r>
            <a:endParaRPr lang="en-GB" b="1" dirty="0" smtClean="0">
              <a:solidFill>
                <a:srgbClr val="0070C0"/>
              </a:solidFill>
            </a:endParaRPr>
          </a:p>
          <a:p>
            <a:pPr marL="285750" indent="-285750" algn="just">
              <a:buFont typeface="Wingdings" pitchFamily="2" charset="2"/>
              <a:buChar char="§"/>
            </a:pPr>
            <a:endParaRPr lang="en-GB" dirty="0"/>
          </a:p>
          <a:p>
            <a:pPr marL="285750" indent="-285750" algn="just">
              <a:buFont typeface="Wingdings" pitchFamily="2" charset="2"/>
              <a:buChar char="§"/>
            </a:pPr>
            <a:r>
              <a:rPr lang="en-GB" b="1" dirty="0">
                <a:solidFill>
                  <a:srgbClr val="0070C0"/>
                </a:solidFill>
              </a:rPr>
              <a:t>Water </a:t>
            </a:r>
            <a:r>
              <a:rPr lang="en-GB" b="1" dirty="0" smtClean="0">
                <a:solidFill>
                  <a:srgbClr val="0070C0"/>
                </a:solidFill>
              </a:rPr>
              <a:t>Flow </a:t>
            </a:r>
            <a:r>
              <a:rPr lang="en-GB" dirty="0"/>
              <a:t> </a:t>
            </a:r>
            <a:r>
              <a:rPr lang="en-GB" dirty="0" smtClean="0"/>
              <a:t>- Wave </a:t>
            </a:r>
            <a:r>
              <a:rPr lang="en-GB" dirty="0"/>
              <a:t>action or </a:t>
            </a:r>
            <a:r>
              <a:rPr lang="en-GB" dirty="0" smtClean="0"/>
              <a:t>river, undercutting cliff faces or washing away</a:t>
            </a:r>
          </a:p>
          <a:p>
            <a:pPr algn="just"/>
            <a:r>
              <a:rPr lang="en-GB" dirty="0"/>
              <a:t> </a:t>
            </a:r>
            <a:r>
              <a:rPr lang="en-GB" dirty="0" smtClean="0"/>
              <a:t>                              loose banks.</a:t>
            </a:r>
          </a:p>
          <a:p>
            <a:pPr algn="just"/>
            <a:endParaRPr lang="en-GB" dirty="0"/>
          </a:p>
        </p:txBody>
      </p:sp>
    </p:spTree>
    <p:extLst>
      <p:ext uri="{BB962C8B-B14F-4D97-AF65-F5344CB8AC3E}">
        <p14:creationId xmlns:p14="http://schemas.microsoft.com/office/powerpoint/2010/main" val="1536273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anim calcmode="lin" valueType="num">
                                      <p:cBhvr additive="base">
                                        <p:cTn id="1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anim calcmode="lin" valueType="num">
                                      <p:cBhvr additive="base">
                                        <p:cTn id="1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8" end="8"/>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anim calcmode="lin" valueType="num">
                                      <p:cBhvr additive="base">
                                        <p:cTn id="2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11" end="11"/>
                                            </p:txEl>
                                          </p:spTgt>
                                        </p:tgtEl>
                                        <p:attrNameLst>
                                          <p:attrName>style.visibility</p:attrName>
                                        </p:attrNameLst>
                                      </p:cBhvr>
                                      <p:to>
                                        <p:strVal val="visible"/>
                                      </p:to>
                                    </p:set>
                                    <p:anim calcmode="lin" valueType="num">
                                      <p:cBhvr additive="base">
                                        <p:cTn id="2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anim calcmode="lin" valueType="num">
                                      <p:cBhvr additive="base">
                                        <p:cTn id="3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4" end="14"/>
                                            </p:txEl>
                                          </p:spTgt>
                                        </p:tgtEl>
                                        <p:attrNameLst>
                                          <p:attrName>style.visibility</p:attrName>
                                        </p:attrNameLst>
                                      </p:cBhvr>
                                      <p:to>
                                        <p:strVal val="visible"/>
                                      </p:to>
                                    </p:set>
                                    <p:anim calcmode="lin" valueType="num">
                                      <p:cBhvr additive="base">
                                        <p:cTn id="3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835936"/>
            <a:ext cx="7285777" cy="584775"/>
          </a:xfrm>
          <a:prstGeom prst="rect">
            <a:avLst/>
          </a:prstGeom>
        </p:spPr>
        <p:txBody>
          <a:bodyPr wrap="none">
            <a:spAutoFit/>
          </a:bodyPr>
          <a:lstStyle/>
          <a:p>
            <a:r>
              <a:rPr lang="en-GB" sz="3200" b="1" dirty="0" smtClean="0">
                <a:solidFill>
                  <a:srgbClr val="0070C0"/>
                </a:solidFill>
              </a:rPr>
              <a:t>Weathering by Chemical </a:t>
            </a:r>
            <a:r>
              <a:rPr lang="en-GB" sz="3200" b="1" dirty="0">
                <a:solidFill>
                  <a:srgbClr val="0070C0"/>
                </a:solidFill>
              </a:rPr>
              <a:t>breakdown</a:t>
            </a:r>
            <a:r>
              <a:rPr lang="en-GB" sz="3200" dirty="0"/>
              <a:t> </a:t>
            </a:r>
          </a:p>
        </p:txBody>
      </p:sp>
      <p:sp>
        <p:nvSpPr>
          <p:cNvPr id="4" name="TextBox 3"/>
          <p:cNvSpPr txBox="1"/>
          <p:nvPr/>
        </p:nvSpPr>
        <p:spPr>
          <a:xfrm>
            <a:off x="611560" y="1556792"/>
            <a:ext cx="8208912" cy="3970318"/>
          </a:xfrm>
          <a:prstGeom prst="rect">
            <a:avLst/>
          </a:prstGeom>
          <a:noFill/>
        </p:spPr>
        <p:txBody>
          <a:bodyPr wrap="square" rtlCol="0">
            <a:spAutoFit/>
          </a:bodyPr>
          <a:lstStyle/>
          <a:p>
            <a:endParaRPr lang="en-GB" dirty="0"/>
          </a:p>
          <a:p>
            <a:pPr marL="285750" indent="-285750" algn="just">
              <a:buFont typeface="Wingdings" pitchFamily="2" charset="2"/>
              <a:buChar char="§"/>
            </a:pPr>
            <a:r>
              <a:rPr lang="en-GB" b="1" dirty="0" smtClean="0">
                <a:solidFill>
                  <a:srgbClr val="0070C0"/>
                </a:solidFill>
              </a:rPr>
              <a:t>Solution</a:t>
            </a:r>
            <a:r>
              <a:rPr lang="en-GB" dirty="0" smtClean="0"/>
              <a:t>:  Soluble materials dissolve and are carried away in solution.</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Carbonation</a:t>
            </a:r>
            <a:r>
              <a:rPr lang="en-GB" dirty="0" smtClean="0"/>
              <a:t> : Rainwater containing carbon dioxide from the air and soil reacts with carbonates to form soluble hydrogen carbonates.</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Hydrolysis</a:t>
            </a:r>
            <a:r>
              <a:rPr lang="en-GB" dirty="0" smtClean="0"/>
              <a:t> : Water reacts with minerals breaking them down.</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Hydration</a:t>
            </a:r>
            <a:r>
              <a:rPr lang="en-GB" dirty="0" smtClean="0"/>
              <a:t> : The addition of water molecules to the rock’s atomic structures.</a:t>
            </a:r>
          </a:p>
          <a:p>
            <a:pPr marL="285750" indent="-285750" algn="just">
              <a:buFont typeface="Wingdings" pitchFamily="2" charset="2"/>
              <a:buChar char="§"/>
            </a:pPr>
            <a:endParaRPr lang="en-GB" dirty="0" smtClean="0"/>
          </a:p>
          <a:p>
            <a:pPr marL="285750" indent="-285750" algn="just">
              <a:buFont typeface="Wingdings" pitchFamily="2" charset="2"/>
              <a:buChar char="§"/>
            </a:pPr>
            <a:r>
              <a:rPr lang="en-GB" b="1" dirty="0" smtClean="0">
                <a:solidFill>
                  <a:srgbClr val="0070C0"/>
                </a:solidFill>
              </a:rPr>
              <a:t>Oxidation</a:t>
            </a:r>
            <a:r>
              <a:rPr lang="en-GB" dirty="0" smtClean="0"/>
              <a:t> : The addition of oxygen to the rock’s atomic structure.</a:t>
            </a:r>
          </a:p>
          <a:p>
            <a:pPr marL="285750" indent="-285750" algn="just">
              <a:buFont typeface="Wingdings" pitchFamily="2" charset="2"/>
              <a:buChar char="§"/>
            </a:pPr>
            <a:endParaRPr lang="en-GB" dirty="0"/>
          </a:p>
          <a:p>
            <a:pPr marL="285750" indent="-285750" algn="just">
              <a:buFont typeface="Wingdings" pitchFamily="2" charset="2"/>
              <a:buChar char="§"/>
            </a:pPr>
            <a:r>
              <a:rPr lang="en-GB" b="1" dirty="0" smtClean="0">
                <a:solidFill>
                  <a:srgbClr val="0070C0"/>
                </a:solidFill>
              </a:rPr>
              <a:t>Chelation</a:t>
            </a:r>
            <a:r>
              <a:rPr lang="en-GB" dirty="0" smtClean="0"/>
              <a:t> : Organic compounds from soil remove metals from minerals</a:t>
            </a:r>
          </a:p>
          <a:p>
            <a:pPr marL="285750" indent="-285750" algn="just">
              <a:buFont typeface="Wingdings" pitchFamily="2" charset="2"/>
              <a:buChar char="§"/>
            </a:pPr>
            <a:endParaRPr lang="en-GB" dirty="0"/>
          </a:p>
        </p:txBody>
      </p:sp>
    </p:spTree>
    <p:extLst>
      <p:ext uri="{BB962C8B-B14F-4D97-AF65-F5344CB8AC3E}">
        <p14:creationId xmlns:p14="http://schemas.microsoft.com/office/powerpoint/2010/main" val="410922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 calcmode="lin" valueType="num">
                                      <p:cBhvr additive="base">
                                        <p:cTn id="1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 calcmode="lin" valueType="num">
                                      <p:cBhvr additive="base">
                                        <p:cTn id="2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 calcmode="lin" valueType="num">
                                      <p:cBhvr additive="base">
                                        <p:cTn id="3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11" end="11"/>
                                            </p:txEl>
                                          </p:spTgt>
                                        </p:tgtEl>
                                        <p:attrNameLst>
                                          <p:attrName>style.visibility</p:attrName>
                                        </p:attrNameLst>
                                      </p:cBhvr>
                                      <p:to>
                                        <p:strVal val="visible"/>
                                      </p:to>
                                    </p:set>
                                    <p:anim calcmode="lin" valueType="num">
                                      <p:cBhvr additive="base">
                                        <p:cTn id="37"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980728"/>
            <a:ext cx="7625614" cy="584775"/>
          </a:xfrm>
          <a:prstGeom prst="rect">
            <a:avLst/>
          </a:prstGeom>
        </p:spPr>
        <p:txBody>
          <a:bodyPr wrap="none">
            <a:spAutoFit/>
          </a:bodyPr>
          <a:lstStyle/>
          <a:p>
            <a:r>
              <a:rPr lang="en-GB" sz="2400" b="1" dirty="0" smtClean="0">
                <a:solidFill>
                  <a:srgbClr val="0070C0"/>
                </a:solidFill>
              </a:rPr>
              <a:t>   </a:t>
            </a:r>
            <a:r>
              <a:rPr lang="en-GB" sz="3200" b="1" dirty="0" smtClean="0">
                <a:solidFill>
                  <a:srgbClr val="0070C0"/>
                </a:solidFill>
              </a:rPr>
              <a:t>Weathering by Biological </a:t>
            </a:r>
            <a:r>
              <a:rPr lang="en-GB" sz="3200" b="1" dirty="0">
                <a:solidFill>
                  <a:srgbClr val="0070C0"/>
                </a:solidFill>
              </a:rPr>
              <a:t>breakdown</a:t>
            </a:r>
            <a:r>
              <a:rPr lang="en-GB" sz="3200" dirty="0"/>
              <a:t> </a:t>
            </a:r>
          </a:p>
        </p:txBody>
      </p:sp>
      <p:sp>
        <p:nvSpPr>
          <p:cNvPr id="3" name="TextBox 2"/>
          <p:cNvSpPr txBox="1"/>
          <p:nvPr/>
        </p:nvSpPr>
        <p:spPr>
          <a:xfrm>
            <a:off x="764268" y="1844824"/>
            <a:ext cx="7704856" cy="5786199"/>
          </a:xfrm>
          <a:prstGeom prst="rect">
            <a:avLst/>
          </a:prstGeom>
          <a:noFill/>
        </p:spPr>
        <p:txBody>
          <a:bodyPr wrap="square" rtlCol="0">
            <a:spAutoFit/>
          </a:bodyPr>
          <a:lstStyle/>
          <a:p>
            <a:pPr marL="285750" indent="-285750" algn="just">
              <a:buFont typeface="Arial" pitchFamily="34" charset="0"/>
              <a:buChar char="•"/>
            </a:pPr>
            <a:r>
              <a:rPr lang="en-GB" b="1" dirty="0" smtClean="0">
                <a:solidFill>
                  <a:srgbClr val="0070C0"/>
                </a:solidFill>
              </a:rPr>
              <a:t>Bacteria </a:t>
            </a:r>
            <a:r>
              <a:rPr lang="en-GB" dirty="0" smtClean="0"/>
              <a:t>: Organic matter in soils is broken down by micro-organisms to give water and either </a:t>
            </a:r>
            <a:r>
              <a:rPr lang="en-GB" b="1" dirty="0" smtClean="0">
                <a:solidFill>
                  <a:srgbClr val="0070C0"/>
                </a:solidFill>
              </a:rPr>
              <a:t>Carbon Dioxide or Methane and small quantities of Ammonia and Nitric Acid.</a:t>
            </a:r>
          </a:p>
          <a:p>
            <a:pPr marL="285750" indent="-285750" algn="just">
              <a:buFont typeface="Arial" pitchFamily="34" charset="0"/>
              <a:buChar char="•"/>
            </a:pPr>
            <a:endParaRPr lang="en-GB" dirty="0"/>
          </a:p>
          <a:p>
            <a:pPr marL="285750" indent="-285750" algn="just">
              <a:buFont typeface="Arial" pitchFamily="34" charset="0"/>
              <a:buChar char="•"/>
            </a:pPr>
            <a:r>
              <a:rPr lang="en-GB" b="1" dirty="0" smtClean="0">
                <a:solidFill>
                  <a:srgbClr val="0070C0"/>
                </a:solidFill>
              </a:rPr>
              <a:t>Plant Roots </a:t>
            </a:r>
            <a:r>
              <a:rPr lang="en-GB" dirty="0" smtClean="0"/>
              <a:t>: Roots  growing through fractures force the rocks apart.</a:t>
            </a:r>
          </a:p>
          <a:p>
            <a:pPr marL="285750" indent="-285750" algn="just">
              <a:buFont typeface="Arial" pitchFamily="34" charset="0"/>
              <a:buChar char="•"/>
            </a:pPr>
            <a:endParaRPr lang="en-GB" dirty="0"/>
          </a:p>
          <a:p>
            <a:pPr marL="285750" indent="-285750" algn="just">
              <a:buFont typeface="Arial" pitchFamily="34" charset="0"/>
              <a:buChar char="•"/>
            </a:pPr>
            <a:r>
              <a:rPr lang="en-GB" b="1" dirty="0" smtClean="0">
                <a:solidFill>
                  <a:srgbClr val="0070C0"/>
                </a:solidFill>
              </a:rPr>
              <a:t>Soil Processes </a:t>
            </a:r>
            <a:r>
              <a:rPr lang="en-GB" dirty="0" smtClean="0"/>
              <a:t>: Organic activity increases weathering rate dramatically, for example by providing Carbon Dioxide for carbonation, </a:t>
            </a:r>
          </a:p>
          <a:p>
            <a:pPr marL="285750" indent="-285750" algn="just">
              <a:buFont typeface="Arial" pitchFamily="34" charset="0"/>
              <a:buChar char="•"/>
            </a:pPr>
            <a:endParaRPr lang="en-GB" dirty="0"/>
          </a:p>
          <a:p>
            <a:pPr marL="285750" indent="-285750" algn="just">
              <a:buFont typeface="Arial" pitchFamily="34" charset="0"/>
              <a:buChar char="•"/>
            </a:pPr>
            <a:r>
              <a:rPr lang="en-GB" b="1" dirty="0" smtClean="0">
                <a:solidFill>
                  <a:srgbClr val="0070C0"/>
                </a:solidFill>
              </a:rPr>
              <a:t>Animals</a:t>
            </a:r>
            <a:r>
              <a:rPr lang="en-GB" dirty="0" smtClean="0"/>
              <a:t> : Heavily grazed hillside can be significantly disturbed in its stability.</a:t>
            </a:r>
          </a:p>
          <a:p>
            <a:pPr lvl="2" algn="just"/>
            <a:r>
              <a:rPr lang="en-GB" dirty="0" smtClean="0"/>
              <a:t>     </a:t>
            </a:r>
          </a:p>
          <a:p>
            <a:pPr lvl="2" algn="just"/>
            <a:endParaRPr lang="en-GB" dirty="0"/>
          </a:p>
          <a:p>
            <a:pPr lvl="2" algn="just"/>
            <a:r>
              <a:rPr lang="en-GB" dirty="0" smtClean="0"/>
              <a:t>      </a:t>
            </a:r>
            <a:r>
              <a:rPr lang="en-GB" sz="2800" b="1" dirty="0" smtClean="0">
                <a:solidFill>
                  <a:srgbClr val="0070C0"/>
                </a:solidFill>
              </a:rPr>
              <a:t>What about human activities?</a:t>
            </a:r>
          </a:p>
          <a:p>
            <a:pPr lvl="3" algn="just"/>
            <a:endParaRPr lang="en-GB" b="1" dirty="0" smtClean="0">
              <a:solidFill>
                <a:srgbClr val="0070C0"/>
              </a:solidFill>
            </a:endParaRPr>
          </a:p>
          <a:p>
            <a:pPr marL="285750" indent="-285750" algn="just">
              <a:buFont typeface="Arial" pitchFamily="34" charset="0"/>
              <a:buChar char="•"/>
            </a:pPr>
            <a:endParaRPr lang="en-GB" dirty="0"/>
          </a:p>
          <a:p>
            <a:pPr marL="285750" indent="-285750" algn="just">
              <a:buFont typeface="Arial" pitchFamily="34" charset="0"/>
              <a:buChar char="•"/>
            </a:pPr>
            <a:endParaRPr lang="en-GB" dirty="0" smtClean="0"/>
          </a:p>
          <a:p>
            <a:pPr marL="285750" indent="-285750" algn="just">
              <a:buFont typeface="Arial" pitchFamily="34" charset="0"/>
              <a:buChar char="•"/>
            </a:pPr>
            <a:endParaRPr lang="en-GB" dirty="0"/>
          </a:p>
          <a:p>
            <a:pPr marL="285750" indent="-285750" algn="just">
              <a:buFont typeface="Arial" pitchFamily="34" charset="0"/>
              <a:buChar char="•"/>
            </a:pPr>
            <a:endParaRPr lang="en-GB" dirty="0" smtClean="0"/>
          </a:p>
          <a:p>
            <a:pPr algn="just"/>
            <a:endParaRPr lang="en-GB" dirty="0"/>
          </a:p>
        </p:txBody>
      </p:sp>
    </p:spTree>
    <p:extLst>
      <p:ext uri="{BB962C8B-B14F-4D97-AF65-F5344CB8AC3E}">
        <p14:creationId xmlns:p14="http://schemas.microsoft.com/office/powerpoint/2010/main" val="365780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9712" y="2060848"/>
            <a:ext cx="5066041" cy="369332"/>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b="1" dirty="0" smtClean="0"/>
              <a:t>Mechanical Erosion can be catastrophic !</a:t>
            </a:r>
            <a:endParaRPr lang="en-GB" b="1" dirty="0"/>
          </a:p>
        </p:txBody>
      </p:sp>
      <p:sp>
        <p:nvSpPr>
          <p:cNvPr id="4" name="Rectangle 3"/>
          <p:cNvSpPr/>
          <p:nvPr/>
        </p:nvSpPr>
        <p:spPr>
          <a:xfrm>
            <a:off x="1979712" y="2961817"/>
            <a:ext cx="6552728" cy="646331"/>
          </a:xfrm>
          <a:prstGeom prst="rect">
            <a:avLst/>
          </a:prstGeom>
        </p:spPr>
        <p:txBody>
          <a:bodyPr wrap="square">
            <a:spAutoFit/>
          </a:bodyPr>
          <a:lstStyle/>
          <a:p>
            <a:r>
              <a:rPr lang="en-GB" dirty="0">
                <a:hlinkClick r:id="rId2"/>
              </a:rPr>
              <a:t>https://</a:t>
            </a:r>
            <a:r>
              <a:rPr lang="en-GB" dirty="0" smtClean="0">
                <a:hlinkClick r:id="rId2"/>
              </a:rPr>
              <a:t>www.youtube.com/watch?v=ZVjr4mii3cE</a:t>
            </a:r>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plat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76339" y="188640"/>
            <a:ext cx="5066041" cy="650439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media.canada.com/133a26b3-7939-4ba4-b93e-0c570ecf1751/GOLBALTV-RockSlide.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0157" y="188640"/>
            <a:ext cx="336510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www.geologywales.co.uk/storms/walton2.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50158" y="2492896"/>
            <a:ext cx="3365107" cy="208823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t0.gstatic.com/images?q=tbn:ANd9GcSnA1u4olu7gwwnGOKdf4QPJCiGuvMw1pymNrRrpAX0sh3MF490">
            <a:hlinkClick r:id="rId7"/>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50158" y="4725144"/>
            <a:ext cx="3360932" cy="196789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p:cNvCxnSpPr/>
          <p:nvPr/>
        </p:nvCxnSpPr>
        <p:spPr>
          <a:xfrm>
            <a:off x="3779912" y="1484784"/>
            <a:ext cx="1656184"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a:off x="3779912" y="3429001"/>
            <a:ext cx="1656184"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9" name="Straight Arrow Connector 8"/>
          <p:cNvCxnSpPr/>
          <p:nvPr/>
        </p:nvCxnSpPr>
        <p:spPr>
          <a:xfrm>
            <a:off x="3779912" y="5178362"/>
            <a:ext cx="1656184"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7973694" y="1772816"/>
            <a:ext cx="1115616" cy="230832"/>
          </a:xfrm>
          <a:prstGeom prst="rect">
            <a:avLst/>
          </a:prstGeom>
          <a:noFill/>
        </p:spPr>
        <p:txBody>
          <a:bodyPr wrap="square" rtlCol="0">
            <a:spAutoFit/>
          </a:bodyPr>
          <a:lstStyle/>
          <a:p>
            <a:r>
              <a:rPr lang="en-GB" sz="900" dirty="0" smtClean="0"/>
              <a:t>‘Scree’ or ‘Talus’</a:t>
            </a:r>
            <a:endParaRPr lang="en-GB" sz="900" dirty="0"/>
          </a:p>
        </p:txBody>
      </p:sp>
      <p:cxnSp>
        <p:nvCxnSpPr>
          <p:cNvPr id="5" name="Straight Arrow Connector 4"/>
          <p:cNvCxnSpPr>
            <a:stCxn id="2" idx="1"/>
          </p:cNvCxnSpPr>
          <p:nvPr/>
        </p:nvCxnSpPr>
        <p:spPr>
          <a:xfrm flipH="1" flipV="1">
            <a:off x="7181606" y="1772816"/>
            <a:ext cx="792088" cy="11541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p:nvPr/>
        </p:nvCxnSpPr>
        <p:spPr>
          <a:xfrm flipV="1">
            <a:off x="7973694" y="1124744"/>
            <a:ext cx="126698" cy="76348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6228184" y="2648907"/>
            <a:ext cx="1971649" cy="10497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5364088" y="3223887"/>
            <a:ext cx="1296144" cy="230832"/>
          </a:xfrm>
          <a:prstGeom prst="rect">
            <a:avLst/>
          </a:prstGeom>
          <a:noFill/>
        </p:spPr>
        <p:txBody>
          <a:bodyPr wrap="square" rtlCol="0">
            <a:spAutoFit/>
          </a:bodyPr>
          <a:lstStyle/>
          <a:p>
            <a:r>
              <a:rPr lang="en-GB" sz="900" dirty="0" smtClean="0"/>
              <a:t>Arc shaped plane</a:t>
            </a:r>
            <a:endParaRPr lang="en-GB" sz="900" dirty="0"/>
          </a:p>
        </p:txBody>
      </p:sp>
      <p:sp>
        <p:nvSpPr>
          <p:cNvPr id="23" name="TextBox 22"/>
          <p:cNvSpPr txBox="1"/>
          <p:nvPr/>
        </p:nvSpPr>
        <p:spPr>
          <a:xfrm>
            <a:off x="350158" y="188640"/>
            <a:ext cx="1680466" cy="525924"/>
          </a:xfrm>
          <a:prstGeom prst="rect">
            <a:avLst/>
          </a:prstGeom>
          <a:noFill/>
        </p:spPr>
        <p:txBody>
          <a:bodyPr wrap="square" rtlCol="0">
            <a:spAutoFit/>
          </a:bodyPr>
          <a:lstStyle/>
          <a:p>
            <a:r>
              <a:rPr lang="en-GB" sz="1400" b="1" dirty="0" smtClean="0">
                <a:solidFill>
                  <a:schemeClr val="bg1"/>
                </a:solidFill>
              </a:rPr>
              <a:t>Rock fall – shear block failure</a:t>
            </a:r>
            <a:endParaRPr lang="en-GB" sz="1400" b="1" dirty="0">
              <a:solidFill>
                <a:schemeClr val="bg1"/>
              </a:solidFill>
            </a:endParaRPr>
          </a:p>
        </p:txBody>
      </p:sp>
      <p:sp>
        <p:nvSpPr>
          <p:cNvPr id="24" name="Rectangle 23"/>
          <p:cNvSpPr/>
          <p:nvPr/>
        </p:nvSpPr>
        <p:spPr>
          <a:xfrm>
            <a:off x="356325" y="2495019"/>
            <a:ext cx="1674299" cy="523220"/>
          </a:xfrm>
          <a:prstGeom prst="rect">
            <a:avLst/>
          </a:prstGeom>
        </p:spPr>
        <p:txBody>
          <a:bodyPr wrap="square">
            <a:spAutoFit/>
          </a:bodyPr>
          <a:lstStyle/>
          <a:p>
            <a:r>
              <a:rPr lang="en-GB" sz="1400" b="1" dirty="0" smtClean="0">
                <a:solidFill>
                  <a:schemeClr val="bg1"/>
                </a:solidFill>
              </a:rPr>
              <a:t>Rotational slip – granular failure</a:t>
            </a:r>
            <a:endParaRPr lang="en-GB" sz="1400" b="1" dirty="0">
              <a:solidFill>
                <a:schemeClr val="bg1"/>
              </a:solidFill>
            </a:endParaRPr>
          </a:p>
        </p:txBody>
      </p:sp>
      <p:sp>
        <p:nvSpPr>
          <p:cNvPr id="25" name="TextBox 24"/>
          <p:cNvSpPr txBox="1"/>
          <p:nvPr/>
        </p:nvSpPr>
        <p:spPr>
          <a:xfrm>
            <a:off x="313035" y="5564066"/>
            <a:ext cx="1479371" cy="738664"/>
          </a:xfrm>
          <a:prstGeom prst="rect">
            <a:avLst/>
          </a:prstGeom>
          <a:noFill/>
        </p:spPr>
        <p:txBody>
          <a:bodyPr wrap="square" rtlCol="0">
            <a:spAutoFit/>
          </a:bodyPr>
          <a:lstStyle/>
          <a:p>
            <a:r>
              <a:rPr lang="en-GB" sz="1400" b="1" dirty="0" smtClean="0">
                <a:solidFill>
                  <a:schemeClr val="bg1"/>
                </a:solidFill>
              </a:rPr>
              <a:t>Debris Flow – fine grain saturated slide</a:t>
            </a:r>
            <a:endParaRPr lang="en-GB" sz="1400" b="1" dirty="0">
              <a:solidFill>
                <a:schemeClr val="bg1"/>
              </a:solidFill>
            </a:endParaRPr>
          </a:p>
        </p:txBody>
      </p:sp>
      <p:sp>
        <p:nvSpPr>
          <p:cNvPr id="27" name="TextBox 26"/>
          <p:cNvSpPr txBox="1"/>
          <p:nvPr/>
        </p:nvSpPr>
        <p:spPr>
          <a:xfrm>
            <a:off x="5849694" y="6453336"/>
            <a:ext cx="3294306" cy="338554"/>
          </a:xfrm>
          <a:prstGeom prst="rect">
            <a:avLst/>
          </a:prstGeom>
          <a:solidFill>
            <a:schemeClr val="bg1"/>
          </a:solidFill>
        </p:spPr>
        <p:txBody>
          <a:bodyPr wrap="square" rtlCol="0">
            <a:spAutoFit/>
          </a:bodyPr>
          <a:lstStyle/>
          <a:p>
            <a:r>
              <a:rPr lang="en-GB" sz="800" b="1" dirty="0" smtClean="0"/>
              <a:t>Flows of sediment in saturated water conditions are called ‘turbidity currents’ and can travel forward at 30 m/sec !</a:t>
            </a:r>
            <a:endParaRPr lang="en-GB" sz="800" b="1" dirty="0"/>
          </a:p>
        </p:txBody>
      </p:sp>
      <p:cxnSp>
        <p:nvCxnSpPr>
          <p:cNvPr id="29" name="Straight Arrow Connector 28"/>
          <p:cNvCxnSpPr/>
          <p:nvPr/>
        </p:nvCxnSpPr>
        <p:spPr>
          <a:xfrm flipH="1" flipV="1">
            <a:off x="8748464" y="6093298"/>
            <a:ext cx="72008" cy="41886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32" name="TextBox 31"/>
          <p:cNvSpPr txBox="1"/>
          <p:nvPr/>
        </p:nvSpPr>
        <p:spPr>
          <a:xfrm>
            <a:off x="3970997" y="90513"/>
            <a:ext cx="5066041" cy="369332"/>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b="1" dirty="0" smtClean="0"/>
              <a:t>Erosion can be catastrophic !</a:t>
            </a:r>
            <a:endParaRPr lang="en-GB" b="1" dirty="0"/>
          </a:p>
        </p:txBody>
      </p:sp>
    </p:spTree>
    <p:extLst>
      <p:ext uri="{BB962C8B-B14F-4D97-AF65-F5344CB8AC3E}">
        <p14:creationId xmlns:p14="http://schemas.microsoft.com/office/powerpoint/2010/main" val="230809600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048380"/>
            <a:ext cx="7200800" cy="584775"/>
          </a:xfrm>
          <a:prstGeom prst="rect">
            <a:avLst/>
          </a:prstGeom>
          <a:noFill/>
        </p:spPr>
        <p:txBody>
          <a:bodyPr wrap="square" rtlCol="0">
            <a:spAutoFit/>
          </a:bodyPr>
          <a:lstStyle/>
          <a:p>
            <a:pPr algn="ctr"/>
            <a:r>
              <a:rPr lang="en-GB" sz="3200" b="1" dirty="0" smtClean="0"/>
              <a:t>CREATING SEDIMENTARY STRATA </a:t>
            </a:r>
            <a:endParaRPr lang="en-GB" sz="3200" b="1" dirty="0"/>
          </a:p>
        </p:txBody>
      </p:sp>
      <p:sp>
        <p:nvSpPr>
          <p:cNvPr id="3" name="TextBox 2"/>
          <p:cNvSpPr txBox="1"/>
          <p:nvPr/>
        </p:nvSpPr>
        <p:spPr>
          <a:xfrm>
            <a:off x="827584" y="2564904"/>
            <a:ext cx="8136904" cy="1938992"/>
          </a:xfrm>
          <a:prstGeom prst="rect">
            <a:avLst/>
          </a:prstGeom>
          <a:noFill/>
        </p:spPr>
        <p:txBody>
          <a:bodyPr wrap="square" rtlCol="0">
            <a:spAutoFit/>
          </a:bodyPr>
          <a:lstStyle/>
          <a:p>
            <a:pPr marL="342900" indent="-342900">
              <a:buAutoNum type="arabicPeriod"/>
            </a:pPr>
            <a:r>
              <a:rPr lang="en-GB" sz="2400" b="1" dirty="0" smtClean="0">
                <a:solidFill>
                  <a:srgbClr val="0070C0"/>
                </a:solidFill>
              </a:rPr>
              <a:t>Transportation</a:t>
            </a:r>
          </a:p>
          <a:p>
            <a:pPr marL="342900" indent="-342900">
              <a:buAutoNum type="arabicPeriod"/>
            </a:pPr>
            <a:endParaRPr lang="en-GB" sz="2400" b="1" dirty="0">
              <a:solidFill>
                <a:srgbClr val="0070C0"/>
              </a:solidFill>
            </a:endParaRPr>
          </a:p>
          <a:p>
            <a:pPr marL="342900" indent="-342900">
              <a:buAutoNum type="arabicPeriod"/>
            </a:pPr>
            <a:r>
              <a:rPr lang="en-GB" sz="2400" b="1" dirty="0" smtClean="0">
                <a:solidFill>
                  <a:srgbClr val="0070C0"/>
                </a:solidFill>
              </a:rPr>
              <a:t>Deposition</a:t>
            </a:r>
          </a:p>
          <a:p>
            <a:pPr marL="342900" indent="-342900">
              <a:buAutoNum type="arabicPeriod"/>
            </a:pPr>
            <a:endParaRPr lang="en-GB" sz="2400" b="1" dirty="0">
              <a:solidFill>
                <a:srgbClr val="0070C0"/>
              </a:solidFill>
            </a:endParaRPr>
          </a:p>
          <a:p>
            <a:pPr marL="342900" indent="-342900">
              <a:buAutoNum type="arabicPeriod"/>
            </a:pPr>
            <a:r>
              <a:rPr lang="en-GB" sz="2400" b="1" dirty="0" smtClean="0">
                <a:solidFill>
                  <a:srgbClr val="0070C0"/>
                </a:solidFill>
              </a:rPr>
              <a:t>Lithification (Diagenesis) – Sediment consolidated</a:t>
            </a:r>
            <a:endParaRPr lang="en-GB" sz="2400" b="1" dirty="0">
              <a:solidFill>
                <a:srgbClr val="0070C0"/>
              </a:solidFill>
            </a:endParaRPr>
          </a:p>
        </p:txBody>
      </p:sp>
      <p:sp>
        <p:nvSpPr>
          <p:cNvPr id="4" name="TextBox 3"/>
          <p:cNvSpPr txBox="1"/>
          <p:nvPr/>
        </p:nvSpPr>
        <p:spPr>
          <a:xfrm>
            <a:off x="1187624" y="2092206"/>
            <a:ext cx="4536504" cy="369332"/>
          </a:xfrm>
          <a:prstGeom prst="rect">
            <a:avLst/>
          </a:prstGeom>
          <a:noFill/>
        </p:spPr>
        <p:txBody>
          <a:bodyPr wrap="square" rtlCol="0">
            <a:spAutoFit/>
          </a:bodyPr>
          <a:lstStyle/>
          <a:p>
            <a:r>
              <a:rPr lang="en-GB" dirty="0" smtClean="0"/>
              <a:t>Taken from the source rock through…</a:t>
            </a:r>
            <a:endParaRPr lang="en-GB" dirty="0"/>
          </a:p>
        </p:txBody>
      </p:sp>
    </p:spTree>
    <p:extLst>
      <p:ext uri="{BB962C8B-B14F-4D97-AF65-F5344CB8AC3E}">
        <p14:creationId xmlns:p14="http://schemas.microsoft.com/office/powerpoint/2010/main" val="98619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7644" y="476672"/>
            <a:ext cx="8280920" cy="1138773"/>
          </a:xfrm>
          <a:prstGeom prst="rect">
            <a:avLst/>
          </a:prstGeom>
          <a:ln>
            <a:solidFill>
              <a:schemeClr val="bg1">
                <a:lumMod val="95000"/>
              </a:schemeClr>
            </a:solidFill>
          </a:ln>
        </p:spPr>
        <p:txBody>
          <a:bodyPr wrap="square">
            <a:spAutoFit/>
          </a:bodyPr>
          <a:lstStyle/>
          <a:p>
            <a:r>
              <a:rPr lang="en-GB" sz="3200" b="1" dirty="0" smtClean="0">
                <a:solidFill>
                  <a:srgbClr val="0070C0"/>
                </a:solidFill>
              </a:rPr>
              <a:t>PHASE 1: Transportation</a:t>
            </a:r>
            <a:endParaRPr lang="en-GB" sz="3200" dirty="0">
              <a:solidFill>
                <a:srgbClr val="0070C0"/>
              </a:solidFill>
            </a:endParaRPr>
          </a:p>
          <a:p>
            <a:r>
              <a:rPr lang="en-GB" dirty="0"/>
              <a:t>Once a sediment has been formed by </a:t>
            </a:r>
            <a:r>
              <a:rPr lang="en-GB" dirty="0" smtClean="0"/>
              <a:t>weathering, </a:t>
            </a:r>
            <a:r>
              <a:rPr lang="en-GB" dirty="0"/>
              <a:t>it can be </a:t>
            </a:r>
            <a:r>
              <a:rPr lang="en-GB" dirty="0" smtClean="0"/>
              <a:t>transported away </a:t>
            </a:r>
            <a:r>
              <a:rPr lang="en-GB" dirty="0"/>
              <a:t>by various means to its final resting place as follows:</a:t>
            </a:r>
          </a:p>
        </p:txBody>
      </p:sp>
      <p:graphicFrame>
        <p:nvGraphicFramePr>
          <p:cNvPr id="4" name="Table 3"/>
          <p:cNvGraphicFramePr>
            <a:graphicFrameLocks noGrp="1"/>
          </p:cNvGraphicFramePr>
          <p:nvPr>
            <p:extLst>
              <p:ext uri="{D42A27DB-BD31-4B8C-83A1-F6EECF244321}">
                <p14:modId xmlns:p14="http://schemas.microsoft.com/office/powerpoint/2010/main" val="2463159038"/>
              </p:ext>
            </p:extLst>
          </p:nvPr>
        </p:nvGraphicFramePr>
        <p:xfrm>
          <a:off x="517218" y="1628800"/>
          <a:ext cx="8232075" cy="2229442"/>
        </p:xfrm>
        <a:graphic>
          <a:graphicData uri="http://schemas.openxmlformats.org/drawingml/2006/table">
            <a:tbl>
              <a:tblPr firstRow="1" firstCol="1" bandRow="1">
                <a:tableStyleId>{5C22544A-7EE6-4342-B048-85BDC9FD1C3A}</a:tableStyleId>
              </a:tblPr>
              <a:tblGrid>
                <a:gridCol w="1629951">
                  <a:extLst>
                    <a:ext uri="{9D8B030D-6E8A-4147-A177-3AD203B41FA5}">
                      <a16:colId xmlns:a16="http://schemas.microsoft.com/office/drawing/2014/main" val="20000"/>
                    </a:ext>
                  </a:extLst>
                </a:gridCol>
                <a:gridCol w="6602124">
                  <a:extLst>
                    <a:ext uri="{9D8B030D-6E8A-4147-A177-3AD203B41FA5}">
                      <a16:colId xmlns:a16="http://schemas.microsoft.com/office/drawing/2014/main" val="20001"/>
                    </a:ext>
                  </a:extLst>
                </a:gridCol>
              </a:tblGrid>
              <a:tr h="720080">
                <a:tc>
                  <a:txBody>
                    <a:bodyPr/>
                    <a:lstStyle/>
                    <a:p>
                      <a:pPr>
                        <a:lnSpc>
                          <a:spcPct val="115000"/>
                        </a:lnSpc>
                        <a:spcAft>
                          <a:spcPts val="0"/>
                        </a:spcAft>
                      </a:pPr>
                      <a:r>
                        <a:rPr lang="en-GB" sz="1050" dirty="0">
                          <a:effectLst/>
                        </a:rPr>
                        <a:t>Transportation by gravity</a:t>
                      </a:r>
                      <a:endParaRPr lang="en-GB" sz="1050" dirty="0">
                        <a:effectLst/>
                        <a:latin typeface="Calibri"/>
                        <a:ea typeface="Calibri"/>
                        <a:cs typeface="Times New Roman"/>
                      </a:endParaRPr>
                    </a:p>
                  </a:txBody>
                  <a:tcPr marL="38100" marR="38100" marT="38100" marB="38100"/>
                </a:tc>
                <a:tc>
                  <a:txBody>
                    <a:bodyPr/>
                    <a:lstStyle/>
                    <a:p>
                      <a:pPr>
                        <a:lnSpc>
                          <a:spcPct val="115000"/>
                        </a:lnSpc>
                        <a:spcAft>
                          <a:spcPts val="0"/>
                        </a:spcAft>
                      </a:pPr>
                      <a:r>
                        <a:rPr lang="en-GB" sz="1050" dirty="0">
                          <a:effectLst/>
                        </a:rPr>
                        <a:t>Mass downward movement by soil-creep, rock falls or mud or debris slides.</a:t>
                      </a:r>
                      <a:endParaRPr lang="en-GB" sz="1050" dirty="0">
                        <a:effectLst/>
                        <a:latin typeface="Calibri"/>
                        <a:ea typeface="Calibri"/>
                        <a:cs typeface="Times New Roman"/>
                      </a:endParaRPr>
                    </a:p>
                  </a:txBody>
                  <a:tcPr marL="38100" marR="38100" marT="38100" marB="38100"/>
                </a:tc>
                <a:extLst>
                  <a:ext uri="{0D108BD9-81ED-4DB2-BD59-A6C34878D82A}">
                    <a16:rowId xmlns:a16="http://schemas.microsoft.com/office/drawing/2014/main" val="10000"/>
                  </a:ext>
                </a:extLst>
              </a:tr>
              <a:tr h="648072">
                <a:tc>
                  <a:txBody>
                    <a:bodyPr/>
                    <a:lstStyle/>
                    <a:p>
                      <a:pPr>
                        <a:lnSpc>
                          <a:spcPct val="115000"/>
                        </a:lnSpc>
                        <a:spcAft>
                          <a:spcPts val="0"/>
                        </a:spcAft>
                      </a:pPr>
                      <a:r>
                        <a:rPr lang="en-GB" sz="1050" dirty="0">
                          <a:effectLst/>
                        </a:rPr>
                        <a:t>Transportation by water</a:t>
                      </a:r>
                      <a:endParaRPr lang="en-GB" sz="1050" dirty="0">
                        <a:effectLst/>
                        <a:latin typeface="Calibri"/>
                        <a:ea typeface="Calibri"/>
                        <a:cs typeface="Times New Roman"/>
                      </a:endParaRPr>
                    </a:p>
                  </a:txBody>
                  <a:tcPr marL="38100" marR="38100" marT="38100" marB="38100"/>
                </a:tc>
                <a:tc>
                  <a:txBody>
                    <a:bodyPr/>
                    <a:lstStyle/>
                    <a:p>
                      <a:pPr>
                        <a:lnSpc>
                          <a:spcPct val="115000"/>
                        </a:lnSpc>
                        <a:spcAft>
                          <a:spcPts val="0"/>
                        </a:spcAft>
                      </a:pPr>
                      <a:r>
                        <a:rPr lang="en-GB" sz="1050" dirty="0">
                          <a:effectLst/>
                        </a:rPr>
                        <a:t>Moving water (rivers, sea currents, floods and storm surges) has enough energy to transport considerable quantities of sediment</a:t>
                      </a:r>
                      <a:r>
                        <a:rPr lang="en-GB" sz="900" dirty="0">
                          <a:effectLst/>
                        </a:rPr>
                        <a:t>.</a:t>
                      </a:r>
                      <a:endParaRPr lang="en-GB" sz="1100" dirty="0">
                        <a:effectLst/>
                        <a:latin typeface="Calibri"/>
                        <a:ea typeface="Calibri"/>
                        <a:cs typeface="Times New Roman"/>
                      </a:endParaRPr>
                    </a:p>
                  </a:txBody>
                  <a:tcPr marL="38100" marR="38100" marT="38100" marB="38100"/>
                </a:tc>
                <a:extLst>
                  <a:ext uri="{0D108BD9-81ED-4DB2-BD59-A6C34878D82A}">
                    <a16:rowId xmlns:a16="http://schemas.microsoft.com/office/drawing/2014/main" val="10001"/>
                  </a:ext>
                </a:extLst>
              </a:tr>
              <a:tr h="861290">
                <a:tc>
                  <a:txBody>
                    <a:bodyPr/>
                    <a:lstStyle/>
                    <a:p>
                      <a:pPr>
                        <a:lnSpc>
                          <a:spcPct val="115000"/>
                        </a:lnSpc>
                        <a:spcAft>
                          <a:spcPts val="0"/>
                        </a:spcAft>
                      </a:pPr>
                      <a:r>
                        <a:rPr lang="en-GB" sz="1050" dirty="0">
                          <a:effectLst/>
                        </a:rPr>
                        <a:t>Glacial transportation</a:t>
                      </a:r>
                      <a:endParaRPr lang="en-GB" sz="1050" dirty="0">
                        <a:effectLst/>
                        <a:latin typeface="Calibri"/>
                        <a:ea typeface="Calibri"/>
                        <a:cs typeface="Times New Roman"/>
                      </a:endParaRPr>
                    </a:p>
                  </a:txBody>
                  <a:tcPr marL="38100" marR="38100" marT="38100" marB="38100"/>
                </a:tc>
                <a:tc>
                  <a:txBody>
                    <a:bodyPr/>
                    <a:lstStyle/>
                    <a:p>
                      <a:pPr>
                        <a:lnSpc>
                          <a:spcPct val="115000"/>
                        </a:lnSpc>
                        <a:spcAft>
                          <a:spcPts val="0"/>
                        </a:spcAft>
                      </a:pPr>
                      <a:r>
                        <a:rPr lang="en-GB" sz="1100" dirty="0" smtClean="0">
                          <a:effectLst/>
                          <a:latin typeface="Calibri"/>
                          <a:ea typeface="Calibri"/>
                          <a:cs typeface="Times New Roman"/>
                        </a:rPr>
                        <a:t>Glaciers ‘slide’ across surfaces lubricated by water. Wrenching</a:t>
                      </a:r>
                      <a:r>
                        <a:rPr lang="en-GB" sz="1100" baseline="0" dirty="0" smtClean="0">
                          <a:effectLst/>
                          <a:latin typeface="Calibri"/>
                          <a:ea typeface="Calibri"/>
                          <a:cs typeface="Times New Roman"/>
                        </a:rPr>
                        <a:t> of </a:t>
                      </a:r>
                      <a:r>
                        <a:rPr lang="en-GB" sz="1100" dirty="0" smtClean="0">
                          <a:effectLst/>
                          <a:latin typeface="Calibri"/>
                          <a:ea typeface="Calibri"/>
                          <a:cs typeface="Times New Roman"/>
                        </a:rPr>
                        <a:t> rock occurs called </a:t>
                      </a:r>
                      <a:r>
                        <a:rPr lang="en-GB" sz="1200" b="1" dirty="0" smtClean="0">
                          <a:solidFill>
                            <a:srgbClr val="0070C0"/>
                          </a:solidFill>
                          <a:effectLst/>
                          <a:latin typeface="Calibri"/>
                          <a:ea typeface="Calibri"/>
                          <a:cs typeface="Times New Roman"/>
                        </a:rPr>
                        <a:t>‘plucking’ </a:t>
                      </a:r>
                      <a:r>
                        <a:rPr lang="en-GB" sz="1100" dirty="0" smtClean="0">
                          <a:effectLst/>
                          <a:latin typeface="Calibri"/>
                          <a:ea typeface="Calibri"/>
                          <a:cs typeface="Times New Roman"/>
                        </a:rPr>
                        <a:t>and these further</a:t>
                      </a:r>
                      <a:r>
                        <a:rPr lang="en-GB" sz="1100" baseline="0" dirty="0" smtClean="0">
                          <a:effectLst/>
                          <a:latin typeface="Calibri"/>
                          <a:ea typeface="Calibri"/>
                          <a:cs typeface="Times New Roman"/>
                        </a:rPr>
                        <a:t> grinding the bedrock as the glacier moves forward. The mixture of boulder and dust is </a:t>
                      </a:r>
                      <a:r>
                        <a:rPr lang="en-GB" sz="1200" b="1" baseline="0" dirty="0" smtClean="0">
                          <a:solidFill>
                            <a:srgbClr val="0070C0"/>
                          </a:solidFill>
                          <a:effectLst/>
                          <a:latin typeface="Calibri"/>
                          <a:ea typeface="Calibri"/>
                          <a:cs typeface="Times New Roman"/>
                        </a:rPr>
                        <a:t>‘TILL’. </a:t>
                      </a:r>
                    </a:p>
                    <a:p>
                      <a:pPr>
                        <a:lnSpc>
                          <a:spcPct val="115000"/>
                        </a:lnSpc>
                        <a:spcAft>
                          <a:spcPts val="0"/>
                        </a:spcAft>
                      </a:pPr>
                      <a:r>
                        <a:rPr lang="en-GB" sz="1100" b="1" baseline="0" dirty="0" smtClean="0">
                          <a:solidFill>
                            <a:srgbClr val="0070C0"/>
                          </a:solidFill>
                          <a:effectLst/>
                          <a:latin typeface="Calibri"/>
                          <a:ea typeface="Calibri"/>
                          <a:cs typeface="Times New Roman"/>
                        </a:rPr>
                        <a:t>‘MORAINES’ illustrate large forward dredging by the glacier.</a:t>
                      </a:r>
                      <a:endParaRPr lang="en-GB" sz="1100" b="1" dirty="0">
                        <a:solidFill>
                          <a:srgbClr val="0070C0"/>
                        </a:solidFill>
                        <a:effectLst/>
                        <a:latin typeface="Calibri"/>
                        <a:ea typeface="Calibri"/>
                        <a:cs typeface="Times New Roman"/>
                      </a:endParaRPr>
                    </a:p>
                  </a:txBody>
                  <a:tcPr marL="38100" marR="38100" marT="38100" marB="38100"/>
                </a:tc>
                <a:extLst>
                  <a:ext uri="{0D108BD9-81ED-4DB2-BD59-A6C34878D82A}">
                    <a16:rowId xmlns:a16="http://schemas.microsoft.com/office/drawing/2014/main" val="10002"/>
                  </a:ext>
                </a:extLst>
              </a:tr>
            </a:tbl>
          </a:graphicData>
        </a:graphic>
      </p:graphicFrame>
      <p:sp>
        <p:nvSpPr>
          <p:cNvPr id="5" name="Rectangle 4"/>
          <p:cNvSpPr/>
          <p:nvPr/>
        </p:nvSpPr>
        <p:spPr>
          <a:xfrm>
            <a:off x="462667" y="4005064"/>
            <a:ext cx="8231246" cy="2554545"/>
          </a:xfrm>
          <a:prstGeom prst="rect">
            <a:avLst/>
          </a:prstGeom>
        </p:spPr>
        <p:txBody>
          <a:bodyPr wrap="square">
            <a:spAutoFit/>
          </a:bodyPr>
          <a:lstStyle/>
          <a:p>
            <a:pPr algn="ctr"/>
            <a:r>
              <a:rPr lang="en-GB" sz="2000" b="1" dirty="0">
                <a:solidFill>
                  <a:srgbClr val="0070C0"/>
                </a:solidFill>
              </a:rPr>
              <a:t>Water is the main transportation medium. </a:t>
            </a:r>
            <a:endParaRPr lang="en-GB" sz="2000" b="1" dirty="0" smtClean="0">
              <a:solidFill>
                <a:srgbClr val="0070C0"/>
              </a:solidFill>
            </a:endParaRPr>
          </a:p>
          <a:p>
            <a:pPr algn="ctr"/>
            <a:endParaRPr lang="en-GB" sz="2000" b="1" dirty="0" smtClean="0">
              <a:solidFill>
                <a:srgbClr val="0070C0"/>
              </a:solidFill>
            </a:endParaRPr>
          </a:p>
          <a:p>
            <a:pPr algn="just"/>
            <a:r>
              <a:rPr lang="en-GB" sz="2000" dirty="0" smtClean="0"/>
              <a:t>The </a:t>
            </a:r>
            <a:r>
              <a:rPr lang="en-GB" sz="2000" b="1" dirty="0">
                <a:solidFill>
                  <a:srgbClr val="0070C0"/>
                </a:solidFill>
              </a:rPr>
              <a:t>quantity of sediment carried </a:t>
            </a:r>
            <a:r>
              <a:rPr lang="en-GB" sz="2000" dirty="0"/>
              <a:t>by a flow of water is </a:t>
            </a:r>
            <a:r>
              <a:rPr lang="en-GB" sz="2000" b="1" dirty="0">
                <a:solidFill>
                  <a:srgbClr val="0070C0"/>
                </a:solidFill>
              </a:rPr>
              <a:t>directly proportional to the water velocity</a:t>
            </a:r>
            <a:r>
              <a:rPr lang="en-GB" sz="2000" dirty="0"/>
              <a:t>, i.e., the greater the flow, the greater the load of sediment carried both in suspension and along the bed. </a:t>
            </a:r>
            <a:endParaRPr lang="en-GB" sz="2000" dirty="0" smtClean="0"/>
          </a:p>
          <a:p>
            <a:pPr algn="just"/>
            <a:endParaRPr lang="en-GB" sz="2000" dirty="0" smtClean="0"/>
          </a:p>
          <a:p>
            <a:pPr algn="just"/>
            <a:r>
              <a:rPr lang="en-GB" sz="2000" dirty="0" smtClean="0"/>
              <a:t>The </a:t>
            </a:r>
            <a:r>
              <a:rPr lang="en-GB" sz="2000" dirty="0"/>
              <a:t>maximum size of particle moved or carried also increases with increasing velocity.</a:t>
            </a:r>
          </a:p>
        </p:txBody>
      </p:sp>
      <p:cxnSp>
        <p:nvCxnSpPr>
          <p:cNvPr id="8" name="Straight Connector 7"/>
          <p:cNvCxnSpPr/>
          <p:nvPr/>
        </p:nvCxnSpPr>
        <p:spPr>
          <a:xfrm>
            <a:off x="517218" y="2996952"/>
            <a:ext cx="82312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78196728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portation Sediment"/>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404664"/>
            <a:ext cx="8712968" cy="5832648"/>
          </a:xfrm>
          <a:prstGeom prst="rect">
            <a:avLst/>
          </a:prstGeom>
          <a:noFill/>
          <a:ln>
            <a:noFill/>
          </a:ln>
        </p:spPr>
      </p:pic>
      <p:sp>
        <p:nvSpPr>
          <p:cNvPr id="3" name="TextBox 2"/>
          <p:cNvSpPr txBox="1"/>
          <p:nvPr/>
        </p:nvSpPr>
        <p:spPr>
          <a:xfrm>
            <a:off x="467544" y="2797962"/>
            <a:ext cx="2160240" cy="276999"/>
          </a:xfrm>
          <a:prstGeom prst="rect">
            <a:avLst/>
          </a:prstGeom>
          <a:noFill/>
        </p:spPr>
        <p:txBody>
          <a:bodyPr wrap="square" rtlCol="0">
            <a:spAutoFit/>
          </a:bodyPr>
          <a:lstStyle/>
          <a:p>
            <a:r>
              <a:rPr lang="en-GB" sz="1200" b="1" dirty="0" smtClean="0">
                <a:solidFill>
                  <a:srgbClr val="0070C0"/>
                </a:solidFill>
              </a:rPr>
              <a:t>‘IMMATURE’ SEDIMENT</a:t>
            </a:r>
            <a:endParaRPr lang="en-GB" sz="1200" b="1" dirty="0">
              <a:solidFill>
                <a:srgbClr val="0070C0"/>
              </a:solidFill>
            </a:endParaRPr>
          </a:p>
        </p:txBody>
      </p:sp>
      <p:sp>
        <p:nvSpPr>
          <p:cNvPr id="4" name="TextBox 3"/>
          <p:cNvSpPr txBox="1"/>
          <p:nvPr/>
        </p:nvSpPr>
        <p:spPr>
          <a:xfrm>
            <a:off x="5508104" y="2811245"/>
            <a:ext cx="2160240" cy="276999"/>
          </a:xfrm>
          <a:prstGeom prst="rect">
            <a:avLst/>
          </a:prstGeom>
          <a:noFill/>
        </p:spPr>
        <p:txBody>
          <a:bodyPr wrap="square" rtlCol="0">
            <a:spAutoFit/>
          </a:bodyPr>
          <a:lstStyle/>
          <a:p>
            <a:r>
              <a:rPr lang="en-GB" sz="1200" b="1" dirty="0" smtClean="0">
                <a:solidFill>
                  <a:srgbClr val="0070C0"/>
                </a:solidFill>
              </a:rPr>
              <a:t>‘MATURE’ SEDIMENT</a:t>
            </a:r>
            <a:endParaRPr lang="en-GB" sz="1200" b="1" dirty="0">
              <a:solidFill>
                <a:srgbClr val="0070C0"/>
              </a:solidFill>
            </a:endParaRPr>
          </a:p>
        </p:txBody>
      </p:sp>
      <p:cxnSp>
        <p:nvCxnSpPr>
          <p:cNvPr id="5" name="Straight Arrow Connector 4"/>
          <p:cNvCxnSpPr/>
          <p:nvPr/>
        </p:nvCxnSpPr>
        <p:spPr>
          <a:xfrm>
            <a:off x="2411760" y="2949745"/>
            <a:ext cx="3096344"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043428" y="548680"/>
            <a:ext cx="1993067" cy="215444"/>
          </a:xfrm>
          <a:prstGeom prst="rect">
            <a:avLst/>
          </a:prstGeom>
          <a:solidFill>
            <a:schemeClr val="bg1"/>
          </a:solidFill>
        </p:spPr>
        <p:txBody>
          <a:bodyPr wrap="square" rtlCol="0">
            <a:spAutoFit/>
          </a:bodyPr>
          <a:lstStyle/>
          <a:p>
            <a:endParaRPr lang="en-GB" sz="800" dirty="0"/>
          </a:p>
        </p:txBody>
      </p:sp>
      <p:sp>
        <p:nvSpPr>
          <p:cNvPr id="9" name="Rectangle 8"/>
          <p:cNvSpPr/>
          <p:nvPr/>
        </p:nvSpPr>
        <p:spPr>
          <a:xfrm>
            <a:off x="450598" y="6211220"/>
            <a:ext cx="8424936" cy="523220"/>
          </a:xfrm>
          <a:prstGeom prst="rect">
            <a:avLst/>
          </a:prstGeom>
        </p:spPr>
        <p:txBody>
          <a:bodyPr wrap="square">
            <a:spAutoFit/>
          </a:bodyPr>
          <a:lstStyle/>
          <a:p>
            <a:pPr algn="ctr"/>
            <a:r>
              <a:rPr lang="en-GB" sz="1400" b="1" dirty="0">
                <a:solidFill>
                  <a:srgbClr val="0070C0"/>
                </a:solidFill>
              </a:rPr>
              <a:t>In the process of transportation, particles will grind bedrock by </a:t>
            </a:r>
            <a:r>
              <a:rPr lang="en-GB" sz="1400" b="1" dirty="0" smtClean="0">
                <a:solidFill>
                  <a:srgbClr val="0070C0"/>
                </a:solidFill>
              </a:rPr>
              <a:t>‘ABRASION’ </a:t>
            </a:r>
            <a:r>
              <a:rPr lang="en-GB" sz="1400" b="1" dirty="0">
                <a:solidFill>
                  <a:srgbClr val="0070C0"/>
                </a:solidFill>
              </a:rPr>
              <a:t>and abrade each other by collision  </a:t>
            </a:r>
            <a:r>
              <a:rPr lang="en-GB" sz="1400" b="1" dirty="0" smtClean="0">
                <a:solidFill>
                  <a:srgbClr val="0070C0"/>
                </a:solidFill>
              </a:rPr>
              <a:t>‘ATTRITION’.</a:t>
            </a:r>
            <a:endParaRPr lang="en-GB" sz="1400" b="1" dirty="0">
              <a:solidFill>
                <a:srgbClr val="0070C0"/>
              </a:solidFill>
            </a:endParaRPr>
          </a:p>
        </p:txBody>
      </p:sp>
      <p:sp>
        <p:nvSpPr>
          <p:cNvPr id="6" name="TextBox 5"/>
          <p:cNvSpPr txBox="1"/>
          <p:nvPr/>
        </p:nvSpPr>
        <p:spPr>
          <a:xfrm>
            <a:off x="6372200" y="116632"/>
            <a:ext cx="2664295" cy="461665"/>
          </a:xfrm>
          <a:prstGeom prst="rect">
            <a:avLst/>
          </a:prstGeom>
          <a:solidFill>
            <a:schemeClr val="bg1">
              <a:lumMod val="95000"/>
            </a:schemeClr>
          </a:solidFill>
        </p:spPr>
        <p:txBody>
          <a:bodyPr wrap="square" rtlCol="0">
            <a:spAutoFit/>
          </a:bodyPr>
          <a:lstStyle/>
          <a:p>
            <a:pPr algn="ctr"/>
            <a:r>
              <a:rPr lang="en-GB" sz="2400" b="1" dirty="0" smtClean="0"/>
              <a:t>COPY DOWN</a:t>
            </a:r>
            <a:endParaRPr lang="en-US" sz="2400" b="1" dirty="0"/>
          </a:p>
        </p:txBody>
      </p:sp>
    </p:spTree>
    <p:extLst>
      <p:ext uri="{BB962C8B-B14F-4D97-AF65-F5344CB8AC3E}">
        <p14:creationId xmlns:p14="http://schemas.microsoft.com/office/powerpoint/2010/main" val="4178138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C:\Users\Guest.Allan_PC\Desktop\Transport.png"/>
          <p:cNvPicPr>
            <a:picLocks noChangeAspect="1" noChangeArrowheads="1"/>
          </p:cNvPicPr>
          <p:nvPr/>
        </p:nvPicPr>
        <p:blipFill>
          <a:blip r:embed="rId2" cstate="print"/>
          <a:srcRect/>
          <a:stretch>
            <a:fillRect/>
          </a:stretch>
        </p:blipFill>
        <p:spPr bwMode="auto">
          <a:xfrm>
            <a:off x="1" y="276576"/>
            <a:ext cx="9036496" cy="6081783"/>
          </a:xfrm>
          <a:prstGeom prst="rect">
            <a:avLst/>
          </a:prstGeom>
          <a:noFill/>
        </p:spPr>
      </p:pic>
      <p:sp>
        <p:nvSpPr>
          <p:cNvPr id="3" name="Rectangle 2"/>
          <p:cNvSpPr/>
          <p:nvPr/>
        </p:nvSpPr>
        <p:spPr>
          <a:xfrm>
            <a:off x="450598" y="6211220"/>
            <a:ext cx="8424936" cy="523220"/>
          </a:xfrm>
          <a:prstGeom prst="rect">
            <a:avLst/>
          </a:prstGeom>
        </p:spPr>
        <p:txBody>
          <a:bodyPr wrap="square">
            <a:spAutoFit/>
          </a:bodyPr>
          <a:lstStyle/>
          <a:p>
            <a:pPr algn="ctr"/>
            <a:r>
              <a:rPr lang="en-GB" sz="1400" b="1" dirty="0">
                <a:solidFill>
                  <a:srgbClr val="0070C0"/>
                </a:solidFill>
              </a:rPr>
              <a:t>In the process of transportation, particles will grind bedrock by </a:t>
            </a:r>
            <a:r>
              <a:rPr lang="en-GB" sz="1400" b="1" dirty="0" smtClean="0">
                <a:solidFill>
                  <a:srgbClr val="0070C0"/>
                </a:solidFill>
              </a:rPr>
              <a:t>‘ABRASION’ </a:t>
            </a:r>
            <a:r>
              <a:rPr lang="en-GB" sz="1400" b="1" dirty="0">
                <a:solidFill>
                  <a:srgbClr val="0070C0"/>
                </a:solidFill>
              </a:rPr>
              <a:t>and abrade each other by collision  </a:t>
            </a:r>
            <a:r>
              <a:rPr lang="en-GB" sz="1400" b="1" dirty="0" smtClean="0">
                <a:solidFill>
                  <a:srgbClr val="0070C0"/>
                </a:solidFill>
              </a:rPr>
              <a:t>‘ATTRITION’.</a:t>
            </a:r>
            <a:endParaRPr lang="en-GB" sz="1400" b="1" dirty="0">
              <a:solidFill>
                <a:srgbClr val="0070C0"/>
              </a:solidFill>
            </a:endParaRPr>
          </a:p>
        </p:txBody>
      </p:sp>
      <p:sp>
        <p:nvSpPr>
          <p:cNvPr id="4" name="TextBox 3"/>
          <p:cNvSpPr txBox="1"/>
          <p:nvPr/>
        </p:nvSpPr>
        <p:spPr>
          <a:xfrm>
            <a:off x="6479705" y="476672"/>
            <a:ext cx="2664295" cy="461665"/>
          </a:xfrm>
          <a:prstGeom prst="rect">
            <a:avLst/>
          </a:prstGeom>
          <a:solidFill>
            <a:schemeClr val="bg1">
              <a:lumMod val="95000"/>
            </a:schemeClr>
          </a:solidFill>
        </p:spPr>
        <p:txBody>
          <a:bodyPr wrap="square" rtlCol="0">
            <a:spAutoFit/>
          </a:bodyPr>
          <a:lstStyle/>
          <a:p>
            <a:pPr algn="ctr"/>
            <a:r>
              <a:rPr lang="en-GB" sz="2400" b="1" dirty="0" smtClean="0"/>
              <a:t>COPY DOWN</a:t>
            </a:r>
            <a:endParaRPr lang="en-US" sz="2400" b="1" dirty="0"/>
          </a:p>
        </p:txBody>
      </p:sp>
      <p:sp>
        <p:nvSpPr>
          <p:cNvPr id="5" name="TextBox 4"/>
          <p:cNvSpPr txBox="1"/>
          <p:nvPr/>
        </p:nvSpPr>
        <p:spPr>
          <a:xfrm>
            <a:off x="467544" y="2797962"/>
            <a:ext cx="2160240" cy="276999"/>
          </a:xfrm>
          <a:prstGeom prst="rect">
            <a:avLst/>
          </a:prstGeom>
          <a:noFill/>
        </p:spPr>
        <p:txBody>
          <a:bodyPr wrap="square" rtlCol="0">
            <a:spAutoFit/>
          </a:bodyPr>
          <a:lstStyle/>
          <a:p>
            <a:r>
              <a:rPr lang="en-GB" sz="1200" b="1" dirty="0" smtClean="0">
                <a:solidFill>
                  <a:srgbClr val="0070C0"/>
                </a:solidFill>
              </a:rPr>
              <a:t>‘IMMATURE’ SEDIMENT</a:t>
            </a:r>
            <a:endParaRPr lang="en-GB" sz="1200" b="1" dirty="0">
              <a:solidFill>
                <a:srgbClr val="0070C0"/>
              </a:solidFill>
            </a:endParaRPr>
          </a:p>
        </p:txBody>
      </p:sp>
      <p:sp>
        <p:nvSpPr>
          <p:cNvPr id="6" name="TextBox 5"/>
          <p:cNvSpPr txBox="1"/>
          <p:nvPr/>
        </p:nvSpPr>
        <p:spPr>
          <a:xfrm>
            <a:off x="5508104" y="2811245"/>
            <a:ext cx="2160240" cy="276999"/>
          </a:xfrm>
          <a:prstGeom prst="rect">
            <a:avLst/>
          </a:prstGeom>
          <a:noFill/>
        </p:spPr>
        <p:txBody>
          <a:bodyPr wrap="square" rtlCol="0">
            <a:spAutoFit/>
          </a:bodyPr>
          <a:lstStyle/>
          <a:p>
            <a:r>
              <a:rPr lang="en-GB" sz="1200" b="1" dirty="0" smtClean="0">
                <a:solidFill>
                  <a:srgbClr val="0070C0"/>
                </a:solidFill>
              </a:rPr>
              <a:t>‘MATURE’ SEDIMENT</a:t>
            </a:r>
            <a:endParaRPr lang="en-GB" sz="1200" b="1" dirty="0">
              <a:solidFill>
                <a:srgbClr val="0070C0"/>
              </a:solidFill>
            </a:endParaRPr>
          </a:p>
        </p:txBody>
      </p:sp>
      <p:cxnSp>
        <p:nvCxnSpPr>
          <p:cNvPr id="7" name="Straight Arrow Connector 6"/>
          <p:cNvCxnSpPr/>
          <p:nvPr/>
        </p:nvCxnSpPr>
        <p:spPr>
          <a:xfrm>
            <a:off x="2411760" y="2949745"/>
            <a:ext cx="3096344"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457200" y="1556792"/>
            <a:ext cx="8260172" cy="361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11560" y="1021378"/>
            <a:ext cx="4896544" cy="369332"/>
          </a:xfrm>
          <a:prstGeom prst="rect">
            <a:avLst/>
          </a:prstGeom>
          <a:noFill/>
        </p:spPr>
        <p:txBody>
          <a:bodyPr wrap="square" rtlCol="0">
            <a:spAutoFit/>
          </a:bodyPr>
          <a:lstStyle/>
          <a:p>
            <a:r>
              <a:rPr lang="en-GB" dirty="0" smtClean="0"/>
              <a:t>SEDIMENT SIZE</a:t>
            </a:r>
            <a:endParaRPr lang="en-GB" dirty="0"/>
          </a:p>
        </p:txBody>
      </p:sp>
    </p:spTree>
    <p:extLst>
      <p:ext uri="{BB962C8B-B14F-4D97-AF65-F5344CB8AC3E}">
        <p14:creationId xmlns:p14="http://schemas.microsoft.com/office/powerpoint/2010/main" val="247465853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340768"/>
            <a:ext cx="8064896" cy="5632311"/>
          </a:xfrm>
          <a:prstGeom prst="rect">
            <a:avLst/>
          </a:prstGeom>
        </p:spPr>
        <p:txBody>
          <a:bodyPr wrap="square">
            <a:spAutoFit/>
          </a:bodyPr>
          <a:lstStyle/>
          <a:p>
            <a:endParaRPr lang="en-GB" dirty="0"/>
          </a:p>
          <a:p>
            <a:pPr marL="285750" lvl="0" indent="-285750" algn="just">
              <a:buFont typeface="Wingdings" pitchFamily="2" charset="2"/>
              <a:buChar char="§"/>
            </a:pPr>
            <a:r>
              <a:rPr lang="en-GB" b="1" dirty="0">
                <a:solidFill>
                  <a:srgbClr val="0070C0"/>
                </a:solidFill>
              </a:rPr>
              <a:t>Sediment particles become more rounded </a:t>
            </a:r>
            <a:r>
              <a:rPr lang="en-GB" dirty="0"/>
              <a:t>the longer the transportation process (both in time and distance), i.e., </a:t>
            </a:r>
            <a:r>
              <a:rPr lang="en-GB" b="1" dirty="0">
                <a:solidFill>
                  <a:srgbClr val="0070C0"/>
                </a:solidFill>
              </a:rPr>
              <a:t>angular fragments close to sediment source, rounded grains furthest from source</a:t>
            </a:r>
            <a:r>
              <a:rPr lang="en-GB" dirty="0"/>
              <a:t>. Rate of rounding will increase in high-energy situations, e.g. floods</a:t>
            </a:r>
            <a:r>
              <a:rPr lang="en-GB" dirty="0" smtClean="0"/>
              <a:t>.</a:t>
            </a:r>
          </a:p>
          <a:p>
            <a:pPr lvl="0" algn="just"/>
            <a:endParaRPr lang="en-GB" dirty="0"/>
          </a:p>
          <a:p>
            <a:pPr marL="285750" lvl="0" indent="-285750" algn="just">
              <a:buFont typeface="Wingdings" pitchFamily="2" charset="2"/>
              <a:buChar char="§"/>
            </a:pPr>
            <a:r>
              <a:rPr lang="en-GB" b="1" dirty="0">
                <a:solidFill>
                  <a:srgbClr val="0070C0"/>
                </a:solidFill>
              </a:rPr>
              <a:t>Sediment particles become better sorted </a:t>
            </a:r>
            <a:r>
              <a:rPr lang="en-GB" dirty="0"/>
              <a:t>the longer the transportation process (both in time and distance), i.e., </a:t>
            </a:r>
            <a:r>
              <a:rPr lang="en-GB" b="1" dirty="0">
                <a:solidFill>
                  <a:srgbClr val="0070C0"/>
                </a:solidFill>
              </a:rPr>
              <a:t>badly sorted deposits with a jumble of all sizes (boulders to sands) close to source, well sorted deposits of one particular size of grains (sands, silts) furthest from source</a:t>
            </a:r>
            <a:r>
              <a:rPr lang="en-GB" b="1" dirty="0" smtClean="0">
                <a:solidFill>
                  <a:srgbClr val="0070C0"/>
                </a:solidFill>
              </a:rPr>
              <a:t>.</a:t>
            </a:r>
          </a:p>
          <a:p>
            <a:pPr lvl="0" algn="just"/>
            <a:endParaRPr lang="en-GB" dirty="0"/>
          </a:p>
          <a:p>
            <a:pPr marL="285750" lvl="0" indent="-285750" algn="just">
              <a:buFont typeface="Wingdings" pitchFamily="2" charset="2"/>
              <a:buChar char="§"/>
            </a:pPr>
            <a:r>
              <a:rPr lang="en-GB" b="1" dirty="0">
                <a:solidFill>
                  <a:srgbClr val="0070C0"/>
                </a:solidFill>
              </a:rPr>
              <a:t>Size decreases with increasing distance from source</a:t>
            </a:r>
            <a:r>
              <a:rPr lang="en-GB" dirty="0"/>
              <a:t>, i.e., large boulders closest to source, finest silts and clays furthest from source</a:t>
            </a:r>
            <a:r>
              <a:rPr lang="en-GB" dirty="0" smtClean="0"/>
              <a:t>.</a:t>
            </a:r>
          </a:p>
          <a:p>
            <a:pPr marL="285750" lvl="0" indent="-285750" algn="just">
              <a:buFont typeface="Wingdings" pitchFamily="2" charset="2"/>
              <a:buChar char="§"/>
            </a:pPr>
            <a:endParaRPr lang="en-GB" dirty="0"/>
          </a:p>
          <a:p>
            <a:pPr marL="285750" lvl="0" indent="-285750" algn="just">
              <a:buFont typeface="Wingdings" pitchFamily="2" charset="2"/>
              <a:buChar char="§"/>
            </a:pPr>
            <a:r>
              <a:rPr lang="en-GB" b="1" dirty="0" smtClean="0">
                <a:solidFill>
                  <a:srgbClr val="0070C0"/>
                </a:solidFill>
              </a:rPr>
              <a:t>Wind blowing</a:t>
            </a:r>
            <a:r>
              <a:rPr lang="en-GB" dirty="0" smtClean="0"/>
              <a:t> </a:t>
            </a:r>
            <a:r>
              <a:rPr lang="en-GB" b="1" dirty="0" smtClean="0">
                <a:solidFill>
                  <a:srgbClr val="0070C0"/>
                </a:solidFill>
              </a:rPr>
              <a:t>over dry, mixed loose sediment removes finer particles, depositing them as, for example , sand dunes found at the back of a beach. </a:t>
            </a:r>
            <a:r>
              <a:rPr lang="en-GB" dirty="0" smtClean="0"/>
              <a:t>Larger particles are left behind, so with the removal of fine particles from a desert, the remaining material forms a stony desert floor.</a:t>
            </a:r>
          </a:p>
          <a:p>
            <a:pPr marL="285750" lvl="0" indent="-285750" algn="just">
              <a:buFont typeface="Wingdings" pitchFamily="2" charset="2"/>
              <a:buChar char="§"/>
            </a:pPr>
            <a:endParaRPr lang="en-GB" dirty="0"/>
          </a:p>
        </p:txBody>
      </p:sp>
      <p:sp>
        <p:nvSpPr>
          <p:cNvPr id="3" name="Rectangle 2"/>
          <p:cNvSpPr/>
          <p:nvPr/>
        </p:nvSpPr>
        <p:spPr>
          <a:xfrm>
            <a:off x="755576" y="419382"/>
            <a:ext cx="7416824" cy="954107"/>
          </a:xfrm>
          <a:prstGeom prst="rect">
            <a:avLst/>
          </a:prstGeom>
          <a:solidFill>
            <a:schemeClr val="bg1">
              <a:lumMod val="85000"/>
            </a:schemeClr>
          </a:solidFill>
        </p:spPr>
        <p:txBody>
          <a:bodyPr wrap="square">
            <a:spAutoFit/>
          </a:bodyPr>
          <a:lstStyle/>
          <a:p>
            <a:r>
              <a:rPr lang="en-GB" sz="2800" b="1" dirty="0">
                <a:solidFill>
                  <a:srgbClr val="0070C0"/>
                </a:solidFill>
              </a:rPr>
              <a:t>Transportation imparts important characteristics to the sediments as follows:</a:t>
            </a:r>
          </a:p>
        </p:txBody>
      </p:sp>
    </p:spTree>
    <p:extLst>
      <p:ext uri="{BB962C8B-B14F-4D97-AF65-F5344CB8AC3E}">
        <p14:creationId xmlns:p14="http://schemas.microsoft.com/office/powerpoint/2010/main" val="343330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692696"/>
            <a:ext cx="8396386" cy="5386090"/>
          </a:xfrm>
          <a:prstGeom prst="rect">
            <a:avLst/>
          </a:prstGeom>
        </p:spPr>
        <p:txBody>
          <a:bodyPr wrap="square">
            <a:spAutoFit/>
          </a:bodyPr>
          <a:lstStyle/>
          <a:p>
            <a:r>
              <a:rPr lang="en-GB" sz="3200" b="1" dirty="0" smtClean="0">
                <a:solidFill>
                  <a:srgbClr val="0070C0"/>
                </a:solidFill>
              </a:rPr>
              <a:t>Phase 2: Deposition</a:t>
            </a:r>
          </a:p>
          <a:p>
            <a:endParaRPr lang="en-GB" sz="2400" dirty="0">
              <a:solidFill>
                <a:srgbClr val="0070C0"/>
              </a:solidFill>
            </a:endParaRPr>
          </a:p>
          <a:p>
            <a:pPr marL="285750" indent="-285750">
              <a:buFont typeface="Arial" pitchFamily="34" charset="0"/>
              <a:buChar char="•"/>
            </a:pPr>
            <a:r>
              <a:rPr lang="en-GB" dirty="0">
                <a:solidFill>
                  <a:srgbClr val="0070C0"/>
                </a:solidFill>
              </a:rPr>
              <a:t>Deposition mostly occurs in or through the agency of water. </a:t>
            </a:r>
            <a:endParaRPr lang="en-GB" dirty="0" smtClean="0">
              <a:solidFill>
                <a:srgbClr val="0070C0"/>
              </a:solidFill>
            </a:endParaRPr>
          </a:p>
          <a:p>
            <a:endParaRPr lang="en-GB" dirty="0"/>
          </a:p>
          <a:p>
            <a:pPr marL="285750" indent="-285750">
              <a:buFont typeface="Arial" pitchFamily="34" charset="0"/>
              <a:buChar char="•"/>
            </a:pPr>
            <a:r>
              <a:rPr lang="en-GB" dirty="0" smtClean="0"/>
              <a:t>When </a:t>
            </a:r>
            <a:r>
              <a:rPr lang="en-GB" dirty="0"/>
              <a:t>moving water that is carrying a burden of sediment slows down, e.g., when a river enters a lake or the sea, or a flood dissipates, its sediment carrying capacity significantly reduces and it drops </a:t>
            </a:r>
            <a:r>
              <a:rPr lang="en-GB" dirty="0" smtClean="0"/>
              <a:t>the </a:t>
            </a:r>
            <a:r>
              <a:rPr lang="en-GB" dirty="0"/>
              <a:t>load. </a:t>
            </a:r>
            <a:endParaRPr lang="en-GB" dirty="0" smtClean="0"/>
          </a:p>
          <a:p>
            <a:endParaRPr lang="en-GB" dirty="0" smtClean="0"/>
          </a:p>
          <a:p>
            <a:pPr marL="285750" indent="-285750">
              <a:buFont typeface="Arial" pitchFamily="34" charset="0"/>
              <a:buChar char="•"/>
            </a:pPr>
            <a:r>
              <a:rPr lang="en-GB" b="1" dirty="0" smtClean="0">
                <a:solidFill>
                  <a:srgbClr val="0070C0"/>
                </a:solidFill>
              </a:rPr>
              <a:t>The </a:t>
            </a:r>
            <a:r>
              <a:rPr lang="en-GB" b="1" dirty="0">
                <a:solidFill>
                  <a:srgbClr val="0070C0"/>
                </a:solidFill>
              </a:rPr>
              <a:t>heaviest particles drop out first, finest particles last (Stoke's Law</a:t>
            </a:r>
            <a:r>
              <a:rPr lang="en-GB" b="1" dirty="0" smtClean="0">
                <a:solidFill>
                  <a:srgbClr val="0070C0"/>
                </a:solidFill>
              </a:rPr>
              <a:t>).</a:t>
            </a:r>
          </a:p>
          <a:p>
            <a:endParaRPr lang="en-GB" b="1" dirty="0" smtClean="0">
              <a:solidFill>
                <a:srgbClr val="0070C0"/>
              </a:solidFill>
            </a:endParaRPr>
          </a:p>
          <a:p>
            <a:pPr marL="285750" indent="-285750">
              <a:buFont typeface="Arial" pitchFamily="34" charset="0"/>
              <a:buChar char="•"/>
            </a:pPr>
            <a:r>
              <a:rPr lang="en-GB" b="1" dirty="0" smtClean="0">
                <a:solidFill>
                  <a:srgbClr val="0070C0"/>
                </a:solidFill>
              </a:rPr>
              <a:t>Continuous </a:t>
            </a:r>
            <a:r>
              <a:rPr lang="en-GB" b="1" dirty="0">
                <a:solidFill>
                  <a:srgbClr val="0070C0"/>
                </a:solidFill>
              </a:rPr>
              <a:t>and repeated deposition builds up the thickness </a:t>
            </a:r>
            <a:r>
              <a:rPr lang="en-GB" dirty="0"/>
              <a:t>of the sediment deposit. </a:t>
            </a:r>
            <a:endParaRPr lang="en-GB" dirty="0" smtClean="0"/>
          </a:p>
          <a:p>
            <a:pPr marL="285750" indent="-285750">
              <a:buFont typeface="Arial" pitchFamily="34" charset="0"/>
              <a:buChar char="•"/>
            </a:pPr>
            <a:endParaRPr lang="en-GB" dirty="0" smtClean="0"/>
          </a:p>
          <a:p>
            <a:pPr marL="285750" indent="-285750">
              <a:buFont typeface="Arial" pitchFamily="34" charset="0"/>
              <a:buChar char="•"/>
            </a:pPr>
            <a:r>
              <a:rPr lang="en-GB" b="1" dirty="0" smtClean="0">
                <a:solidFill>
                  <a:srgbClr val="0070C0"/>
                </a:solidFill>
              </a:rPr>
              <a:t>Rapid </a:t>
            </a:r>
            <a:r>
              <a:rPr lang="en-GB" b="1" dirty="0">
                <a:solidFill>
                  <a:srgbClr val="0070C0"/>
                </a:solidFill>
              </a:rPr>
              <a:t>deposition of thick beds of sediment can occur in flood conditions</a:t>
            </a:r>
            <a:r>
              <a:rPr lang="en-GB" b="1" dirty="0" smtClean="0">
                <a:solidFill>
                  <a:srgbClr val="0070C0"/>
                </a:solidFill>
              </a:rPr>
              <a:t>.</a:t>
            </a:r>
          </a:p>
          <a:p>
            <a:endParaRPr lang="en-GB" dirty="0" smtClean="0"/>
          </a:p>
          <a:p>
            <a:r>
              <a:rPr lang="en-GB" dirty="0" smtClean="0"/>
              <a:t>    </a:t>
            </a:r>
            <a:r>
              <a:rPr lang="en-GB" b="1" dirty="0" smtClean="0">
                <a:solidFill>
                  <a:srgbClr val="0070C0"/>
                </a:solidFill>
              </a:rPr>
              <a:t>If the water speed slows gradually, coarser material</a:t>
            </a:r>
          </a:p>
          <a:p>
            <a:r>
              <a:rPr lang="en-GB" b="1" dirty="0" smtClean="0">
                <a:solidFill>
                  <a:srgbClr val="0070C0"/>
                </a:solidFill>
              </a:rPr>
              <a:t>    is deposited first with the finer material above. </a:t>
            </a:r>
          </a:p>
          <a:p>
            <a:r>
              <a:rPr lang="en-GB" dirty="0" smtClean="0"/>
              <a:t>    This is a ‘</a:t>
            </a:r>
            <a:r>
              <a:rPr lang="en-GB" b="1" dirty="0" smtClean="0">
                <a:solidFill>
                  <a:srgbClr val="0070C0"/>
                </a:solidFill>
              </a:rPr>
              <a:t>graded</a:t>
            </a:r>
            <a:r>
              <a:rPr lang="en-GB" dirty="0" smtClean="0"/>
              <a:t>’ bed.</a:t>
            </a:r>
            <a:endParaRPr lang="en-GB" dirty="0"/>
          </a:p>
        </p:txBody>
      </p:sp>
      <p:sp>
        <p:nvSpPr>
          <p:cNvPr id="4" name="TextBox 3"/>
          <p:cNvSpPr txBox="1"/>
          <p:nvPr/>
        </p:nvSpPr>
        <p:spPr>
          <a:xfrm>
            <a:off x="221174" y="6453336"/>
            <a:ext cx="8500536" cy="215444"/>
          </a:xfrm>
          <a:prstGeom prst="rect">
            <a:avLst/>
          </a:prstGeom>
          <a:solidFill>
            <a:schemeClr val="bg1"/>
          </a:solidFill>
        </p:spPr>
        <p:txBody>
          <a:bodyPr wrap="square" rtlCol="0">
            <a:spAutoFit/>
          </a:bodyPr>
          <a:lstStyle/>
          <a:p>
            <a:endParaRPr lang="en-GB" sz="800" dirty="0"/>
          </a:p>
        </p:txBody>
      </p:sp>
      <p:pic>
        <p:nvPicPr>
          <p:cNvPr id="1026" name="Picture 2" descr="http://www.outreach.canterbury.ac.nz/resources/geology/glossary/gradedbedding.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4101" y="4973008"/>
            <a:ext cx="2899519" cy="1655604"/>
          </a:xfrm>
          <a:prstGeom prst="rect">
            <a:avLst/>
          </a:prstGeom>
          <a:noFill/>
          <a:extLst>
            <a:ext uri="{909E8E84-426E-40DD-AFC4-6F175D3DCCD1}">
              <a14:hiddenFill xmlns:a14="http://schemas.microsoft.com/office/drawing/2010/main">
                <a:solidFill>
                  <a:srgbClr val="FFFFFF"/>
                </a:solidFill>
              </a14:hiddenFill>
            </a:ext>
          </a:extLst>
        </p:spPr>
      </p:pic>
      <p:sp>
        <p:nvSpPr>
          <p:cNvPr id="3" name="Left-Up Arrow 2"/>
          <p:cNvSpPr/>
          <p:nvPr/>
        </p:nvSpPr>
        <p:spPr>
          <a:xfrm>
            <a:off x="8244408" y="3385741"/>
            <a:ext cx="410267" cy="1868590"/>
          </a:xfrm>
          <a:prstGeom prst="leftUpArrow">
            <a:avLst>
              <a:gd name="adj1" fmla="val 25000"/>
              <a:gd name="adj2" fmla="val 25502"/>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a:off x="5292080" y="6165304"/>
            <a:ext cx="576064"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208850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5536" y="2996952"/>
            <a:ext cx="8322241" cy="2425268"/>
          </a:xfrm>
          <a:prstGeom prst="rect">
            <a:avLst/>
          </a:prstGeom>
          <a:ln w="76200">
            <a:solidFill>
              <a:schemeClr val="tx1"/>
            </a:solidFill>
          </a:ln>
        </p:spPr>
      </p:pic>
      <p:cxnSp>
        <p:nvCxnSpPr>
          <p:cNvPr id="3" name="Straight Connector 2"/>
          <p:cNvCxnSpPr/>
          <p:nvPr/>
        </p:nvCxnSpPr>
        <p:spPr>
          <a:xfrm>
            <a:off x="395535" y="2996952"/>
            <a:ext cx="832224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7164288" y="6165304"/>
            <a:ext cx="1625317" cy="369332"/>
          </a:xfrm>
          <a:prstGeom prst="rect">
            <a:avLst/>
          </a:prstGeom>
        </p:spPr>
        <p:txBody>
          <a:bodyPr wrap="none">
            <a:spAutoFit/>
          </a:bodyPr>
          <a:lstStyle/>
          <a:p>
            <a:r>
              <a:rPr lang="en-GB" b="1" dirty="0">
                <a:solidFill>
                  <a:srgbClr val="0070C0"/>
                </a:solidFill>
              </a:rPr>
              <a:t>COPY DOWN</a:t>
            </a:r>
          </a:p>
        </p:txBody>
      </p:sp>
      <p:sp>
        <p:nvSpPr>
          <p:cNvPr id="5" name="TextBox 4"/>
          <p:cNvSpPr txBox="1"/>
          <p:nvPr/>
        </p:nvSpPr>
        <p:spPr>
          <a:xfrm>
            <a:off x="395535" y="1844824"/>
            <a:ext cx="5256584" cy="369332"/>
          </a:xfrm>
          <a:prstGeom prst="rect">
            <a:avLst/>
          </a:prstGeom>
          <a:noFill/>
        </p:spPr>
        <p:txBody>
          <a:bodyPr wrap="square" rtlCol="0">
            <a:spAutoFit/>
          </a:bodyPr>
          <a:lstStyle/>
          <a:p>
            <a:r>
              <a:rPr lang="en-GB" b="1" dirty="0" smtClean="0">
                <a:solidFill>
                  <a:srgbClr val="0070C0"/>
                </a:solidFill>
              </a:rPr>
              <a:t>Deposition Exercise</a:t>
            </a:r>
            <a:endParaRPr lang="en-GB" b="1" dirty="0">
              <a:solidFill>
                <a:srgbClr val="0070C0"/>
              </a:solidFill>
            </a:endParaRPr>
          </a:p>
        </p:txBody>
      </p:sp>
      <p:sp>
        <p:nvSpPr>
          <p:cNvPr id="6" name="TextBox 5"/>
          <p:cNvSpPr txBox="1"/>
          <p:nvPr/>
        </p:nvSpPr>
        <p:spPr>
          <a:xfrm>
            <a:off x="371889" y="767606"/>
            <a:ext cx="8136904" cy="1077218"/>
          </a:xfrm>
          <a:prstGeom prst="rect">
            <a:avLst/>
          </a:prstGeom>
          <a:noFill/>
        </p:spPr>
        <p:txBody>
          <a:bodyPr wrap="square" rtlCol="0">
            <a:spAutoFit/>
          </a:bodyPr>
          <a:lstStyle/>
          <a:p>
            <a:r>
              <a:rPr lang="en-GB" sz="3200" b="1" dirty="0" smtClean="0">
                <a:solidFill>
                  <a:srgbClr val="0070C0"/>
                </a:solidFill>
              </a:rPr>
              <a:t>Main Structures by Deposition in Sedimentary strata.</a:t>
            </a:r>
            <a:endParaRPr lang="en-GB" sz="3200" b="1" dirty="0">
              <a:solidFill>
                <a:srgbClr val="0070C0"/>
              </a:solidFill>
            </a:endParaRPr>
          </a:p>
        </p:txBody>
      </p:sp>
    </p:spTree>
    <p:extLst>
      <p:ext uri="{BB962C8B-B14F-4D97-AF65-F5344CB8AC3E}">
        <p14:creationId xmlns:p14="http://schemas.microsoft.com/office/powerpoint/2010/main" val="313921086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C:\Users\Guest.Allan_PC\Desktop\Forms.png"/>
          <p:cNvPicPr>
            <a:picLocks noChangeAspect="1" noChangeArrowheads="1"/>
          </p:cNvPicPr>
          <p:nvPr/>
        </p:nvPicPr>
        <p:blipFill>
          <a:blip r:embed="rId2" cstate="print"/>
          <a:srcRect/>
          <a:stretch>
            <a:fillRect/>
          </a:stretch>
        </p:blipFill>
        <p:spPr bwMode="auto">
          <a:xfrm>
            <a:off x="323528" y="2564904"/>
            <a:ext cx="8486775" cy="2584450"/>
          </a:xfrm>
          <a:prstGeom prst="rect">
            <a:avLst/>
          </a:prstGeom>
          <a:noFill/>
        </p:spPr>
      </p:pic>
      <p:sp>
        <p:nvSpPr>
          <p:cNvPr id="3" name="TextBox 2"/>
          <p:cNvSpPr txBox="1"/>
          <p:nvPr/>
        </p:nvSpPr>
        <p:spPr>
          <a:xfrm>
            <a:off x="371889" y="767606"/>
            <a:ext cx="8136904" cy="1077218"/>
          </a:xfrm>
          <a:prstGeom prst="rect">
            <a:avLst/>
          </a:prstGeom>
          <a:noFill/>
        </p:spPr>
        <p:txBody>
          <a:bodyPr wrap="square" rtlCol="0">
            <a:spAutoFit/>
          </a:bodyPr>
          <a:lstStyle/>
          <a:p>
            <a:r>
              <a:rPr lang="en-GB" sz="3200" b="1" dirty="0" smtClean="0">
                <a:solidFill>
                  <a:srgbClr val="0070C0"/>
                </a:solidFill>
              </a:rPr>
              <a:t>Main Structures by Deposition in Sedimentary strata.</a:t>
            </a:r>
            <a:endParaRPr lang="en-GB" sz="3200" b="1" dirty="0">
              <a:solidFill>
                <a:srgbClr val="0070C0"/>
              </a:solidFill>
            </a:endParaRPr>
          </a:p>
        </p:txBody>
      </p:sp>
      <p:sp>
        <p:nvSpPr>
          <p:cNvPr id="4" name="TextBox 3"/>
          <p:cNvSpPr txBox="1"/>
          <p:nvPr/>
        </p:nvSpPr>
        <p:spPr>
          <a:xfrm>
            <a:off x="323528" y="1916832"/>
            <a:ext cx="5256584" cy="369332"/>
          </a:xfrm>
          <a:prstGeom prst="rect">
            <a:avLst/>
          </a:prstGeom>
          <a:noFill/>
        </p:spPr>
        <p:txBody>
          <a:bodyPr wrap="square" rtlCol="0">
            <a:spAutoFit/>
          </a:bodyPr>
          <a:lstStyle/>
          <a:p>
            <a:r>
              <a:rPr lang="en-GB" b="1" dirty="0" smtClean="0">
                <a:solidFill>
                  <a:srgbClr val="0070C0"/>
                </a:solidFill>
              </a:rPr>
              <a:t>Deposition Exercise</a:t>
            </a:r>
            <a:endParaRPr lang="en-GB" b="1" dirty="0">
              <a:solidFill>
                <a:srgbClr val="0070C0"/>
              </a:solidFill>
            </a:endParaRPr>
          </a:p>
        </p:txBody>
      </p:sp>
      <p:sp>
        <p:nvSpPr>
          <p:cNvPr id="5" name="Rectangle 4"/>
          <p:cNvSpPr/>
          <p:nvPr/>
        </p:nvSpPr>
        <p:spPr>
          <a:xfrm>
            <a:off x="7164288" y="6165304"/>
            <a:ext cx="1625317" cy="369332"/>
          </a:xfrm>
          <a:prstGeom prst="rect">
            <a:avLst/>
          </a:prstGeom>
        </p:spPr>
        <p:txBody>
          <a:bodyPr wrap="none">
            <a:spAutoFit/>
          </a:bodyPr>
          <a:lstStyle/>
          <a:p>
            <a:r>
              <a:rPr lang="en-GB" b="1" dirty="0">
                <a:solidFill>
                  <a:srgbClr val="0070C0"/>
                </a:solidFill>
              </a:rPr>
              <a:t>COPY DOWN</a:t>
            </a: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16632"/>
            <a:ext cx="8748464" cy="461665"/>
          </a:xfrm>
          <a:prstGeom prst="rect">
            <a:avLst/>
          </a:prstGeom>
          <a:noFill/>
        </p:spPr>
        <p:txBody>
          <a:bodyPr wrap="square" rtlCol="0">
            <a:spAutoFit/>
          </a:bodyPr>
          <a:lstStyle/>
          <a:p>
            <a:pPr algn="ctr"/>
            <a:r>
              <a:rPr lang="en-GB" sz="2400" dirty="0" smtClean="0"/>
              <a:t>IDENTIFY THE STRUCTURES  IN SEDIMENTARY STRATA</a:t>
            </a:r>
            <a:endParaRPr lang="en-GB" sz="2400"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1052736"/>
            <a:ext cx="1759948" cy="3095244"/>
          </a:xfrm>
          <a:prstGeom prst="rect">
            <a:avLst/>
          </a:prstGeom>
          <a:ln w="19050">
            <a:solidFill>
              <a:schemeClr val="tx1"/>
            </a:solidFill>
          </a:ln>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650" y="4365104"/>
            <a:ext cx="3387527" cy="2267071"/>
          </a:xfrm>
          <a:prstGeom prst="rect">
            <a:avLst/>
          </a:prstGeom>
          <a:ln w="19050">
            <a:solidFill>
              <a:schemeClr val="tx1"/>
            </a:solidFill>
          </a:ln>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63888" y="4365103"/>
            <a:ext cx="3136392" cy="2267071"/>
          </a:xfrm>
          <a:prstGeom prst="rect">
            <a:avLst/>
          </a:prstGeom>
          <a:ln w="19050">
            <a:solidFill>
              <a:schemeClr val="tx1"/>
            </a:solidFill>
          </a:ln>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650" y="1052736"/>
            <a:ext cx="2327148" cy="3095244"/>
          </a:xfrm>
          <a:prstGeom prst="rect">
            <a:avLst/>
          </a:prstGeom>
          <a:ln w="19050">
            <a:solidFill>
              <a:schemeClr val="tx1"/>
            </a:solidFill>
          </a:ln>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81648" y="3536930"/>
            <a:ext cx="2327148" cy="3095244"/>
          </a:xfrm>
          <a:prstGeom prst="rect">
            <a:avLst/>
          </a:prstGeom>
          <a:ln w="19050">
            <a:solidFill>
              <a:schemeClr val="tx1"/>
            </a:solidFill>
          </a:ln>
        </p:spPr>
      </p:pic>
      <p:sp>
        <p:nvSpPr>
          <p:cNvPr id="13" name="TextBox 12"/>
          <p:cNvSpPr txBox="1"/>
          <p:nvPr/>
        </p:nvSpPr>
        <p:spPr>
          <a:xfrm>
            <a:off x="1934071" y="3645024"/>
            <a:ext cx="288032" cy="369332"/>
          </a:xfrm>
          <a:prstGeom prst="rect">
            <a:avLst/>
          </a:prstGeom>
          <a:noFill/>
        </p:spPr>
        <p:txBody>
          <a:bodyPr wrap="square" rtlCol="0">
            <a:spAutoFit/>
          </a:bodyPr>
          <a:lstStyle/>
          <a:p>
            <a:r>
              <a:rPr lang="en-GB" b="1" dirty="0" smtClean="0"/>
              <a:t>A</a:t>
            </a:r>
            <a:endParaRPr lang="en-GB" b="1" dirty="0"/>
          </a:p>
        </p:txBody>
      </p:sp>
      <p:sp>
        <p:nvSpPr>
          <p:cNvPr id="14" name="TextBox 13"/>
          <p:cNvSpPr txBox="1"/>
          <p:nvPr/>
        </p:nvSpPr>
        <p:spPr>
          <a:xfrm>
            <a:off x="3851920" y="3573016"/>
            <a:ext cx="288032" cy="369332"/>
          </a:xfrm>
          <a:prstGeom prst="rect">
            <a:avLst/>
          </a:prstGeom>
          <a:noFill/>
        </p:spPr>
        <p:txBody>
          <a:bodyPr wrap="square" rtlCol="0">
            <a:spAutoFit/>
          </a:bodyPr>
          <a:lstStyle/>
          <a:p>
            <a:r>
              <a:rPr lang="en-GB" b="1" dirty="0" smtClean="0"/>
              <a:t>B</a:t>
            </a:r>
            <a:endParaRPr lang="en-GB" b="1" dirty="0"/>
          </a:p>
        </p:txBody>
      </p:sp>
      <p:sp>
        <p:nvSpPr>
          <p:cNvPr id="15" name="Rectangle 14"/>
          <p:cNvSpPr/>
          <p:nvPr/>
        </p:nvSpPr>
        <p:spPr>
          <a:xfrm>
            <a:off x="6204488" y="6100869"/>
            <a:ext cx="367408" cy="369332"/>
          </a:xfrm>
          <a:prstGeom prst="rect">
            <a:avLst/>
          </a:prstGeom>
        </p:spPr>
        <p:txBody>
          <a:bodyPr wrap="none">
            <a:spAutoFit/>
          </a:bodyPr>
          <a:lstStyle/>
          <a:p>
            <a:r>
              <a:rPr lang="en-GB" b="1" dirty="0" smtClean="0"/>
              <a:t>D</a:t>
            </a:r>
            <a:endParaRPr lang="en-GB" b="1" dirty="0"/>
          </a:p>
        </p:txBody>
      </p:sp>
      <p:sp>
        <p:nvSpPr>
          <p:cNvPr id="16" name="Rectangle 15"/>
          <p:cNvSpPr/>
          <p:nvPr/>
        </p:nvSpPr>
        <p:spPr>
          <a:xfrm>
            <a:off x="2987824" y="6093296"/>
            <a:ext cx="340158" cy="369332"/>
          </a:xfrm>
          <a:prstGeom prst="rect">
            <a:avLst/>
          </a:prstGeom>
        </p:spPr>
        <p:txBody>
          <a:bodyPr wrap="none">
            <a:spAutoFit/>
          </a:bodyPr>
          <a:lstStyle/>
          <a:p>
            <a:r>
              <a:rPr lang="en-GB" b="1" dirty="0" smtClean="0"/>
              <a:t>C</a:t>
            </a:r>
            <a:endParaRPr lang="en-GB" b="1" dirty="0"/>
          </a:p>
        </p:txBody>
      </p:sp>
      <p:sp>
        <p:nvSpPr>
          <p:cNvPr id="18" name="Rectangle 17"/>
          <p:cNvSpPr/>
          <p:nvPr/>
        </p:nvSpPr>
        <p:spPr>
          <a:xfrm>
            <a:off x="8592182" y="6262842"/>
            <a:ext cx="314510" cy="369332"/>
          </a:xfrm>
          <a:prstGeom prst="rect">
            <a:avLst/>
          </a:prstGeom>
        </p:spPr>
        <p:txBody>
          <a:bodyPr wrap="none">
            <a:spAutoFit/>
          </a:bodyPr>
          <a:lstStyle/>
          <a:p>
            <a:r>
              <a:rPr lang="en-GB" b="1" dirty="0" smtClean="0"/>
              <a:t>F</a:t>
            </a:r>
            <a:endParaRPr lang="en-GB" b="1" dirty="0"/>
          </a:p>
        </p:txBody>
      </p:sp>
      <p:sp>
        <p:nvSpPr>
          <p:cNvPr id="19" name="TextBox 18"/>
          <p:cNvSpPr txBox="1"/>
          <p:nvPr/>
        </p:nvSpPr>
        <p:spPr>
          <a:xfrm>
            <a:off x="683568" y="606605"/>
            <a:ext cx="7776864" cy="338554"/>
          </a:xfrm>
          <a:prstGeom prst="rect">
            <a:avLst/>
          </a:prstGeom>
          <a:noFill/>
        </p:spPr>
        <p:txBody>
          <a:bodyPr wrap="square" rtlCol="0">
            <a:spAutoFit/>
          </a:bodyPr>
          <a:lstStyle/>
          <a:p>
            <a:pPr algn="ctr"/>
            <a:r>
              <a:rPr lang="en-GB" sz="1600" b="1" dirty="0" smtClean="0"/>
              <a:t>And identify under what conditions  they are most likely to have occurred.</a:t>
            </a:r>
            <a:endParaRPr lang="en-GB" sz="1600" b="1" dirty="0"/>
          </a:p>
        </p:txBody>
      </p:sp>
      <p:pic>
        <p:nvPicPr>
          <p:cNvPr id="1026" name="Picture 2"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374975" y="-26014363"/>
            <a:ext cx="7620000" cy="34385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527375" y="-25861963"/>
            <a:ext cx="7620000" cy="34385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679775" y="-25709563"/>
            <a:ext cx="7620000" cy="3438525"/>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8" descr="data:image/jpeg;base64,/9j/4AAQSkZJRgABAQAAAQABAAD/2wCEAAkGBhQSERUUExMWFRUWFxsaGBgYGBoYGBobGhcYGxcYGBwbGyYeGhojGRcYHy8gIycpLCwsGB4xNTAqNSYrLCkBCQoKDgwOGg8PGiwkHCQsLCwsLCwsLCwsLCwsLCwsLCwsLCwsLCwsLCwsLCwsLCwsLCwsLCwsLCwsLCwsKSwsLP/AABEIAJcBTgMBIgACEQEDEQH/xAAcAAACAwEBAQEAAAAAAAAAAAADBAECBQAGBwj/xABCEAABAgQDBQUGBAMHBAMAAAABAhEAAyExBBJBBVFhcYEGIjKRoRMUscHR8EJS4fEjYoIVM1NykqKyFkPC0gck4v/EABkBAQEBAQEBAAAAAAAAAAAAAAEAAgMEBf/EACIRAQEBAAICAwEAAwEAAAAAAAABEQISITEDE0FRIjJxYf/aAAwDAQACEQMRAD8Aptbb80rORX8NHdUAm7mpJ1L0d42ROTia99MpJfLLlrClgMMoymr1D6VLPGXsvAJyzl4iYr2XtVFKUjKnulRJUspIYlTMAS4i6dpIVLWpmQvuhIFkC7h3vZo+fbXeRrT9rSiGUfYMDlSXYhPiehWbgOR0OquL2mpgoTkhKtMmeWkUcBWXM5Y1UAxOgpCGzQZyky5OdCLFiMw3kAk0A+6tDe08BJmyk5iqWhBZCiUuw7pUQALnc7ksGgtWNPAbVC5iAcuVUvIAkOr2mhUGoCB3Tbk7RXaE8lQqEioKgahndTWahFHPqI1dhbBl4fDgywJilpze0KT3goPmcgMG4trCE7ZqSaKQAlsoRmSA1AxLOBQMXFNYxb5aLYJlJKilaZYBIWtTrUxI8FVEUJ7wA8g+FJUB7QvilpVMBC0lkpBzZu6RlAcs3JmjeOzpszLLAWBqpIzFgoku1TUnc9LtG9sTs2SsrnoUzBKEKU+VIr3iGJsHcnjDNovhm4XGEAADOe6kICSoghIJc5RT+Y0F42pWIQKKSAprUL8Elqh9Y1J6PZIKjMCUj8ymSAN547y55x5Tbm15CQpOZRWpZQkgAl2TmWFXZLtVi4YWguqYHjdqDOXVLlpzMAUpUdQVUVZ6VDU1i0/F4eWkZpntCQSwZTZGHeASBvJ5Gsee2QpBxKs0z2hDZHzS6g73zO7Fm31MMYzBzJ8wTEJCFJsokJSRVg7EkGtCbFzxdqxpyZyZiTNMqaEu6WWEpOYBgcrMw3uzx07EqUk+zRLSQO6Vk3LsdX6vDBxEuaFKIJQlRS6lCqkllDJ4SxdzThvjF2jKlnMQ4BHdZ2F7ukhJrqSOEW1IxuAmglUualSxXKVAjgA4cEhSWFNecYu1UYnMlS1gZh3UCaE5RoCAoCrcfWA4/AUJlOvvEACr0Ds19PKExLmMHCuoceRDFnh8oxg1zHUFGZlSRnIUFFqgAOsAu9wfhHTcFOUlas0xMquUqWpKiQAWGVTk0ahIFYCnZysjpAKy3d7zkUswYF23PAxgZss+BZBVUpLgjwkZk0INRrrxh8kTB9p1JnBcwlYA8OYs+lARFdobeVMm50lcsECiVqIBo7V31jFRgE+0Ki5qWB0raCg1vTRoL4/U2TtxSkpTnUAgeJyhaiakqIJevGw00z5uLmD/ALsw8QtTcrwspTAiKF1JIdrH74wSrDuHxswEkTFuRV1rIZtA7A8Q0NzsetCmzrUdO8oM26rHnGNnCdbxo4PGEpIZwGLHhuOlPlGtqw8cdMyulan1GYkkXLAkjr6wpitormMUrWOUw/WsUwG0ZYCgoEq/Cad0KoS29n84WxGKBV3UskAAClgGc0qSz9YtWLjFTP8AFmf61/WLDEzNJsxuK1fWBZwS4+EMS5e+H2D2zsUoXUtSi2V5igAd5qzDjGh79lHeCpsx3fOtKAaMAkNnHPla+Xs+dlWBny5qA3VWlqDqaRvy9syMMkGWn2kwk96wABYksx6JpSpMFqJ7bkTZDyzOmGYopUboypANCN5UaNcAGlBCeAw88gqVMmZRYurKTQBLks9X6QkjFqMwzFNMJVmOZy/+arnziy15ylahlyqdIAISK1y10pd4J/U3p20pyUZSoks3i32OYKBem9ucZmExi3A9op3FSosA9dRo+sdtbFS0hpeYk1JUoHUNQMBrGSnFEWeutLQdjh6btFZWWmKIcgHMRQFgWeloorFL/wARfRSvrAEyku+usWJIt99YksvGTGpMX/qU/wAYoqdNTQrmODXvqs3O8HVPAYIlkH8xqemggTFyTeDyVU4yZ/iTP9avrFffpgIHtF1P51fWCiU/PnAFJrYxYlvfZn+Iv/Wr6xudjMZMOJU8xZ/hKpmU3il8Y86v7843OxI/+yo6eyV550Rr497Rcsx6ra0jNNlJWruBBaoKUApckgjxM/KEsIJU4ASTkemVaQUtc5U2ck6AC73jB23il+1UkqfNUsbC2XqNOMew7M7KQhu6FTMozDwhJJqHJHhdiN5hrJrYfZ3JKmLnZUEqLFJSkKDAd8IdhQ91+YMIbH2GMZiCZivaSZRbuslNLC9EgdTHophQZYlmYpYU4VQADM3dBQ1nvXfWL4rbmG2dJYIEsEtkTUOznqQ194vFM90Hlyps2WyUhCVMxcqLE34U4vXhFTsRBYTE5gNTppQjgbR5Wf8A/KZKXCSFFBYEDK9nO8CrDgX3QWR2nR7NK1TE1D5E7zQAOdD87M0Yue15b2z1IRnl4ZJRlsVAkOSXWagq82szRbFdo0omhK2zKICA4BygOolywBUwvWkYuG2rLQlSlEhTLXksyQCkFdbEgmrXGsK41Uh0zcRJkTFhyPxBkl05apGeoL95tLxqVY2trbRXmyy8zrBJJzFMtKA7hIZyTxq4rSMXZKM5mTFoPdXllEuCTctWhKlCtaOHNYztq9qyweW7MopSopBZYLFuTVJHetDcjtSEibmPtDmOapZy1Ek3DO7tQa0EH4SZ7HTJmIM9apSJaS6kuZilZgQQMvd1IqekPbXwc0JAwyKJllKQxKAGdbm2bwgf1MDaF8LtoLBAKQkAFaQEpRLSXCT4nUVEZQlKd/CMvtR2kM4hCKS0/wC4m5c6U3Q1NPaM3LhEhBUpbkzFHMm6XUEuxAqlg1eseOmbQIWCkmoNaP8AfGKTsfNWXXmfiXzMaHyYV3QD3JJOcJUFakqLcQ0RNJ2gS2ZIUaUJIoOXD4eXsMJtxasLnKyEiiZYJLZQUkklKj+F7XYx4YyT4hWCIxoyZF95i4SAxGZnILP+F6/WD/qelVtRExKDMw5cDKlSVMjvMn8Nu6SHNbuYQ98EiUsSZqk5ie6FAt4Q5Lu5D74x1bQKR3SQNGvxc3JhNa98GnElTqpWnpFTQszUissNQconO55QoGYprAk6B/rF5b3Ibhu4RZg7xKZSjYOIipMD/ERUTNBprDAw6jYKJ5GK+5TAUj2agnUs1OusSLSkVJOvwgiLwHGoWkgg0FePUQSSHqx6RZ+oVAY9ac41JclRA7p+EAlzShyEM4ub+tH+sW96Vqp3rX6wyiuWyTUDMDfcRAJ00MAzl/WzxyzxiAofYg1YIJ4AACWL1U5c8GdgAIoZinDEAB6M19zcY5udKwMkHU9DElPZEkd7X4xeUKA2P3SINWYtXSCoRrpdoCAv2hJykBiL0DZRD6MS1KmFpYqvc/8A4iJCYuSg8zFKJ1rFgHrem+FZebUDzgiQS9PIt8oEKuUdOoYvF/egkhw5H214oFHw1I4RxSR+ExoDz5gUHsY0+xiQJym/wz/yRGRKSWZh09Xje7KSmnG/92f+SI38c8wcvTQwey8OmalUxalTiXCQruJqSlSzQhgKAHpGjgMQnOfZFpMovNAUf4qmOpc3AoCKA3hCfh1LWCiYhCQkgkl1KWQQyQxdgNLajWL47EolylNLTlSoBIBKU2SASArvKd7h4L7AmC7Uqqv2cvMkLKSXDUIAuSb6NckxlYCWiZP9piFCcllNLZnKUDKFAUCTQdOEZ+B2ih1JmIzXV3VMALG4I3adYPKnIP4CSxID6AO1u87HdpEiPaTagxAShMqXhwgEpVJQAok6KqXTw3+uIvDT87oCmYG1HZb6jXJTlG57JalEuUpcsE7iS3Lq5iuLwihLUUrVmYs5LWud44awSnPBOVjcYgEDNVaVMaghMx2JqyTQMNLcOxnaHFLdKh3TQjKon8J1Udc1tw5l0YMpSFZ1BWoJeuvOEJqpgIKVE6Nmf0MO/wDiwCftZZBGQPd8qncgOKFiAXYMWcksYcwmJzhRcAtRNS6rBmB4mCTcXMastPVP3xgCcXr7JN6ljFqw6rFJTJWCEqWopDuQwSeArrcnlrCKVqUe6klh8zBhtWjCUgdIp/aMxTgUA0SGjFv8Minu8wk0F6uQCKCDIwUw2bkTCiZK1Gznyp15w2uSUIdSugNanXdFSsrAKoWCBaqh1PKArlyk3UVmzigHq5hNOMFsqXdrqNOFbw0nNdMsNvNfjxh8hQy5ZICQsvypFl4ZL/3cwndmF/K0XXhZyrkgOD9eH7xaVst3d3fUt9YCvLw4TeQa71iFZqQ9EITX836wzi9mZUEg95xcukAB1E0B8IPUiGpOyEXINbjdw1eLP1MefQOBLzaUf6gROHmKSnMoqzOfCWA3aXhqXIKVMVJTVOqXIGR6eIKPfHUVBixlkrAylTMcxTSmQiiiAfBp+ZVtek4M2lffFEE5lnkqAS5ilByDW1f0jblpyJACU2SHUX8KQl2SNwFHFoNLkLoAoJt4UAXr+Il/KMdWtebXKUFBIluFa35b4MiQuUHVQ/mysBw73x4R6I4FyCpRJ5luoDCKKkoT+UVqzA67vnD4geeVLUpQGVS0tRQe/k1uMFOCUAGQQdylC+9w4EaGL2kwZLc9YyzOUS7mC2LBjhwPFMHEJBJHU0PlCuRSc2QmpoFHpcCm9h+sWEvM1HPWtaQ7LwJ/EW4Bn84YgcLivZpmUHeDG9LboFKRurr56/vG9svYapyiJaCoC5YZRpUqLAnjDOO2KZSmOVXFHfHUofyjfS1nYwk4JXAdYLK2aTc05eX3xhmcg2SlxvJCa60qfSBqnqFCpIe9K33kgemsHWT3TpeZs5itiaN3aMe4H5GLDAoS6w1WL5gH0HoYIMrvmJet70A/Cw0HCEpuOlpAylI07qQN1ykcr8Irn4oeSEbs3QkHrb1iwUNECn5j9HjPTtAAUfcHPDNeoZiK8WpD0qaCHf6/pGbc/D7ElAkNmb/Ilj1Jc/CJmyAtipSmTxYHnv8A1hWbN0enHfDXvAKQEpY0qa/T4wzl/Riip6U0FPSN3sxMeYWtkJ0/MndGIZG8t5/bxs9lwBNLfkP/ACTG+H+0HL0dnyZRSjMqYySoqyqSg10BOYEaaXuLR57a+0EkeyQlKQFOcoCQSzGgFak15bngOPxbKmBIrnLqc0GYnloIzUGqQxLm4ZhzjnfZg5xQQ6jQE5bOTmo3DmaRpycZJDDMAWo/1N2jExToIBqFA0d7ZR6ud8BGOqBlUN1BW3HTjxjWeA9IMUiwWh/8w+sRilD2a+8D3VWPCMORtVQVfusGBBv3Wro+aIxa1TAQyRdiUg/Yr93h8T2vb0y5AJqX3gfKFp2zU7n5/tSPPyZrJcJCWeuUB+LtzgxximoHPMppqaGC4TWJQtIOVRbmWv6V84rhNqlKWWM1bUd+cKTXUAKhq3U5PFzbgG4vEysKQlr1av6xm5+HydXtVBNJddxNPhETNsJFpYB8/RqwoMKpxrR4rhpBypJvldnuWFCWLDiBrGStNxK1kFy5oAByo3nDEvZzq79XukVPXQfrEolgIT3gFP3rn/SQbbqPvrDqcQgBv4hHBkj/AGgFucOJ2H2ch82VKX1YDjBZmITYKfeE9573Z4rLxMpw8qo1LE+ZrFJ21SD/AHZF7n5D7rGt0JXMmGyDzoPiQfSIEmaQQ6Rxqof+OkLTMetZoPKkITsbMSGc3ap9fvfGfdLXxOFVlJMyjHNQAM26p9YSw82WQCpYVvfvAkAO2YkXcdIV98JZyc26l2JuS1oDKUlgAKAmwayqmvN+NY3lGtsYhLMFNyTT0gPvyQQ4zcbH4RnpxAfUvY8N5eC4ZAXV2q1dKC/Qg/WM+Uem7VI8KR1EDG2VAUA++EVRJCfFVjQ6ftETilicptpaM+SHN2jMV+I9IVmLJLOYZweMUHGQjd86wRKRucn4xZ/SSlhywFoYkyauUqVuDZfPMQYKZQAu33pCqsQ9jm6vF4iPS5xS+VKEnQ+P6N0MAxOMeq1ljRgwHpUDrAkAm4i0wgjwiLtRY9BslSES8qACS3fNTYghJL5b6Q+jaK/ZqlkkpVcZjfRuMeW2fjfZgpZ9QOEWxO1FGgpwufODlyuqSJxcopOUqd3rwhdeFUogAu7tdgWDEkbmsaF4ESpVr8YLgZSkJIWoKq9NB1vXdvjXDfYq6NmZFEkpbdqaJBBIqPDE4bZqBmZLA6E5jZOrB3yipc0iZgIsDv8AusHViAoUBHEGC2qSK4bAIDgD4U4UpaCIwaU/jNdCx+DBoUXPNq9Ivg5aiTS3X941LasRjdkLmFkqpyaHpWDyICCvMzVdiWFQW4mJlhQq7DhQ16WiiwlLMSqrueNdPnD+APETm0ci31ja7JqUZhJtkPxTGbLSH71dafONXs4oe2VlDdw0/qTasa+OeYOXpkdoJMuWe6pRUVEqBAIck2L6WjH95I6nrEYvFLTNmuSB7RTf6jC6Trvjnd1qQUqzCoFq/ZpFpjKYV4EN8xFfjFfaEWAOn6iDb+HB/YooG3avYuPURcJA+6wjOKgHReLYSYSHXB590tD2gJYklt4+G+JYaJfpU6xfD4YmwPBx9YcTgt58vusXtEpyiKkVGgLfCMrF4Bc1aSAWzPSwqKiPQT1ypdVNcXctGgkOkKLMbHgI1x8eRWKZMzML1sAanfSwuKktbhDGzNmp9nLKlFyhJv8Ayi0TI2lmUpSQkpcJKyWQzO6fzkqU1KWqSGi0rCkolEBiJaUqdSk/kJDgOLHR6NGuswartDBBKSc5NU6AHxCkFGESwJURTgPlCeKwi2DqBqkuSRZnLMxzWqzMDFlYwkUOmtxGbJDKKqZLAYB+desCm4gKclNwKXNHa1HgC551Jbg59I5T0uBrVn6NWDUoRbjwbn1hPFoZZBD2jSDEvrwFTz3RKtmBVVJPN2MUktLMlrBLMPLdaHDIBDtXh98YOnZGgt6w3g5SU+F1G3ddXm1Aecb+usdiPuuuTV3I132vxi7DKQ7FzQBn+zGsUkn+7XzdDf8AKI9iFPmS3Nj8DSK8b/TrElJYVJNT0EGROAu77+DWh+fssfhLcDWFZmAmJIJSCAXprw3xzvtqFlzAGa/6xBnKAJ3CmpMTODndr+kDCYtTp+GGYZnDPcXcelIqiUB4YMEHQaxUkilotCiTU0aKFVXNh1ZvnWL+1HP6QOfLCkkWe2/01hSqr0cP0iJUkgEEkxMqSU5Q6rmpLmoNIOss1LwVK4Z6qZw1BwhuTjElL5B1BFuG+Fpc4BkhNz4nr5WrDslBVuMFQGJWZin8LNQVdg1fjpFkyiqCmQoKbLe1oHJ2WJcwlK1rJuCX+EMQ8nDJFxWCSsYQklinRiGPPlFZs1jUGmlj9tAjOCiGcHjv+zG9Zx0/E5AnuuVKAFMxDm5zWPGG87GpTyYesZ2IUoCzqBFAaDi8XlYlRNbG9vi0W+CdWEitX6RodmT/ABlVcZD07yYUkYQqDt6VjV2Bhss0mngNhxTfyjXD/aM8vTw+0Vj2kzMR41U/qMDZIHhqDd6+XKLY0p9uslLkLV/yNWiTNAY5AH1IcRitRAq7Od/6waVgVKFAK8/jC6FhzYE7m/aGwSRVR5fL9oy0pIld/IUklr6eYghQEt3QH3xMue1gcwfT59IFMlqWcyg7VbSEG07RU3AekScYMu8ny+UIrlnQdIlctSagU+/SBLS8Y/dNRuPxaGsNhkzUqTnIrbS7sxuH0jzmImqMyoeurlqabjyjV2fiswIIDuefSOmWRndbOHw0uWXKgou96A27iXZPxOpMB2htBTp9maA1tvFGNbP9sYXVKUR8rfpA0ySDxP3SM9qcKzvanvKU5PEWqw9as1QTwhqUlg43MPrFvdzqoHlHSUkkijJo2nCM3lpkFkgioSCfTg/FhHKClqtevSGEzAAHZhUtUnWoAeLzdopGrPvp8YMaXw+ECS5uNd3KDKxCQQ25zxhEYoqLJSa1GZkihbWpHFosmWol86RvufVx8PrG5MZM4tOdmAoXymyqF0n49BeJw2KzEJDhh4TTL5XHpCsicCooUGU293HDeL7jSGFyEmigCdP0Okb7X9Zw6maDTcGik2YEJdZAAuSaesUCiKAGnX9YMmZS5aM2tAqxwZ0pUT/lPzaIRNmLIIQA35i3kwVAcTJS5KQU7ynu9ToeogeFxpSTl/i8g3XN4CeFIz/wrY7C3LVHrCCQNY3p2I3geF3+PlGDcV+90ZSZgLOAG01hZjdue+8EE0MH1NOcEQytatCCcuSSSRv+3iJkglYOchtBQGHRJL/bQNWEAbV+PpGwsuYUsMqXJ1fcYhOITmzTEqUnRKaV87VenCF1uaKroOTGHMLh3LqpZq/b3jNiVw0veB9741UJCQ6mFLb+kLiZlVShIfj5RKjmOpPLiYIkzpwKgQ/0ixmm5MUzkkdxiNR9I4YUqPx06PA0hczg/SKJxhA8NTB17PKW7zcyw5PCc0jV+TX4/rCFzOVuBO6DSZwBqwfQW84WnhIN9K9dIEuaTa2+LVj0GH2glh3hwIrSNLY+OCphA/KTW9xHj/bkByLdKRv9lcSFTCwLZCXPNMb+O/5Qcp4eMx6f40whvGv/AJGJAJoBfQQTGoPtZlH76tP5jCwmsQwL3t8YEMjCKH4TwaCoLO7v5ViMNtQsSpIpuvDZmomivdVFYlMOugzDvNUiKe+kOgByLA0BhhGzlaKBiEYWaFF0pUnRrxeUGhRDadPSClVgxPKBrnMbMdQbxAxB0EZIc7BpM4HKQ7VKdyS4fKz9dIYw+HCSWoXgKcOpU0DMxBdgB+WzkHvfI8YdVgiHcgVsY7W3GM8iONYiYRuML4iW1wWNaW6RVOISqxAbj9mPPXWGJaDurEYVBzLGV631HdH1gsjA6qUSd4oPrCxStKyy1Mbt/lEXVacMm1hdgAfrWALkoTYhJLuQz/Jv1hKeNFP5kk/vygKFgkNKVZ3e96DfbR7xvjwtZvKRoysalIDEuKPy5wPF4zuuA55N8T6RnTJpzEBKVXZycjBKjuLvlbr56K5rhQyEskkMSxbOKU/lG/xcn30o7QvKxQFcis2qjl9O9QcIN76rWWp+Y+sAxEhQUoslhYAFj43NbeEU46u0Xw0suxKiJilXNQEk1USNQxHOC8apYZw20SX0I6/A2i4xBr376tATmdg4IU3huGW1f6RprxBNcbgyWISQtBPeILM6gDxBCQW/mHCLrVsGDDxHP/mr5Cw6CLKxCt5aM9BUxcEnvMyFNQTCH3VSkf1DeImabsgOCxYKCixNQAa5soNxfXU6U7D/AL6R5NUabrwsRV/T9oZmYUEOB5RCcJSixTW/xjOIqsjXTeH62gU3FKSUEvrQdIP7qoGgQQbl6njWImTgl6gdRD4Rf31WcoIahZVMp++MMrZN1Uam/wBIpJWFAKSxG+KDBd/Nmpdq387cIfYTNXuJLEUpvEE97LiprDEzBAoWoGrBR6EK+UEk4Uud0WRFFgFWZnVa9nhvZiFVBFLj10ghwgT3jAp00rBqQBS4i/A00liW++sQcUmtR0jLVinSwLnh+sVlSsodspNSHJPqesDR1OIB8KSH5141vCmJwbl1EijZaEfpBkT9zv5+cDmLOuv31i0FJUhlMBQ3rRI1J8vhDAwiVEgrDPrZuA3c4qQCa0484ulCRQEVvr0iktPiOUuWhQzKSXLczu41je7Nzs002AyGgDfiT+sY02aAzJuA5pT4ml7RpdmsQ+IIavsyX/qRo0dOHHLGeV8MnFSDnWUn8Srb3LwlNxik1PJrwxjkzErmZKd5R3PUxk/2gpNFAE3d36QWeVDK5KJjEhjq2sMHApZw7+fwgOFxqVpctzgqpyU3IhxF/wCIhQbU0Y/GGkz5xDN8IlKqu97QyqecvPo0GLWenZpJGYlNacd7xoy5KEeFybfZhWZMOjPxLxCZH5ldAWgsMVl4hSZpOUVPMvlAuFf+L3h7DTphJKjc7qjrCMnC5ZrhgHb/AGP51e++NJM3R43YIHN2akqdQKid5JFt1vKOVsxANgIsvFENUBO65iiMQTpXjQeTxgrokIHhrTfAEJdSn7oYa8/vpBxhQzk+VIQxeMly5iEGpV1YVY1ikVM+xlp3E8TBDi0tQvyPpEoQl3Z+DRT2YFh98KQ+UnDzXPeGvo0NzcRLambnRvrC6UHh1/eKqBBsDyEV1GUqDffrFZklKudnarc9zwKWEqSCe6eTKF9G9YUXJKSpQWS+h38OEO2L2dlSWrmpvYmnN4sMxJILgiv0+MIBShSr+foIIlShatK0YPGfa9GJE5QoWNYZWoapf78oVlqJLeoNOmsGWKEZvICNdfC0BKAaoScrXe/CB4nCsDlzcQ1Oh1i+Ew/siR7R06PeJnzwo35/rBZFpROGTuJi6sIkJLpTUPUvFky2JIXcMwJYcWa76wJUgFyVO97/ALwdVq+GSo0SKPyDfuIOvF5UlK0vwq8RLZKaLD/DpvigQklzU7zF1WgTcYDRKSlSu6XqwNHqfhB5G0aGoYE1fdrFcYlAUCXJsGvcGlesdN2fLIzKKqWDgCu9hUxucWdM+8Sz4ljzhKfMlVAUz6VMAxeESpPccnkB0pGZK2ZMKmYxnpp7Y0xiGUAmzX+MERiCHeutWpF8PhMst1APxGrfp6xywTQBxewHw3RizPDW6EuYo2e7nKNxsSRF0zCKKUVcC2+nD00i+ElKq7twLH4GDe4pzPTo/wA4dDM2lMbKRv8Ak+kP4KeVB7wcYZvCX8m+EdPwwNnA8vNovcKkmfm0I5xrdmgn3hVn9mq27Mh/lGSrZKTUL5uA0bHZfZ5ROJf8BDa+JFeEa4cf8ozb4YuKnFYmJY5hMVUXbMWDfOMKdsQq58bx9/k4mcpCPZKRldiXskBi1KqCkmhDXhnFTZiCpeVKmFNDxdRLCjfraOm5dYfn7D7DmITSLe6rF0vyj9DYbFe1QSpNDRiCArooO0YczsRhVq/uloLuwKgmpLM7hqWFhujWy/g8x8Vlz1J0I6F4urFKN/WPtE3sNh1d1KFIRqUkuSd6lu6QwoN4jJ2t2LlS5Ib2xIdkJyKUVkBgegajUHU5uGV8tUAsZVKYbwLReU6QAC7C5vHoMf2UnS05pkhSQwJIFGIBLkVSzsczRmDZqeI6n5w9N9HWXJCjMLs4130v4R8dGh6TKJuTenKKI2WkTiSlTNd6As1aAmhNiRvakMysCA9TeG8BKJKQ12iRhwLKF+fwiThhRi/MRdGGYeJukXRdg/bqHL73wJSEEgnK/mfWCqwxIoX5xVOCarBJ5xdcWqSaCltIaQ5qBSALxSkgOiwuNd1r0o53QPD7SCQaGp1pGbDKaDuwbj0vrFQhRUfy7mOl3MKS8Wk/iHFueu6L/wBqkukJJHy5QYdNKmJcUflVh8IGqenV6aDXkdeQhbEylCgLc3Z4TOzFE5jMprd34ecSNo2klZZAYmhBNeZHrDapgSl2LkU+cIoTkYlTcrnrCmIxC1zO6FAGj72NeG6kWVDpnkDvOo6F2PKL+8KDM5c1/SsFw2yFXL8ifXdBpUsJVe1x8Yrxv6tCSX/DmrybpqNYv7pMJqG8vVoOMUhPhT5/dYr779/tGfBCVs6Yl/0Pw6xUTGL5TTX75QSfj3Arw08oVRiCTrz087QVD4ibwvuFY6TKVuBuzQU4hJFQ5eLy8dl0fjr8IkTJBJcO1if2gUtdNQD84alqK1VoQXqKHlpFvZhIZw4H3aH8SqAQQ3P6fOHlSgoUNrtd2jPExyzwxKKgbwSpeZLBSxJA5V6QnNlFIocyfWHTOe99A/rAypiUg/f1iuIvKxW4efyggdfiClD+WjVp8HiiMKpJzFlP8S26CLxKk6ZQbaeW+HMWjBSU3vuOnQawQTVP4Cobw1Iz04l3erCurw1JWW7oLbrfpGdQysQfwpSojeSwPJi/PSHOzCZ/vCjMKcns1MwY+JDejxlqQrM9X01brG72ZWc5Dv3Tv/MI3w/2HL0+g4LEJQACW3+Il2Y3DC2hhxG1ZYPi42V9+kdHR6vrjj2qqdqSxmJWS5exYUDCwpSvF4qnaqSGKgDSrE+YP1MdHQ/XFon9rIA8ZNNx3coxZ20p6sSjKpAkJ8RNVF0l2GSwLDQ3jo6M/VF2aK8VKTRNcxJJOajVGbUudwMLYrZGBmHMtICrkpC0+bBjEx0M+ORdqQxfZLAqHcWuWeGZXoofOMlfYlFhiU8/ZrHzMRHRrpBpzD9isNTPiVHeEoI5M4Masjs9s9LXJH5s5D8QAAeUdHRdYtW/sPAFICg6hQqGdL7yQlh6RY7KwTZQhGWrlpmbgxveJjoPri15fbXZFDZpEwH+Qu/9KmD9WjAmdlFqPelg/wBQHziI6KcIeyT2PLN7Nq6KH1iD2TmAdxLdUsebR0dFfji7VZPZvEagcO8GEEl9l5v4q8so+cdHQfVxPaqzOyqyT3HpqpNeF4Jh+zi0UTKCRwKfrHR0anCQdqY/seb+UeY+sVX2fUbyx5pHzjo6K8IuwZ7NE/8Ab/3D67oj/pU/4f8Au/WIjoPr4rtXHssb+ztZ1At0eLDs0o3QPMfWOjoPri7VA7Mn/D/3f/qLf9NqI/u2/qH1iI6L6+K7ULFdnpwHcQ/9SaeZhGb2cxNWl/7kf+0dHRm/DD3o0vsnOUASnIQ1iknqXi8zs/iHICA3+ZP1jo6G/DxXehDstOH4Sf6kfWJldmpx8Utg2ikP6GJjoPp4nvTE7s7MZkyzzKk+vehKd2Ynlv4bsPzJrf8Amjo6K/DxqnOlpexsYA3u5555bf8AN4ZwXZ/FAELl03Zkf+0dHRfRxX2U7L7PzgKIDbnH1jS2BsicJpKk0ykCqd6dxjo6GfFJR3tf/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http://origin-ars.els-cdn.com/content/image/1-s2.0-S0277379112003125-gr1.jpg">
            <a:hlinkClick r:id="rId8"/>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99179" y="1052736"/>
            <a:ext cx="4564938" cy="17647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652348" y="2348880"/>
            <a:ext cx="335794" cy="369332"/>
          </a:xfrm>
          <a:prstGeom prst="rect">
            <a:avLst/>
          </a:prstGeom>
          <a:noFill/>
        </p:spPr>
        <p:txBody>
          <a:bodyPr wrap="square" rtlCol="0">
            <a:spAutoFit/>
          </a:bodyPr>
          <a:lstStyle/>
          <a:p>
            <a:r>
              <a:rPr lang="en-GB" b="1" dirty="0" smtClean="0">
                <a:solidFill>
                  <a:schemeClr val="bg1"/>
                </a:solidFill>
              </a:rPr>
              <a:t>E</a:t>
            </a:r>
            <a:endParaRPr lang="en-GB" b="1" dirty="0">
              <a:solidFill>
                <a:schemeClr val="bg1"/>
              </a:solidFill>
            </a:endParaRPr>
          </a:p>
        </p:txBody>
      </p:sp>
      <p:pic>
        <p:nvPicPr>
          <p:cNvPr id="1036" name="Picture 12" descr="http://upload.wikimedia.org/wikipedia/commons/thumb/6/67/RipplemarksCarmelFormation.jpg/220px-RipplemarksCarmelFormation.jp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499179" y="2868003"/>
            <a:ext cx="1368965" cy="14100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499179" y="3935266"/>
            <a:ext cx="432048" cy="369332"/>
          </a:xfrm>
          <a:prstGeom prst="rect">
            <a:avLst/>
          </a:prstGeom>
          <a:noFill/>
        </p:spPr>
        <p:txBody>
          <a:bodyPr wrap="square" rtlCol="0">
            <a:spAutoFit/>
          </a:bodyPr>
          <a:lstStyle/>
          <a:p>
            <a:r>
              <a:rPr lang="en-GB" b="1" dirty="0" smtClean="0"/>
              <a:t>G</a:t>
            </a:r>
            <a:endParaRPr lang="en-GB" b="1" dirty="0"/>
          </a:p>
        </p:txBody>
      </p:sp>
      <p:sp>
        <p:nvSpPr>
          <p:cNvPr id="6" name="TextBox 5"/>
          <p:cNvSpPr txBox="1"/>
          <p:nvPr/>
        </p:nvSpPr>
        <p:spPr>
          <a:xfrm>
            <a:off x="6700280" y="2924944"/>
            <a:ext cx="2287862" cy="461665"/>
          </a:xfrm>
          <a:prstGeom prst="rect">
            <a:avLst/>
          </a:prstGeom>
          <a:noFill/>
        </p:spPr>
        <p:txBody>
          <a:bodyPr wrap="square" rtlCol="0">
            <a:spAutoFit/>
          </a:bodyPr>
          <a:lstStyle/>
          <a:p>
            <a:pPr algn="ctr"/>
            <a:r>
              <a:rPr lang="en-GB" sz="2400" b="1" dirty="0" smtClean="0">
                <a:solidFill>
                  <a:srgbClr val="0070C0"/>
                </a:solidFill>
              </a:rPr>
              <a:t>20 minutes</a:t>
            </a:r>
            <a:endParaRPr lang="en-GB" sz="2400" b="1" dirty="0">
              <a:solidFill>
                <a:srgbClr val="0070C0"/>
              </a:solidFill>
            </a:endParaRPr>
          </a:p>
        </p:txBody>
      </p:sp>
    </p:spTree>
    <p:extLst>
      <p:ext uri="{BB962C8B-B14F-4D97-AF65-F5344CB8AC3E}">
        <p14:creationId xmlns:p14="http://schemas.microsoft.com/office/powerpoint/2010/main" val="47225600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16632"/>
            <a:ext cx="8748464" cy="461665"/>
          </a:xfrm>
          <a:prstGeom prst="rect">
            <a:avLst/>
          </a:prstGeom>
          <a:noFill/>
        </p:spPr>
        <p:txBody>
          <a:bodyPr wrap="square" rtlCol="0">
            <a:spAutoFit/>
          </a:bodyPr>
          <a:lstStyle/>
          <a:p>
            <a:pPr algn="ctr"/>
            <a:r>
              <a:rPr lang="en-GB" sz="2400" dirty="0" smtClean="0"/>
              <a:t>IDENTIFY THE STRUCTURES  IN SEDIMENTARY STRATA</a:t>
            </a:r>
            <a:endParaRPr lang="en-GB" sz="2400"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1052736"/>
            <a:ext cx="1759948" cy="3095244"/>
          </a:xfrm>
          <a:prstGeom prst="rect">
            <a:avLst/>
          </a:prstGeom>
          <a:ln w="19050">
            <a:solidFill>
              <a:schemeClr val="tx1"/>
            </a:solidFill>
          </a:ln>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650" y="4365104"/>
            <a:ext cx="3387527" cy="2267071"/>
          </a:xfrm>
          <a:prstGeom prst="rect">
            <a:avLst/>
          </a:prstGeom>
          <a:ln w="19050">
            <a:solidFill>
              <a:schemeClr val="tx1"/>
            </a:solidFill>
          </a:ln>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63888" y="4365103"/>
            <a:ext cx="3136392" cy="2267071"/>
          </a:xfrm>
          <a:prstGeom prst="rect">
            <a:avLst/>
          </a:prstGeom>
          <a:ln w="19050">
            <a:solidFill>
              <a:schemeClr val="tx1"/>
            </a:solidFill>
          </a:ln>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650" y="1052736"/>
            <a:ext cx="2327148" cy="3095244"/>
          </a:xfrm>
          <a:prstGeom prst="rect">
            <a:avLst/>
          </a:prstGeom>
          <a:ln w="19050">
            <a:solidFill>
              <a:schemeClr val="tx1"/>
            </a:solidFill>
          </a:ln>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81648" y="3536930"/>
            <a:ext cx="2327148" cy="3095244"/>
          </a:xfrm>
          <a:prstGeom prst="rect">
            <a:avLst/>
          </a:prstGeom>
          <a:ln w="19050">
            <a:solidFill>
              <a:schemeClr val="tx1"/>
            </a:solidFill>
          </a:ln>
        </p:spPr>
      </p:pic>
      <p:sp>
        <p:nvSpPr>
          <p:cNvPr id="13" name="TextBox 12"/>
          <p:cNvSpPr txBox="1"/>
          <p:nvPr/>
        </p:nvSpPr>
        <p:spPr>
          <a:xfrm>
            <a:off x="1934071" y="3645024"/>
            <a:ext cx="288032" cy="369332"/>
          </a:xfrm>
          <a:prstGeom prst="rect">
            <a:avLst/>
          </a:prstGeom>
          <a:noFill/>
        </p:spPr>
        <p:txBody>
          <a:bodyPr wrap="square" rtlCol="0">
            <a:spAutoFit/>
          </a:bodyPr>
          <a:lstStyle/>
          <a:p>
            <a:r>
              <a:rPr lang="en-GB" b="1" dirty="0" smtClean="0"/>
              <a:t>A</a:t>
            </a:r>
            <a:endParaRPr lang="en-GB" b="1" dirty="0"/>
          </a:p>
        </p:txBody>
      </p:sp>
      <p:sp>
        <p:nvSpPr>
          <p:cNvPr id="14" name="TextBox 13"/>
          <p:cNvSpPr txBox="1"/>
          <p:nvPr/>
        </p:nvSpPr>
        <p:spPr>
          <a:xfrm>
            <a:off x="3851920" y="3573016"/>
            <a:ext cx="288032" cy="369332"/>
          </a:xfrm>
          <a:prstGeom prst="rect">
            <a:avLst/>
          </a:prstGeom>
          <a:noFill/>
        </p:spPr>
        <p:txBody>
          <a:bodyPr wrap="square" rtlCol="0">
            <a:spAutoFit/>
          </a:bodyPr>
          <a:lstStyle/>
          <a:p>
            <a:r>
              <a:rPr lang="en-GB" b="1" dirty="0" smtClean="0"/>
              <a:t>B</a:t>
            </a:r>
            <a:endParaRPr lang="en-GB" b="1" dirty="0"/>
          </a:p>
        </p:txBody>
      </p:sp>
      <p:sp>
        <p:nvSpPr>
          <p:cNvPr id="15" name="Rectangle 14"/>
          <p:cNvSpPr/>
          <p:nvPr/>
        </p:nvSpPr>
        <p:spPr>
          <a:xfrm>
            <a:off x="6204488" y="6100869"/>
            <a:ext cx="367408" cy="369332"/>
          </a:xfrm>
          <a:prstGeom prst="rect">
            <a:avLst/>
          </a:prstGeom>
        </p:spPr>
        <p:txBody>
          <a:bodyPr wrap="none">
            <a:spAutoFit/>
          </a:bodyPr>
          <a:lstStyle/>
          <a:p>
            <a:r>
              <a:rPr lang="en-GB" b="1" dirty="0" smtClean="0"/>
              <a:t>D</a:t>
            </a:r>
            <a:endParaRPr lang="en-GB" b="1" dirty="0"/>
          </a:p>
        </p:txBody>
      </p:sp>
      <p:sp>
        <p:nvSpPr>
          <p:cNvPr id="16" name="Rectangle 15"/>
          <p:cNvSpPr/>
          <p:nvPr/>
        </p:nvSpPr>
        <p:spPr>
          <a:xfrm>
            <a:off x="2987824" y="6093296"/>
            <a:ext cx="340158" cy="369332"/>
          </a:xfrm>
          <a:prstGeom prst="rect">
            <a:avLst/>
          </a:prstGeom>
        </p:spPr>
        <p:txBody>
          <a:bodyPr wrap="none">
            <a:spAutoFit/>
          </a:bodyPr>
          <a:lstStyle/>
          <a:p>
            <a:r>
              <a:rPr lang="en-GB" b="1" dirty="0" smtClean="0"/>
              <a:t>C</a:t>
            </a:r>
            <a:endParaRPr lang="en-GB" b="1" dirty="0"/>
          </a:p>
        </p:txBody>
      </p:sp>
      <p:sp>
        <p:nvSpPr>
          <p:cNvPr id="18" name="Rectangle 17"/>
          <p:cNvSpPr/>
          <p:nvPr/>
        </p:nvSpPr>
        <p:spPr>
          <a:xfrm>
            <a:off x="8592182" y="6262842"/>
            <a:ext cx="314510" cy="369332"/>
          </a:xfrm>
          <a:prstGeom prst="rect">
            <a:avLst/>
          </a:prstGeom>
        </p:spPr>
        <p:txBody>
          <a:bodyPr wrap="none">
            <a:spAutoFit/>
          </a:bodyPr>
          <a:lstStyle/>
          <a:p>
            <a:r>
              <a:rPr lang="en-GB" b="1" dirty="0" smtClean="0"/>
              <a:t>F</a:t>
            </a:r>
            <a:endParaRPr lang="en-GB" b="1" dirty="0"/>
          </a:p>
        </p:txBody>
      </p:sp>
      <p:sp>
        <p:nvSpPr>
          <p:cNvPr id="19" name="TextBox 18"/>
          <p:cNvSpPr txBox="1"/>
          <p:nvPr/>
        </p:nvSpPr>
        <p:spPr>
          <a:xfrm>
            <a:off x="683568" y="606605"/>
            <a:ext cx="7776864" cy="338554"/>
          </a:xfrm>
          <a:prstGeom prst="rect">
            <a:avLst/>
          </a:prstGeom>
          <a:noFill/>
        </p:spPr>
        <p:txBody>
          <a:bodyPr wrap="square" rtlCol="0">
            <a:spAutoFit/>
          </a:bodyPr>
          <a:lstStyle/>
          <a:p>
            <a:pPr algn="ctr"/>
            <a:r>
              <a:rPr lang="en-GB" sz="1600" b="1" dirty="0" smtClean="0"/>
              <a:t>And identify under what conditions  they are most likely to have occurred.</a:t>
            </a:r>
            <a:endParaRPr lang="en-GB" sz="1600" b="1" dirty="0"/>
          </a:p>
        </p:txBody>
      </p:sp>
      <p:pic>
        <p:nvPicPr>
          <p:cNvPr id="1026" name="Picture 2"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374975" y="-26014363"/>
            <a:ext cx="7620000" cy="34385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527375" y="-25861963"/>
            <a:ext cx="7620000" cy="34385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ull-size image (131 K)">
            <a:hlinkClick r:id="" tooltip="Full-size image (131 K)"/>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8679775" y="-25709563"/>
            <a:ext cx="7620000" cy="3438525"/>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8" descr="data:image/jpeg;base64,/9j/4AAQSkZJRgABAQAAAQABAAD/2wCEAAkGBhQSERUUExMWFRUWFxsaGBgYGBoYGBobGhcYGxcYGBwbGyYeGhojGRcYHy8gIycpLCwsGB4xNTAqNSYrLCkBCQoKDgwOGg8PGiwkHCQsLCwsLCwsLCwsLCwsLCwsLCwsLCwsLCwsLCwsLCwsLCwsLCwsLCwsLCwsLCwsKSwsLP/AABEIAJcBTgMBIgACEQEDEQH/xAAcAAACAwEBAQEAAAAAAAAAAAADBAECBQAGBwj/xABCEAABAgQDBQUGBAMHBAMAAAABAhEAAyExBBJBBVFhcYEGIjKRoRMUscHR8EJS4fEjYoIVM1NykqKyFkPC0gck4v/EABkBAQEBAQEBAAAAAAAAAAAAAAEAAgMEBf/EACIRAQEBAAICAwEAAwEAAAAAAAABEQISITEDE0FRIjJxYf/aAAwDAQACEQMRAD8Aptbb80rORX8NHdUAm7mpJ1L0d42ROTia99MpJfLLlrClgMMoymr1D6VLPGXsvAJyzl4iYr2XtVFKUjKnulRJUspIYlTMAS4i6dpIVLWpmQvuhIFkC7h3vZo+fbXeRrT9rSiGUfYMDlSXYhPiehWbgOR0OquL2mpgoTkhKtMmeWkUcBWXM5Y1UAxOgpCGzQZyky5OdCLFiMw3kAk0A+6tDe08BJmyk5iqWhBZCiUuw7pUQALnc7ksGgtWNPAbVC5iAcuVUvIAkOr2mhUGoCB3Tbk7RXaE8lQqEioKgahndTWahFHPqI1dhbBl4fDgywJilpze0KT3goPmcgMG4trCE7ZqSaKQAlsoRmSA1AxLOBQMXFNYxb5aLYJlJKilaZYBIWtTrUxI8FVEUJ7wA8g+FJUB7QvilpVMBC0lkpBzZu6RlAcs3JmjeOzpszLLAWBqpIzFgoku1TUnc9LtG9sTs2SsrnoUzBKEKU+VIr3iGJsHcnjDNovhm4XGEAADOe6kICSoghIJc5RT+Y0F42pWIQKKSAprUL8Elqh9Y1J6PZIKjMCUj8ymSAN547y55x5Tbm15CQpOZRWpZQkgAl2TmWFXZLtVi4YWguqYHjdqDOXVLlpzMAUpUdQVUVZ6VDU1i0/F4eWkZpntCQSwZTZGHeASBvJ5Gsee2QpBxKs0z2hDZHzS6g73zO7Fm31MMYzBzJ8wTEJCFJsokJSRVg7EkGtCbFzxdqxpyZyZiTNMqaEu6WWEpOYBgcrMw3uzx07EqUk+zRLSQO6Vk3LsdX6vDBxEuaFKIJQlRS6lCqkllDJ4SxdzThvjF2jKlnMQ4BHdZ2F7ukhJrqSOEW1IxuAmglUualSxXKVAjgA4cEhSWFNecYu1UYnMlS1gZh3UCaE5RoCAoCrcfWA4/AUJlOvvEACr0Ds19PKExLmMHCuoceRDFnh8oxg1zHUFGZlSRnIUFFqgAOsAu9wfhHTcFOUlas0xMquUqWpKiQAWGVTk0ahIFYCnZysjpAKy3d7zkUswYF23PAxgZss+BZBVUpLgjwkZk0INRrrxh8kTB9p1JnBcwlYA8OYs+lARFdobeVMm50lcsECiVqIBo7V31jFRgE+0Ki5qWB0raCg1vTRoL4/U2TtxSkpTnUAgeJyhaiakqIJevGw00z5uLmD/ALsw8QtTcrwspTAiKF1JIdrH74wSrDuHxswEkTFuRV1rIZtA7A8Q0NzsetCmzrUdO8oM26rHnGNnCdbxo4PGEpIZwGLHhuOlPlGtqw8cdMyulan1GYkkXLAkjr6wpitormMUrWOUw/WsUwG0ZYCgoEq/Cad0KoS29n84WxGKBV3UskAAClgGc0qSz9YtWLjFTP8AFmf61/WLDEzNJsxuK1fWBZwS4+EMS5e+H2D2zsUoXUtSi2V5igAd5qzDjGh79lHeCpsx3fOtKAaMAkNnHPla+Xs+dlWBny5qA3VWlqDqaRvy9syMMkGWn2kwk96wABYksx6JpSpMFqJ7bkTZDyzOmGYopUboypANCN5UaNcAGlBCeAw88gqVMmZRYurKTQBLks9X6QkjFqMwzFNMJVmOZy/+arnziy15ylahlyqdIAISK1y10pd4J/U3p20pyUZSoks3i32OYKBem9ucZmExi3A9op3FSosA9dRo+sdtbFS0hpeYk1JUoHUNQMBrGSnFEWeutLQdjh6btFZWWmKIcgHMRQFgWeloorFL/wARfRSvrAEyku+usWJIt99YksvGTGpMX/qU/wAYoqdNTQrmODXvqs3O8HVPAYIlkH8xqemggTFyTeDyVU4yZ/iTP9avrFffpgIHtF1P51fWCiU/PnAFJrYxYlvfZn+Iv/Wr6xudjMZMOJU8xZ/hKpmU3il8Y86v7843OxI/+yo6eyV550Rr497Rcsx6ra0jNNlJWruBBaoKUApckgjxM/KEsIJU4ASTkemVaQUtc5U2ck6AC73jB23il+1UkqfNUsbC2XqNOMew7M7KQhu6FTMozDwhJJqHJHhdiN5hrJrYfZ3JKmLnZUEqLFJSkKDAd8IdhQ91+YMIbH2GMZiCZivaSZRbuslNLC9EgdTHophQZYlmYpYU4VQADM3dBQ1nvXfWL4rbmG2dJYIEsEtkTUOznqQ194vFM90Hlyps2WyUhCVMxcqLE34U4vXhFTsRBYTE5gNTppQjgbR5Wf8A/KZKXCSFFBYEDK9nO8CrDgX3QWR2nR7NK1TE1D5E7zQAOdD87M0Yue15b2z1IRnl4ZJRlsVAkOSXWagq82szRbFdo0omhK2zKICA4BygOolywBUwvWkYuG2rLQlSlEhTLXksyQCkFdbEgmrXGsK41Uh0zcRJkTFhyPxBkl05apGeoL95tLxqVY2trbRXmyy8zrBJJzFMtKA7hIZyTxq4rSMXZKM5mTFoPdXllEuCTctWhKlCtaOHNYztq9qyweW7MopSopBZYLFuTVJHetDcjtSEibmPtDmOapZy1Ek3DO7tQa0EH4SZ7HTJmIM9apSJaS6kuZilZgQQMvd1IqekPbXwc0JAwyKJllKQxKAGdbm2bwgf1MDaF8LtoLBAKQkAFaQEpRLSXCT4nUVEZQlKd/CMvtR2kM4hCKS0/wC4m5c6U3Q1NPaM3LhEhBUpbkzFHMm6XUEuxAqlg1eseOmbQIWCkmoNaP8AfGKTsfNWXXmfiXzMaHyYV3QD3JJOcJUFakqLcQ0RNJ2gS2ZIUaUJIoOXD4eXsMJtxasLnKyEiiZYJLZQUkklKj+F7XYx4YyT4hWCIxoyZF95i4SAxGZnILP+F6/WD/qelVtRExKDMw5cDKlSVMjvMn8Nu6SHNbuYQ98EiUsSZqk5ie6FAt4Q5Lu5D74x1bQKR3SQNGvxc3JhNa98GnElTqpWnpFTQszUissNQconO55QoGYprAk6B/rF5b3Ibhu4RZg7xKZSjYOIipMD/ERUTNBprDAw6jYKJ5GK+5TAUj2agnUs1OusSLSkVJOvwgiLwHGoWkgg0FePUQSSHqx6RZ+oVAY9ac41JclRA7p+EAlzShyEM4ub+tH+sW96Vqp3rX6wyiuWyTUDMDfcRAJ00MAzl/WzxyzxiAofYg1YIJ4AACWL1U5c8GdgAIoZinDEAB6M19zcY5udKwMkHU9DElPZEkd7X4xeUKA2P3SINWYtXSCoRrpdoCAv2hJykBiL0DZRD6MS1KmFpYqvc/8A4iJCYuSg8zFKJ1rFgHrem+FZebUDzgiQS9PIt8oEKuUdOoYvF/egkhw5H214oFHw1I4RxSR+ExoDz5gUHsY0+xiQJym/wz/yRGRKSWZh09Xje7KSmnG/92f+SI38c8wcvTQwey8OmalUxalTiXCQruJqSlSzQhgKAHpGjgMQnOfZFpMovNAUf4qmOpc3AoCKA3hCfh1LWCiYhCQkgkl1KWQQyQxdgNLajWL47EolylNLTlSoBIBKU2SASArvKd7h4L7AmC7Uqqv2cvMkLKSXDUIAuSb6NckxlYCWiZP9piFCcllNLZnKUDKFAUCTQdOEZ+B2ih1JmIzXV3VMALG4I3adYPKnIP4CSxID6AO1u87HdpEiPaTagxAShMqXhwgEpVJQAok6KqXTw3+uIvDT87oCmYG1HZb6jXJTlG57JalEuUpcsE7iS3Lq5iuLwihLUUrVmYs5LWud44awSnPBOVjcYgEDNVaVMaghMx2JqyTQMNLcOxnaHFLdKh3TQjKon8J1Udc1tw5l0YMpSFZ1BWoJeuvOEJqpgIKVE6Nmf0MO/wDiwCftZZBGQPd8qncgOKFiAXYMWcksYcwmJzhRcAtRNS6rBmB4mCTcXMastPVP3xgCcXr7JN6ljFqw6rFJTJWCEqWopDuQwSeArrcnlrCKVqUe6klh8zBhtWjCUgdIp/aMxTgUA0SGjFv8Minu8wk0F6uQCKCDIwUw2bkTCiZK1Gznyp15w2uSUIdSugNanXdFSsrAKoWCBaqh1PKArlyk3UVmzigHq5hNOMFsqXdrqNOFbw0nNdMsNvNfjxh8hQy5ZICQsvypFl4ZL/3cwndmF/K0XXhZyrkgOD9eH7xaVst3d3fUt9YCvLw4TeQa71iFZqQ9EITX836wzi9mZUEg95xcukAB1E0B8IPUiGpOyEXINbjdw1eLP1MefQOBLzaUf6gROHmKSnMoqzOfCWA3aXhqXIKVMVJTVOqXIGR6eIKPfHUVBixlkrAylTMcxTSmQiiiAfBp+ZVtek4M2lffFEE5lnkqAS5ilByDW1f0jblpyJACU2SHUX8KQl2SNwFHFoNLkLoAoJt4UAXr+Il/KMdWtebXKUFBIluFa35b4MiQuUHVQ/mysBw73x4R6I4FyCpRJ5luoDCKKkoT+UVqzA67vnD4geeVLUpQGVS0tRQe/k1uMFOCUAGQQdylC+9w4EaGL2kwZLc9YyzOUS7mC2LBjhwPFMHEJBJHU0PlCuRSc2QmpoFHpcCm9h+sWEvM1HPWtaQ7LwJ/EW4Bn84YgcLivZpmUHeDG9LboFKRurr56/vG9svYapyiJaCoC5YZRpUqLAnjDOO2KZSmOVXFHfHUofyjfS1nYwk4JXAdYLK2aTc05eX3xhmcg2SlxvJCa60qfSBqnqFCpIe9K33kgemsHWT3TpeZs5itiaN3aMe4H5GLDAoS6w1WL5gH0HoYIMrvmJet70A/Cw0HCEpuOlpAylI07qQN1ykcr8Irn4oeSEbs3QkHrb1iwUNECn5j9HjPTtAAUfcHPDNeoZiK8WpD0qaCHf6/pGbc/D7ElAkNmb/Ilj1Jc/CJmyAtipSmTxYHnv8A1hWbN0enHfDXvAKQEpY0qa/T4wzl/Riip6U0FPSN3sxMeYWtkJ0/MndGIZG8t5/bxs9lwBNLfkP/ACTG+H+0HL0dnyZRSjMqYySoqyqSg10BOYEaaXuLR57a+0EkeyQlKQFOcoCQSzGgFak15bngOPxbKmBIrnLqc0GYnloIzUGqQxLm4ZhzjnfZg5xQQ6jQE5bOTmo3DmaRpycZJDDMAWo/1N2jExToIBqFA0d7ZR6ud8BGOqBlUN1BW3HTjxjWeA9IMUiwWh/8w+sRilD2a+8D3VWPCMORtVQVfusGBBv3Wro+aIxa1TAQyRdiUg/Yr93h8T2vb0y5AJqX3gfKFp2zU7n5/tSPPyZrJcJCWeuUB+LtzgxximoHPMppqaGC4TWJQtIOVRbmWv6V84rhNqlKWWM1bUd+cKTXUAKhq3U5PFzbgG4vEysKQlr1av6xm5+HydXtVBNJddxNPhETNsJFpYB8/RqwoMKpxrR4rhpBypJvldnuWFCWLDiBrGStNxK1kFy5oAByo3nDEvZzq79XukVPXQfrEolgIT3gFP3rn/SQbbqPvrDqcQgBv4hHBkj/AGgFucOJ2H2ch82VKX1YDjBZmITYKfeE9573Z4rLxMpw8qo1LE+ZrFJ21SD/AHZF7n5D7rGt0JXMmGyDzoPiQfSIEmaQQ6Rxqof+OkLTMetZoPKkITsbMSGc3ap9fvfGfdLXxOFVlJMyjHNQAM26p9YSw82WQCpYVvfvAkAO2YkXcdIV98JZyc26l2JuS1oDKUlgAKAmwayqmvN+NY3lGtsYhLMFNyTT0gPvyQQ4zcbH4RnpxAfUvY8N5eC4ZAXV2q1dKC/Qg/WM+Uem7VI8KR1EDG2VAUA++EVRJCfFVjQ6ftETilicptpaM+SHN2jMV+I9IVmLJLOYZweMUHGQjd86wRKRucn4xZ/SSlhywFoYkyauUqVuDZfPMQYKZQAu33pCqsQ9jm6vF4iPS5xS+VKEnQ+P6N0MAxOMeq1ljRgwHpUDrAkAm4i0wgjwiLtRY9BslSES8qACS3fNTYghJL5b6Q+jaK/ZqlkkpVcZjfRuMeW2fjfZgpZ9QOEWxO1FGgpwufODlyuqSJxcopOUqd3rwhdeFUogAu7tdgWDEkbmsaF4ESpVr8YLgZSkJIWoKq9NB1vXdvjXDfYq6NmZFEkpbdqaJBBIqPDE4bZqBmZLA6E5jZOrB3yipc0iZgIsDv8AusHViAoUBHEGC2qSK4bAIDgD4U4UpaCIwaU/jNdCx+DBoUXPNq9Ivg5aiTS3X941LasRjdkLmFkqpyaHpWDyICCvMzVdiWFQW4mJlhQq7DhQ16WiiwlLMSqrueNdPnD+APETm0ci31ja7JqUZhJtkPxTGbLSH71dafONXs4oe2VlDdw0/qTasa+OeYOXpkdoJMuWe6pRUVEqBAIck2L6WjH95I6nrEYvFLTNmuSB7RTf6jC6Trvjnd1qQUqzCoFq/ZpFpjKYV4EN8xFfjFfaEWAOn6iDb+HB/YooG3avYuPURcJA+6wjOKgHReLYSYSHXB590tD2gJYklt4+G+JYaJfpU6xfD4YmwPBx9YcTgt58vusXtEpyiKkVGgLfCMrF4Bc1aSAWzPSwqKiPQT1ypdVNcXctGgkOkKLMbHgI1x8eRWKZMzML1sAanfSwuKktbhDGzNmp9nLKlFyhJv8Ayi0TI2lmUpSQkpcJKyWQzO6fzkqU1KWqSGi0rCkolEBiJaUqdSk/kJDgOLHR6NGuswartDBBKSc5NU6AHxCkFGESwJURTgPlCeKwi2DqBqkuSRZnLMxzWqzMDFlYwkUOmtxGbJDKKqZLAYB+desCm4gKclNwKXNHa1HgC551Jbg59I5T0uBrVn6NWDUoRbjwbn1hPFoZZBD2jSDEvrwFTz3RKtmBVVJPN2MUktLMlrBLMPLdaHDIBDtXh98YOnZGgt6w3g5SU+F1G3ddXm1Aecb+usdiPuuuTV3I132vxi7DKQ7FzQBn+zGsUkn+7XzdDf8AKI9iFPmS3Nj8DSK8b/TrElJYVJNT0EGROAu77+DWh+fssfhLcDWFZmAmJIJSCAXprw3xzvtqFlzAGa/6xBnKAJ3CmpMTODndr+kDCYtTp+GGYZnDPcXcelIqiUB4YMEHQaxUkilotCiTU0aKFVXNh1ZvnWL+1HP6QOfLCkkWe2/01hSqr0cP0iJUkgEEkxMqSU5Q6rmpLmoNIOss1LwVK4Z6qZw1BwhuTjElL5B1BFuG+Fpc4BkhNz4nr5WrDslBVuMFQGJWZin8LNQVdg1fjpFkyiqCmQoKbLe1oHJ2WJcwlK1rJuCX+EMQ8nDJFxWCSsYQklinRiGPPlFZs1jUGmlj9tAjOCiGcHjv+zG9Zx0/E5AnuuVKAFMxDm5zWPGG87GpTyYesZ2IUoCzqBFAaDi8XlYlRNbG9vi0W+CdWEitX6RodmT/ABlVcZD07yYUkYQqDt6VjV2Bhss0mngNhxTfyjXD/aM8vTw+0Vj2kzMR41U/qMDZIHhqDd6+XKLY0p9uslLkLV/yNWiTNAY5AH1IcRitRAq7Od/6waVgVKFAK8/jC6FhzYE7m/aGwSRVR5fL9oy0pIld/IUklr6eYghQEt3QH3xMue1gcwfT59IFMlqWcyg7VbSEG07RU3AekScYMu8ny+UIrlnQdIlctSagU+/SBLS8Y/dNRuPxaGsNhkzUqTnIrbS7sxuH0jzmImqMyoeurlqabjyjV2fiswIIDuefSOmWRndbOHw0uWXKgou96A27iXZPxOpMB2htBTp9maA1tvFGNbP9sYXVKUR8rfpA0ySDxP3SM9qcKzvanvKU5PEWqw9as1QTwhqUlg43MPrFvdzqoHlHSUkkijJo2nCM3lpkFkgioSCfTg/FhHKClqtevSGEzAAHZhUtUnWoAeLzdopGrPvp8YMaXw+ECS5uNd3KDKxCQQ25zxhEYoqLJSa1GZkihbWpHFosmWol86RvufVx8PrG5MZM4tOdmAoXymyqF0n49BeJw2KzEJDhh4TTL5XHpCsicCooUGU293HDeL7jSGFyEmigCdP0Okb7X9Zw6maDTcGik2YEJdZAAuSaesUCiKAGnX9YMmZS5aM2tAqxwZ0pUT/lPzaIRNmLIIQA35i3kwVAcTJS5KQU7ynu9ToeogeFxpSTl/i8g3XN4CeFIz/wrY7C3LVHrCCQNY3p2I3geF3+PlGDcV+90ZSZgLOAG01hZjdue+8EE0MH1NOcEQytatCCcuSSSRv+3iJkglYOchtBQGHRJL/bQNWEAbV+PpGwsuYUsMqXJ1fcYhOITmzTEqUnRKaV87VenCF1uaKroOTGHMLh3LqpZq/b3jNiVw0veB9741UJCQ6mFLb+kLiZlVShIfj5RKjmOpPLiYIkzpwKgQ/0ixmm5MUzkkdxiNR9I4YUqPx06PA0hczg/SKJxhA8NTB17PKW7zcyw5PCc0jV+TX4/rCFzOVuBO6DSZwBqwfQW84WnhIN9K9dIEuaTa2+LVj0GH2glh3hwIrSNLY+OCphA/KTW9xHj/bkByLdKRv9lcSFTCwLZCXPNMb+O/5Qcp4eMx6f40whvGv/AJGJAJoBfQQTGoPtZlH76tP5jCwmsQwL3t8YEMjCKH4TwaCoLO7v5ViMNtQsSpIpuvDZmomivdVFYlMOugzDvNUiKe+kOgByLA0BhhGzlaKBiEYWaFF0pUnRrxeUGhRDadPSClVgxPKBrnMbMdQbxAxB0EZIc7BpM4HKQ7VKdyS4fKz9dIYw+HCSWoXgKcOpU0DMxBdgB+WzkHvfI8YdVgiHcgVsY7W3GM8iONYiYRuML4iW1wWNaW6RVOISqxAbj9mPPXWGJaDurEYVBzLGV631HdH1gsjA6qUSd4oPrCxStKyy1Mbt/lEXVacMm1hdgAfrWALkoTYhJLuQz/Jv1hKeNFP5kk/vygKFgkNKVZ3e96DfbR7xvjwtZvKRoysalIDEuKPy5wPF4zuuA55N8T6RnTJpzEBKVXZycjBKjuLvlbr56K5rhQyEskkMSxbOKU/lG/xcn30o7QvKxQFcis2qjl9O9QcIN76rWWp+Y+sAxEhQUoslhYAFj43NbeEU46u0Xw0suxKiJilXNQEk1USNQxHOC8apYZw20SX0I6/A2i4xBr376tATmdg4IU3huGW1f6RprxBNcbgyWISQtBPeILM6gDxBCQW/mHCLrVsGDDxHP/mr5Cw6CLKxCt5aM9BUxcEnvMyFNQTCH3VSkf1DeImabsgOCxYKCixNQAa5soNxfXU6U7D/AL6R5NUabrwsRV/T9oZmYUEOB5RCcJSixTW/xjOIqsjXTeH62gU3FKSUEvrQdIP7qoGgQQbl6njWImTgl6gdRD4Rf31WcoIahZVMp++MMrZN1Uam/wBIpJWFAKSxG+KDBd/Nmpdq387cIfYTNXuJLEUpvEE97LiprDEzBAoWoGrBR6EK+UEk4Uud0WRFFgFWZnVa9nhvZiFVBFLj10ghwgT3jAp00rBqQBS4i/A00liW++sQcUmtR0jLVinSwLnh+sVlSsodspNSHJPqesDR1OIB8KSH5141vCmJwbl1EijZaEfpBkT9zv5+cDmLOuv31i0FJUhlMBQ3rRI1J8vhDAwiVEgrDPrZuA3c4qQCa0484ulCRQEVvr0iktPiOUuWhQzKSXLczu41je7Nzs002AyGgDfiT+sY02aAzJuA5pT4ml7RpdmsQ+IIavsyX/qRo0dOHHLGeV8MnFSDnWUn8Srb3LwlNxik1PJrwxjkzErmZKd5R3PUxk/2gpNFAE3d36QWeVDK5KJjEhjq2sMHApZw7+fwgOFxqVpctzgqpyU3IhxF/wCIhQbU0Y/GGkz5xDN8IlKqu97QyqecvPo0GLWenZpJGYlNacd7xoy5KEeFybfZhWZMOjPxLxCZH5ldAWgsMVl4hSZpOUVPMvlAuFf+L3h7DTphJKjc7qjrCMnC5ZrhgHb/AGP51e++NJM3R43YIHN2akqdQKid5JFt1vKOVsxANgIsvFENUBO65iiMQTpXjQeTxgrokIHhrTfAEJdSn7oYa8/vpBxhQzk+VIQxeMly5iEGpV1YVY1ikVM+xlp3E8TBDi0tQvyPpEoQl3Z+DRT2YFh98KQ+UnDzXPeGvo0NzcRLambnRvrC6UHh1/eKqBBsDyEV1GUqDffrFZklKudnarc9zwKWEqSCe6eTKF9G9YUXJKSpQWS+h38OEO2L2dlSWrmpvYmnN4sMxJILgiv0+MIBShSr+foIIlShatK0YPGfa9GJE5QoWNYZWoapf78oVlqJLeoNOmsGWKEZvICNdfC0BKAaoScrXe/CB4nCsDlzcQ1Oh1i+Ew/siR7R06PeJnzwo35/rBZFpROGTuJi6sIkJLpTUPUvFky2JIXcMwJYcWa76wJUgFyVO97/ALwdVq+GSo0SKPyDfuIOvF5UlK0vwq8RLZKaLD/DpvigQklzU7zF1WgTcYDRKSlSu6XqwNHqfhB5G0aGoYE1fdrFcYlAUCXJsGvcGlesdN2fLIzKKqWDgCu9hUxucWdM+8Sz4ljzhKfMlVAUz6VMAxeESpPccnkB0pGZK2ZMKmYxnpp7Y0xiGUAmzX+MERiCHeutWpF8PhMst1APxGrfp6xywTQBxewHw3RizPDW6EuYo2e7nKNxsSRF0zCKKUVcC2+nD00i+ElKq7twLH4GDe4pzPTo/wA4dDM2lMbKRv8Ak+kP4KeVB7wcYZvCX8m+EdPwwNnA8vNovcKkmfm0I5xrdmgn3hVn9mq27Mh/lGSrZKTUL5uA0bHZfZ5ROJf8BDa+JFeEa4cf8ozb4YuKnFYmJY5hMVUXbMWDfOMKdsQq58bx9/k4mcpCPZKRldiXskBi1KqCkmhDXhnFTZiCpeVKmFNDxdRLCjfraOm5dYfn7D7DmITSLe6rF0vyj9DYbFe1QSpNDRiCArooO0YczsRhVq/uloLuwKgmpLM7hqWFhujWy/g8x8Vlz1J0I6F4urFKN/WPtE3sNh1d1KFIRqUkuSd6lu6QwoN4jJ2t2LlS5Ib2xIdkJyKUVkBgegajUHU5uGV8tUAsZVKYbwLReU6QAC7C5vHoMf2UnS05pkhSQwJIFGIBLkVSzsczRmDZqeI6n5w9N9HWXJCjMLs4130v4R8dGh6TKJuTenKKI2WkTiSlTNd6As1aAmhNiRvakMysCA9TeG8BKJKQ12iRhwLKF+fwiThhRi/MRdGGYeJukXRdg/bqHL73wJSEEgnK/mfWCqwxIoX5xVOCarBJ5xdcWqSaCltIaQ5qBSALxSkgOiwuNd1r0o53QPD7SCQaGp1pGbDKaDuwbj0vrFQhRUfy7mOl3MKS8Wk/iHFueu6L/wBqkukJJHy5QYdNKmJcUflVh8IGqenV6aDXkdeQhbEylCgLc3Z4TOzFE5jMprd34ecSNo2klZZAYmhBNeZHrDapgSl2LkU+cIoTkYlTcrnrCmIxC1zO6FAGj72NeG6kWVDpnkDvOo6F2PKL+8KDM5c1/SsFw2yFXL8ifXdBpUsJVe1x8Yrxv6tCSX/DmrybpqNYv7pMJqG8vVoOMUhPhT5/dYr779/tGfBCVs6Yl/0Pw6xUTGL5TTX75QSfj3Arw08oVRiCTrz087QVD4ibwvuFY6TKVuBuzQU4hJFQ5eLy8dl0fjr8IkTJBJcO1if2gUtdNQD84alqK1VoQXqKHlpFvZhIZw4H3aH8SqAQQ3P6fOHlSgoUNrtd2jPExyzwxKKgbwSpeZLBSxJA5V6QnNlFIocyfWHTOe99A/rAypiUg/f1iuIvKxW4efyggdfiClD+WjVp8HiiMKpJzFlP8S26CLxKk6ZQbaeW+HMWjBSU3vuOnQawQTVP4Cobw1Iz04l3erCurw1JWW7oLbrfpGdQysQfwpSojeSwPJi/PSHOzCZ/vCjMKcns1MwY+JDejxlqQrM9X01brG72ZWc5Dv3Tv/MI3w/2HL0+g4LEJQACW3+Il2Y3DC2hhxG1ZYPi42V9+kdHR6vrjj2qqdqSxmJWS5exYUDCwpSvF4qnaqSGKgDSrE+YP1MdHQ/XFon9rIA8ZNNx3coxZ20p6sSjKpAkJ8RNVF0l2GSwLDQ3jo6M/VF2aK8VKTRNcxJJOajVGbUudwMLYrZGBmHMtICrkpC0+bBjEx0M+ORdqQxfZLAqHcWuWeGZXoofOMlfYlFhiU8/ZrHzMRHRrpBpzD9isNTPiVHeEoI5M4Masjs9s9LXJH5s5D8QAAeUdHRdYtW/sPAFICg6hQqGdL7yQlh6RY7KwTZQhGWrlpmbgxveJjoPri15fbXZFDZpEwH+Qu/9KmD9WjAmdlFqPelg/wBQHziI6KcIeyT2PLN7Nq6KH1iD2TmAdxLdUsebR0dFfji7VZPZvEagcO8GEEl9l5v4q8so+cdHQfVxPaqzOyqyT3HpqpNeF4Jh+zi0UTKCRwKfrHR0anCQdqY/seb+UeY+sVX2fUbyx5pHzjo6K8IuwZ7NE/8Ab/3D67oj/pU/4f8Au/WIjoPr4rtXHssb+ztZ1At0eLDs0o3QPMfWOjoPri7VA7Mn/D/3f/qLf9NqI/u2/qH1iI6L6+K7ULFdnpwHcQ/9SaeZhGb2cxNWl/7kf+0dHRm/DD3o0vsnOUASnIQ1iknqXi8zs/iHICA3+ZP1jo6G/DxXehDstOH4Sf6kfWJldmpx8Utg2ikP6GJjoPp4nvTE7s7MZkyzzKk+vehKd2Ynlv4bsPzJrf8Amjo6K/DxqnOlpexsYA3u5555bf8AN4ZwXZ/FAELl03Zkf+0dHRfRxX2U7L7PzgKIDbnH1jS2BsicJpKk0ykCqd6dxjo6GfFJR3tf/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http://origin-ars.els-cdn.com/content/image/1-s2.0-S0277379112003125-gr1.jpg">
            <a:hlinkClick r:id="rId8"/>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99179" y="1052736"/>
            <a:ext cx="4564938" cy="17647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652348" y="2348880"/>
            <a:ext cx="335794" cy="369332"/>
          </a:xfrm>
          <a:prstGeom prst="rect">
            <a:avLst/>
          </a:prstGeom>
          <a:noFill/>
        </p:spPr>
        <p:txBody>
          <a:bodyPr wrap="square" rtlCol="0">
            <a:spAutoFit/>
          </a:bodyPr>
          <a:lstStyle/>
          <a:p>
            <a:r>
              <a:rPr lang="en-GB" b="1" dirty="0" smtClean="0">
                <a:solidFill>
                  <a:schemeClr val="bg1"/>
                </a:solidFill>
              </a:rPr>
              <a:t>E</a:t>
            </a:r>
            <a:endParaRPr lang="en-GB" b="1" dirty="0">
              <a:solidFill>
                <a:schemeClr val="bg1"/>
              </a:solidFill>
            </a:endParaRPr>
          </a:p>
        </p:txBody>
      </p:sp>
      <p:pic>
        <p:nvPicPr>
          <p:cNvPr id="1036" name="Picture 12" descr="http://upload.wikimedia.org/wikipedia/commons/thumb/6/67/RipplemarksCarmelFormation.jpg/220px-RipplemarksCarmelFormation.jpg">
            <a:hlinkClick r:id="rId9"/>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499179" y="2868003"/>
            <a:ext cx="1368965" cy="14100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499179" y="3935266"/>
            <a:ext cx="432048" cy="369332"/>
          </a:xfrm>
          <a:prstGeom prst="rect">
            <a:avLst/>
          </a:prstGeom>
          <a:noFill/>
        </p:spPr>
        <p:txBody>
          <a:bodyPr wrap="square" rtlCol="0">
            <a:spAutoFit/>
          </a:bodyPr>
          <a:lstStyle/>
          <a:p>
            <a:r>
              <a:rPr lang="en-GB" b="1" dirty="0" smtClean="0"/>
              <a:t>G</a:t>
            </a:r>
            <a:endParaRPr lang="en-GB" b="1" dirty="0"/>
          </a:p>
        </p:txBody>
      </p:sp>
      <p:sp>
        <p:nvSpPr>
          <p:cNvPr id="6" name="TextBox 5"/>
          <p:cNvSpPr txBox="1"/>
          <p:nvPr/>
        </p:nvSpPr>
        <p:spPr>
          <a:xfrm>
            <a:off x="6700280" y="2924944"/>
            <a:ext cx="2287862" cy="461665"/>
          </a:xfrm>
          <a:prstGeom prst="rect">
            <a:avLst/>
          </a:prstGeom>
          <a:noFill/>
        </p:spPr>
        <p:txBody>
          <a:bodyPr wrap="square" rtlCol="0">
            <a:spAutoFit/>
          </a:bodyPr>
          <a:lstStyle/>
          <a:p>
            <a:pPr algn="ctr"/>
            <a:r>
              <a:rPr lang="en-GB" sz="2400" b="1" dirty="0" smtClean="0">
                <a:solidFill>
                  <a:srgbClr val="0070C0"/>
                </a:solidFill>
              </a:rPr>
              <a:t>20 minutes</a:t>
            </a:r>
            <a:endParaRPr lang="en-GB" sz="2400" b="1" dirty="0">
              <a:solidFill>
                <a:srgbClr val="0070C0"/>
              </a:solidFill>
            </a:endParaRPr>
          </a:p>
        </p:txBody>
      </p:sp>
      <p:sp>
        <p:nvSpPr>
          <p:cNvPr id="7" name="TextBox 6"/>
          <p:cNvSpPr txBox="1"/>
          <p:nvPr/>
        </p:nvSpPr>
        <p:spPr>
          <a:xfrm>
            <a:off x="899592" y="1268760"/>
            <a:ext cx="1296144" cy="369332"/>
          </a:xfrm>
          <a:prstGeom prst="rect">
            <a:avLst/>
          </a:prstGeom>
          <a:noFill/>
        </p:spPr>
        <p:txBody>
          <a:bodyPr wrap="square" rtlCol="0">
            <a:spAutoFit/>
          </a:bodyPr>
          <a:lstStyle/>
          <a:p>
            <a:r>
              <a:rPr lang="en-GB" dirty="0" smtClean="0"/>
              <a:t>THIN</a:t>
            </a:r>
            <a:endParaRPr lang="en-GB" dirty="0"/>
          </a:p>
        </p:txBody>
      </p:sp>
      <p:sp>
        <p:nvSpPr>
          <p:cNvPr id="17" name="TextBox 16"/>
          <p:cNvSpPr txBox="1"/>
          <p:nvPr/>
        </p:nvSpPr>
        <p:spPr>
          <a:xfrm>
            <a:off x="2751674" y="1187459"/>
            <a:ext cx="1368152" cy="369332"/>
          </a:xfrm>
          <a:prstGeom prst="rect">
            <a:avLst/>
          </a:prstGeom>
          <a:noFill/>
        </p:spPr>
        <p:txBody>
          <a:bodyPr wrap="square" rtlCol="0">
            <a:spAutoFit/>
          </a:bodyPr>
          <a:lstStyle/>
          <a:p>
            <a:r>
              <a:rPr lang="en-GB" dirty="0" smtClean="0"/>
              <a:t>GRADED</a:t>
            </a:r>
            <a:endParaRPr lang="en-GB" dirty="0"/>
          </a:p>
        </p:txBody>
      </p:sp>
      <p:sp>
        <p:nvSpPr>
          <p:cNvPr id="20" name="TextBox 19"/>
          <p:cNvSpPr txBox="1"/>
          <p:nvPr/>
        </p:nvSpPr>
        <p:spPr>
          <a:xfrm>
            <a:off x="251520" y="4653136"/>
            <a:ext cx="2304256" cy="646331"/>
          </a:xfrm>
          <a:prstGeom prst="rect">
            <a:avLst/>
          </a:prstGeom>
          <a:noFill/>
        </p:spPr>
        <p:txBody>
          <a:bodyPr wrap="square" rtlCol="0">
            <a:spAutoFit/>
          </a:bodyPr>
          <a:lstStyle/>
          <a:p>
            <a:r>
              <a:rPr lang="en-GB" dirty="0" smtClean="0"/>
              <a:t>LARGE SCALE DUNE</a:t>
            </a:r>
            <a:endParaRPr lang="en-GB" dirty="0"/>
          </a:p>
        </p:txBody>
      </p:sp>
      <p:sp>
        <p:nvSpPr>
          <p:cNvPr id="22" name="TextBox 21"/>
          <p:cNvSpPr txBox="1"/>
          <p:nvPr/>
        </p:nvSpPr>
        <p:spPr>
          <a:xfrm>
            <a:off x="3639047" y="4437753"/>
            <a:ext cx="1944216" cy="369332"/>
          </a:xfrm>
          <a:prstGeom prst="rect">
            <a:avLst/>
          </a:prstGeom>
          <a:noFill/>
        </p:spPr>
        <p:txBody>
          <a:bodyPr wrap="square" rtlCol="0">
            <a:spAutoFit/>
          </a:bodyPr>
          <a:lstStyle/>
          <a:p>
            <a:r>
              <a:rPr lang="en-GB" dirty="0" smtClean="0"/>
              <a:t>CYCLICAL</a:t>
            </a:r>
            <a:endParaRPr lang="en-GB" dirty="0"/>
          </a:p>
        </p:txBody>
      </p:sp>
      <p:sp>
        <p:nvSpPr>
          <p:cNvPr id="23" name="TextBox 22"/>
          <p:cNvSpPr txBox="1"/>
          <p:nvPr/>
        </p:nvSpPr>
        <p:spPr>
          <a:xfrm>
            <a:off x="4716016" y="1099855"/>
            <a:ext cx="1984264" cy="369332"/>
          </a:xfrm>
          <a:prstGeom prst="rect">
            <a:avLst/>
          </a:prstGeom>
          <a:noFill/>
        </p:spPr>
        <p:txBody>
          <a:bodyPr wrap="square" rtlCol="0">
            <a:spAutoFit/>
          </a:bodyPr>
          <a:lstStyle/>
          <a:p>
            <a:r>
              <a:rPr lang="en-GB" dirty="0" smtClean="0"/>
              <a:t>LENSES</a:t>
            </a:r>
            <a:endParaRPr lang="en-GB" dirty="0"/>
          </a:p>
        </p:txBody>
      </p:sp>
      <p:sp>
        <p:nvSpPr>
          <p:cNvPr id="24" name="TextBox 23"/>
          <p:cNvSpPr txBox="1"/>
          <p:nvPr/>
        </p:nvSpPr>
        <p:spPr>
          <a:xfrm>
            <a:off x="7020272" y="3829690"/>
            <a:ext cx="1799973" cy="646331"/>
          </a:xfrm>
          <a:prstGeom prst="rect">
            <a:avLst/>
          </a:prstGeom>
          <a:noFill/>
        </p:spPr>
        <p:txBody>
          <a:bodyPr wrap="square" rtlCol="0">
            <a:spAutoFit/>
          </a:bodyPr>
          <a:lstStyle/>
          <a:p>
            <a:r>
              <a:rPr lang="en-GB" dirty="0" smtClean="0"/>
              <a:t>CURRENT BEDDDING</a:t>
            </a:r>
            <a:endParaRPr lang="en-GB" dirty="0"/>
          </a:p>
        </p:txBody>
      </p:sp>
    </p:spTree>
    <p:extLst>
      <p:ext uri="{BB962C8B-B14F-4D97-AF65-F5344CB8AC3E}">
        <p14:creationId xmlns:p14="http://schemas.microsoft.com/office/powerpoint/2010/main" val="272918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anim calcmode="lin" valueType="num">
                                      <p:cBhvr additive="base">
                                        <p:cTn id="25" dur="500" fill="hold"/>
                                        <p:tgtEl>
                                          <p:spTgt spid="22"/>
                                        </p:tgtEl>
                                        <p:attrNameLst>
                                          <p:attrName>ppt_x</p:attrName>
                                        </p:attrNameLst>
                                      </p:cBhvr>
                                      <p:tavLst>
                                        <p:tav tm="0">
                                          <p:val>
                                            <p:strVal val="#ppt_x"/>
                                          </p:val>
                                        </p:tav>
                                        <p:tav tm="100000">
                                          <p:val>
                                            <p:strVal val="#ppt_x"/>
                                          </p:val>
                                        </p:tav>
                                      </p:tavLst>
                                    </p:anim>
                                    <p:anim calcmode="lin" valueType="num">
                                      <p:cBhvr additive="base">
                                        <p:cTn id="26"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anim calcmode="lin" valueType="num">
                                      <p:cBhvr additive="base">
                                        <p:cTn id="31" dur="500" fill="hold"/>
                                        <p:tgtEl>
                                          <p:spTgt spid="23"/>
                                        </p:tgtEl>
                                        <p:attrNameLst>
                                          <p:attrName>ppt_x</p:attrName>
                                        </p:attrNameLst>
                                      </p:cBhvr>
                                      <p:tavLst>
                                        <p:tav tm="0">
                                          <p:val>
                                            <p:strVal val="#ppt_x"/>
                                          </p:val>
                                        </p:tav>
                                        <p:tav tm="100000">
                                          <p:val>
                                            <p:strVal val="#ppt_x"/>
                                          </p:val>
                                        </p:tav>
                                      </p:tavLst>
                                    </p:anim>
                                    <p:anim calcmode="lin" valueType="num">
                                      <p:cBhvr additive="base">
                                        <p:cTn id="32"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ppt_x"/>
                                          </p:val>
                                        </p:tav>
                                        <p:tav tm="100000">
                                          <p:val>
                                            <p:strVal val="#ppt_x"/>
                                          </p:val>
                                        </p:tav>
                                      </p:tavLst>
                                    </p:anim>
                                    <p:anim calcmode="lin" valueType="num">
                                      <p:cBhvr additive="base">
                                        <p:cTn id="3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p:bldP spid="20" grpId="0"/>
      <p:bldP spid="22" grpId="0"/>
      <p:bldP spid="23" grpId="0"/>
      <p:bldP spid="24"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980728"/>
            <a:ext cx="8208912" cy="6401753"/>
          </a:xfrm>
          <a:prstGeom prst="rect">
            <a:avLst/>
          </a:prstGeom>
          <a:noFill/>
        </p:spPr>
        <p:txBody>
          <a:bodyPr wrap="square" rtlCol="0">
            <a:spAutoFit/>
          </a:bodyPr>
          <a:lstStyle/>
          <a:p>
            <a:pPr marL="342900" indent="-342900" algn="just">
              <a:buAutoNum type="alphaUcPeriod"/>
            </a:pPr>
            <a:r>
              <a:rPr lang="en-GB" sz="1400" b="1" dirty="0" smtClean="0">
                <a:solidFill>
                  <a:srgbClr val="0070C0"/>
                </a:solidFill>
              </a:rPr>
              <a:t>Thin Lamination</a:t>
            </a:r>
            <a:r>
              <a:rPr lang="en-GB" sz="1400" dirty="0" smtClean="0"/>
              <a:t> – The fine layering of sediment shows that the layers were repeatedly  laid down under quiet current conditions with a time gap in between each layering.</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Graded Bedding </a:t>
            </a:r>
            <a:r>
              <a:rPr lang="en-GB" sz="1400" dirty="0" smtClean="0"/>
              <a:t>– A single bed of sediment in which coarse grains occur at the base and become finer at the top. This shows a laminated sediment with a graded bed above, the graded bedding being laid down from fast flowing turbulent water born sediment being ‘sorted’ in a slower quieter current.</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Large Scale Dune Bedding </a:t>
            </a:r>
            <a:r>
              <a:rPr lang="en-GB" sz="1400" dirty="0" smtClean="0"/>
              <a:t>– Large scale sloping layers formed on the downwind side of wind formed sand dunes. An area dominated by sand dunes at the time of deposition.</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Cyclical Bedding </a:t>
            </a:r>
            <a:r>
              <a:rPr lang="en-GB" sz="1400" dirty="0" smtClean="0"/>
              <a:t>– Bedding in this Carboniferous Coal Measure  sequence illustrates  yellow sandstone, mudstone and dark coal layers. This occurred during cyclical sequence changes and reflects different changes in environment during deposition.</a:t>
            </a:r>
          </a:p>
          <a:p>
            <a:pPr marL="342900" indent="-342900" algn="just">
              <a:buAutoNum type="alphaUcPeriod"/>
            </a:pPr>
            <a:endParaRPr lang="en-GB" sz="1400" dirty="0" smtClean="0"/>
          </a:p>
          <a:p>
            <a:pPr marL="342900" indent="-342900" algn="just">
              <a:buAutoNum type="alphaUcPeriod"/>
            </a:pPr>
            <a:r>
              <a:rPr lang="en-GB" sz="1400" b="1" dirty="0" smtClean="0">
                <a:solidFill>
                  <a:srgbClr val="0070C0"/>
                </a:solidFill>
              </a:rPr>
              <a:t>Lenses - </a:t>
            </a:r>
            <a:r>
              <a:rPr lang="en-GB" sz="1400" dirty="0"/>
              <a:t>Lenticular bedding consists of </a:t>
            </a:r>
            <a:r>
              <a:rPr lang="en-GB" sz="1400" dirty="0" smtClean="0"/>
              <a:t>lense-shaped </a:t>
            </a:r>
            <a:r>
              <a:rPr lang="en-GB" sz="1400" dirty="0"/>
              <a:t>deposits of sand </a:t>
            </a:r>
            <a:r>
              <a:rPr lang="en-GB" sz="1400" dirty="0" smtClean="0"/>
              <a:t>inter-bedded </a:t>
            </a:r>
            <a:r>
              <a:rPr lang="en-GB" sz="1400" dirty="0"/>
              <a:t/>
            </a:r>
            <a:br>
              <a:rPr lang="en-GB" sz="1400" dirty="0"/>
            </a:br>
            <a:r>
              <a:rPr lang="en-GB" sz="1400" dirty="0"/>
              <a:t>with mud which has been lithified into sandstone and shale respectively. It </a:t>
            </a:r>
            <a:br>
              <a:rPr lang="en-GB" sz="1400" dirty="0"/>
            </a:br>
            <a:r>
              <a:rPr lang="en-GB" sz="1400" dirty="0"/>
              <a:t>is believed that it forms in tidal and delta front environments that </a:t>
            </a:r>
            <a:br>
              <a:rPr lang="en-GB" sz="1400" dirty="0"/>
            </a:br>
            <a:r>
              <a:rPr lang="en-GB" sz="1400" dirty="0"/>
              <a:t>fluctuate between high and low energy. </a:t>
            </a:r>
            <a:endParaRPr lang="en-GB" sz="1400" b="1" dirty="0" smtClean="0">
              <a:solidFill>
                <a:srgbClr val="0070C0"/>
              </a:solidFill>
            </a:endParaRPr>
          </a:p>
          <a:p>
            <a:pPr marL="342900" indent="-342900" algn="just">
              <a:buAutoNum type="alphaUcPeriod"/>
            </a:pPr>
            <a:endParaRPr lang="en-GB" sz="1400" dirty="0"/>
          </a:p>
          <a:p>
            <a:pPr marL="342900" indent="-342900" algn="just">
              <a:buAutoNum type="alphaUcPeriod"/>
            </a:pPr>
            <a:r>
              <a:rPr lang="en-GB" sz="1400" b="1" dirty="0" smtClean="0">
                <a:solidFill>
                  <a:srgbClr val="0070C0"/>
                </a:solidFill>
              </a:rPr>
              <a:t>Small scale Current Bedding </a:t>
            </a:r>
            <a:r>
              <a:rPr lang="en-GB" sz="1400" dirty="0" smtClean="0"/>
              <a:t>– Sands deposited as sloping layers on the down current side of small underwater dunes. They Indicate deposition in water, and show us the palaeocurrent direction, the flow direction of the depositing current.</a:t>
            </a:r>
          </a:p>
          <a:p>
            <a:pPr marL="342900" indent="-342900" algn="just">
              <a:buAutoNum type="alphaUcPeriod"/>
            </a:pPr>
            <a:endParaRPr lang="en-GB" sz="1400" dirty="0"/>
          </a:p>
          <a:p>
            <a:pPr marL="342900" indent="-342900" algn="just">
              <a:buAutoNum type="alphaUcPeriod"/>
            </a:pPr>
            <a:r>
              <a:rPr lang="en-GB" sz="1400" b="1" dirty="0" smtClean="0">
                <a:solidFill>
                  <a:srgbClr val="0070C0"/>
                </a:solidFill>
              </a:rPr>
              <a:t>Ripple Marking in Sandstone - </a:t>
            </a:r>
            <a:r>
              <a:rPr lang="en-GB" sz="1400" dirty="0" smtClean="0"/>
              <a:t>The fossilised remnants of water action ripple marking in shallow tidal environment.</a:t>
            </a:r>
            <a:endParaRPr lang="en-GB" sz="1400" b="1" dirty="0" smtClean="0">
              <a:solidFill>
                <a:srgbClr val="0070C0"/>
              </a:solidFill>
            </a:endParaRPr>
          </a:p>
          <a:p>
            <a:pPr marL="342900" indent="-342900" algn="just">
              <a:buAutoNum type="alphaUcPeriod"/>
            </a:pPr>
            <a:endParaRPr lang="en-GB" sz="1400" dirty="0"/>
          </a:p>
          <a:p>
            <a:pPr marL="342900" indent="-342900" algn="just">
              <a:buAutoNum type="alphaUcPeriod"/>
            </a:pPr>
            <a:endParaRPr lang="en-GB" sz="1400" dirty="0" smtClean="0"/>
          </a:p>
          <a:p>
            <a:pPr marL="342900" indent="-342900" algn="just">
              <a:buAutoNum type="alphaUcPeriod"/>
            </a:pPr>
            <a:endParaRPr lang="en-GB" dirty="0"/>
          </a:p>
        </p:txBody>
      </p:sp>
    </p:spTree>
    <p:extLst>
      <p:ext uri="{BB962C8B-B14F-4D97-AF65-F5344CB8AC3E}">
        <p14:creationId xmlns:p14="http://schemas.microsoft.com/office/powerpoint/2010/main" val="180080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anim calcmode="lin" valueType="num">
                                      <p:cBhvr additive="base">
                                        <p:cTn id="4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0194" y="640427"/>
            <a:ext cx="8571510" cy="3785652"/>
          </a:xfrm>
          <a:prstGeom prst="rect">
            <a:avLst/>
          </a:prstGeom>
          <a:solidFill>
            <a:schemeClr val="bg1"/>
          </a:solidFill>
        </p:spPr>
        <p:txBody>
          <a:bodyPr wrap="square">
            <a:spAutoFit/>
          </a:bodyPr>
          <a:lstStyle/>
          <a:p>
            <a:endParaRPr lang="en-GB" sz="2400" dirty="0">
              <a:solidFill>
                <a:srgbClr val="0070C0"/>
              </a:solidFill>
            </a:endParaRPr>
          </a:p>
          <a:p>
            <a:pPr algn="just"/>
            <a:r>
              <a:rPr lang="en-GB" b="1" dirty="0">
                <a:solidFill>
                  <a:srgbClr val="0070C0"/>
                </a:solidFill>
              </a:rPr>
              <a:t>Having produced a loose unconsolidated deposit</a:t>
            </a:r>
            <a:r>
              <a:rPr lang="en-GB" dirty="0"/>
              <a:t>, several changes have to occur to turn the soft sediment into a hard rock. </a:t>
            </a:r>
            <a:r>
              <a:rPr lang="en-GB" dirty="0" smtClean="0"/>
              <a:t>It is induced by </a:t>
            </a:r>
            <a:r>
              <a:rPr lang="en-GB" b="1" dirty="0" smtClean="0">
                <a:solidFill>
                  <a:srgbClr val="0070C0"/>
                </a:solidFill>
              </a:rPr>
              <a:t>burial pressure and increased temperature beneath a kilometre or more of overlying sediment</a:t>
            </a:r>
            <a:r>
              <a:rPr lang="en-GB" dirty="0" smtClean="0"/>
              <a:t>.</a:t>
            </a:r>
          </a:p>
          <a:p>
            <a:pPr algn="just"/>
            <a:endParaRPr lang="en-GB" dirty="0" smtClean="0"/>
          </a:p>
          <a:p>
            <a:pPr algn="just"/>
            <a:r>
              <a:rPr lang="en-GB" dirty="0" smtClean="0"/>
              <a:t>This can happen in a combination of ways:</a:t>
            </a:r>
          </a:p>
          <a:p>
            <a:pPr algn="just"/>
            <a:r>
              <a:rPr lang="en-GB" dirty="0" smtClean="0"/>
              <a:t>1. </a:t>
            </a:r>
            <a:r>
              <a:rPr lang="en-GB" b="1" dirty="0" smtClean="0">
                <a:solidFill>
                  <a:srgbClr val="0070C0"/>
                </a:solidFill>
              </a:rPr>
              <a:t>Movement </a:t>
            </a:r>
            <a:r>
              <a:rPr lang="en-GB" b="1" dirty="0">
                <a:solidFill>
                  <a:srgbClr val="0070C0"/>
                </a:solidFill>
              </a:rPr>
              <a:t>of mineral rich ground-water through the sediment.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a:t>
            </a:r>
            <a:r>
              <a:rPr lang="en-GB" dirty="0" smtClean="0"/>
              <a:t>If </a:t>
            </a:r>
            <a:r>
              <a:rPr lang="en-GB" dirty="0"/>
              <a:t>chemical conditions are right, the </a:t>
            </a:r>
            <a:r>
              <a:rPr lang="en-GB" b="1" dirty="0">
                <a:solidFill>
                  <a:srgbClr val="0070C0"/>
                </a:solidFill>
              </a:rPr>
              <a:t>mineral matter in solution can </a:t>
            </a:r>
            <a:r>
              <a:rPr lang="en-GB" b="1" dirty="0" smtClean="0">
                <a:solidFill>
                  <a:srgbClr val="0070C0"/>
                </a:solidFill>
              </a:rPr>
              <a:t>be</a:t>
            </a:r>
          </a:p>
          <a:p>
            <a:pPr algn="just"/>
            <a:r>
              <a:rPr lang="en-GB" b="1" dirty="0">
                <a:solidFill>
                  <a:srgbClr val="0070C0"/>
                </a:solidFill>
              </a:rPr>
              <a:t> </a:t>
            </a:r>
            <a:r>
              <a:rPr lang="en-GB" b="1" dirty="0" smtClean="0">
                <a:solidFill>
                  <a:srgbClr val="0070C0"/>
                </a:solidFill>
              </a:rPr>
              <a:t>    deposited out </a:t>
            </a:r>
            <a:r>
              <a:rPr lang="en-GB" b="1" dirty="0">
                <a:solidFill>
                  <a:srgbClr val="0070C0"/>
                </a:solidFill>
              </a:rPr>
              <a:t>around the sediment grains, thus cementing it together</a:t>
            </a:r>
            <a:r>
              <a:rPr lang="en-GB" b="1" dirty="0" smtClean="0">
                <a:solidFill>
                  <a:srgbClr val="0070C0"/>
                </a:solidFill>
              </a:rPr>
              <a:t>.</a:t>
            </a:r>
          </a:p>
          <a:p>
            <a:pPr algn="just"/>
            <a:r>
              <a:rPr lang="en-GB" b="1" dirty="0">
                <a:solidFill>
                  <a:srgbClr val="0070C0"/>
                </a:solidFill>
              </a:rPr>
              <a:t> </a:t>
            </a:r>
            <a:r>
              <a:rPr lang="en-GB" b="1" dirty="0" smtClean="0">
                <a:solidFill>
                  <a:srgbClr val="0070C0"/>
                </a:solidFill>
              </a:rPr>
              <a:t>    Cements </a:t>
            </a:r>
            <a:r>
              <a:rPr lang="en-GB" b="1" dirty="0">
                <a:solidFill>
                  <a:srgbClr val="0070C0"/>
                </a:solidFill>
              </a:rPr>
              <a:t>can </a:t>
            </a:r>
            <a:r>
              <a:rPr lang="en-GB" b="1" dirty="0" smtClean="0">
                <a:solidFill>
                  <a:srgbClr val="0070C0"/>
                </a:solidFill>
              </a:rPr>
              <a:t>be carbonate </a:t>
            </a:r>
            <a:r>
              <a:rPr lang="en-GB" b="1" dirty="0">
                <a:solidFill>
                  <a:srgbClr val="0070C0"/>
                </a:solidFill>
              </a:rPr>
              <a:t>(CaCO</a:t>
            </a:r>
            <a:r>
              <a:rPr lang="en-GB" b="1" baseline="-25000" dirty="0">
                <a:solidFill>
                  <a:srgbClr val="0070C0"/>
                </a:solidFill>
              </a:rPr>
              <a:t>3</a:t>
            </a:r>
            <a:r>
              <a:rPr lang="en-GB" b="1" dirty="0">
                <a:solidFill>
                  <a:srgbClr val="0070C0"/>
                </a:solidFill>
              </a:rPr>
              <a:t>) </a:t>
            </a:r>
            <a:r>
              <a:rPr lang="en-GB" dirty="0"/>
              <a:t>or silica </a:t>
            </a:r>
            <a:r>
              <a:rPr lang="en-GB" b="1" dirty="0">
                <a:solidFill>
                  <a:srgbClr val="0070C0"/>
                </a:solidFill>
              </a:rPr>
              <a:t>(SiO) </a:t>
            </a:r>
            <a:r>
              <a:rPr lang="en-GB" dirty="0"/>
              <a:t>or various metal oxides</a:t>
            </a:r>
            <a:r>
              <a:rPr lang="en-GB" dirty="0" smtClean="0"/>
              <a:t>,</a:t>
            </a:r>
          </a:p>
          <a:p>
            <a:pPr algn="just"/>
            <a:r>
              <a:rPr lang="en-GB" dirty="0"/>
              <a:t> </a:t>
            </a:r>
            <a:r>
              <a:rPr lang="en-GB" dirty="0" smtClean="0"/>
              <a:t>    </a:t>
            </a:r>
            <a:r>
              <a:rPr lang="en-GB" b="1" dirty="0" smtClean="0">
                <a:solidFill>
                  <a:srgbClr val="0070C0"/>
                </a:solidFill>
              </a:rPr>
              <a:t>particularly </a:t>
            </a:r>
            <a:r>
              <a:rPr lang="en-GB" b="1" dirty="0">
                <a:solidFill>
                  <a:srgbClr val="0070C0"/>
                </a:solidFill>
              </a:rPr>
              <a:t>iron. </a:t>
            </a:r>
            <a:endParaRPr lang="en-GB" b="1" dirty="0" smtClean="0">
              <a:solidFill>
                <a:srgbClr val="0070C0"/>
              </a:solidFill>
            </a:endParaRPr>
          </a:p>
          <a:p>
            <a:pPr algn="just"/>
            <a:r>
              <a:rPr lang="en-GB" dirty="0" smtClean="0"/>
              <a:t>     Cementation </a:t>
            </a:r>
            <a:r>
              <a:rPr lang="en-GB" dirty="0"/>
              <a:t>can be very rapid</a:t>
            </a:r>
            <a:r>
              <a:rPr lang="en-GB" dirty="0" smtClean="0"/>
              <a:t>.</a:t>
            </a:r>
          </a:p>
          <a:p>
            <a:pPr algn="just"/>
            <a:endParaRPr lang="en-GB" dirty="0"/>
          </a:p>
        </p:txBody>
      </p:sp>
      <p:sp>
        <p:nvSpPr>
          <p:cNvPr id="4" name="Rectangle 3"/>
          <p:cNvSpPr/>
          <p:nvPr/>
        </p:nvSpPr>
        <p:spPr>
          <a:xfrm>
            <a:off x="380194" y="4149080"/>
            <a:ext cx="3687750" cy="369332"/>
          </a:xfrm>
          <a:prstGeom prst="rect">
            <a:avLst/>
          </a:prstGeom>
        </p:spPr>
        <p:txBody>
          <a:bodyPr wrap="square">
            <a:spAutoFit/>
          </a:bodyPr>
          <a:lstStyle/>
          <a:p>
            <a:pPr algn="just"/>
            <a:r>
              <a:rPr lang="en-GB" dirty="0" smtClean="0"/>
              <a:t>2. </a:t>
            </a:r>
            <a:r>
              <a:rPr lang="en-GB" dirty="0"/>
              <a:t> </a:t>
            </a:r>
          </a:p>
        </p:txBody>
      </p:sp>
      <p:sp>
        <p:nvSpPr>
          <p:cNvPr id="3" name="Rectangle 2"/>
          <p:cNvSpPr/>
          <p:nvPr/>
        </p:nvSpPr>
        <p:spPr>
          <a:xfrm>
            <a:off x="251520" y="4436681"/>
            <a:ext cx="4414429" cy="2031325"/>
          </a:xfrm>
          <a:prstGeom prst="rect">
            <a:avLst/>
          </a:prstGeom>
        </p:spPr>
        <p:txBody>
          <a:bodyPr wrap="square">
            <a:spAutoFit/>
          </a:bodyPr>
          <a:lstStyle/>
          <a:p>
            <a:pPr algn="just"/>
            <a:r>
              <a:rPr lang="en-GB" dirty="0" smtClean="0"/>
              <a:t>    </a:t>
            </a:r>
            <a:r>
              <a:rPr lang="en-GB" b="1" dirty="0" smtClean="0">
                <a:solidFill>
                  <a:srgbClr val="0070C0"/>
                </a:solidFill>
              </a:rPr>
              <a:t>Accumulations </a:t>
            </a:r>
            <a:r>
              <a:rPr lang="en-GB" b="1" dirty="0">
                <a:solidFill>
                  <a:srgbClr val="0070C0"/>
                </a:solidFill>
              </a:rPr>
              <a:t>of </a:t>
            </a:r>
            <a:r>
              <a:rPr lang="en-GB" b="1" dirty="0" smtClean="0">
                <a:solidFill>
                  <a:srgbClr val="0070C0"/>
                </a:solidFill>
              </a:rPr>
              <a:t>great quantities of</a:t>
            </a:r>
          </a:p>
          <a:p>
            <a:pPr algn="just"/>
            <a:r>
              <a:rPr lang="en-GB" b="1" dirty="0">
                <a:solidFill>
                  <a:srgbClr val="0070C0"/>
                </a:solidFill>
              </a:rPr>
              <a:t> </a:t>
            </a:r>
            <a:r>
              <a:rPr lang="en-GB" b="1" dirty="0" smtClean="0">
                <a:solidFill>
                  <a:srgbClr val="0070C0"/>
                </a:solidFill>
              </a:rPr>
              <a:t>   </a:t>
            </a:r>
            <a:r>
              <a:rPr lang="en-GB" b="1" dirty="0">
                <a:solidFill>
                  <a:srgbClr val="0070C0"/>
                </a:solidFill>
              </a:rPr>
              <a:t>sediments </a:t>
            </a:r>
            <a:r>
              <a:rPr lang="en-GB" b="1" dirty="0" smtClean="0">
                <a:solidFill>
                  <a:srgbClr val="0070C0"/>
                </a:solidFill>
              </a:rPr>
              <a:t>in depressions </a:t>
            </a:r>
            <a:r>
              <a:rPr lang="en-GB" b="1" dirty="0">
                <a:solidFill>
                  <a:srgbClr val="0070C0"/>
                </a:solidFill>
              </a:rPr>
              <a:t>in </a:t>
            </a:r>
            <a:r>
              <a:rPr lang="en-GB" b="1" dirty="0" smtClean="0">
                <a:solidFill>
                  <a:srgbClr val="0070C0"/>
                </a:solidFill>
              </a:rPr>
              <a:t>sea</a:t>
            </a:r>
          </a:p>
          <a:p>
            <a:pPr algn="just"/>
            <a:r>
              <a:rPr lang="en-GB" b="1" dirty="0">
                <a:solidFill>
                  <a:srgbClr val="0070C0"/>
                </a:solidFill>
              </a:rPr>
              <a:t> </a:t>
            </a:r>
            <a:r>
              <a:rPr lang="en-GB" b="1" dirty="0" smtClean="0">
                <a:solidFill>
                  <a:srgbClr val="0070C0"/>
                </a:solidFill>
              </a:rPr>
              <a:t>   floors </a:t>
            </a:r>
            <a:r>
              <a:rPr lang="en-GB" dirty="0" smtClean="0"/>
              <a:t>caused </a:t>
            </a:r>
            <a:r>
              <a:rPr lang="en-GB" dirty="0"/>
              <a:t>by movements of the</a:t>
            </a:r>
          </a:p>
          <a:p>
            <a:pPr algn="just"/>
            <a:r>
              <a:rPr lang="en-GB" dirty="0"/>
              <a:t>    earth’s crust </a:t>
            </a:r>
            <a:r>
              <a:rPr lang="en-GB" b="1" dirty="0">
                <a:solidFill>
                  <a:srgbClr val="0070C0"/>
                </a:solidFill>
              </a:rPr>
              <a:t>are </a:t>
            </a:r>
            <a:r>
              <a:rPr lang="en-GB" b="1" dirty="0" smtClean="0">
                <a:solidFill>
                  <a:srgbClr val="0070C0"/>
                </a:solidFill>
              </a:rPr>
              <a:t>compacted and</a:t>
            </a:r>
          </a:p>
          <a:p>
            <a:pPr algn="just"/>
            <a:r>
              <a:rPr lang="en-GB" dirty="0"/>
              <a:t> </a:t>
            </a:r>
            <a:r>
              <a:rPr lang="en-GB" dirty="0" smtClean="0"/>
              <a:t>   </a:t>
            </a:r>
            <a:r>
              <a:rPr lang="en-GB" b="1" dirty="0">
                <a:solidFill>
                  <a:srgbClr val="0070C0"/>
                </a:solidFill>
              </a:rPr>
              <a:t>dewatered</a:t>
            </a:r>
            <a:r>
              <a:rPr lang="en-GB" dirty="0"/>
              <a:t> under </a:t>
            </a:r>
            <a:r>
              <a:rPr lang="en-GB" dirty="0" smtClean="0"/>
              <a:t>their own weight</a:t>
            </a:r>
          </a:p>
          <a:p>
            <a:pPr algn="just"/>
            <a:r>
              <a:rPr lang="en-GB" dirty="0" smtClean="0"/>
              <a:t>    to form </a:t>
            </a:r>
            <a:r>
              <a:rPr lang="en-GB" dirty="0"/>
              <a:t>hard </a:t>
            </a:r>
            <a:r>
              <a:rPr lang="en-GB" dirty="0" smtClean="0"/>
              <a:t>rock in </a:t>
            </a:r>
            <a:r>
              <a:rPr lang="en-GB" dirty="0"/>
              <a:t>combination </a:t>
            </a:r>
            <a:r>
              <a:rPr lang="en-GB" dirty="0" smtClean="0"/>
              <a:t> </a:t>
            </a:r>
          </a:p>
          <a:p>
            <a:pPr algn="just"/>
            <a:r>
              <a:rPr lang="en-GB" dirty="0" smtClean="0"/>
              <a:t>    with cementation</a:t>
            </a:r>
            <a:r>
              <a:rPr lang="en-GB" dirty="0"/>
              <a:t>.</a:t>
            </a:r>
          </a:p>
        </p:txBody>
      </p:sp>
      <p:pic>
        <p:nvPicPr>
          <p:cNvPr id="1026" name="Picture 2" descr="http://4.bp.blogspot.com/-gBkZ6wqeSGc/T8Ei_Vv5P1I/AAAAAAAAAeU/Rozr-jgVIqg/s640/sediment+stage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3717032"/>
            <a:ext cx="4019664" cy="301474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380194" y="348039"/>
            <a:ext cx="7222042" cy="584775"/>
          </a:xfrm>
          <a:prstGeom prst="rect">
            <a:avLst/>
          </a:prstGeom>
          <a:solidFill>
            <a:schemeClr val="bg1">
              <a:lumMod val="85000"/>
            </a:schemeClr>
          </a:solidFill>
        </p:spPr>
        <p:txBody>
          <a:bodyPr wrap="none">
            <a:spAutoFit/>
          </a:bodyPr>
          <a:lstStyle/>
          <a:p>
            <a:r>
              <a:rPr lang="en-GB" sz="3200" b="1" dirty="0">
                <a:solidFill>
                  <a:srgbClr val="0070C0"/>
                </a:solidFill>
              </a:rPr>
              <a:t>Phase 3: Lithification (or diagenesis)</a:t>
            </a:r>
          </a:p>
        </p:txBody>
      </p:sp>
    </p:spTree>
    <p:extLst>
      <p:ext uri="{BB962C8B-B14F-4D97-AF65-F5344CB8AC3E}">
        <p14:creationId xmlns:p14="http://schemas.microsoft.com/office/powerpoint/2010/main" val="123627370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682620"/>
            <a:ext cx="4320480" cy="1477328"/>
          </a:xfrm>
          <a:prstGeom prst="rect">
            <a:avLst/>
          </a:prstGeom>
          <a:solidFill>
            <a:schemeClr val="bg1">
              <a:lumMod val="85000"/>
            </a:schemeClr>
          </a:solidFill>
        </p:spPr>
        <p:txBody>
          <a:bodyPr wrap="square" rtlCol="0">
            <a:spAutoFit/>
          </a:bodyPr>
          <a:lstStyle/>
          <a:p>
            <a:pPr algn="just"/>
            <a:r>
              <a:rPr lang="en-GB" dirty="0" smtClean="0"/>
              <a:t>The results of lithification, notably the </a:t>
            </a:r>
            <a:r>
              <a:rPr lang="en-GB" b="1" dirty="0" smtClean="0">
                <a:solidFill>
                  <a:srgbClr val="0070C0"/>
                </a:solidFill>
              </a:rPr>
              <a:t>increase in strength, improved packing, water loss</a:t>
            </a:r>
            <a:r>
              <a:rPr lang="en-GB" dirty="0" smtClean="0">
                <a:solidFill>
                  <a:srgbClr val="0070C0"/>
                </a:solidFill>
              </a:rPr>
              <a:t> </a:t>
            </a:r>
            <a:r>
              <a:rPr lang="en-GB" dirty="0" smtClean="0"/>
              <a:t>and </a:t>
            </a:r>
            <a:r>
              <a:rPr lang="en-GB" b="1" dirty="0" smtClean="0">
                <a:solidFill>
                  <a:srgbClr val="0070C0"/>
                </a:solidFill>
              </a:rPr>
              <a:t>porosity reduction </a:t>
            </a:r>
            <a:r>
              <a:rPr lang="en-GB" dirty="0" smtClean="0"/>
              <a:t>are referred to as ‘</a:t>
            </a:r>
            <a:r>
              <a:rPr lang="en-GB" b="1" dirty="0" smtClean="0">
                <a:solidFill>
                  <a:srgbClr val="0070C0"/>
                </a:solidFill>
              </a:rPr>
              <a:t>consolidation</a:t>
            </a:r>
            <a:r>
              <a:rPr lang="en-GB" dirty="0" smtClean="0"/>
              <a:t>’ by Civil Engineers.</a:t>
            </a:r>
            <a:endParaRPr lang="en-GB" dirty="0"/>
          </a:p>
        </p:txBody>
      </p:sp>
      <p:pic>
        <p:nvPicPr>
          <p:cNvPr id="4" name="Picture 3" descr="Cementation"/>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28981" y="992206"/>
            <a:ext cx="3713437" cy="3291400"/>
          </a:xfrm>
          <a:prstGeom prst="rect">
            <a:avLst/>
          </a:prstGeom>
          <a:noFill/>
          <a:ln w="19050">
            <a:solidFill>
              <a:schemeClr val="tx1"/>
            </a:solidFill>
          </a:ln>
        </p:spPr>
      </p:pic>
      <p:sp>
        <p:nvSpPr>
          <p:cNvPr id="5" name="TextBox 4"/>
          <p:cNvSpPr txBox="1"/>
          <p:nvPr/>
        </p:nvSpPr>
        <p:spPr>
          <a:xfrm>
            <a:off x="6111356" y="4037385"/>
            <a:ext cx="2736304" cy="246221"/>
          </a:xfrm>
          <a:prstGeom prst="rect">
            <a:avLst/>
          </a:prstGeom>
          <a:solidFill>
            <a:schemeClr val="bg1"/>
          </a:solidFill>
        </p:spPr>
        <p:txBody>
          <a:bodyPr wrap="square" rtlCol="0">
            <a:spAutoFit/>
          </a:bodyPr>
          <a:lstStyle/>
          <a:p>
            <a:endParaRPr lang="en-GB" sz="1000" dirty="0"/>
          </a:p>
        </p:txBody>
      </p:sp>
      <p:sp>
        <p:nvSpPr>
          <p:cNvPr id="6" name="TextBox 5"/>
          <p:cNvSpPr txBox="1"/>
          <p:nvPr/>
        </p:nvSpPr>
        <p:spPr>
          <a:xfrm>
            <a:off x="503548" y="2348880"/>
            <a:ext cx="4104456" cy="4247317"/>
          </a:xfrm>
          <a:prstGeom prst="rect">
            <a:avLst/>
          </a:prstGeom>
          <a:noFill/>
        </p:spPr>
        <p:txBody>
          <a:bodyPr wrap="square" rtlCol="0">
            <a:spAutoFit/>
          </a:bodyPr>
          <a:lstStyle/>
          <a:p>
            <a:r>
              <a:rPr lang="en-GB" b="1" dirty="0" smtClean="0">
                <a:solidFill>
                  <a:srgbClr val="0070C0"/>
                </a:solidFill>
              </a:rPr>
              <a:t>The three main processes are:</a:t>
            </a:r>
          </a:p>
          <a:p>
            <a:pPr marL="342900" indent="-342900">
              <a:buAutoNum type="arabicPeriod"/>
            </a:pPr>
            <a:r>
              <a:rPr lang="en-GB" b="1" dirty="0" smtClean="0">
                <a:solidFill>
                  <a:srgbClr val="0070C0"/>
                </a:solidFill>
              </a:rPr>
              <a:t>Cementation</a:t>
            </a:r>
            <a:r>
              <a:rPr lang="en-GB" dirty="0" smtClean="0"/>
              <a:t>: </a:t>
            </a:r>
            <a:r>
              <a:rPr lang="en-GB" b="1" dirty="0" smtClean="0">
                <a:solidFill>
                  <a:srgbClr val="0070C0"/>
                </a:solidFill>
              </a:rPr>
              <a:t>The filling of pores with a mineral cement by circulating groundwater. </a:t>
            </a:r>
            <a:r>
              <a:rPr lang="en-GB" dirty="0" smtClean="0"/>
              <a:t>The strength of the rock produced depends upon the type of cement.</a:t>
            </a:r>
          </a:p>
          <a:p>
            <a:pPr marL="342900" indent="-342900">
              <a:buAutoNum type="arabicPeriod"/>
            </a:pPr>
            <a:r>
              <a:rPr lang="en-GB" b="1" dirty="0" smtClean="0">
                <a:solidFill>
                  <a:srgbClr val="0070C0"/>
                </a:solidFill>
              </a:rPr>
              <a:t>Re-crystallisation</a:t>
            </a:r>
            <a:r>
              <a:rPr lang="en-GB" dirty="0" smtClean="0"/>
              <a:t>: </a:t>
            </a:r>
            <a:r>
              <a:rPr lang="en-GB" b="1" dirty="0" smtClean="0">
                <a:solidFill>
                  <a:srgbClr val="0070C0"/>
                </a:solidFill>
              </a:rPr>
              <a:t>Small scale solution and re-deposition of minerals </a:t>
            </a:r>
            <a:r>
              <a:rPr lang="en-GB" dirty="0" smtClean="0"/>
              <a:t>so some grow larger and others smaller. </a:t>
            </a:r>
            <a:r>
              <a:rPr lang="en-GB" b="1" dirty="0" smtClean="0">
                <a:solidFill>
                  <a:srgbClr val="0070C0"/>
                </a:solidFill>
              </a:rPr>
              <a:t>A stronger mosaic texture is produced.</a:t>
            </a:r>
          </a:p>
          <a:p>
            <a:pPr marL="342900" indent="-342900">
              <a:buAutoNum type="arabicPeriod"/>
            </a:pPr>
            <a:r>
              <a:rPr lang="en-GB" b="1" dirty="0" smtClean="0">
                <a:solidFill>
                  <a:srgbClr val="0070C0"/>
                </a:solidFill>
              </a:rPr>
              <a:t>Compaction</a:t>
            </a:r>
            <a:r>
              <a:rPr lang="en-GB" b="1" dirty="0" smtClean="0"/>
              <a:t>: </a:t>
            </a:r>
            <a:r>
              <a:rPr lang="en-GB" b="1" dirty="0" smtClean="0">
                <a:solidFill>
                  <a:srgbClr val="0070C0"/>
                </a:solidFill>
              </a:rPr>
              <a:t>Burial pressure packs the grains and reduces volume. </a:t>
            </a:r>
            <a:r>
              <a:rPr lang="en-GB" dirty="0" smtClean="0"/>
              <a:t>This reduces porosity and squeezes water out.</a:t>
            </a:r>
            <a:endParaRPr lang="en-GB" dirty="0">
              <a:solidFill>
                <a:srgbClr val="0070C0"/>
              </a:solidFill>
            </a:endParaRPr>
          </a:p>
        </p:txBody>
      </p:sp>
      <p:sp>
        <p:nvSpPr>
          <p:cNvPr id="2" name="TextBox 1"/>
          <p:cNvSpPr txBox="1"/>
          <p:nvPr/>
        </p:nvSpPr>
        <p:spPr>
          <a:xfrm>
            <a:off x="251520" y="69198"/>
            <a:ext cx="5256584" cy="584775"/>
          </a:xfrm>
          <a:prstGeom prst="rect">
            <a:avLst/>
          </a:prstGeom>
          <a:solidFill>
            <a:schemeClr val="bg1">
              <a:lumMod val="85000"/>
            </a:schemeClr>
          </a:solidFill>
        </p:spPr>
        <p:txBody>
          <a:bodyPr wrap="square" rtlCol="0">
            <a:spAutoFit/>
          </a:bodyPr>
          <a:lstStyle/>
          <a:p>
            <a:r>
              <a:rPr lang="en-GB" sz="3200" dirty="0" smtClean="0">
                <a:solidFill>
                  <a:srgbClr val="0070C0"/>
                </a:solidFill>
              </a:rPr>
              <a:t>The Results of Lithification</a:t>
            </a:r>
            <a:endParaRPr lang="en-GB" sz="3200" dirty="0">
              <a:solidFill>
                <a:srgbClr val="0070C0"/>
              </a:solidFill>
            </a:endParaRPr>
          </a:p>
        </p:txBody>
      </p:sp>
    </p:spTree>
    <p:extLst>
      <p:ext uri="{BB962C8B-B14F-4D97-AF65-F5344CB8AC3E}">
        <p14:creationId xmlns:p14="http://schemas.microsoft.com/office/powerpoint/2010/main" val="1879548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 calcmode="lin" valueType="num">
                                      <p:cBhvr additive="base">
                                        <p:cTn id="1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anim calcmode="lin" valueType="num">
                                      <p:cBhvr additive="base">
                                        <p:cTn id="2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0944" y="566226"/>
            <a:ext cx="3168352" cy="1077218"/>
          </a:xfrm>
          <a:prstGeom prst="rect">
            <a:avLst/>
          </a:prstGeom>
          <a:solidFill>
            <a:schemeClr val="bg1">
              <a:lumMod val="85000"/>
            </a:schemeClr>
          </a:solidFill>
        </p:spPr>
        <p:txBody>
          <a:bodyPr wrap="square">
            <a:spAutoFit/>
          </a:bodyPr>
          <a:lstStyle/>
          <a:p>
            <a:r>
              <a:rPr lang="en-GB" sz="3200" b="1" dirty="0" smtClean="0">
                <a:solidFill>
                  <a:srgbClr val="0070C0"/>
                </a:solidFill>
              </a:rPr>
              <a:t>Through Lithification:</a:t>
            </a:r>
            <a:endParaRPr lang="en-GB" sz="3200" b="1" dirty="0">
              <a:solidFill>
                <a:srgbClr val="0070C0"/>
              </a:solidFill>
            </a:endParaRPr>
          </a:p>
        </p:txBody>
      </p:sp>
      <p:sp>
        <p:nvSpPr>
          <p:cNvPr id="3" name="Rectangle 2"/>
          <p:cNvSpPr/>
          <p:nvPr/>
        </p:nvSpPr>
        <p:spPr>
          <a:xfrm>
            <a:off x="683568" y="1916832"/>
            <a:ext cx="3456384" cy="1692771"/>
          </a:xfrm>
          <a:prstGeom prst="rect">
            <a:avLst/>
          </a:prstGeom>
        </p:spPr>
        <p:txBody>
          <a:bodyPr wrap="square">
            <a:spAutoFit/>
          </a:bodyPr>
          <a:lstStyle/>
          <a:p>
            <a:r>
              <a:rPr lang="en-GB" sz="2000" b="1" dirty="0" smtClean="0">
                <a:solidFill>
                  <a:srgbClr val="0070C0"/>
                </a:solidFill>
              </a:rPr>
              <a:t>Scree becomes </a:t>
            </a:r>
            <a:r>
              <a:rPr lang="en-GB" sz="3200" b="1" dirty="0" smtClean="0">
                <a:solidFill>
                  <a:srgbClr val="0070C0"/>
                </a:solidFill>
              </a:rPr>
              <a:t>Conglomerates</a:t>
            </a:r>
            <a:r>
              <a:rPr lang="en-GB" sz="2000" b="1" dirty="0" smtClean="0">
                <a:solidFill>
                  <a:srgbClr val="0070C0"/>
                </a:solidFill>
              </a:rPr>
              <a:t> </a:t>
            </a:r>
          </a:p>
          <a:p>
            <a:r>
              <a:rPr lang="en-GB" sz="2000" b="1" dirty="0" smtClean="0">
                <a:solidFill>
                  <a:srgbClr val="0070C0"/>
                </a:solidFill>
              </a:rPr>
              <a:t>or </a:t>
            </a:r>
          </a:p>
          <a:p>
            <a:r>
              <a:rPr lang="en-GB" sz="3200" b="1" dirty="0" smtClean="0">
                <a:solidFill>
                  <a:srgbClr val="0070C0"/>
                </a:solidFill>
              </a:rPr>
              <a:t>Breccias</a:t>
            </a:r>
            <a:r>
              <a:rPr lang="en-GB" sz="2000" b="1" dirty="0" smtClean="0">
                <a:solidFill>
                  <a:srgbClr val="0070C0"/>
                </a:solidFill>
              </a:rPr>
              <a:t> </a:t>
            </a:r>
            <a:endParaRPr lang="en-US" sz="2000" dirty="0"/>
          </a:p>
        </p:txBody>
      </p:sp>
      <p:sp>
        <p:nvSpPr>
          <p:cNvPr id="4" name="Rectangle 3"/>
          <p:cNvSpPr/>
          <p:nvPr/>
        </p:nvSpPr>
        <p:spPr>
          <a:xfrm>
            <a:off x="378203" y="4165049"/>
            <a:ext cx="4572000" cy="400110"/>
          </a:xfrm>
          <a:prstGeom prst="rect">
            <a:avLst/>
          </a:prstGeom>
        </p:spPr>
        <p:txBody>
          <a:bodyPr>
            <a:spAutoFit/>
          </a:bodyPr>
          <a:lstStyle/>
          <a:p>
            <a:r>
              <a:rPr lang="en-GB" sz="2000" b="1" dirty="0" smtClean="0">
                <a:solidFill>
                  <a:srgbClr val="0070C0"/>
                </a:solidFill>
              </a:rPr>
              <a:t>Sands become sandstones, </a:t>
            </a:r>
            <a:endParaRPr lang="en-US" sz="2000" dirty="0"/>
          </a:p>
        </p:txBody>
      </p:sp>
      <p:sp>
        <p:nvSpPr>
          <p:cNvPr id="5" name="Rectangle 4"/>
          <p:cNvSpPr/>
          <p:nvPr/>
        </p:nvSpPr>
        <p:spPr>
          <a:xfrm>
            <a:off x="378203" y="4597097"/>
            <a:ext cx="4465932" cy="400110"/>
          </a:xfrm>
          <a:prstGeom prst="rect">
            <a:avLst/>
          </a:prstGeom>
        </p:spPr>
        <p:txBody>
          <a:bodyPr wrap="square">
            <a:spAutoFit/>
          </a:bodyPr>
          <a:lstStyle/>
          <a:p>
            <a:r>
              <a:rPr lang="en-GB" sz="2000" b="1" dirty="0" smtClean="0">
                <a:solidFill>
                  <a:srgbClr val="0070C0"/>
                </a:solidFill>
              </a:rPr>
              <a:t>Mud becomes mudstone or shale. </a:t>
            </a:r>
            <a:endParaRPr lang="en-US" sz="2000" dirty="0"/>
          </a:p>
        </p:txBody>
      </p:sp>
      <p:pic>
        <p:nvPicPr>
          <p:cNvPr id="1026" name="Picture 2" descr="http://flexiblelearning.auckland.ac.nz/rocks_minerals/rocks/images/breccia3.jpg"/>
          <p:cNvPicPr>
            <a:picLocks noChangeAspect="1" noChangeArrowheads="1"/>
          </p:cNvPicPr>
          <p:nvPr/>
        </p:nvPicPr>
        <p:blipFill>
          <a:blip r:embed="rId2" cstate="print"/>
          <a:srcRect/>
          <a:stretch>
            <a:fillRect/>
          </a:stretch>
        </p:blipFill>
        <p:spPr bwMode="auto">
          <a:xfrm>
            <a:off x="5076056" y="3789040"/>
            <a:ext cx="3854202" cy="2723636"/>
          </a:xfrm>
          <a:prstGeom prst="rect">
            <a:avLst/>
          </a:prstGeom>
          <a:noFill/>
          <a:ln w="19050">
            <a:solidFill>
              <a:schemeClr val="tx1"/>
            </a:solidFill>
          </a:ln>
        </p:spPr>
      </p:pic>
      <p:pic>
        <p:nvPicPr>
          <p:cNvPr id="1028" name="Picture 4" descr="http://depthome.brooklyn.cuny.edu/geology/core332/images/conglomerate.jpg">
            <a:hlinkClick r:id="rId3"/>
          </p:cNvPr>
          <p:cNvPicPr>
            <a:picLocks noChangeAspect="1" noChangeArrowheads="1"/>
          </p:cNvPicPr>
          <p:nvPr/>
        </p:nvPicPr>
        <p:blipFill>
          <a:blip r:embed="rId4" cstate="print"/>
          <a:srcRect/>
          <a:stretch>
            <a:fillRect/>
          </a:stretch>
        </p:blipFill>
        <p:spPr bwMode="auto">
          <a:xfrm>
            <a:off x="5436096" y="188640"/>
            <a:ext cx="3333750" cy="3429001"/>
          </a:xfrm>
          <a:prstGeom prst="rect">
            <a:avLst/>
          </a:prstGeom>
          <a:noFill/>
          <a:ln w="19050">
            <a:solidFill>
              <a:schemeClr val="tx1"/>
            </a:solidFill>
          </a:ln>
        </p:spPr>
      </p:pic>
      <p:cxnSp>
        <p:nvCxnSpPr>
          <p:cNvPr id="10" name="Straight Arrow Connector 9"/>
          <p:cNvCxnSpPr/>
          <p:nvPr/>
        </p:nvCxnSpPr>
        <p:spPr>
          <a:xfrm>
            <a:off x="2548262" y="3501008"/>
            <a:ext cx="2599802" cy="792088"/>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V="1">
            <a:off x="3779912" y="1643444"/>
            <a:ext cx="1656184" cy="777444"/>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6" name="TextBox 5"/>
          <p:cNvSpPr txBox="1"/>
          <p:nvPr/>
        </p:nvSpPr>
        <p:spPr>
          <a:xfrm>
            <a:off x="4031940" y="643170"/>
            <a:ext cx="1187282" cy="461665"/>
          </a:xfrm>
          <a:prstGeom prst="rect">
            <a:avLst/>
          </a:prstGeom>
          <a:noFill/>
        </p:spPr>
        <p:txBody>
          <a:bodyPr wrap="square" rtlCol="0">
            <a:spAutoFit/>
          </a:bodyPr>
          <a:lstStyle/>
          <a:p>
            <a:r>
              <a:rPr lang="en-GB" sz="2400" b="1" dirty="0" smtClean="0">
                <a:solidFill>
                  <a:srgbClr val="0070C0"/>
                </a:solidFill>
              </a:rPr>
              <a:t>CLAST</a:t>
            </a:r>
            <a:endParaRPr lang="en-GB" sz="2400" b="1" dirty="0">
              <a:solidFill>
                <a:srgbClr val="0070C0"/>
              </a:solidFill>
            </a:endParaRPr>
          </a:p>
        </p:txBody>
      </p:sp>
      <p:cxnSp>
        <p:nvCxnSpPr>
          <p:cNvPr id="8" name="Straight Arrow Connector 7"/>
          <p:cNvCxnSpPr/>
          <p:nvPr/>
        </p:nvCxnSpPr>
        <p:spPr>
          <a:xfrm>
            <a:off x="5148064" y="827836"/>
            <a:ext cx="1224136" cy="29690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5" name="Straight Arrow Connector 14"/>
          <p:cNvCxnSpPr/>
          <p:nvPr/>
        </p:nvCxnSpPr>
        <p:spPr>
          <a:xfrm flipV="1">
            <a:off x="5151560" y="692696"/>
            <a:ext cx="1440160" cy="1328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7" name="TextBox 6"/>
          <p:cNvSpPr txBox="1"/>
          <p:nvPr/>
        </p:nvSpPr>
        <p:spPr>
          <a:xfrm>
            <a:off x="115084" y="5445224"/>
            <a:ext cx="4958110" cy="1200329"/>
          </a:xfrm>
          <a:prstGeom prst="rect">
            <a:avLst/>
          </a:prstGeom>
          <a:noFill/>
        </p:spPr>
        <p:txBody>
          <a:bodyPr wrap="square" rtlCol="0">
            <a:spAutoFit/>
          </a:bodyPr>
          <a:lstStyle/>
          <a:p>
            <a:r>
              <a:rPr lang="en-GB" sz="2400" b="1" dirty="0" smtClean="0">
                <a:solidFill>
                  <a:srgbClr val="0070C0"/>
                </a:solidFill>
              </a:rPr>
              <a:t>What do the two rock types tell us about their individual journey to lithification? </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80728"/>
            <a:ext cx="3672408" cy="3416320"/>
          </a:xfrm>
          <a:prstGeom prst="rect">
            <a:avLst/>
          </a:prstGeom>
        </p:spPr>
        <p:txBody>
          <a:bodyPr wrap="square">
            <a:spAutoFit/>
          </a:bodyPr>
          <a:lstStyle/>
          <a:p>
            <a:pPr algn="just"/>
            <a:r>
              <a:rPr lang="en-GB" b="1" dirty="0" smtClean="0">
                <a:solidFill>
                  <a:srgbClr val="0070C0"/>
                </a:solidFill>
              </a:rPr>
              <a:t>Fossils </a:t>
            </a:r>
            <a:r>
              <a:rPr lang="en-US" b="1" dirty="0" smtClean="0">
                <a:solidFill>
                  <a:srgbClr val="0070C0"/>
                </a:solidFill>
              </a:rPr>
              <a:t>such as holes bored by crustaceans or molluscs or rotted plants become ‘silicified’</a:t>
            </a:r>
            <a:r>
              <a:rPr lang="en-GB" b="1" dirty="0" smtClean="0">
                <a:solidFill>
                  <a:srgbClr val="0070C0"/>
                </a:solidFill>
              </a:rPr>
              <a:t>  as silica ‘lumps’ in limestone and chalk .</a:t>
            </a:r>
          </a:p>
          <a:p>
            <a:pPr algn="just"/>
            <a:r>
              <a:rPr lang="en-GB" dirty="0" smtClean="0"/>
              <a:t>These are </a:t>
            </a:r>
          </a:p>
          <a:p>
            <a:pPr algn="just"/>
            <a:r>
              <a:rPr lang="en-GB" dirty="0" smtClean="0"/>
              <a:t>washed out in </a:t>
            </a:r>
          </a:p>
          <a:p>
            <a:pPr algn="just"/>
            <a:r>
              <a:rPr lang="en-GB" dirty="0" smtClean="0"/>
              <a:t>time  and </a:t>
            </a:r>
          </a:p>
          <a:p>
            <a:pPr algn="just"/>
            <a:r>
              <a:rPr lang="en-GB" dirty="0" smtClean="0"/>
              <a:t>re-deposited </a:t>
            </a:r>
          </a:p>
          <a:p>
            <a:pPr algn="just"/>
            <a:r>
              <a:rPr lang="en-GB" dirty="0" smtClean="0"/>
              <a:t>as irregular </a:t>
            </a:r>
          </a:p>
          <a:p>
            <a:pPr algn="just"/>
            <a:r>
              <a:rPr lang="en-GB" dirty="0" smtClean="0"/>
              <a:t>nodules of </a:t>
            </a:r>
          </a:p>
          <a:p>
            <a:pPr algn="just"/>
            <a:r>
              <a:rPr lang="en-GB" dirty="0" smtClean="0"/>
              <a:t>flint.</a:t>
            </a:r>
            <a:endParaRPr lang="en-US" dirty="0"/>
          </a:p>
        </p:txBody>
      </p:sp>
      <p:sp>
        <p:nvSpPr>
          <p:cNvPr id="3" name="Rectangle 2"/>
          <p:cNvSpPr/>
          <p:nvPr/>
        </p:nvSpPr>
        <p:spPr>
          <a:xfrm>
            <a:off x="323286" y="260648"/>
            <a:ext cx="8281161" cy="584775"/>
          </a:xfrm>
          <a:prstGeom prst="rect">
            <a:avLst/>
          </a:prstGeom>
          <a:solidFill>
            <a:schemeClr val="bg1">
              <a:lumMod val="85000"/>
            </a:schemeClr>
          </a:solidFill>
        </p:spPr>
        <p:txBody>
          <a:bodyPr wrap="square">
            <a:spAutoFit/>
          </a:bodyPr>
          <a:lstStyle/>
          <a:p>
            <a:r>
              <a:rPr lang="en-GB" sz="3200" b="1" dirty="0" smtClean="0">
                <a:solidFill>
                  <a:srgbClr val="0070C0"/>
                </a:solidFill>
              </a:rPr>
              <a:t>Through Lithification (Diagenesis):</a:t>
            </a:r>
            <a:endParaRPr lang="en-GB" sz="3200" b="1" dirty="0">
              <a:solidFill>
                <a:srgbClr val="0070C0"/>
              </a:solidFill>
            </a:endParaRPr>
          </a:p>
        </p:txBody>
      </p:sp>
      <p:pic>
        <p:nvPicPr>
          <p:cNvPr id="86018" name="Picture 2" descr="http://upload.wikimedia.org/wikipedia/commons/c/c1/Chesil_Beach_-_geograph.org.uk_-_76279.jpg">
            <a:hlinkClick r:id="rId2"/>
          </p:cNvPr>
          <p:cNvPicPr>
            <a:picLocks noChangeAspect="1" noChangeArrowheads="1"/>
          </p:cNvPicPr>
          <p:nvPr/>
        </p:nvPicPr>
        <p:blipFill>
          <a:blip r:embed="rId3" cstate="print"/>
          <a:srcRect/>
          <a:stretch>
            <a:fillRect/>
          </a:stretch>
        </p:blipFill>
        <p:spPr bwMode="auto">
          <a:xfrm>
            <a:off x="5204524" y="1700808"/>
            <a:ext cx="3831972" cy="4858122"/>
          </a:xfrm>
          <a:prstGeom prst="rect">
            <a:avLst/>
          </a:prstGeom>
          <a:noFill/>
          <a:ln w="19050">
            <a:solidFill>
              <a:schemeClr val="tx1"/>
            </a:solidFill>
          </a:ln>
        </p:spPr>
      </p:pic>
      <p:sp>
        <p:nvSpPr>
          <p:cNvPr id="5" name="TextBox 4"/>
          <p:cNvSpPr txBox="1"/>
          <p:nvPr/>
        </p:nvSpPr>
        <p:spPr>
          <a:xfrm>
            <a:off x="4895528" y="980728"/>
            <a:ext cx="4248472" cy="646331"/>
          </a:xfrm>
          <a:prstGeom prst="rect">
            <a:avLst/>
          </a:prstGeom>
          <a:noFill/>
        </p:spPr>
        <p:txBody>
          <a:bodyPr wrap="square" rtlCol="0">
            <a:spAutoFit/>
          </a:bodyPr>
          <a:lstStyle/>
          <a:p>
            <a:pPr algn="ctr"/>
            <a:r>
              <a:rPr lang="en-US" dirty="0" smtClean="0"/>
              <a:t>Chesil Bank – Dorset – A Storm beach of Flint Nodules</a:t>
            </a:r>
            <a:endParaRPr lang="en-US" dirty="0"/>
          </a:p>
        </p:txBody>
      </p:sp>
      <p:pic>
        <p:nvPicPr>
          <p:cNvPr id="86020" name="Picture 4" descr="http://geology.com/rocks/pictures/flint-nodule.jpg">
            <a:hlinkClick r:id="rId4"/>
          </p:cNvPr>
          <p:cNvPicPr>
            <a:picLocks noChangeAspect="1" noChangeArrowheads="1"/>
          </p:cNvPicPr>
          <p:nvPr/>
        </p:nvPicPr>
        <p:blipFill>
          <a:blip r:embed="rId5" cstate="print"/>
          <a:srcRect/>
          <a:stretch>
            <a:fillRect/>
          </a:stretch>
        </p:blipFill>
        <p:spPr bwMode="auto">
          <a:xfrm>
            <a:off x="2296649" y="2492896"/>
            <a:ext cx="2779407" cy="2084556"/>
          </a:xfrm>
          <a:prstGeom prst="rect">
            <a:avLst/>
          </a:prstGeom>
          <a:noFill/>
          <a:ln w="12700">
            <a:solidFill>
              <a:schemeClr val="tx1"/>
            </a:solidFill>
          </a:ln>
        </p:spPr>
      </p:pic>
      <p:pic>
        <p:nvPicPr>
          <p:cNvPr id="86022" name="Picture 6" descr="http://www.discoveringfossils.co.uk/flint_echinoids_dozens.jpg">
            <a:hlinkClick r:id="rId6"/>
          </p:cNvPr>
          <p:cNvPicPr>
            <a:picLocks noChangeAspect="1" noChangeArrowheads="1"/>
          </p:cNvPicPr>
          <p:nvPr/>
        </p:nvPicPr>
        <p:blipFill>
          <a:blip r:embed="rId7" cstate="print"/>
          <a:srcRect/>
          <a:stretch>
            <a:fillRect/>
          </a:stretch>
        </p:blipFill>
        <p:spPr bwMode="auto">
          <a:xfrm>
            <a:off x="2627784" y="4725144"/>
            <a:ext cx="2448272" cy="1872208"/>
          </a:xfrm>
          <a:prstGeom prst="rect">
            <a:avLst/>
          </a:prstGeom>
          <a:noFill/>
          <a:ln w="19050">
            <a:solidFill>
              <a:schemeClr val="tx1"/>
            </a:solidFill>
          </a:ln>
        </p:spPr>
      </p:pic>
      <p:pic>
        <p:nvPicPr>
          <p:cNvPr id="86024" name="Picture 8" descr="http://bio1151b.nicerweb.net/Locked/media/ch33/33_40EchinodermDiversityC.jpg">
            <a:hlinkClick r:id="rId8"/>
          </p:cNvPr>
          <p:cNvPicPr>
            <a:picLocks noChangeAspect="1" noChangeArrowheads="1"/>
          </p:cNvPicPr>
          <p:nvPr/>
        </p:nvPicPr>
        <p:blipFill>
          <a:blip r:embed="rId9" cstate="print"/>
          <a:srcRect/>
          <a:stretch>
            <a:fillRect/>
          </a:stretch>
        </p:blipFill>
        <p:spPr bwMode="auto">
          <a:xfrm>
            <a:off x="136453" y="4725144"/>
            <a:ext cx="2419323" cy="1872208"/>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84242"/>
            <a:ext cx="7992888" cy="1723549"/>
          </a:xfrm>
          <a:prstGeom prst="rect">
            <a:avLst/>
          </a:prstGeom>
        </p:spPr>
        <p:txBody>
          <a:bodyPr wrap="square">
            <a:spAutoFit/>
          </a:bodyPr>
          <a:lstStyle/>
          <a:p>
            <a:endParaRPr lang="en-GB" sz="2400" b="1" dirty="0">
              <a:solidFill>
                <a:srgbClr val="0070C0"/>
              </a:solidFill>
            </a:endParaRPr>
          </a:p>
          <a:p>
            <a:pPr algn="just"/>
            <a:r>
              <a:rPr lang="en-GB" sz="2800" b="1" dirty="0">
                <a:solidFill>
                  <a:srgbClr val="0070C0"/>
                </a:solidFill>
              </a:rPr>
              <a:t>Precipitates </a:t>
            </a:r>
            <a:r>
              <a:rPr lang="en-GB" sz="2800" b="1" dirty="0" smtClean="0">
                <a:solidFill>
                  <a:srgbClr val="0070C0"/>
                </a:solidFill>
              </a:rPr>
              <a:t>and Evaporites</a:t>
            </a:r>
          </a:p>
          <a:p>
            <a:pPr algn="just"/>
            <a:r>
              <a:rPr lang="en-GB" dirty="0" smtClean="0">
                <a:solidFill>
                  <a:srgbClr val="0070C0"/>
                </a:solidFill>
              </a:rPr>
              <a:t>are </a:t>
            </a:r>
            <a:r>
              <a:rPr lang="en-GB" dirty="0">
                <a:solidFill>
                  <a:srgbClr val="0070C0"/>
                </a:solidFill>
              </a:rPr>
              <a:t>sedimentary rocks of chemical origin</a:t>
            </a:r>
            <a:r>
              <a:rPr lang="en-GB" dirty="0" smtClean="0">
                <a:solidFill>
                  <a:srgbClr val="0070C0"/>
                </a:solidFill>
              </a:rPr>
              <a:t>.</a:t>
            </a:r>
          </a:p>
          <a:p>
            <a:pPr algn="just"/>
            <a:endParaRPr lang="en-GB" dirty="0"/>
          </a:p>
          <a:p>
            <a:pPr algn="just"/>
            <a:endParaRPr lang="en-GB" dirty="0"/>
          </a:p>
        </p:txBody>
      </p:sp>
      <p:sp>
        <p:nvSpPr>
          <p:cNvPr id="4" name="Rectangle 3"/>
          <p:cNvSpPr/>
          <p:nvPr/>
        </p:nvSpPr>
        <p:spPr>
          <a:xfrm>
            <a:off x="539552" y="3325341"/>
            <a:ext cx="5616624" cy="3231654"/>
          </a:xfrm>
          <a:prstGeom prst="rect">
            <a:avLst/>
          </a:prstGeom>
        </p:spPr>
        <p:txBody>
          <a:bodyPr wrap="square">
            <a:spAutoFit/>
          </a:bodyPr>
          <a:lstStyle/>
          <a:p>
            <a:pPr algn="just">
              <a:buFont typeface="Arial" pitchFamily="34" charset="0"/>
              <a:buChar char="•"/>
            </a:pPr>
            <a:r>
              <a:rPr lang="en-GB" b="1" dirty="0" smtClean="0">
                <a:solidFill>
                  <a:srgbClr val="0070C0"/>
                </a:solidFill>
              </a:rPr>
              <a:t>  </a:t>
            </a:r>
            <a:r>
              <a:rPr lang="en-GB" sz="2400" b="1" dirty="0" smtClean="0">
                <a:solidFill>
                  <a:srgbClr val="0070C0"/>
                </a:solidFill>
              </a:rPr>
              <a:t>Precipitates</a:t>
            </a:r>
            <a:r>
              <a:rPr lang="en-GB" b="1" dirty="0" smtClean="0">
                <a:solidFill>
                  <a:srgbClr val="0070C0"/>
                </a:solidFill>
              </a:rPr>
              <a:t> </a:t>
            </a:r>
            <a:r>
              <a:rPr lang="en-GB" dirty="0" smtClean="0"/>
              <a:t>are thought to have </a:t>
            </a:r>
            <a:r>
              <a:rPr lang="en-GB" b="1" dirty="0" smtClean="0">
                <a:solidFill>
                  <a:srgbClr val="0070C0"/>
                </a:solidFill>
              </a:rPr>
              <a:t>formed in shallow waters or seas that contained large amounts of dissolved minerals which precipitated out of solution in conditions of saturation</a:t>
            </a:r>
            <a:r>
              <a:rPr lang="en-GB" dirty="0" smtClean="0"/>
              <a:t>.  </a:t>
            </a:r>
          </a:p>
          <a:p>
            <a:pPr algn="just">
              <a:buFont typeface="Arial" pitchFamily="34" charset="0"/>
              <a:buChar char="•"/>
            </a:pPr>
            <a:endParaRPr lang="en-GB" dirty="0" smtClean="0"/>
          </a:p>
          <a:p>
            <a:pPr algn="just"/>
            <a:r>
              <a:rPr lang="en-GB" b="1" dirty="0" smtClean="0">
                <a:solidFill>
                  <a:srgbClr val="0070C0"/>
                </a:solidFill>
              </a:rPr>
              <a:t>Calcareous Tufa</a:t>
            </a:r>
            <a:r>
              <a:rPr lang="en-GB" dirty="0" smtClean="0"/>
              <a:t> is a good Example.</a:t>
            </a:r>
          </a:p>
          <a:p>
            <a:pPr algn="just"/>
            <a:r>
              <a:rPr lang="en-GB" dirty="0" smtClean="0"/>
              <a:t>Precipitation can occur due to chemical or                                 temperature  changes.</a:t>
            </a:r>
          </a:p>
          <a:p>
            <a:pPr algn="just"/>
            <a:endParaRPr lang="en-GB" dirty="0" smtClean="0"/>
          </a:p>
          <a:p>
            <a:pPr algn="just"/>
            <a:r>
              <a:rPr lang="en-GB" dirty="0" smtClean="0"/>
              <a:t>       </a:t>
            </a:r>
            <a:r>
              <a:rPr lang="en-GB" b="1" dirty="0" smtClean="0">
                <a:solidFill>
                  <a:srgbClr val="0070C0"/>
                </a:solidFill>
              </a:rPr>
              <a:t>Some limestone deposits are chemical 		                   precipitates.</a:t>
            </a:r>
          </a:p>
        </p:txBody>
      </p:sp>
      <p:sp>
        <p:nvSpPr>
          <p:cNvPr id="5" name="Rectangle 4"/>
          <p:cNvSpPr/>
          <p:nvPr/>
        </p:nvSpPr>
        <p:spPr>
          <a:xfrm>
            <a:off x="539552" y="1988840"/>
            <a:ext cx="7920880" cy="1015663"/>
          </a:xfrm>
          <a:prstGeom prst="rect">
            <a:avLst/>
          </a:prstGeom>
        </p:spPr>
        <p:txBody>
          <a:bodyPr wrap="square">
            <a:spAutoFit/>
          </a:bodyPr>
          <a:lstStyle/>
          <a:p>
            <a:pPr algn="just">
              <a:buFont typeface="Arial" pitchFamily="34" charset="0"/>
              <a:buChar char="•"/>
            </a:pPr>
            <a:r>
              <a:rPr lang="en-GB" b="1" dirty="0" smtClean="0">
                <a:solidFill>
                  <a:srgbClr val="0070C0"/>
                </a:solidFill>
              </a:rPr>
              <a:t> </a:t>
            </a:r>
            <a:r>
              <a:rPr lang="en-GB" sz="2400" b="1" dirty="0" smtClean="0">
                <a:solidFill>
                  <a:srgbClr val="0070C0"/>
                </a:solidFill>
              </a:rPr>
              <a:t>Evaporites</a:t>
            </a:r>
            <a:r>
              <a:rPr lang="en-GB" dirty="0" smtClean="0"/>
              <a:t> occur due to </a:t>
            </a:r>
            <a:r>
              <a:rPr lang="en-GB" b="1" dirty="0" smtClean="0">
                <a:solidFill>
                  <a:srgbClr val="0070C0"/>
                </a:solidFill>
              </a:rPr>
              <a:t>evaporation of water from shallow lakes or seas. Rock salt </a:t>
            </a:r>
            <a:r>
              <a:rPr lang="en-GB" dirty="0" smtClean="0"/>
              <a:t>or </a:t>
            </a:r>
            <a:r>
              <a:rPr lang="en-GB" b="1" dirty="0" smtClean="0">
                <a:solidFill>
                  <a:srgbClr val="0070C0"/>
                </a:solidFill>
              </a:rPr>
              <a:t>halite</a:t>
            </a:r>
            <a:r>
              <a:rPr lang="en-GB" dirty="0" smtClean="0"/>
              <a:t> (Na Cl</a:t>
            </a:r>
            <a:r>
              <a:rPr lang="en-GB" dirty="0" smtClean="0">
                <a:solidFill>
                  <a:srgbClr val="0070C0"/>
                </a:solidFill>
              </a:rPr>
              <a:t>), </a:t>
            </a:r>
            <a:r>
              <a:rPr lang="en-GB" b="1" dirty="0" smtClean="0">
                <a:solidFill>
                  <a:srgbClr val="0070C0"/>
                </a:solidFill>
              </a:rPr>
              <a:t>gypsum </a:t>
            </a:r>
            <a:r>
              <a:rPr lang="en-GB" dirty="0" smtClean="0"/>
              <a:t>(CaSO</a:t>
            </a:r>
            <a:r>
              <a:rPr lang="en-GB" baseline="-25000" dirty="0" smtClean="0"/>
              <a:t>4</a:t>
            </a:r>
            <a:r>
              <a:rPr lang="en-GB" dirty="0"/>
              <a:t>2</a:t>
            </a:r>
            <a:r>
              <a:rPr lang="en-GB" dirty="0" smtClean="0"/>
              <a:t>H</a:t>
            </a:r>
            <a:r>
              <a:rPr lang="en-GB" baseline="-25000" dirty="0" smtClean="0"/>
              <a:t>2</a:t>
            </a:r>
            <a:r>
              <a:rPr lang="en-GB" dirty="0" smtClean="0"/>
              <a:t>O)</a:t>
            </a:r>
          </a:p>
          <a:p>
            <a:pPr algn="just"/>
            <a:r>
              <a:rPr lang="en-GB" dirty="0" smtClean="0"/>
              <a:t>and </a:t>
            </a:r>
            <a:r>
              <a:rPr lang="en-GB" b="1" dirty="0" smtClean="0">
                <a:solidFill>
                  <a:srgbClr val="0070C0"/>
                </a:solidFill>
              </a:rPr>
              <a:t>anhydrite</a:t>
            </a:r>
            <a:r>
              <a:rPr lang="en-GB" dirty="0" smtClean="0"/>
              <a:t> (CaSO</a:t>
            </a:r>
            <a:r>
              <a:rPr lang="en-GB" baseline="-25000" dirty="0" smtClean="0"/>
              <a:t>4</a:t>
            </a:r>
            <a:r>
              <a:rPr lang="en-GB" dirty="0" smtClean="0"/>
              <a:t>) are some evaporate minerals.</a:t>
            </a:r>
            <a:endParaRPr lang="en-GB" dirty="0"/>
          </a:p>
        </p:txBody>
      </p:sp>
      <p:cxnSp>
        <p:nvCxnSpPr>
          <p:cNvPr id="9" name="Straight Arrow Connector 8"/>
          <p:cNvCxnSpPr/>
          <p:nvPr/>
        </p:nvCxnSpPr>
        <p:spPr>
          <a:xfrm>
            <a:off x="5652120" y="3148519"/>
            <a:ext cx="756084"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pic>
        <p:nvPicPr>
          <p:cNvPr id="9224" name="Picture 8" descr="http://geology.com/minerals/photos/calcite-tufa-88.jpg">
            <a:hlinkClick r:id="rId2"/>
          </p:cNvPr>
          <p:cNvPicPr>
            <a:picLocks noChangeAspect="1" noChangeArrowheads="1"/>
          </p:cNvPicPr>
          <p:nvPr/>
        </p:nvPicPr>
        <p:blipFill>
          <a:blip r:embed="rId3" cstate="print"/>
          <a:srcRect/>
          <a:stretch>
            <a:fillRect/>
          </a:stretch>
        </p:blipFill>
        <p:spPr bwMode="auto">
          <a:xfrm>
            <a:off x="6497116" y="4653136"/>
            <a:ext cx="2467372" cy="1850530"/>
          </a:xfrm>
          <a:prstGeom prst="rect">
            <a:avLst/>
          </a:prstGeom>
          <a:noFill/>
          <a:ln w="19050">
            <a:solidFill>
              <a:schemeClr val="tx1"/>
            </a:solidFill>
          </a:ln>
        </p:spPr>
      </p:pic>
      <p:cxnSp>
        <p:nvCxnSpPr>
          <p:cNvPr id="12" name="Straight Arrow Connector 11"/>
          <p:cNvCxnSpPr/>
          <p:nvPr/>
        </p:nvCxnSpPr>
        <p:spPr>
          <a:xfrm>
            <a:off x="5706126" y="4941168"/>
            <a:ext cx="702078"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 name="Rectangle 2"/>
          <p:cNvSpPr/>
          <p:nvPr/>
        </p:nvSpPr>
        <p:spPr>
          <a:xfrm>
            <a:off x="539552" y="260648"/>
            <a:ext cx="7799956" cy="584775"/>
          </a:xfrm>
          <a:prstGeom prst="rect">
            <a:avLst/>
          </a:prstGeom>
          <a:solidFill>
            <a:schemeClr val="bg1">
              <a:lumMod val="85000"/>
            </a:schemeClr>
          </a:solidFill>
        </p:spPr>
        <p:txBody>
          <a:bodyPr wrap="none">
            <a:spAutoFit/>
          </a:bodyPr>
          <a:lstStyle/>
          <a:p>
            <a:r>
              <a:rPr lang="en-GB" sz="3200" b="1" dirty="0">
                <a:solidFill>
                  <a:srgbClr val="0070C0"/>
                </a:solidFill>
              </a:rPr>
              <a:t>2. Sedimentary rocks of chemical origin</a:t>
            </a: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49006" y="2494056"/>
            <a:ext cx="1963591" cy="1988840"/>
          </a:xfrm>
          <a:prstGeom prst="rect">
            <a:avLst/>
          </a:prstGeom>
          <a:ln w="19050">
            <a:solidFill>
              <a:schemeClr val="tx1"/>
            </a:solidFill>
          </a:ln>
        </p:spPr>
      </p:pic>
    </p:spTree>
    <p:extLst>
      <p:ext uri="{BB962C8B-B14F-4D97-AF65-F5344CB8AC3E}">
        <p14:creationId xmlns:p14="http://schemas.microsoft.com/office/powerpoint/2010/main" val="242799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 calcmode="lin" valueType="num">
                                      <p:cBhvr additive="base">
                                        <p:cTn id="2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9224"/>
                                        </p:tgtEl>
                                        <p:attrNameLst>
                                          <p:attrName>style.visibility</p:attrName>
                                        </p:attrNameLst>
                                      </p:cBhvr>
                                      <p:to>
                                        <p:strVal val="visible"/>
                                      </p:to>
                                    </p:set>
                                    <p:anim calcmode="lin" valueType="num">
                                      <p:cBhvr additive="base">
                                        <p:cTn id="41" dur="500" fill="hold"/>
                                        <p:tgtEl>
                                          <p:spTgt spid="9224"/>
                                        </p:tgtEl>
                                        <p:attrNameLst>
                                          <p:attrName>ppt_x</p:attrName>
                                        </p:attrNameLst>
                                      </p:cBhvr>
                                      <p:tavLst>
                                        <p:tav tm="0">
                                          <p:val>
                                            <p:strVal val="#ppt_x"/>
                                          </p:val>
                                        </p:tav>
                                        <p:tav tm="100000">
                                          <p:val>
                                            <p:strVal val="#ppt_x"/>
                                          </p:val>
                                        </p:tav>
                                      </p:tavLst>
                                    </p:anim>
                                    <p:anim calcmode="lin" valueType="num">
                                      <p:cBhvr additive="base">
                                        <p:cTn id="42" dur="500" fill="hold"/>
                                        <p:tgtEl>
                                          <p:spTgt spid="9224"/>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anim calcmode="lin" valueType="num">
                                      <p:cBhvr additive="base">
                                        <p:cTn id="4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 calcmode="lin" valueType="num">
                                      <p:cBhvr additive="base">
                                        <p:cTn id="5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4">
                                            <p:txEl>
                                              <p:pRg st="5" end="5"/>
                                            </p:txEl>
                                          </p:spTgt>
                                        </p:tgtEl>
                                        <p:attrNameLst>
                                          <p:attrName>style.visibility</p:attrName>
                                        </p:attrNameLst>
                                      </p:cBhvr>
                                      <p:to>
                                        <p:strVal val="visible"/>
                                      </p:to>
                                    </p:set>
                                    <p:anim calcmode="lin" valueType="num">
                                      <p:cBhvr additive="base">
                                        <p:cTn id="5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105287"/>
            <a:ext cx="6048672" cy="4924425"/>
          </a:xfrm>
          <a:prstGeom prst="rect">
            <a:avLst/>
          </a:prstGeom>
        </p:spPr>
        <p:txBody>
          <a:bodyPr wrap="square">
            <a:spAutoFit/>
          </a:bodyPr>
          <a:lstStyle/>
          <a:p>
            <a:endParaRPr lang="en-GB" sz="2400" dirty="0">
              <a:solidFill>
                <a:srgbClr val="0070C0"/>
              </a:solidFill>
            </a:endParaRPr>
          </a:p>
          <a:p>
            <a:pPr algn="just">
              <a:buFont typeface="Arial" pitchFamily="34" charset="0"/>
              <a:buChar char="•"/>
            </a:pPr>
            <a:r>
              <a:rPr lang="en-GB" dirty="0" smtClean="0"/>
              <a:t> Rocks </a:t>
            </a:r>
            <a:r>
              <a:rPr lang="en-GB" b="1" dirty="0">
                <a:solidFill>
                  <a:srgbClr val="0070C0"/>
                </a:solidFill>
              </a:rPr>
              <a:t>formed by </a:t>
            </a:r>
            <a:r>
              <a:rPr lang="en-GB" sz="2000" b="1" dirty="0">
                <a:solidFill>
                  <a:srgbClr val="0070C0"/>
                </a:solidFill>
              </a:rPr>
              <a:t>organisms</a:t>
            </a:r>
            <a:r>
              <a:rPr lang="en-GB" b="1" dirty="0">
                <a:solidFill>
                  <a:srgbClr val="0070C0"/>
                </a:solidFill>
              </a:rPr>
              <a:t> </a:t>
            </a:r>
            <a:r>
              <a:rPr lang="en-GB" dirty="0" smtClean="0"/>
              <a:t>, such as </a:t>
            </a:r>
          </a:p>
          <a:p>
            <a:pPr algn="just"/>
            <a:r>
              <a:rPr lang="en-GB" dirty="0" smtClean="0"/>
              <a:t>  </a:t>
            </a:r>
            <a:r>
              <a:rPr lang="en-GB" dirty="0"/>
              <a:t>limestones </a:t>
            </a:r>
            <a:r>
              <a:rPr lang="en-GB" dirty="0" smtClean="0"/>
              <a:t>formed by </a:t>
            </a:r>
            <a:r>
              <a:rPr lang="en-GB" b="1" dirty="0">
                <a:solidFill>
                  <a:srgbClr val="0070C0"/>
                </a:solidFill>
              </a:rPr>
              <a:t>reef building </a:t>
            </a:r>
            <a:r>
              <a:rPr lang="en-GB" b="1" dirty="0" smtClean="0">
                <a:solidFill>
                  <a:srgbClr val="0070C0"/>
                </a:solidFill>
              </a:rPr>
              <a:t>corals,</a:t>
            </a:r>
          </a:p>
          <a:p>
            <a:pPr algn="just"/>
            <a:r>
              <a:rPr lang="en-GB" b="1" dirty="0" smtClean="0">
                <a:solidFill>
                  <a:srgbClr val="0070C0"/>
                </a:solidFill>
              </a:rPr>
              <a:t>  or shells.</a:t>
            </a:r>
          </a:p>
          <a:p>
            <a:pPr algn="just"/>
            <a:r>
              <a:rPr lang="en-GB" dirty="0" smtClean="0"/>
              <a:t>  The </a:t>
            </a:r>
            <a:r>
              <a:rPr lang="en-GB" b="1" dirty="0" smtClean="0">
                <a:solidFill>
                  <a:srgbClr val="0070C0"/>
                </a:solidFill>
              </a:rPr>
              <a:t>Crinoidal Limestone </a:t>
            </a:r>
            <a:r>
              <a:rPr lang="en-GB" dirty="0" smtClean="0"/>
              <a:t>of the </a:t>
            </a:r>
          </a:p>
          <a:p>
            <a:pPr algn="just"/>
            <a:r>
              <a:rPr lang="en-GB" dirty="0" smtClean="0"/>
              <a:t>  Carboniferous era  is a very good example.</a:t>
            </a:r>
          </a:p>
          <a:p>
            <a:pPr algn="just"/>
            <a:r>
              <a:rPr lang="en-GB" dirty="0" smtClean="0"/>
              <a:t>  Formed in </a:t>
            </a:r>
            <a:r>
              <a:rPr lang="en-GB" b="1" dirty="0" smtClean="0">
                <a:solidFill>
                  <a:srgbClr val="0070C0"/>
                </a:solidFill>
              </a:rPr>
              <a:t>shallow warm seas, rich in </a:t>
            </a:r>
          </a:p>
          <a:p>
            <a:pPr algn="just"/>
            <a:r>
              <a:rPr lang="en-GB" b="1" dirty="0" smtClean="0">
                <a:solidFill>
                  <a:srgbClr val="0070C0"/>
                </a:solidFill>
              </a:rPr>
              <a:t>  nutrients, with abundant coral life.</a:t>
            </a:r>
          </a:p>
          <a:p>
            <a:pPr algn="just"/>
            <a:endParaRPr lang="en-GB" dirty="0" smtClean="0"/>
          </a:p>
          <a:p>
            <a:pPr algn="just"/>
            <a:endParaRPr lang="en-GB" dirty="0" smtClean="0"/>
          </a:p>
          <a:p>
            <a:pPr algn="just">
              <a:buFont typeface="Arial" pitchFamily="34" charset="0"/>
              <a:buChar char="•"/>
            </a:pPr>
            <a:r>
              <a:rPr lang="en-GB" dirty="0" smtClean="0"/>
              <a:t> Rocks formed by the accumulations</a:t>
            </a:r>
          </a:p>
          <a:p>
            <a:pPr algn="just"/>
            <a:r>
              <a:rPr lang="en-GB" dirty="0" smtClean="0"/>
              <a:t>  of </a:t>
            </a:r>
            <a:r>
              <a:rPr lang="en-GB" b="1" dirty="0">
                <a:solidFill>
                  <a:srgbClr val="0070C0"/>
                </a:solidFill>
              </a:rPr>
              <a:t>organic </a:t>
            </a:r>
            <a:r>
              <a:rPr lang="en-GB" b="1" dirty="0" smtClean="0">
                <a:solidFill>
                  <a:srgbClr val="0070C0"/>
                </a:solidFill>
              </a:rPr>
              <a:t>matter</a:t>
            </a:r>
            <a:r>
              <a:rPr lang="en-GB" dirty="0" smtClean="0"/>
              <a:t>, such as  </a:t>
            </a:r>
            <a:r>
              <a:rPr lang="en-GB" b="1" dirty="0" smtClean="0">
                <a:solidFill>
                  <a:srgbClr val="0070C0"/>
                </a:solidFill>
              </a:rPr>
              <a:t>peats,</a:t>
            </a:r>
          </a:p>
          <a:p>
            <a:pPr algn="just"/>
            <a:r>
              <a:rPr lang="en-GB" b="1" dirty="0" smtClean="0">
                <a:solidFill>
                  <a:srgbClr val="0070C0"/>
                </a:solidFill>
              </a:rPr>
              <a:t>  lignite or coal.</a:t>
            </a:r>
          </a:p>
          <a:p>
            <a:pPr algn="just"/>
            <a:endParaRPr lang="en-GB" b="1" dirty="0" smtClean="0">
              <a:solidFill>
                <a:srgbClr val="0070C0"/>
              </a:solidFill>
            </a:endParaRPr>
          </a:p>
          <a:p>
            <a:pPr algn="just"/>
            <a:r>
              <a:rPr lang="en-GB" dirty="0" smtClean="0"/>
              <a:t>  They are Rocks that were once </a:t>
            </a:r>
            <a:r>
              <a:rPr lang="en-GB" b="1" dirty="0" smtClean="0">
                <a:solidFill>
                  <a:srgbClr val="0070C0"/>
                </a:solidFill>
              </a:rPr>
              <a:t>swampy </a:t>
            </a:r>
          </a:p>
          <a:p>
            <a:pPr algn="just"/>
            <a:r>
              <a:rPr lang="en-GB" b="1" dirty="0" smtClean="0">
                <a:solidFill>
                  <a:srgbClr val="0070C0"/>
                </a:solidFill>
              </a:rPr>
              <a:t>  sediments </a:t>
            </a:r>
            <a:r>
              <a:rPr lang="en-GB" dirty="0" smtClean="0"/>
              <a:t>or </a:t>
            </a:r>
            <a:r>
              <a:rPr lang="en-GB" b="1" dirty="0" smtClean="0">
                <a:solidFill>
                  <a:srgbClr val="0070C0"/>
                </a:solidFill>
              </a:rPr>
              <a:t>peat beds </a:t>
            </a:r>
            <a:r>
              <a:rPr lang="en-GB" dirty="0" smtClean="0"/>
              <a:t>contain carbon </a:t>
            </a:r>
          </a:p>
          <a:p>
            <a:pPr algn="just"/>
            <a:r>
              <a:rPr lang="en-GB" dirty="0" smtClean="0"/>
              <a:t>  and are black, soft, and fossiliferous.</a:t>
            </a:r>
            <a:endParaRPr lang="en-GB" dirty="0"/>
          </a:p>
        </p:txBody>
      </p:sp>
      <p:pic>
        <p:nvPicPr>
          <p:cNvPr id="8194" name="Picture 2" descr="https://www.theimagefile.com/v/tp/100/337/47451_4_sea-creature-plant-ancient-old.jpg">
            <a:hlinkClick r:id="rId2"/>
          </p:cNvPr>
          <p:cNvPicPr>
            <a:picLocks noChangeAspect="1" noChangeArrowheads="1"/>
          </p:cNvPicPr>
          <p:nvPr/>
        </p:nvPicPr>
        <p:blipFill>
          <a:blip r:embed="rId3" cstate="print"/>
          <a:srcRect/>
          <a:stretch>
            <a:fillRect/>
          </a:stretch>
        </p:blipFill>
        <p:spPr bwMode="auto">
          <a:xfrm>
            <a:off x="5364088" y="1268760"/>
            <a:ext cx="3528392" cy="2630659"/>
          </a:xfrm>
          <a:prstGeom prst="rect">
            <a:avLst/>
          </a:prstGeom>
          <a:noFill/>
          <a:ln w="19050">
            <a:solidFill>
              <a:schemeClr val="tx1"/>
            </a:solidFill>
          </a:ln>
        </p:spPr>
      </p:pic>
      <p:pic>
        <p:nvPicPr>
          <p:cNvPr id="8196" name="Picture 4" descr="http://www.coaltransition.org/wp-content/uploads/2013/06/Coal-Investing.jpg">
            <a:hlinkClick r:id="rId4"/>
          </p:cNvPr>
          <p:cNvPicPr>
            <a:picLocks noChangeAspect="1" noChangeArrowheads="1"/>
          </p:cNvPicPr>
          <p:nvPr/>
        </p:nvPicPr>
        <p:blipFill>
          <a:blip r:embed="rId5" cstate="print"/>
          <a:srcRect/>
          <a:stretch>
            <a:fillRect/>
          </a:stretch>
        </p:blipFill>
        <p:spPr bwMode="auto">
          <a:xfrm>
            <a:off x="5364088" y="4077072"/>
            <a:ext cx="3538364" cy="2577666"/>
          </a:xfrm>
          <a:prstGeom prst="rect">
            <a:avLst/>
          </a:prstGeom>
          <a:noFill/>
          <a:ln w="19050">
            <a:solidFill>
              <a:schemeClr val="tx1"/>
            </a:solidFill>
          </a:ln>
        </p:spPr>
      </p:pic>
      <p:cxnSp>
        <p:nvCxnSpPr>
          <p:cNvPr id="6" name="Straight Arrow Connector 5"/>
          <p:cNvCxnSpPr/>
          <p:nvPr/>
        </p:nvCxnSpPr>
        <p:spPr>
          <a:xfrm>
            <a:off x="4644008" y="3212976"/>
            <a:ext cx="72008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 name="Straight Arrow Connector 6"/>
          <p:cNvCxnSpPr/>
          <p:nvPr/>
        </p:nvCxnSpPr>
        <p:spPr>
          <a:xfrm>
            <a:off x="4644008" y="4797152"/>
            <a:ext cx="72008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 name="Rectangle 2"/>
          <p:cNvSpPr/>
          <p:nvPr/>
        </p:nvSpPr>
        <p:spPr>
          <a:xfrm>
            <a:off x="361790" y="116632"/>
            <a:ext cx="5434346" cy="1077218"/>
          </a:xfrm>
          <a:prstGeom prst="rect">
            <a:avLst/>
          </a:prstGeom>
          <a:solidFill>
            <a:schemeClr val="bg1">
              <a:lumMod val="85000"/>
            </a:schemeClr>
          </a:solidFill>
        </p:spPr>
        <p:txBody>
          <a:bodyPr wrap="square">
            <a:spAutoFit/>
          </a:bodyPr>
          <a:lstStyle/>
          <a:p>
            <a:r>
              <a:rPr lang="en-GB" sz="3200" b="1" dirty="0">
                <a:solidFill>
                  <a:srgbClr val="0070C0"/>
                </a:solidFill>
              </a:rPr>
              <a:t>3. Sedimentary rocks of</a:t>
            </a:r>
          </a:p>
          <a:p>
            <a:r>
              <a:rPr lang="en-GB" sz="3200" b="1" dirty="0">
                <a:solidFill>
                  <a:srgbClr val="0070C0"/>
                </a:solidFill>
              </a:rPr>
              <a:t>    </a:t>
            </a:r>
            <a:r>
              <a:rPr lang="en-GB" sz="3200" b="1" dirty="0" smtClean="0">
                <a:solidFill>
                  <a:srgbClr val="0070C0"/>
                </a:solidFill>
              </a:rPr>
              <a:t>organic(Bio)origin</a:t>
            </a:r>
            <a:endParaRPr lang="en-GB" sz="3200" b="1" dirty="0">
              <a:solidFill>
                <a:srgbClr val="0070C0"/>
              </a:solidFill>
            </a:endParaRPr>
          </a:p>
        </p:txBody>
      </p:sp>
    </p:spTree>
    <p:extLst>
      <p:ext uri="{BB962C8B-B14F-4D97-AF65-F5344CB8AC3E}">
        <p14:creationId xmlns:p14="http://schemas.microsoft.com/office/powerpoint/2010/main" val="1630912585"/>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3261852"/>
            <a:ext cx="3817844" cy="2546025"/>
          </a:xfrm>
          <a:prstGeom prst="rect">
            <a:avLst/>
          </a:prstGeom>
        </p:spPr>
      </p:pic>
      <p:sp>
        <p:nvSpPr>
          <p:cNvPr id="3" name="Rectangle 2"/>
          <p:cNvSpPr/>
          <p:nvPr/>
        </p:nvSpPr>
        <p:spPr>
          <a:xfrm>
            <a:off x="611560" y="1189080"/>
            <a:ext cx="6260304" cy="646331"/>
          </a:xfrm>
          <a:prstGeom prst="rect">
            <a:avLst/>
          </a:prstGeom>
        </p:spPr>
        <p:txBody>
          <a:bodyPr wrap="none">
            <a:spAutoFit/>
          </a:bodyPr>
          <a:lstStyle/>
          <a:p>
            <a:r>
              <a:rPr lang="en-GB" sz="3600" b="1" dirty="0" smtClean="0">
                <a:solidFill>
                  <a:srgbClr val="0070C0"/>
                </a:solidFill>
              </a:rPr>
              <a:t>Crinoid Ossicles and Corals </a:t>
            </a:r>
            <a:endParaRPr lang="en-GB" sz="3600" dirty="0"/>
          </a:p>
        </p:txBody>
      </p:sp>
      <p:sp>
        <p:nvSpPr>
          <p:cNvPr id="4" name="TextBox 3"/>
          <p:cNvSpPr txBox="1"/>
          <p:nvPr/>
        </p:nvSpPr>
        <p:spPr>
          <a:xfrm>
            <a:off x="611560" y="2187781"/>
            <a:ext cx="7344816" cy="369332"/>
          </a:xfrm>
          <a:prstGeom prst="rect">
            <a:avLst/>
          </a:prstGeom>
          <a:noFill/>
        </p:spPr>
        <p:txBody>
          <a:bodyPr wrap="square" rtlCol="0">
            <a:spAutoFit/>
          </a:bodyPr>
          <a:lstStyle/>
          <a:p>
            <a:r>
              <a:rPr lang="en-GB" dirty="0" smtClean="0"/>
              <a:t>Foundation of the Limestones of South Gower beaches</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9901" y="3261851"/>
            <a:ext cx="3765426" cy="2546025"/>
          </a:xfrm>
          <a:prstGeom prst="rect">
            <a:avLst/>
          </a:prstGeom>
        </p:spPr>
      </p:pic>
      <p:pic>
        <p:nvPicPr>
          <p:cNvPr id="6" name="Picture 2" descr="https://www.theimagefile.com/v/tp/100/337/47451_4_sea-creature-plant-ancient-old.jpg">
            <a:hlinkClick r:id="rId4"/>
          </p:cNvPr>
          <p:cNvPicPr>
            <a:picLocks noChangeAspect="1" noChangeArrowheads="1"/>
          </p:cNvPicPr>
          <p:nvPr/>
        </p:nvPicPr>
        <p:blipFill>
          <a:blip r:embed="rId5" cstate="print"/>
          <a:srcRect/>
          <a:stretch>
            <a:fillRect/>
          </a:stretch>
        </p:blipFill>
        <p:spPr bwMode="auto">
          <a:xfrm>
            <a:off x="2665208" y="4005064"/>
            <a:ext cx="3528392" cy="2630659"/>
          </a:xfrm>
          <a:prstGeom prst="rect">
            <a:avLst/>
          </a:prstGeom>
          <a:noFill/>
          <a:ln w="19050">
            <a:solidFill>
              <a:schemeClr val="tx1"/>
            </a:solidFill>
          </a:ln>
        </p:spPr>
      </p:pic>
    </p:spTree>
    <p:extLst>
      <p:ext uri="{BB962C8B-B14F-4D97-AF65-F5344CB8AC3E}">
        <p14:creationId xmlns:p14="http://schemas.microsoft.com/office/powerpoint/2010/main" val="362861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fad-an\Desktop\STUDENTS 2013-2014\LECTURES\GEOLOGY\Classification of Sedimentary Rock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4384" y="692696"/>
            <a:ext cx="8298056" cy="493744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34384" y="980728"/>
            <a:ext cx="4841672" cy="276999"/>
          </a:xfrm>
          <a:prstGeom prst="rect">
            <a:avLst/>
          </a:prstGeom>
          <a:solidFill>
            <a:schemeClr val="bg1"/>
          </a:solidFill>
          <a:ln w="19050">
            <a:solidFill>
              <a:schemeClr val="tx1"/>
            </a:solidFill>
          </a:ln>
        </p:spPr>
        <p:txBody>
          <a:bodyPr wrap="square" rtlCol="0">
            <a:spAutoFit/>
          </a:bodyPr>
          <a:lstStyle/>
          <a:p>
            <a:r>
              <a:rPr lang="en-GB" sz="1200" b="1" dirty="0" smtClean="0"/>
              <a:t>CLASTIC TEXTURES – Mechanical Origin – visible grain</a:t>
            </a:r>
            <a:endParaRPr lang="en-GB" sz="1200" b="1" dirty="0"/>
          </a:p>
        </p:txBody>
      </p:sp>
      <p:sp>
        <p:nvSpPr>
          <p:cNvPr id="4" name="TextBox 3"/>
          <p:cNvSpPr txBox="1"/>
          <p:nvPr/>
        </p:nvSpPr>
        <p:spPr>
          <a:xfrm>
            <a:off x="234384" y="3645024"/>
            <a:ext cx="3617536" cy="276999"/>
          </a:xfrm>
          <a:prstGeom prst="rect">
            <a:avLst/>
          </a:prstGeom>
          <a:solidFill>
            <a:schemeClr val="bg1"/>
          </a:solidFill>
          <a:ln w="19050">
            <a:solidFill>
              <a:schemeClr val="tx1"/>
            </a:solidFill>
          </a:ln>
        </p:spPr>
        <p:txBody>
          <a:bodyPr wrap="square" rtlCol="0">
            <a:spAutoFit/>
          </a:bodyPr>
          <a:lstStyle/>
          <a:p>
            <a:r>
              <a:rPr lang="en-GB" sz="1200" b="1" dirty="0" smtClean="0"/>
              <a:t>NON CLASTIC (Chemical / Bio) TEXTURES</a:t>
            </a:r>
            <a:endParaRPr lang="en-GB" sz="1200" b="1" dirty="0"/>
          </a:p>
        </p:txBody>
      </p:sp>
      <p:sp>
        <p:nvSpPr>
          <p:cNvPr id="3" name="TextBox 2"/>
          <p:cNvSpPr txBox="1"/>
          <p:nvPr/>
        </p:nvSpPr>
        <p:spPr>
          <a:xfrm>
            <a:off x="234384" y="5805264"/>
            <a:ext cx="6281832" cy="954107"/>
          </a:xfrm>
          <a:prstGeom prst="rect">
            <a:avLst/>
          </a:prstGeom>
          <a:noFill/>
        </p:spPr>
        <p:txBody>
          <a:bodyPr wrap="square" rtlCol="0">
            <a:spAutoFit/>
          </a:bodyPr>
          <a:lstStyle/>
          <a:p>
            <a:pPr marL="228600" indent="-228600">
              <a:buAutoNum type="arabicPeriod"/>
            </a:pPr>
            <a:r>
              <a:rPr lang="en-GB" sz="1400" b="1" dirty="0" smtClean="0">
                <a:solidFill>
                  <a:srgbClr val="0070C0"/>
                </a:solidFill>
              </a:rPr>
              <a:t>Define a Conglomerate</a:t>
            </a:r>
          </a:p>
          <a:p>
            <a:pPr marL="228600" indent="-228600">
              <a:buAutoNum type="arabicPeriod"/>
            </a:pPr>
            <a:r>
              <a:rPr lang="en-GB" sz="1400" b="1" dirty="0" smtClean="0">
                <a:solidFill>
                  <a:srgbClr val="0070C0"/>
                </a:solidFill>
              </a:rPr>
              <a:t>Define a Breccia</a:t>
            </a:r>
          </a:p>
          <a:p>
            <a:pPr marL="228600" indent="-228600">
              <a:buAutoNum type="arabicPeriod"/>
            </a:pPr>
            <a:r>
              <a:rPr lang="en-GB" sz="1400" b="1" dirty="0" smtClean="0">
                <a:solidFill>
                  <a:srgbClr val="0070C0"/>
                </a:solidFill>
              </a:rPr>
              <a:t>Define Gypsum</a:t>
            </a:r>
          </a:p>
          <a:p>
            <a:pPr marL="228600" indent="-228600">
              <a:buAutoNum type="arabicPeriod"/>
            </a:pPr>
            <a:r>
              <a:rPr lang="en-GB" sz="1400" b="1" dirty="0" smtClean="0">
                <a:solidFill>
                  <a:srgbClr val="0070C0"/>
                </a:solidFill>
              </a:rPr>
              <a:t>What does the hardness rating of Chert tell you?</a:t>
            </a:r>
            <a:endParaRPr lang="en-GB" sz="1400" b="1" dirty="0">
              <a:solidFill>
                <a:srgbClr val="0070C0"/>
              </a:solidFill>
            </a:endParaRPr>
          </a:p>
        </p:txBody>
      </p:sp>
    </p:spTree>
    <p:extLst>
      <p:ext uri="{BB962C8B-B14F-4D97-AF65-F5344CB8AC3E}">
        <p14:creationId xmlns:p14="http://schemas.microsoft.com/office/powerpoint/2010/main" val="253586578"/>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C:\Users\Guest.Allan_PC\Desktop\Picture3.png"/>
          <p:cNvPicPr>
            <a:picLocks noChangeAspect="1" noChangeArrowheads="1"/>
          </p:cNvPicPr>
          <p:nvPr/>
        </p:nvPicPr>
        <p:blipFill>
          <a:blip r:embed="rId2" cstate="print"/>
          <a:srcRect/>
          <a:stretch>
            <a:fillRect/>
          </a:stretch>
        </p:blipFill>
        <p:spPr bwMode="auto">
          <a:xfrm>
            <a:off x="436563" y="1612900"/>
            <a:ext cx="8270875" cy="3632200"/>
          </a:xfrm>
          <a:prstGeom prst="rect">
            <a:avLst/>
          </a:prstGeom>
          <a:noFill/>
        </p:spPr>
      </p:pic>
      <p:sp>
        <p:nvSpPr>
          <p:cNvPr id="3" name="TextBox 2"/>
          <p:cNvSpPr txBox="1"/>
          <p:nvPr/>
        </p:nvSpPr>
        <p:spPr>
          <a:xfrm>
            <a:off x="611560" y="1021378"/>
            <a:ext cx="4896544" cy="369332"/>
          </a:xfrm>
          <a:prstGeom prst="rect">
            <a:avLst/>
          </a:prstGeom>
          <a:noFill/>
        </p:spPr>
        <p:txBody>
          <a:bodyPr wrap="square" rtlCol="0">
            <a:spAutoFit/>
          </a:bodyPr>
          <a:lstStyle/>
          <a:p>
            <a:r>
              <a:rPr lang="en-GB" dirty="0" smtClean="0"/>
              <a:t>SEDIMENT SIZE</a:t>
            </a:r>
            <a:endParaRPr lang="en-GB" dirty="0"/>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implified Summary of Sedimentary Rock"/>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614132"/>
            <a:ext cx="7704856" cy="4752528"/>
          </a:xfrm>
          <a:prstGeom prst="rect">
            <a:avLst/>
          </a:prstGeom>
          <a:noFill/>
          <a:ln>
            <a:noFill/>
          </a:ln>
        </p:spPr>
      </p:pic>
      <p:sp>
        <p:nvSpPr>
          <p:cNvPr id="4" name="TextBox 3"/>
          <p:cNvSpPr txBox="1"/>
          <p:nvPr/>
        </p:nvSpPr>
        <p:spPr>
          <a:xfrm>
            <a:off x="2411760" y="2575684"/>
            <a:ext cx="1728192" cy="276999"/>
          </a:xfrm>
          <a:prstGeom prst="rect">
            <a:avLst/>
          </a:prstGeom>
          <a:noFill/>
        </p:spPr>
        <p:txBody>
          <a:bodyPr wrap="square" rtlCol="0">
            <a:spAutoFit/>
          </a:bodyPr>
          <a:lstStyle/>
          <a:p>
            <a:r>
              <a:rPr lang="en-GB" sz="1200" b="1" dirty="0" smtClean="0"/>
              <a:t>‘</a:t>
            </a:r>
            <a:r>
              <a:rPr lang="en-GB" sz="1200" b="1" dirty="0" smtClean="0">
                <a:solidFill>
                  <a:srgbClr val="0070C0"/>
                </a:solidFill>
              </a:rPr>
              <a:t>RUDACEOUS’</a:t>
            </a:r>
            <a:endParaRPr lang="en-GB" sz="1200" b="1" dirty="0">
              <a:solidFill>
                <a:srgbClr val="0070C0"/>
              </a:solidFill>
            </a:endParaRPr>
          </a:p>
        </p:txBody>
      </p:sp>
      <p:sp>
        <p:nvSpPr>
          <p:cNvPr id="5" name="TextBox 4"/>
          <p:cNvSpPr txBox="1"/>
          <p:nvPr/>
        </p:nvSpPr>
        <p:spPr>
          <a:xfrm>
            <a:off x="3937936" y="2575683"/>
            <a:ext cx="1728192" cy="276999"/>
          </a:xfrm>
          <a:prstGeom prst="rect">
            <a:avLst/>
          </a:prstGeom>
          <a:noFill/>
        </p:spPr>
        <p:txBody>
          <a:bodyPr wrap="square" rtlCol="0">
            <a:spAutoFit/>
          </a:bodyPr>
          <a:lstStyle/>
          <a:p>
            <a:r>
              <a:rPr lang="en-GB" sz="1200" b="1" dirty="0" smtClean="0">
                <a:solidFill>
                  <a:srgbClr val="0070C0"/>
                </a:solidFill>
              </a:rPr>
              <a:t>‘ARENACEOUS’</a:t>
            </a:r>
            <a:endParaRPr lang="en-GB" sz="1200" b="1" dirty="0">
              <a:solidFill>
                <a:srgbClr val="0070C0"/>
              </a:solidFill>
            </a:endParaRPr>
          </a:p>
        </p:txBody>
      </p:sp>
      <p:sp>
        <p:nvSpPr>
          <p:cNvPr id="6" name="TextBox 5"/>
          <p:cNvSpPr txBox="1"/>
          <p:nvPr/>
        </p:nvSpPr>
        <p:spPr>
          <a:xfrm>
            <a:off x="5390719" y="2391017"/>
            <a:ext cx="2808312" cy="461665"/>
          </a:xfrm>
          <a:prstGeom prst="rect">
            <a:avLst/>
          </a:prstGeom>
          <a:solidFill>
            <a:schemeClr val="bg1"/>
          </a:solidFill>
        </p:spPr>
        <p:txBody>
          <a:bodyPr wrap="square" rtlCol="0">
            <a:spAutoFit/>
          </a:bodyPr>
          <a:lstStyle/>
          <a:p>
            <a:pPr algn="ctr"/>
            <a:r>
              <a:rPr lang="en-GB" sz="1200" b="1" dirty="0" smtClean="0">
                <a:solidFill>
                  <a:srgbClr val="0070C0"/>
                </a:solidFill>
              </a:rPr>
              <a:t>‘ARGILLACEOUS’</a:t>
            </a:r>
          </a:p>
          <a:p>
            <a:pPr algn="ctr"/>
            <a:endParaRPr lang="en-GB" sz="1200" b="1" dirty="0">
              <a:solidFill>
                <a:schemeClr val="accent2"/>
              </a:solidFill>
            </a:endParaRPr>
          </a:p>
        </p:txBody>
      </p:sp>
      <p:sp>
        <p:nvSpPr>
          <p:cNvPr id="7" name="TextBox 6"/>
          <p:cNvSpPr txBox="1"/>
          <p:nvPr/>
        </p:nvSpPr>
        <p:spPr>
          <a:xfrm>
            <a:off x="2315413" y="2230651"/>
            <a:ext cx="1444847" cy="369332"/>
          </a:xfrm>
          <a:prstGeom prst="rect">
            <a:avLst/>
          </a:prstGeom>
          <a:solidFill>
            <a:schemeClr val="bg1"/>
          </a:solidFill>
        </p:spPr>
        <p:txBody>
          <a:bodyPr wrap="square" rtlCol="0">
            <a:spAutoFit/>
          </a:bodyPr>
          <a:lstStyle/>
          <a:p>
            <a:r>
              <a:rPr lang="en-GB" sz="900" b="1" dirty="0" smtClean="0">
                <a:solidFill>
                  <a:srgbClr val="0070C0"/>
                </a:solidFill>
              </a:rPr>
              <a:t>Above </a:t>
            </a:r>
            <a:r>
              <a:rPr lang="en-GB" b="1" dirty="0" smtClean="0">
                <a:solidFill>
                  <a:srgbClr val="0070C0"/>
                </a:solidFill>
              </a:rPr>
              <a:t>2</a:t>
            </a:r>
            <a:r>
              <a:rPr lang="en-GB" sz="1200" b="1" dirty="0" smtClean="0">
                <a:solidFill>
                  <a:srgbClr val="0070C0"/>
                </a:solidFill>
              </a:rPr>
              <a:t>mm</a:t>
            </a:r>
            <a:endParaRPr lang="en-GB" sz="1200" b="1" dirty="0">
              <a:solidFill>
                <a:srgbClr val="0070C0"/>
              </a:solidFill>
            </a:endParaRPr>
          </a:p>
        </p:txBody>
      </p:sp>
      <p:sp>
        <p:nvSpPr>
          <p:cNvPr id="8" name="TextBox 7"/>
          <p:cNvSpPr txBox="1"/>
          <p:nvPr/>
        </p:nvSpPr>
        <p:spPr>
          <a:xfrm>
            <a:off x="3937936" y="2251908"/>
            <a:ext cx="1224136" cy="369332"/>
          </a:xfrm>
          <a:prstGeom prst="rect">
            <a:avLst/>
          </a:prstGeom>
          <a:solidFill>
            <a:schemeClr val="bg1"/>
          </a:solidFill>
        </p:spPr>
        <p:txBody>
          <a:bodyPr wrap="square" rtlCol="0">
            <a:spAutoFit/>
          </a:bodyPr>
          <a:lstStyle/>
          <a:p>
            <a:r>
              <a:rPr lang="en-GB" sz="1400" b="1" dirty="0" smtClean="0">
                <a:solidFill>
                  <a:srgbClr val="0070C0"/>
                </a:solidFill>
              </a:rPr>
              <a:t>0.06 to </a:t>
            </a:r>
            <a:r>
              <a:rPr lang="en-GB" b="1" dirty="0" smtClean="0">
                <a:solidFill>
                  <a:srgbClr val="0070C0"/>
                </a:solidFill>
              </a:rPr>
              <a:t>2</a:t>
            </a:r>
            <a:r>
              <a:rPr lang="en-GB" sz="1200" b="1" dirty="0" smtClean="0">
                <a:solidFill>
                  <a:srgbClr val="0070C0"/>
                </a:solidFill>
              </a:rPr>
              <a:t>mm</a:t>
            </a:r>
            <a:endParaRPr lang="en-GB" sz="1200" b="1" dirty="0">
              <a:solidFill>
                <a:srgbClr val="0070C0"/>
              </a:solidFill>
            </a:endParaRPr>
          </a:p>
        </p:txBody>
      </p:sp>
      <p:sp>
        <p:nvSpPr>
          <p:cNvPr id="9" name="TextBox 8"/>
          <p:cNvSpPr txBox="1"/>
          <p:nvPr/>
        </p:nvSpPr>
        <p:spPr>
          <a:xfrm>
            <a:off x="5354715" y="2143181"/>
            <a:ext cx="2880320" cy="307777"/>
          </a:xfrm>
          <a:prstGeom prst="rect">
            <a:avLst/>
          </a:prstGeom>
          <a:solidFill>
            <a:schemeClr val="bg1"/>
          </a:solidFill>
        </p:spPr>
        <p:txBody>
          <a:bodyPr wrap="square" rtlCol="0">
            <a:spAutoFit/>
          </a:bodyPr>
          <a:lstStyle/>
          <a:p>
            <a:pPr algn="ctr"/>
            <a:r>
              <a:rPr lang="en-GB" sz="1400" b="1" dirty="0" smtClean="0">
                <a:solidFill>
                  <a:srgbClr val="0070C0"/>
                </a:solidFill>
              </a:rPr>
              <a:t>Less than  0.06 mm</a:t>
            </a:r>
            <a:endParaRPr lang="en-GB" sz="1400" b="1" dirty="0">
              <a:solidFill>
                <a:srgbClr val="0070C0"/>
              </a:solidFill>
            </a:endParaRPr>
          </a:p>
        </p:txBody>
      </p:sp>
      <p:sp>
        <p:nvSpPr>
          <p:cNvPr id="10" name="TextBox 9"/>
          <p:cNvSpPr txBox="1"/>
          <p:nvPr/>
        </p:nvSpPr>
        <p:spPr>
          <a:xfrm>
            <a:off x="611560" y="1556792"/>
            <a:ext cx="6480720" cy="461665"/>
          </a:xfrm>
          <a:prstGeom prst="rect">
            <a:avLst/>
          </a:prstGeom>
          <a:solidFill>
            <a:schemeClr val="bg1">
              <a:lumMod val="85000"/>
            </a:schemeClr>
          </a:solidFill>
        </p:spPr>
        <p:txBody>
          <a:bodyPr wrap="square" rtlCol="0">
            <a:spAutoFit/>
          </a:bodyPr>
          <a:lstStyle/>
          <a:p>
            <a:r>
              <a:rPr lang="en-GB" sz="2400" b="1" dirty="0" smtClean="0">
                <a:solidFill>
                  <a:srgbClr val="0070C0"/>
                </a:solidFill>
              </a:rPr>
              <a:t>SUMMARY for Sediment grain size</a:t>
            </a:r>
            <a:endParaRPr lang="en-GB" sz="2400" b="1" dirty="0">
              <a:solidFill>
                <a:srgbClr val="0070C0"/>
              </a:solidFill>
            </a:endParaRPr>
          </a:p>
        </p:txBody>
      </p:sp>
      <p:sp>
        <p:nvSpPr>
          <p:cNvPr id="11" name="TextBox 10"/>
          <p:cNvSpPr txBox="1"/>
          <p:nvPr/>
        </p:nvSpPr>
        <p:spPr>
          <a:xfrm>
            <a:off x="2339752" y="5949280"/>
            <a:ext cx="1152128"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05884615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thefabweb.com/wp-content/uploads/2013/04/495934.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1556792"/>
            <a:ext cx="7426386" cy="4964247"/>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836712"/>
            <a:ext cx="8668730" cy="646331"/>
          </a:xfrm>
          <a:prstGeom prst="rect">
            <a:avLst/>
          </a:prstGeom>
          <a:noFill/>
        </p:spPr>
        <p:txBody>
          <a:bodyPr wrap="square" rtlCol="0">
            <a:spAutoFit/>
          </a:bodyPr>
          <a:lstStyle/>
          <a:p>
            <a:pPr algn="ctr"/>
            <a:r>
              <a:rPr lang="en-GB" dirty="0" smtClean="0"/>
              <a:t>    Eroded remnants of a once continuous sandstone bed in Monument Valley, Arizona. Massively bedded sandstone over-lain by thin sandstone bed and shale layer</a:t>
            </a:r>
            <a:endParaRPr lang="en-GB" dirty="0"/>
          </a:p>
        </p:txBody>
      </p:sp>
      <p:sp>
        <p:nvSpPr>
          <p:cNvPr id="3" name="TextBox 2"/>
          <p:cNvSpPr txBox="1"/>
          <p:nvPr/>
        </p:nvSpPr>
        <p:spPr>
          <a:xfrm>
            <a:off x="215008" y="260648"/>
            <a:ext cx="2628800" cy="830997"/>
          </a:xfrm>
          <a:prstGeom prst="rect">
            <a:avLst/>
          </a:prstGeom>
          <a:noFill/>
        </p:spPr>
        <p:txBody>
          <a:bodyPr wrap="square" rtlCol="0">
            <a:spAutoFit/>
          </a:bodyPr>
          <a:lstStyle/>
          <a:p>
            <a:r>
              <a:rPr lang="en-GB" sz="2400" b="1" dirty="0" smtClean="0"/>
              <a:t>CLASTIC ROCKS </a:t>
            </a:r>
            <a:r>
              <a:rPr lang="en-GB" sz="2400" dirty="0" smtClean="0"/>
              <a:t>– </a:t>
            </a:r>
            <a:endParaRPr lang="en-GB" sz="2400" b="1" dirty="0">
              <a:solidFill>
                <a:srgbClr val="0070C0"/>
              </a:solidFill>
            </a:endParaRPr>
          </a:p>
        </p:txBody>
      </p:sp>
      <p:sp>
        <p:nvSpPr>
          <p:cNvPr id="5" name="Rectangle 4"/>
          <p:cNvSpPr/>
          <p:nvPr/>
        </p:nvSpPr>
        <p:spPr>
          <a:xfrm>
            <a:off x="2915816" y="260648"/>
            <a:ext cx="5976664" cy="646331"/>
          </a:xfrm>
          <a:prstGeom prst="rect">
            <a:avLst/>
          </a:prstGeom>
          <a:solidFill>
            <a:schemeClr val="bg1">
              <a:lumMod val="95000"/>
            </a:schemeClr>
          </a:solidFill>
        </p:spPr>
        <p:txBody>
          <a:bodyPr wrap="square">
            <a:spAutoFit/>
          </a:bodyPr>
          <a:lstStyle/>
          <a:p>
            <a:r>
              <a:rPr lang="en-GB" b="1" dirty="0" smtClean="0"/>
              <a:t>Mechanical Origin from pre-existing rocks</a:t>
            </a:r>
          </a:p>
          <a:p>
            <a:r>
              <a:rPr lang="en-GB" b="1" dirty="0" smtClean="0"/>
              <a:t>Grain sized: </a:t>
            </a:r>
            <a:r>
              <a:rPr lang="en-GB" sz="1400" b="1" dirty="0" smtClean="0">
                <a:solidFill>
                  <a:srgbClr val="0070C0"/>
                </a:solidFill>
              </a:rPr>
              <a:t>RUDACEOUS, ARENACEOUS or ARGILLACEOUS</a:t>
            </a:r>
            <a:endParaRPr lang="en-GB" sz="1400" b="1" dirty="0"/>
          </a:p>
        </p:txBody>
      </p:sp>
    </p:spTree>
    <p:extLst>
      <p:ext uri="{BB962C8B-B14F-4D97-AF65-F5344CB8AC3E}">
        <p14:creationId xmlns:p14="http://schemas.microsoft.com/office/powerpoint/2010/main" val="139222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yorkshirewalks.org/diary08/malham1/c3909a.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1412776"/>
            <a:ext cx="8220793" cy="521548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67544" y="260648"/>
            <a:ext cx="3931102" cy="461665"/>
          </a:xfrm>
          <a:prstGeom prst="rect">
            <a:avLst/>
          </a:prstGeom>
          <a:noFill/>
        </p:spPr>
        <p:txBody>
          <a:bodyPr wrap="square" rtlCol="0">
            <a:spAutoFit/>
          </a:bodyPr>
          <a:lstStyle/>
          <a:p>
            <a:r>
              <a:rPr lang="en-GB" sz="2400" b="1" dirty="0" smtClean="0"/>
              <a:t>NON CLASTIC ROCKS </a:t>
            </a:r>
            <a:r>
              <a:rPr lang="en-GB" sz="2400" dirty="0" smtClean="0"/>
              <a:t>-</a:t>
            </a:r>
            <a:endParaRPr lang="en-GB" sz="2400" dirty="0"/>
          </a:p>
        </p:txBody>
      </p:sp>
      <p:sp>
        <p:nvSpPr>
          <p:cNvPr id="4" name="Rectangle 3"/>
          <p:cNvSpPr/>
          <p:nvPr/>
        </p:nvSpPr>
        <p:spPr>
          <a:xfrm>
            <a:off x="822352" y="877362"/>
            <a:ext cx="8220793" cy="369332"/>
          </a:xfrm>
          <a:prstGeom prst="rect">
            <a:avLst/>
          </a:prstGeom>
        </p:spPr>
        <p:txBody>
          <a:bodyPr wrap="square">
            <a:spAutoFit/>
          </a:bodyPr>
          <a:lstStyle/>
          <a:p>
            <a:r>
              <a:rPr lang="en-GB" dirty="0"/>
              <a:t>The Limestone pavement on the top of Malham </a:t>
            </a:r>
            <a:r>
              <a:rPr lang="en-GB" dirty="0" smtClean="0"/>
              <a:t>Cove, Yorkshire </a:t>
            </a:r>
            <a:endParaRPr lang="en-GB" dirty="0"/>
          </a:p>
        </p:txBody>
      </p:sp>
      <p:sp>
        <p:nvSpPr>
          <p:cNvPr id="6" name="TextBox 5"/>
          <p:cNvSpPr txBox="1"/>
          <p:nvPr/>
        </p:nvSpPr>
        <p:spPr>
          <a:xfrm>
            <a:off x="1043608" y="5517232"/>
            <a:ext cx="1296144" cy="369332"/>
          </a:xfrm>
          <a:prstGeom prst="rect">
            <a:avLst/>
          </a:prstGeom>
          <a:noFill/>
        </p:spPr>
        <p:txBody>
          <a:bodyPr wrap="square" rtlCol="0">
            <a:spAutoFit/>
          </a:bodyPr>
          <a:lstStyle/>
          <a:p>
            <a:r>
              <a:rPr lang="en-GB" b="1" dirty="0" smtClean="0"/>
              <a:t>Clints</a:t>
            </a:r>
            <a:endParaRPr lang="en-GB" b="1" dirty="0"/>
          </a:p>
        </p:txBody>
      </p:sp>
      <p:sp>
        <p:nvSpPr>
          <p:cNvPr id="7" name="TextBox 6"/>
          <p:cNvSpPr txBox="1"/>
          <p:nvPr/>
        </p:nvSpPr>
        <p:spPr>
          <a:xfrm>
            <a:off x="2051720" y="3625408"/>
            <a:ext cx="1584176" cy="400110"/>
          </a:xfrm>
          <a:prstGeom prst="rect">
            <a:avLst/>
          </a:prstGeom>
          <a:noFill/>
        </p:spPr>
        <p:txBody>
          <a:bodyPr wrap="square" rtlCol="0">
            <a:spAutoFit/>
          </a:bodyPr>
          <a:lstStyle/>
          <a:p>
            <a:r>
              <a:rPr lang="en-GB" sz="2000" b="1" dirty="0" smtClean="0"/>
              <a:t>Grykes</a:t>
            </a:r>
            <a:endParaRPr lang="en-GB" sz="2000" b="1" dirty="0"/>
          </a:p>
        </p:txBody>
      </p:sp>
      <p:cxnSp>
        <p:nvCxnSpPr>
          <p:cNvPr id="9" name="Straight Arrow Connector 8"/>
          <p:cNvCxnSpPr>
            <a:stCxn id="7" idx="2"/>
          </p:cNvCxnSpPr>
          <p:nvPr/>
        </p:nvCxnSpPr>
        <p:spPr>
          <a:xfrm>
            <a:off x="2843808" y="4025518"/>
            <a:ext cx="0" cy="631891"/>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8" name="Rectangle 7"/>
          <p:cNvSpPr/>
          <p:nvPr/>
        </p:nvSpPr>
        <p:spPr>
          <a:xfrm>
            <a:off x="3959424" y="332656"/>
            <a:ext cx="3924944" cy="369332"/>
          </a:xfrm>
          <a:prstGeom prst="rect">
            <a:avLst/>
          </a:prstGeom>
          <a:solidFill>
            <a:schemeClr val="bg1">
              <a:lumMod val="95000"/>
            </a:schemeClr>
          </a:solidFill>
        </p:spPr>
        <p:txBody>
          <a:bodyPr wrap="square">
            <a:spAutoFit/>
          </a:bodyPr>
          <a:lstStyle/>
          <a:p>
            <a:r>
              <a:rPr lang="en-GB" b="1" dirty="0" smtClean="0"/>
              <a:t>Chemical or Organic (Bio) Origin</a:t>
            </a:r>
            <a:endParaRPr lang="en-GB" b="1" dirty="0"/>
          </a:p>
        </p:txBody>
      </p:sp>
    </p:spTree>
    <p:extLst>
      <p:ext uri="{BB962C8B-B14F-4D97-AF65-F5344CB8AC3E}">
        <p14:creationId xmlns:p14="http://schemas.microsoft.com/office/powerpoint/2010/main" val="83603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8357522"/>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2132856"/>
            <a:ext cx="6624736" cy="584775"/>
          </a:xfrm>
          <a:prstGeom prst="rect">
            <a:avLst/>
          </a:prstGeom>
          <a:noFill/>
        </p:spPr>
        <p:txBody>
          <a:bodyPr wrap="square" rtlCol="0">
            <a:spAutoFit/>
          </a:bodyPr>
          <a:lstStyle/>
          <a:p>
            <a:pPr algn="ctr"/>
            <a:r>
              <a:rPr lang="en-GB" sz="3200" b="1" dirty="0" smtClean="0">
                <a:solidFill>
                  <a:srgbClr val="0070C0"/>
                </a:solidFill>
              </a:rPr>
              <a:t>Different Types of Deposit</a:t>
            </a:r>
            <a:endParaRPr lang="en-GB" sz="3200" b="1" dirty="0">
              <a:solidFill>
                <a:srgbClr val="0070C0"/>
              </a:solidFill>
            </a:endParaRPr>
          </a:p>
        </p:txBody>
      </p:sp>
      <p:sp>
        <p:nvSpPr>
          <p:cNvPr id="3" name="TextBox 2"/>
          <p:cNvSpPr txBox="1"/>
          <p:nvPr/>
        </p:nvSpPr>
        <p:spPr>
          <a:xfrm>
            <a:off x="2339752" y="3284984"/>
            <a:ext cx="5256584" cy="2246769"/>
          </a:xfrm>
          <a:prstGeom prst="rect">
            <a:avLst/>
          </a:prstGeom>
          <a:noFill/>
        </p:spPr>
        <p:txBody>
          <a:bodyPr wrap="square" rtlCol="0">
            <a:spAutoFit/>
          </a:bodyPr>
          <a:lstStyle/>
          <a:p>
            <a:r>
              <a:rPr lang="en-GB" sz="2800" b="1" dirty="0" smtClean="0">
                <a:solidFill>
                  <a:srgbClr val="0070C0"/>
                </a:solidFill>
              </a:rPr>
              <a:t>1. AEOLIAN</a:t>
            </a:r>
          </a:p>
          <a:p>
            <a:endParaRPr lang="en-GB" sz="2800" b="1" dirty="0" smtClean="0">
              <a:solidFill>
                <a:srgbClr val="0070C0"/>
              </a:solidFill>
            </a:endParaRPr>
          </a:p>
          <a:p>
            <a:r>
              <a:rPr lang="en-GB" sz="2800" b="1" dirty="0" smtClean="0">
                <a:solidFill>
                  <a:srgbClr val="0070C0"/>
                </a:solidFill>
              </a:rPr>
              <a:t>2. ALLUVIAL</a:t>
            </a:r>
          </a:p>
          <a:p>
            <a:endParaRPr lang="en-GB" sz="2800" b="1" dirty="0" smtClean="0">
              <a:solidFill>
                <a:srgbClr val="0070C0"/>
              </a:solidFill>
            </a:endParaRPr>
          </a:p>
          <a:p>
            <a:r>
              <a:rPr lang="en-GB" sz="2800" b="1" dirty="0" smtClean="0">
                <a:solidFill>
                  <a:srgbClr val="0070C0"/>
                </a:solidFill>
              </a:rPr>
              <a:t>3. GLACIAL</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559132"/>
            <a:ext cx="3744416" cy="584775"/>
          </a:xfrm>
          <a:prstGeom prst="rect">
            <a:avLst/>
          </a:prstGeom>
          <a:solidFill>
            <a:schemeClr val="bg1">
              <a:lumMod val="85000"/>
            </a:schemeClr>
          </a:solidFill>
        </p:spPr>
        <p:txBody>
          <a:bodyPr wrap="square" rtlCol="0">
            <a:spAutoFit/>
          </a:bodyPr>
          <a:lstStyle/>
          <a:p>
            <a:r>
              <a:rPr lang="en-GB" sz="3200" b="1" dirty="0" smtClean="0">
                <a:solidFill>
                  <a:srgbClr val="0070C0"/>
                </a:solidFill>
              </a:rPr>
              <a:t>Aeolian Deposits</a:t>
            </a:r>
            <a:endParaRPr lang="en-GB" sz="3200" b="1" dirty="0">
              <a:solidFill>
                <a:srgbClr val="0070C0"/>
              </a:solidFill>
            </a:endParaRPr>
          </a:p>
        </p:txBody>
      </p:sp>
      <p:sp>
        <p:nvSpPr>
          <p:cNvPr id="3" name="TextBox 2"/>
          <p:cNvSpPr txBox="1"/>
          <p:nvPr/>
        </p:nvSpPr>
        <p:spPr>
          <a:xfrm>
            <a:off x="539552" y="1196751"/>
            <a:ext cx="4896544" cy="5632311"/>
          </a:xfrm>
          <a:prstGeom prst="rect">
            <a:avLst/>
          </a:prstGeom>
          <a:noFill/>
        </p:spPr>
        <p:txBody>
          <a:bodyPr wrap="square" rtlCol="0">
            <a:spAutoFit/>
          </a:bodyPr>
          <a:lstStyle/>
          <a:p>
            <a:pPr algn="just"/>
            <a:r>
              <a:rPr lang="en-GB" dirty="0" smtClean="0"/>
              <a:t>A strong wind blowing across rock debris or soil can lift and carry this material away, and can move larger grains by rolling them.</a:t>
            </a:r>
          </a:p>
          <a:p>
            <a:pPr algn="just"/>
            <a:endParaRPr lang="en-GB" dirty="0"/>
          </a:p>
          <a:p>
            <a:pPr algn="just"/>
            <a:r>
              <a:rPr lang="en-GB" dirty="0" smtClean="0"/>
              <a:t>This </a:t>
            </a:r>
            <a:r>
              <a:rPr lang="en-GB" b="1" dirty="0" smtClean="0">
                <a:solidFill>
                  <a:srgbClr val="0070C0"/>
                </a:solidFill>
              </a:rPr>
              <a:t>erosion and transport by wind </a:t>
            </a:r>
            <a:r>
              <a:rPr lang="en-GB" dirty="0" smtClean="0"/>
              <a:t>is most important in desert regions which </a:t>
            </a:r>
            <a:r>
              <a:rPr lang="en-GB" b="1" dirty="0" smtClean="0">
                <a:solidFill>
                  <a:srgbClr val="0070C0"/>
                </a:solidFill>
              </a:rPr>
              <a:t>lack a protective cover of vegetation</a:t>
            </a:r>
            <a:r>
              <a:rPr lang="en-GB" dirty="0" smtClean="0"/>
              <a:t>, </a:t>
            </a:r>
            <a:r>
              <a:rPr lang="en-GB" b="1" dirty="0" smtClean="0">
                <a:solidFill>
                  <a:srgbClr val="0070C0"/>
                </a:solidFill>
              </a:rPr>
              <a:t>and a skin of surface water to bind the grains together.</a:t>
            </a:r>
          </a:p>
          <a:p>
            <a:pPr algn="just"/>
            <a:endParaRPr lang="en-GB" dirty="0"/>
          </a:p>
          <a:p>
            <a:pPr algn="just"/>
            <a:r>
              <a:rPr lang="en-GB" dirty="0" smtClean="0"/>
              <a:t>Conditions favouring the formation of Aeolian deposits were widespread in what is now the temperate zones during and immediately after </a:t>
            </a:r>
            <a:r>
              <a:rPr lang="en-GB" b="1" dirty="0" smtClean="0">
                <a:solidFill>
                  <a:srgbClr val="0070C0"/>
                </a:solidFill>
              </a:rPr>
              <a:t>the Great Ice age which ended some 10,000 years ago.</a:t>
            </a:r>
          </a:p>
          <a:p>
            <a:pPr algn="just"/>
            <a:endParaRPr lang="en-GB" dirty="0" smtClean="0"/>
          </a:p>
          <a:p>
            <a:pPr algn="just"/>
            <a:r>
              <a:rPr lang="en-GB" dirty="0" smtClean="0"/>
              <a:t>This </a:t>
            </a:r>
            <a:r>
              <a:rPr lang="en-GB" b="1" dirty="0" smtClean="0">
                <a:solidFill>
                  <a:srgbClr val="0070C0"/>
                </a:solidFill>
              </a:rPr>
              <a:t>age lowered sea levels at times and left broad stretches of beach sand exposed to wind action, forming the sand dunes that are apparent along many of the British coasts.</a:t>
            </a:r>
            <a:endParaRPr lang="en-GB" b="1" dirty="0">
              <a:solidFill>
                <a:srgbClr val="0070C0"/>
              </a:solidFill>
            </a:endParaRPr>
          </a:p>
        </p:txBody>
      </p:sp>
      <p:pic>
        <p:nvPicPr>
          <p:cNvPr id="1026" name="Picture 2" descr="https://encrypted-tbn3.gstatic.com/images?q=tbn:ANd9GcT-bqonjZPpq2zeSpQ__KfvzWQ7cil1gjf0CtcoCmHjCj4LuGOfO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53339" y="851520"/>
            <a:ext cx="3380666" cy="238721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AutoShape 4"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215900" y="-15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368300" y="15081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0" descr="data:image/jpeg;base64,/9j/4AAQSkZJRgABAQAAAQABAAD/2wCEAAkGBhQSERUUExQUFRQVFBQUFBQXFxcVFBcUFBQVFBQUFRcXHCYeFxkkGRQUHy8gJCcpLCwsFR4xNTAqNSYsLCkBCQoKDgwOGg8PFy0cHCQpLCkvKSwsKSksLCksLCkpLCwsLCkpLCwsLCwsLCwpLCwsLCwpKSksKSksKSkpKSksLP/AABEIAMQBAQMBIgACEQEDEQH/xAAbAAABBQEBAAAAAAAAAAAAAAACAAEDBAUGB//EAD4QAAEDAgMFBQYFAgQHAAAAAAEAAhEDIQQSMQVBUWFxBiKBkaETMrHB0fAUFUJS4WKSFiNy8QczU2OTotL/xAAaAQEBAQEBAQEAAAAAAAAAAAAAAQIDBAUG/8QALBEAAgIBAgYCAAUFAAAAAAAAAAECEQMEEhMUITFBUSJhMkKBsfAVI6HB0f/aAAwDAQACEQMRAD8Ap5UdKgXGBqu9wmw8M0gtGd3WR5aLTo0mNBLWMadLNAPmAv0E9el+GJ8mOjflnA0OzziLmDwSd2Xq6gSF2rcHvgAyT/una4D9QdfRcOenfQ68pCupwP5DW3MJ5i481HW2ZUb7zHDwXpNHH2s2ALWE81Xxm3WNsS0z5rcddkbrbZmWkgl+I84bS4o2YeTAuuswuzqFWoalR7bmcoMeizttUKGeKVoH6RaV646lSltSdnmlg2q7RX2TslpdNUiItff4aqfaWzqY7rO852kACOkLLFImAJPAKf8AK60Zsj4+HgpKL3bnOvosZLbSiZlSgWmDYjVMArRpXvqtrYXZV1fvF2VkxMST0XeeWMI3JnGGJzdRRzXspSFJes4XszQoMy5GP4ucA55433DkFFR7M4Qn3GgXsSSbrxf1KHpnr5GXs4LYONfSfLTrY6rr8Rtp1OmXGJ36n4wttuBpM7rGtDRoALTx681Rx+CY6Z53FvivFlzwyztxPXjwyxxpM4rF1qdZxqVrnk6JPCIWScQ0A5Rr1kLb27s8GHNBJ0JAudwnduWC+ivqYFFx7/ofPzOSf+ykWoXU1bNJMaa9lnjoqeyV38gq5Q7IYOg3+SFoI0Ur8S86ucfErMnP8tG47PzFzZnY+pUd3u60G5323BaQ/wCHVRzoDmtbvJkkeCu9lNqVCC2xj9TnRA6LoPx9yA4E74NvRfJzanPCbVn0sWDDKKdGHs7sPRY13tQ6oTAbHdgXuIWg7snh8oyUWtO9ziXG3CVdfi3R7w81lYzbpZ+sHlIXl4ubI+7PRsxwXZFbF9iqJAjumbkH0usvG9jWNByOcXDdrPUxAVk7dc8+8I1uro2mMsy3hAPqu2/PDyc9uKXhHP0exzgAahI/pbrHUrFxuBymwdEwDG/gDvXpGHJcLtJ9SgxOLdIimTl0BGi3DWTUvl1/wYlpoONLoeZ4jAvYYc0g6qDKu7xeALi5zm5Sb8yuV2jhSHGfvmF9DDqeJ0Z4s2n2dUZsJKT2RTr1Weaj0kbaYG2JPKI9VXft0xZnmZ9FM/YTc3cdmbGp1B5Qp39n6du+dOIN+PLovh/2F9n1XxmZY2wSbsaeWinw+PzO7lEE9THVT19gsDZDzbW0j0UeBAYDlqBp3y3h1WnwpRuK/cyuJF1J/sWaba1R4YWFoudbQNbqd3ZQP71R7KfAMl5PUmAEVGuWkH2gc08gJ43SrbSBIGU+f0K826afw6fz7PRUGvl1/n0PX7IUw2XVI/aWgSbb1iVuzFUCQGu4XAJHQrdpw7WI5kn4Eq02kW6ZfVWOpyQ82JYIT8HFVNm1WmHMcCOU/BCcTU0zu6TwXc06buI80VTKQWvDTOpcB14Lvzt/ijZx5Wu0qPPTTut/ZXaSrTGWzm8DYjxCDH7Pptd3SYN4iR4EqiaMFet7M0eqPKt+J9Gdfs3bYrGCMp5ulavsDuLQvPWshTjF1AIzujqV4p6K38XSPXDWUvkrO0e8zEg+Cr4uhUcIAE/e5czh9s1WaHzupB2jqzcg+ELlymRdqOvNQfezSxNMssd9hDS7gN2mq5LaWCc1/eaWg6W1HJb1TtS+LNA8Vj1a5cZN+twvVp4Tg7aPPnnCapMy3UQg9itF9McFGaS96meJxKPsVNhcAXmAQOtgp/ZJCmjk66BJX1NrD9jTHvwSPDmrtXB08PTLQ6ah4GFit2tVAjOVVqVHOuSSvE8WWb+cuh61lxxXxj1AxmIeSQXk+KhwmBdVflG/eVIaaKk4tMtMFeutsaj3PNuuVy7FnaWxadEAZ3OeRYCNd25W9j9nHHvVGgAXAJErLc5xMkknirdM13+6ah6TC4Tjk2VuX2/+HeMobr2/odFWxJbbOAOPLyWXW221pjNN+ZVN+xa2WXd3gHOhx5gKsdhVdzZ5giPVeaGDF+aaO8suT8sS3itoOq2pguO4ASVj4/Z9RgmqC0uuJifEbltYPFOw7S0MAJN3SCf9lnY/FseS+sXACwy6ySLdb+q6Y5LG6S+PvuzMoua69/XgwfZp1b/McJxq/wDqkvXzMDzctM9EqW4x1t5KJ9F2/LHSPggYdbk8iZRurCRIFvuYXxKo+luJW0ReHGORlXH4OixgGRrnG5c4SZ+Xgs38RLpgfCVOcQP2+srLUvZU4shGys2lhJ42HAK7hNlU2tl4Dj1+SrYrbDKbZqHKBvJDR/KysR2/oMmHE7u60keBNlu8slSMrhRdnUCi3cInTT5KP8Q0TcG/BcFjf+J82p0b8Xugf2s+qzm9usSHXbSIN+63QHhDviqtPPyV5o+D0PFvaRZvIcfJZRrOB1PBcniO1YqHNUpAgEHLLzO4n3hl03RqiwvbqmwEGg1zQ4nKGhpNjEuubGNZXWFwXazlNb3d0dLVxBdrf5KMtsDuMwdZgwfVcjX7d1XuzNZQaNCzKTEWFibxrPFUcZ2wxdZ3/MIgEDIAwATOoE+M7l6Fka7KkceEn3ds75mHc7Rrj0BKr18TTpn/ADKlOn/re1vpM+i8vxOLq/qc8yZPeJnrJVNtz7t+K3vbM8JLuevVdsYKk2TiKVV37WuJYOJOXvO6W15KtgdqYeo4g1C0d4tBAuNWjSziLb5PC0+WswTzcW62HqtKkHNiHCw6/Y181552uvEPTCK7bD0WsyMgBDi9pLcpBFtxP6d40sY4qtL7TRqCSAJFryRB00BMciuOpbXc1paTIdHMSIuJFj3RcLVp9v8AEtpmnmGmVj399zGwQWtHCDvkrHGyLs7LwMb8UdfhNkl4nMANwIMm06EJO2XEZnZQTqQfnC85xnaPEuJJxNYxYd8ix3ZWmISb2sxEQcRXiIj2jy2NIIJIIiPJONl9jgY/R6HitmFsRJBiHEEAyJEcVUxFL2Yl/dGsusPVck3tJiXNH+fVIiB3iQOOumg8ln4zFOkl7i4uPvHvGepW46ifZmZaaPddDpsT2lw7DGbNxyQ75ha2ze1mAi0l/wD3QQBPm3lqvOMVs4kjKNdToFJSwEAibxBG7lB48knl3LuWGDa+iPQMXtii9+rWgfsYY6CBc9VXwPa/CNrZXUKjhMBznNLTexiBEjquXw2I7kHX5GBrx19FG/CBxBInUAciNOq5cWVbW6X0dOCrtK2ehv7T06kUw1rGGDTb3QCTBa150aTPPneykxHaNza4o/5bXQ0vh85RG+QAIsNYG8hcHTriA10GCJO4iBaN0EKOvWDnOc53vjKST3o1InfJPX1Xn69mzvS7noFPazahec9NobcvdJbla3OXB5gOJBAEW1MlQ1u1mEYO9Um0wyC7WIi456iwXn+Mxnc7kFjTv/TMDMGm3C/BYVVpnM4g7hpJjporGF92STrwdjtztiS4mi0BpHdDiHGCLOdYCeWg5rlX7ac8d+S42BBhovckQc1iRMg3UNZgyuLnGSBAjUjcRHryVEHkfgPFd49jk0aP5wf2+o/+Uln528klr9CHq9btG8tgBreJG/zVFu36rLtqOF51Ausosqu/SQOLhA/lDV2Y7e9vrC08uGPToco4ssvDNz/HdUMc05HOJ99zQXAcBu8YVKt24xBbka/I3eGgA2giXGTu4rIOyX27zQDvk/RL8jfxb5u+i58TD9HThZfsjxe0n1Dme5zncXOLz5uKqvqT/JPwV1+xSNXgDcY1+asU+z7dTULhwbr805nGuzKtNN+DGq4g7oHLkno1QLkGZ9Pr9VsO7NsBvUInRsSY++Sno9m6Z/U8cu6Z56WWXq8ddza0uS+xiVMbuAsqzqhg2F4v811zth0WiAwvMak6dSbBVMN2eom5zCNxcI+Elc1rMZ05WZzjahTOxBAJEx93XYU+ztEgd2epeBfdrdTflGGPcLWddD/cDfzWHrYejS0kvZwj8SSOXNStt93XaO7PYYSWtFt+Z2UHdvulS7O0XGPZgeL58wYUesh9mlpZfRxN4JMm10nvIvxiDqvQKPZeg2R7OTzLjr46Ku7spQDj3D0LnZRyHeWebgXlZHEMqDMIE/vmwFrAdT8ELqt+UfcLu39kMPIs4DeASAfElWaWwqLNGAb51JHUyj1cPA5aXlnCtwr6jR3XECYsQOFyUR2Y+9hEHePrfReht2eNfkfrCQ2dT3Cw4W+C5c2/B05ZHD4XZGX3n5ZEwIPPf14Ks6nUvAJLZkwCLb9IXf8A4CmTOSTpJF48TJRu2fT3jW1oHyWea8s1y/o84/FPEE6kcI+9ENTEuJ1vysf5XpZwLARZxPWUDsOBYNZ4tv8ANXml6Jy79nmYxJNpJnnbxRse9t2ZhO68L0V+y2m5bTB5NhM/ZjYAOU8JE/FXm16Jyz9nA/i3EQe4ekW4Cd6ifUEjuuJg/wBXlG4xdejHAA2OWP8ASD8ZVKr2ebeAwTwbl+Cq1S8oj079nF0GE94jpJi3CdT4KqT3haL6n1vuXaM7KM4RebFw9bpn9lGcXDTeSPI71eZiZ4Ejjqztdc3r8bafBQ0mAzIXU4jsn+1zh5Qqruy790/2razw9mXhl6MP8OOaS2f8K1PsOSWuLD2Z4UvRrl7WiS7MeDbqIY7Ke8wxuPLdyU2GwRA75E8Gj5kKTEYHN7uZvQ28ZXyXNn0ttDsxIcRA6SLesJq+HMznDZ1F7+qzazqrHAF2YbgC4E+Vir2Dpk6ty+OY+qzuotWOzICAGl5P6gBA9CtLDMa0e7HU/wApU6AAsb8LBRUqsicvk4Eeajm2VJFouG4KM02gGLc93qVE6o42ADfIn6BR/hSbm/WSs2WgKL3BxuHtJ3x8hZaLKo3t+fxVRrI/2+qMUxv+qrkVImqYhrhBA6aqv+XNNxm6Tbz1VhjQNB9+CfFOLabiG3i1vVTcxSImNawgON+AlxhXG4gbgfgsvZ4ebmmf9RsT4lWX0ajiBIY3feXelgjbFFuriI5n9oueqeocwiCB68pKBgp0oB1O87zzJVp1QcVm2WiE1HDcUmVxvnnP8ojXCobQxLgWloPlPmtJkL2YI/aCOSp4fEF3vNyneJA8YNwja9h58yUsExeOKb2u7TnP0Qtyk6T4onMHQcv5SyjOxGkcfApOfv0KFlNo4lM4NCWKJBU4/wAog+d8eSrZASST0Gg9FIxs8Esgb3cD9+KFjgCTcnmnI4AT1SNM8lbFBZp5JBwS9mN5vwQVG793CLpZAy7nCgrsziC54n9ri0+YMp9dAfvkmLDv+CqYoz/8Ps/6uJ/8z06vRzSW+LL2Z2L0UA08h1hPYauUTqjnJ20OK4WbDNRptBd10UgMDugD75JmsRZUKUzRrTOdvQCP5THCvzAgNH7rm56QtFlAlWqeBG+UsUZlUvFmgdZj0KfD4Gq7UOHUgD0K26dJrdAiNRZ3CinS2YBqfAfVWm4Ro3ed/imNaFBVxoG9SwXGujT0sE5dzWacd9lA7HdFC0aFQjeqdUiYBPxVd2IniUTXHcqWga+EzC5KPC4XL+okcFK0HepmAK2Wgmt4BG1vEJ2NJ0geKkbTjV0+H1SyFTGNbBcWiw9OCwaNTnC6vI3hPU/IJU6DW+61o6NAVszRiUc7vdBjirTcOQJdK0K+JYz3j4bz0Cza21XH3WCOLrnyCCyRr+QRSOXks+niyDcCOHDorgxLSLAKglz808KBkncOsWVhreLvKyhQC/kmFXwUss6qM1W/tVsgQeUzhKifVO4QgNQneQfTzQD1G/1eFpQZeR9U7TG/yTmuOatkBskn/EhJWwVAFI2kVIymTuU7aQGt1zspCyh4qwyiAmNVCaillJ21ANE5qqjUxYbvVaptAnRZBpvrxqqtXHjcs51ad8oRJQFl+JJ1KAP4JqeHJVqnh1SkDWEqZmHUoaizQhR20wFK1qjBRTwQE4TFqjAIS9sgJRpw56KRmIEw/u/1fpPXgeqAXSLRpHzCAuOLRzVOti5s2w47/BVK1Bzfdkt/b9PoiwlQOsNeG9UgbcHNz/PmpBhoVxrYCjcVEyMqVcECq5w7mrRzJjdashVY6RcIxRO4T4lTmigIhUWRexH7SPVA5nP0Vtr0WdAUWgExJ8v5UtTDEDuwetlZTShDDkgmQdUbHTqtWrhwb7+KrCiGnQKiyCydWMo4JKdS2C6ogJ8FWrY0CYuVRrYknU+CwU0KuMaNLlVKuKceSq50wKgJQ7xRZZQNCnYEAqdNWGsCTWqVjBxQo7DCcuT5AiACoBBSaUdk4poAYSykKVtNFk3pYFSdxRuHADqmaUUAXUKPTpwiITOaTvUJqkb1QTRCrYnBB1x3Xcfr9VYpVZ1UmXglkM+jtNzTlqDx3/ytBlUESDKgxGGa8QdeO8LKqMdSPwI0KvchuhOSFk0tpHf5qzTqg70ohaNVRufKGU4chRhKNpTJoVsgeZOaihKbMqZCc5VqxO5WJQuKtiilkPNJW8oSSynOOrSgzJBiKnSXI0E26lZTUjKSkDEAIYpWBIJwYQpKGow1Rh6MOQBAIsqYIsyFHaFK0qPMmDkITynNRQFyQKFJTVhM2pvUZKUqgM1iSkXjghhDCAlpOHDxKnFaFUDVK1qAma8FO9gcIISpqQhCGJi8EWXF2/Dr9VEyoRot4tWbi9nRdn9v0+i0mZBpYzirLayyUbKxCtCzYD0+qo0q6nbVWaKSmmhypw9PKEATEoihKtgbMklCSoMf8OiZQVjInAXM0C2mk6kjumLUBHCeUimhAEHIwVCAjCFJQUWZRSjCALOilAAiQBBPKYFG1AIBOKaIMUjWICPIibTUoaiAQAtpogxOGo4QDAIgmyoghBEICjQOeFSFLG4EOuLO9CssiLFb88lQx7GneA4fcFbTI0Z4JFwp6Vaeqqgp4VIXhUUjaqpU624qYFSiloPTFyhzJ8yUCWUlFKSABPCAFPmXM0EEkwKcoAC1CjITFqAihEAkilAJrVIAhARhChBOmARhqAYNUrGpMYpmhAINRAJ04CAQCKE0pEoBwUpTApQhAsybMlITF61QHLeJTWCAuTEqgHF1iGOI1hYJK3nCdVmYnAkXFx6hVGWVEgU8JlTIQKcOIUaIOVBYp10YqKoQkKnFRlsuZklW9qkoUlzpZkGVOGrmaJGkKSVCKaKEAUoHvSIQkIUZE1O2kpW0SgBaFK1iJtNTMagBZTUmVOkgHATgpBqINQCDkV0oTgK0QaE4anSlALxQynKYlUDJJpSVAimlKU0oQSFPKZUhBWwbXcjxCz6+FLenFa8JEKgwSmK1cRgAfdsfRZ1SiW6ghDLADkWqBE0rRBZAkiSQEicpJLgdQ2lM8pJIUFqmpsSSRAna1StakkqwGAnATJKEDypwkktAMBO0pJIAgEySSEEEikkiKJ7VGU6SpBgmKSSAZJJJUg0JJkkAkkkkAkzmg2OiSSAyMZSDXQFAkktGWKUkklCH/9k="/>
          <p:cNvSpPr>
            <a:spLocks noChangeAspect="1" noChangeArrowheads="1"/>
          </p:cNvSpPr>
          <p:nvPr/>
        </p:nvSpPr>
        <p:spPr bwMode="auto">
          <a:xfrm>
            <a:off x="520700" y="30321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6" name="Picture 12" descr="http://www.nature.nps.gov/geology/monitoring/images/Dunes.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53339" y="3641536"/>
            <a:ext cx="3394844" cy="237153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9045927"/>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1628" y="479441"/>
            <a:ext cx="4032448" cy="584775"/>
          </a:xfrm>
          <a:prstGeom prst="rect">
            <a:avLst/>
          </a:prstGeom>
          <a:solidFill>
            <a:schemeClr val="bg1">
              <a:lumMod val="85000"/>
            </a:schemeClr>
          </a:solidFill>
        </p:spPr>
        <p:txBody>
          <a:bodyPr wrap="square" rtlCol="0">
            <a:spAutoFit/>
          </a:bodyPr>
          <a:lstStyle/>
          <a:p>
            <a:r>
              <a:rPr lang="en-GB" sz="3200" b="1" dirty="0" smtClean="0">
                <a:solidFill>
                  <a:srgbClr val="0070C0"/>
                </a:solidFill>
              </a:rPr>
              <a:t>Alluvial Deposits</a:t>
            </a:r>
            <a:endParaRPr lang="en-GB" sz="3200" b="1" dirty="0">
              <a:solidFill>
                <a:srgbClr val="0070C0"/>
              </a:solidFill>
            </a:endParaRPr>
          </a:p>
        </p:txBody>
      </p:sp>
      <p:sp>
        <p:nvSpPr>
          <p:cNvPr id="3" name="TextBox 2"/>
          <p:cNvSpPr txBox="1"/>
          <p:nvPr/>
        </p:nvSpPr>
        <p:spPr>
          <a:xfrm>
            <a:off x="476045" y="1196752"/>
            <a:ext cx="7921755" cy="1754326"/>
          </a:xfrm>
          <a:prstGeom prst="rect">
            <a:avLst/>
          </a:prstGeom>
          <a:noFill/>
        </p:spPr>
        <p:txBody>
          <a:bodyPr wrap="square" rtlCol="0">
            <a:spAutoFit/>
          </a:bodyPr>
          <a:lstStyle/>
          <a:p>
            <a:pPr algn="just"/>
            <a:r>
              <a:rPr lang="en-GB" dirty="0" smtClean="0"/>
              <a:t>Lateral </a:t>
            </a:r>
            <a:r>
              <a:rPr lang="en-GB" b="1" dirty="0" smtClean="0">
                <a:solidFill>
                  <a:srgbClr val="0070C0"/>
                </a:solidFill>
              </a:rPr>
              <a:t>erosion of a river into its banks eventually produces a valley which is much wider than the river’s course. </a:t>
            </a:r>
          </a:p>
          <a:p>
            <a:pPr algn="just"/>
            <a:r>
              <a:rPr lang="en-GB" b="1" dirty="0" smtClean="0">
                <a:solidFill>
                  <a:srgbClr val="0070C0"/>
                </a:solidFill>
              </a:rPr>
              <a:t>Erosion at one point is matched by deposition at another </a:t>
            </a:r>
            <a:r>
              <a:rPr lang="en-GB" dirty="0" smtClean="0"/>
              <a:t>and a wide valley that is filled with </a:t>
            </a:r>
            <a:r>
              <a:rPr lang="en-GB" b="1" dirty="0" smtClean="0">
                <a:solidFill>
                  <a:srgbClr val="0070C0"/>
                </a:solidFill>
              </a:rPr>
              <a:t>Alluvial deposit</a:t>
            </a:r>
            <a:r>
              <a:rPr lang="en-GB" dirty="0" smtClean="0"/>
              <a:t>.  </a:t>
            </a:r>
          </a:p>
          <a:p>
            <a:pPr algn="just"/>
            <a:endParaRPr lang="en-GB" dirty="0"/>
          </a:p>
          <a:p>
            <a:pPr algn="just"/>
            <a:endParaRPr lang="en-GB" dirty="0" smtClean="0"/>
          </a:p>
        </p:txBody>
      </p:sp>
      <p:sp>
        <p:nvSpPr>
          <p:cNvPr id="4" name="AutoShape 2" descr="data:image/jpeg;base64,/9j/4AAQSkZJRgABAQAAAQABAAD/2wCEAAkGBhMSEBUUExQWFBQVFxcYFhgWFx4YHBcVHhgYGxgZGBsYHiYfGB4jHRkXHzAgIykpLCwsFyAxNTAqNSYrLCkBCQoKDgwOGg8PGiwkHyQsLCwsLCwsLCwsLCwsLCwsLCwsLCwsLCwsLCwsLCwsLCwsLCwsLCwsLCksLCwsLCwsLP/AABEIALYBFAMBIgACEQEDEQH/xAAcAAABBQEBAQAAAAAAAAAAAAAEAAEDBQYCBwj/xAA8EAACAQIFAwIFAgUDAwQDAQABAhEDIQAEEjFBBSJRYXEGEzKBkUKhFCOxwfBSYtEHguEVM3KSF0PxFv/EABkBAAMBAQEAAAAAAAAAAAAAAAABAgMEBf/EACIRAAIDAQEBAQADAAMAAAAAAAABAhEhEjEDQRNRcSJhof/aAAwDAQACEQMRAD8A9kjCjHZGGjEjOYw0Y6jCwxDRhRh8NgAY4aMPhRgAYDCjHQwxwAc4fD4WABDDjDYcYQxxhYbD4AHGHw2HGABYcYbDjDELD4WFgAWFhYWABYWFhYBiwsLCwALCwsLAA+HGGw+AB8LDYWEA+FhsPgAqT16magpgksW0225uDztiyGPH8n0Vq+ep/Mqh0FRSpDbqURwpW5JggdpgFvTHsFOiALYqhCIwxGO8PpwARRhoxI2KvP8AxBSpGGYW3v8AaMAFjGGjFR034po1vpYSSQBckxY7Y5zXxZQR1Use6wKib2sOSTPAOxwgstalSPbDhxG+PPPjT4yamsU9iQwIbUWXawF1F5kne2MnX+L3qsgqOSFNlDaS3csiQZHbIiDBY+kOgPbTVgx52w6PIn+uPKcp8TBKoYl9NQ6ypJYUybgLN/p8wbA83vc98egVD8u4WATMgAyRbck6drb8YQrN3OOoxmMt8ZI1yQBeftxbn/jF3luqI6ypm/t7H2OAaYZh4wynD4Qx8NhYfDELCwsLAA4wsLCwALD4bCwAPhYbCwAPhYbCwDHwsNh8AD4Qwww+AB8LCwsIBYfDYWADzPI5uhR0sx0m5A5WSLkcbC/GC+pfF7wuh1B1WJ5IN5H6rceRxjyjN9b1BQrSAO4MxYmpchySe4fTbiCPUrL9aY1FMCQCDuDpub3g7kR64vkaSPWqHxQ5YfzNICiZ5A4KydJi9wJxaJ8YhbMyMAODBJn1gevG2PGqnVwqCmrG5u1pMxv6dotPAnACdWM3vc31k/txx+OcTw79E4nq/VfjisrEGVEgqNpWbAkiBPqRt98ZrP8AWqNRSWMvqYMRdu8gMADAUQp3j0BnGHbqz7GodvM7C3kyT/XAWazzMbk+0/5fbD4J5/s1df4jrAMKCsFUAAoCSqQAAYkiTINzxzfFKes1VYnuDyZtcE2t434wPl+t1KaGmJFMkkgexj0mefX2xDUz4a8EAmT5/P8A4xaikUkkWWU6xV1AsAxDBgXEwfvb12sVB4wMKB1QZIBPI2mZMfnjASqzDtJgHb3/AK4I/hCdMfUTAO0+MUMKOcgm/e0k3IN+bb8YIoZsKYLG9gLgfcC+4H45wDTpFpkagraSZBuLmCD4vPicS5RqeqKmuYtpi1xEltxHJPGAllieuk6JH0CQPE7aTuNwLziQdbqVCYuJkHYCZMmOL8+t8DtklDhJhxECQVbkXtBMxyNrngZ+xijgjTwARB02MGDF8CoE0z0f4S/6hGnKZgl5jS3g/qnz+ePXGvzPxpREBGDyAZm39N/THhtOroK6YM7W4v8Ak3P5x2uccsp1G32EW8bAen4wnFMKPccv8Z0D9Tab2ke1ve+C6HxRl2A/moCeCwHixnm8e+PBaTsxVbaYJAJtM3m255+2Lfp2edb6+1BBAOnU2kmJtAuDaLQBPMuAtPd6dQMJBBHkYZqyjcjHlNH/AKhVVpqhswjULaSAD2qT9IgE2udPEwKqp8aZrS01AA8gkwCFAAEEn+nnE8sZ7dOFjyH4e/6itTqw5ZkNrga2AEDe4te/3x6P0j4poZhZRx7EiQbSCJ9R/gwVQFvhYjp1lYSCCPQ4kwgFhYWFgAWHw2FhAPhYbCnAM6wscGoBjpXBEi4wAdYWOS2HwAdYWGwsAHyYaZG98SItp+2J6iNMMp/MfbzgmjkSxFrWuL9tuJkG+1jjSyiuZJE8/n02xw1Mix+ox5n/AMHb/Jxoz0EaSQYNguqPqg24/V+b4LfoJgAkGdRtbjyBMzJEG8jC7Q6Mf8g29dvzgqp00/pBJvxtH/H9sa3I/Bjlw2nsEHvUgesG4IC8m047z/TNMUlRwxHaosNNhvqji98T/IrpD5dWZrMU00jeSJsJE73P9vX8iLlATquBMz42xqP4RqRWoW3uwCkGI2JMkTHtuZx1VKurae7tI5ieFFiPW2/jCUx8lHlcv2tA9JA9pMgePNsTfJcQWWVkgdpiYNt+fxtg2rVVSNLR9Q0wbGYMMARNjPjxfEWZ6kPlrKGATEEib2JP9xG2GnomsBHAJIk6rQdtgxkBRc3EWPmcRUengwSw/wC4GI02M8XO3+3jAtStBADFifY/29jzzhqmcNNSVMk7tMXmJHgEq2/nbGhg0/C8cUhdnYEqArgKwCnV2qrAhhEiPbEtCoXsyFgAAhJ2UGygMx8zFvQbYo0zWq06QARquIUwNwft/bBNKlUW2omRYlg2lYsBx+N44vhMS9Ic2hNUwtlte/vJ49//ABhazIgm4JgnV+Zm+LDOUHkMbjTphvFyAIuSQ39fGBsuqlYCnSpJtxPtfkSD/wAYXRvR0KumOzaD2224IH2sf74lyuYQ9oaZsZGq15BBjzxjgPpIA/TcSoibTKsDb0IjARy5Dg7SZB9fNr74pSAu8z1ZqawqKYESU/Tt7bGPYn2xWHOId/5doIVREciZsLDjFqcjqSC2pmNyb3/rG34xw3SQyrwfT3jCU0Pkq8k4/UoBBsy8Hi2xNsW2XrhRPzA3bvYMW1XEzft2BkTfFA2XKMV27gw9QJHsbH9sDZiqTE2gAb7wI/OL9JN/0743rUwAryhPoIMiS23bcH7743Pw98epU7ajXtECwtzO/v7eceFUc0YIsZ31C0+ffcTgmhnmXUAYBmfU+TO0bzxv7S4mbX6j6SPWqPDgz4M4iT4ioyQXVSOCY87fjHhC9fZSAtVmBHdI24sFI+wgQI9MGP1NFLyrFgN3u0XJJI3Hpq43xPItPV63x1RWppEsthIjeLATv9sc0fjRNXdIDGFn2n/n8CMeKDq7yoYzp3028R6gAfv9sW+V64qqC1zJJkSTtpXUeBeeLj2xXJVHt1DrVJjAYbe39cC53qbLUsYUC83B229dx9+ceZUet3QIyxpBbu8E8ckn9hfHafFBKaTDCZAgkgANeTybRF8TyGnoWV61SRSC8kSASJMEyBM8STfiMWHRM+j0xpsBZQTJiARPrc7Ttjxur8RdsSVlm0gqdMEXkqTqN5lhiw6b8ROtQBI9JdTEkccbT+MHIb+nsSONRE+D/X/jEoOPN8p8TVTUFUtay3gDc6iQQIUX8E28DEtb45q6gEKMDNwd7W0ACWj0wqA9EnCxkMv8XtpFhsPJ48zh8KmFnj3UciWJMgQJk/i5IgkE8eRi+yPTlXaS3CjtMH6WMzGwNhaPQHESO2lactrOkppIJvYFmUKdr38i5xpaFFaJFQTrIgzuSQoOqJkaAf3GJbLQBl8grjSNUEP9QFhcqAswIP7eBYrNV1o5YlUDVCJBZQ+nebNNiV2i04eqatTbRTpKY1/6RJi4BYzC2HgSROCM5naNJlpBVYj9T6liw7hIKGPUHxjKU6xGqg3rIMv8T5hVCunzZAEoqgyYiAIBGBuoZ6p21BqYHfSwJExMkC49QbEecNmO99LsjFtwulNS39NvePOOM+qqZQKigAylSbabAaWIY+QCJnmIxKlqG44zvrApVVEwGQwsR9wdL+kREzeDOK8MqkqA8gKzaKcBTwJiABue6wJg2jFjRU1aANSoSZEgmQFF+5SSZ542447zbIagcm6jsaRAQkQFvDSYFv3Fg4/0ge6zLVgtR5CtyqnUTxJI/wBXJ5mecRdVyohRB2ECw8xNydieMXutdYBYJM/WdLT4BIAn0IGJ6Vam30stRgZCsNJHEAkXjaRa5+9SlQ4xs8/roROqY4ufaxP4vHG2A2pyIDTHmxGw9vSOcejdc6J81SFUWE3j6okD/wCNxx9sZGr0corEFDBIjUAQPpBIaTvtA4+2L+f1UkR9PnQDkgixLsjAXZWkCZmSIK2gFb7/AGwbTzRBDACQIFzEA8GCLniYvbANXIlmbSBFivBgwLx5PjBNDpDAAspZdrGDBEgjeD6HGrkl6YqDZqkdCArPDtAIFiJi8HibxfED9KN4MKSZN5O1wSYHg+w2wR0MsifU+gQpDDVYmwsQJ2/+x8YLZFMEwxgy0kmY2H6TAPicc/W4dCjS0px8NqGlHNtwCL7gwSfP98DDolY1ASupJ8cTEmOfONflsipWWVwQbbhiY5B2kzHBxGcuFUlnIQEWgktt+niJ3Hkm2D+Rj4GyOR0iEib25j88YbMZdgshZ8WEiP8AB+MG5XKIs6T3Akm0ETt64Po1VqA3DTO4Ig8ja9v6YzX0LcTGZnJB97EbYpc7k7n029bePzj0mtkkIiAY/wA/vig6106mVtAMwZ4MTB8R9sax+hEoYYCpRI4iMNSJPFxz/l8W+ZyEGRtvY7jaQI82j1wKciZjY/Yxz58Y36MeQH54JkTBBnjf1vzOCEzJK7R7Ha0Ww1OhDEHuiDNh5sRbxuMdIo9Jm3rYmP7+uH0KgfTeNv8APXbCJb1/P+eMWdCittRAPAY/sR/Qe++CE6UGWCQBeDEEn7bjbgcYTnQ1Gyk+a5/U3uTJx0nUmB7jO24nYQN/TFnmOiROxtvEbe1jsMQP0rfzPt/nGBTQ+WOufmZVDzbsvbxv/wCPTHbZpCtlYBRuHmNriV/ocQvllp2JYGCbAgn7PtN/2xBVen5AafMzY7RYe5OK6Joucp1yexiYghS3DGILERIEC5Bj7Ri4yfXKaNpKBQAQSrAhvABAvaT9jjKnJqSAtxAJc/Tv/q2g7TydsEUslpkX9ARuPINosNyR9Q8nC6Qcmnb4gozuT4jSbe5w+MhH+mYk8THvGx/5wsVaFR6NnMxp0AS7tGkxrJI0mJkm48SI48W+UpVNM1iFZv0hrqDeNwGMC8A8fdM9OmbMpqWJNUHSIjVGyqOebmMV56/80MCv8syxZgYUi5OkmSBuAI5uNseZKV+eHZGPP+lnnMyWUgOhYcOSkCx1RqlrAysggbxzV1MjShn1BwqidLoArSApqH+i72sMcnPhqSonqP5V97giJA1AgkkSRODundKDEkhpWACxVo8iZBItsZxnKXKNIxt+lU9KYPyOwCFYP9IO8WkGbxb98V9TLozhNCK9yFZ1E+ZEapJgwRf2xfUcqabsUDAFgCA+xEwTqaPNhNuDMDnI9PbXVq/MJBHaFIEvsSAIDcXkRgj9Gr/8G4IqstQLOEfWT9OhEXTp41OL/YLa0zi2+TmqRK0qpCE9xFOkoCREXQ6tK6Rxb8YJyNbSgFbYCCVHzJvvqMEElSSq2ki5xC/Ucv2uKuoNERrpjgkgKsNGxMhQWIvg6nKWBzFLQZujTTVakO/JCsGifqmbR/fEeayNNCG7BBi5IETzC3A9eRi1z1VV/mFxpJ1AKuozbTADbgzf/AClYH6mqN6Ec8BtIIU+nOIt/ppVjVclSZYNLtMR9OkmP93vxjLda+DCO9VbiDExOwM7CBt6Y05omW1MqvBuC4UrAu6k28nfzbEa0GWGHy6qXKnWKcGASe2NakR640+cqeGc42tMXS6L8srU1EcjaDaCOJUjULf/ANuMrklknUxAaCQSDtYNH1bD/wA4upqrSUhS7VAYJQvpWT+rXwFVvS4wFSpuHu1QnWJ0DUWp3gEgE0z6tEzJ8jaTcjKKURky6K0hoX1JAkybTI+9sE0MmUI7nEE6QzQGAE6ZiJvIif3v1Qo1bFyaaFwG1ursFFhqbuELN+23kzOFnZYMtKoXFwqaWQbj6g6iFsZIPi2EUyXLZeSGIv8ApNrAxKmAfTb8YIehP0u06ZB0mByTcCR64q6edqBtDIjudjreEJA0lpsZO5kSQNsW+YrwCHoooCE6Sxdme+qFiRIESedyMSMA+TmkEFhMsJ07DSI0g/Vfg+R7HqnKtMg2KyTt+T5HHg4myuhrDUs9wkFopwNeojzPB9Mc18udbi8SdBuoJEgKCxJ8GRAvtM4okevmmW+58QDJ+xF+LxiszlZ7OGgkbjxsJBMeh0mQcWtdKyCKq7gXIYGLi36SBE8zivdVKqFMXIgC2w+lpg8QI2HOHHBS0p83l2qJsQ15BDR5GlreP+cVmYyzDST2qxMTPNjB2gX2jcY0K0pcie7a/aTEGVi4PF7j0m4NXIPDCFcAtFwCkxYTMG0QSebDbGylRi4lJUysOJLehg/7jNrwBcj3gEbvmKJViC3rMiJBm4mNvuQdrYn/AIN0YCTIA03BIYmNLEgxEEAEc+MWsGq/f2uDYppEi5B02KyDLRfsG/FORFFXTTSSGWbHtUWnuhgD+k2H/euOqGlSf5bGdwkIquCLMSYMw0XsSBfYdjLrpPaagjvJIWDqYWaJXb0X33wfkSGAa50iATTYNxp1C9yS0nVB5JBIxLZSQPRzLlT3C3JGjg72m8SGFvTAnVHRqbKARCxoYAs7mGMMhIEcLzBxbvQcXIQ/VA1RAbZtLKAxBgaSSDE4CrB9Wh/5muA6sQBBmyXg/q+oHSdtrpNFNMpGzgRmDKxeNLd0woChWDHkEASw2teMStRIGrUhURKk6UI/06oUg2a4vvE4sf8A0djcSKhOlgpMMvad2DbybaoGgWOCk6eyvDwDuzfL7gVabaTpIB3J3A3janKiVEp6mXhAQv8ALIkFe61oMzcXI3BvN5jEhpqFbSF5GhtcASYcwI21D0nmDixp5N1MGoNO6k0gsiP1BSVMg/vaOIjl2E6XYaTtdQJH2JBgD9UAjfC6Kor6PTqlQSq1GjtPyvmMsj/cAwaxBkHYjCxc6lBOtgjfqFQlTMC8Q39d5sNsLD7FwafMZ7LKpKrJJiwMk37i5E22A4wX0vo5qJGldzqMmYAEAsTMccHfDpn10sY0gAKqNuCQDfT9S7CQPUekeSzdQkyAiBRq7iQPOkLtYHi9/XHDPVSOyCptgfS6Bp1HmVDMy6FqaJIMAtfuB4MzfGhSkGkLUI7bKKrMAxI/VEi3pzGxxSV11AKLhyNvturG1zyY2ECcUmS+OlWoaaU1E1NKuXK21aQag0yBxa/9cP8AilPQc4xNlmUVZ062ZVJu4Yh4IkAmRN7GPxbAAq3+UKdMI1yXqaC2xsZtxcRc7XwFmc6W7ikT2nQdFyBfVrIK/wC4lBB5i4OV6ejAaA6gGPqWpTQyQdQOplk7xMQRNjioxS9Jbb8NVQzK/wAwikaagQEJ1FpspbSCb2vB4xVjKsCrL2qqaVTQzlRqnSA0RO5uIkm0Yrsy2gDXWY6pJ0gcGFUreVJDMA1vebQVfiyuoAWnBCyWZlJgTa0AX0mBsZieXCNahy01GtlOpQgtYb3NtJB7TPqMQ0nUnSYm5gdukweLkewPJ9sZxfitW+iGcwG1JAnxZ7+8i+488p1tln53YD9LIsAbC2x/Ei/PC4GaJqyBytUpSEmG1khmiBBi5Pt+eVQzFf5R/lUqZZSA6VjqVbSL021CFBPmCIi2Mxm/iM7JViwLq8NeDyoIEm0E2k28hZb4qYNBhpIVX1MYBExxE3MR7jFKLWolq/TXLRNMa3RvlKACQQrqGC98sdJY+kCVtisOTliqlh3f+4EhokWRghBMxMRJtLWOKpfiko7MR3MuliTpVtu2xAJFj9hfE1HrCwEIDBv9JUN4Um0uCZNyTihcFxTztSiy9y1BTBVlAFOpUhY0l2Ki0gtA5gESYlzWcr1Aai0Qu4WmjRU0kLHzQQQuktGreDfjFW+eanoZGWyg6aijtEwSjfLuNNonaJnfAb5911m6lyFbVrLeIBJYhTzfxfy08J4dmhyeYYqwIZnAMqb6SL2Ju3HBW1jjv/1CFCt2oxH06BJP0mQOCJgEEWuMUFPq9YU9IJChlcou6xdWsD2zHdMdovc4hrZ0KpYa2qNLtKhQ1tgqACRY67m5FhBwUOmaZU0ntZA8O6hqcgBSQW0ncGANyYPrIjzFIfK/mAaYDSf5YBnZRHb+5v8AjOP19SVOYpBVUaRp1BQSNmRtQU+oP3td6fxLT0wK5QGAYqE2WNEk3EH9iRtgqhU2W+XyoTV/OcUvqZWIIDxJKkkFYVdiWHsbh6hWmLlgGEk6RN5MmLwQZmInZsU+c+JKbSzVUkEFYOpSdOn/AOQM3gkQb+AS8t1smflujs/aFCatyLQrki1rR6AYYuSXP5ZVEwbsflkEEsp9AdxMmNjPnA7VWibcyDpJkgDkTG2+0YH6h1WCAQjO6wZEjUtjqhoBAO5A+oi+FlkqLqbWtRfD6mKGRJBBm3+liduRik8JcWEVYZQTJayiAFkwYWXYLwLEXvbA2UrVdRDRpAlge+QGJIUqdM8CQAdp2iWuAGGqRPgxqG597kGPb7GQHgTpOwDkWUzbu2tfi9hG5MJaYLUyw1KdSwJA1kmTA1aQTqiY59LYmKapk1CdQJIELcC6lC3+7Y/YWJlyVMRGrYG3IbulSJY7ed8EPqAXRTYrqP0XAFtJAtHJnmDOBoSdEQplI2cKpABIgkjUO6ZINgd7yfIxGlZysDURwhM6b7DTAi53BPN8WNPKCDUg6djCEgy1jMx5vsPAxwci2jUhs8CVW5Ezsn6Tc+JX1xnRpZUZukC0kanAvwLRtsJOqb2BxyKLLDLtEFSZB9Tpt9hbzzFklFJJdNPHcwP/ANhMD8m0faOhTWSFC8agRbSD5sY3sfbAFgVJBtsZ/TMTA7YMepsNyfODxRXYkepjm+w/tHHF8crlKgFgmoggENqgA8AkCL/6hG3OFVoKi9wPsHnVxEFdPjnzvvidHhHmMpUJsKcAQJHHEXFvz7nCwaygxpNdVgQFBiN/GHwdBQFXenqgl2jbQy2A5Og2jx/XHNTO/KEGQrEFmkKVBUgmSbyFjg+PVqPTrApSIQwwEHUdhMAjtmREX/GCs3lGem1R1Ve6NIEOTFiIN4HiYucT+m/4UlfqtQNurnUDc6mN+0fSPQTueDyNrlv+kNP5n8Q9Qiue8oQpQVTfuESwmfF7xxjMZI0qDUq2jSRVBIAAnSwaNpteTPjYb+g/EfVz/BVa+WenUeipcEme0A6trkhZYbAxvfHb8Ip2cf3k1R53nMi4YvJemVVgquIKuCqgq8FyGDLHlSDIAwO71FCilSY6iBFYlSnZuVI20iZBKzEQcZdPiuoGliSsvKhikF2LsQEIkarx9tji76V1NmAGsyNmBNOA2oHWRJIBuOSSMR9IcvPDT5yTX/ZJ/E19YB+WxJAmn3KbiTJcrIixMmQYGLKrlKWn+WHVye7thiOR2jtJIJEus/tgf/1NUVUY2IH0AsyksdSiQINp/vbHSZXXOgRBBYBmaf1AAsNUAEbHf3OMGzamLM9OFTu0Ko757QIaQBfuUtcXn1wMnTAxADytgabFbGbpJJEmIC/UeIwStZFaVJ1EmQV3B9SO38jbHObzAaCZQ+WqTwYA7vW1j4xKkxuJ2+XQLDIAIAu6sJAHcSsw24m+9rzinOQ4XuC6RBVp1E2mVBAG07epgzLW6ky2JYCLW32NyImYH7fcQ9Ye4BYTNybxbk3Ivt7+cWrG6LPLdKa5fQAOQGIAFjBAjeAWUm07YMPTUOlCNQNyUVyfY6hAP6pvuJBxRUOpuAIkstg0RHoLxH29ZwYvxHXY3eDyFJWd4kTedp9sDTFZY/w7UiToqU9wBUAnaAWCL2mzAEACwwFV6NUSWKa0sFFonxKntFpnj7jFlS6mZ7i5mZDLO02IAEECbCcF5POKpYU0gMSQVvYCxsBpETsp9QOFeifhW5bLpAYUmaIIEtqFrjULMAJa4EjSYuYIzmUpjSSKawp7NBYsokMYNRridwIsI4wZneo1LgjTB0zB+reNrHY+vg2xXZrUzAsuogAzFyQSDJgcTBF/A3OHZNizOTXSwUBNREyA2okXZSZImVtJ8YpK2XRST8sDYGYnUVuTCRB3G24nmLOtmhABUj9N47tpEgQdxa0mNrnA2XztME77RbcCLABttjIG3rgtlYD5elTDGPl90gmR2mTIOqNvfnmMWMrqhSJcGYBlGBH17G8nY2IGChTKpJ0uAZMRqAltRgek9sebjHPygwLKIVyJOmLHZoPax2gzbT5IwhNlHVy5puXC7kkSAp7pBCnVF4Bm06saDIZ1SV7jp0HVKhArT9Ia8b8x6jAAZHBDXn9LOe0kAESRJsIG88QJkilUWnIAidvJI1WBNmYG0b7euKeki6lWWnTLa/osZ5BbbSYk+28rG+IMtWV2XSwkkSNIAvESNjO0e5jFkOm/M79Ielp0kRJBbTO4uRaZBvI8k5Tqfw//AAd51U9QWYvpJBGtYgwAe4TJ3g4qMbRMp6bKpRdY0lAO2FN5EGIK/TbnbEeWrsuqdIjuEVDJI8gEwRAuDMRab4xNHMVQeys1IDZVdo320iRp28gA4saWZCsYZlYWOpJcrAkMVYgke8ngGbjixKSNdWDNDEkOomRYqxnf/VYCSRebziPM5eqVhQGsARAU+rExBkSDIv74qel58mWYLP8AqlqYAsDI7gGIA+oiRbFx80C/y2JizK9yNyAjHeY5IIO+M9ReBGqSrEVfXVpbexkKTA2MqbRiLP5IjtUHUBcmDJtYRe8c/wDnHVLMfMUEGqhkgpADT/224uR++CKXUEJBmTtJIBY2/Sp97xJ0zscMiiu+S6DZp7ZhZVbDcCTI3t4iPJypTqKJUkHbWqt52kWJtMqCOZxZCqHQlQw2khVmN7hxccG2OK2XJjTC32iBvJ2mDA4iRN8HoERoHiLwbgnj0MfjCwJToopYMsnUf/2so+wkiMLE0PQCh1B9QCioiTIUyCPBJMyfaTiPMVKjsQqQf9TGCfMgCwn/AFHnmcS0elZrRr+UWpSIaBYckdxj0jEFak1NlC2MFkQ0zHaY1MSYafXacLk17smp0wFcfM+WwK95pa+AbCosRAgwV28b4f4r+IcxUq1EeoWTUdj9Xvc29Jj3xo0z2acBESQrMzOTGsm36rAcD+2Mh15GNdiy6WaDpIiLDHV8LWHN9qYBkstrYFrID3EX+wHr52xcJ1JleUgCZJupMAC+giwuBwJIEG+AMnQIRWaQh1H0JEgc32+046q6baCWJ3gkQI54OKlrJjiNRluuhkCyCSpDwNLGdN1i5NuZnfENeqSSytAOy2+niN4i+2M4uZC21T9t/wDke/ge2D8lnaezN28C4I/AiMYv51qOhfW1TLVKDuInj9Jnb3MjnfEZyekEyDAvJWw2uSZ39vGCKFZSRocajuqwN+RH2F4F8TFAYLOtuJDkWiTawi/OM9NCuqUkItUHdE30gRcEydWwFv8AnHC5Vd9Q2mxB9JvubefXFgwRWJVLCe7VB4k33i0z52OIdNN57m3MjQTbY9zDTpBBtPFsUmJ4NTyRABOoExBIBB9LAj1jj+hCUTTF0JJJvMHTFyI9xGxMxxgUsAIDN7NIIAiAdxpvNjuPaZKWeudMMQLlFAuQoIYkA6LMCDeSSJwUTZcZRaQKsH/mWJXSSBxG23uQTPrg8KEUlQ1Qi7xAM/8AxIOoRsPQ3GIOkZCtXBNOmKKNGptkNx9BPeBYi354xpui9OVCSzamSwUFiqCxgamM2j2wKJDmUelQCCpJSDpCsC0mbALpYejbEHaMDHL0omKoEgkse4GTewlQJEz7iIxscz1dlYjQQkTJgTx59o9+LY4GaYa5uA3bF20wODYGS3uI2xVLwhSfpg+qZKEapTcuj3azOCAL7Tp20kjb1xVrlhTLfzPlG2kmSrqWEwTHJi/pbHoT9Ve+klht3KVMkTe0ebjDihSqUCKulFK6WbcBSNzq2vHnDX9A5P0896NWFSsaVKkXMXalLFReCSQBEk2JHncDGvpfC1UEMD8swPAAtJBVI52O/bv5876TWGVz9WkjkIdSAzMkXQzHm4Nt98ehZbq9U0wPlvUcg6SIYG+5knT5tzIHo5JJgumis610CvTen/NEFQe0lF1g6W3kgMpBgcg84fomWoMrJVqVA4idJUAqZA0xM+JN7WjF1mmFSn3SKlPuUeGvabgSfXcDxjKZjra086rKxlghcRyy6Tt9WwPppGF6Oq9Npl9K0/loTovcklpmSCZvc84zHxvkqz5cBO4KQx8wPA/4/fBGYzzVIVXVajAyDIBvbYkMD4ufbAuT6i9OqUcHtkMFGrYxK+fNxhovnKMNlc41Nt2IiI0iTzEm4kc39QcTBFUhgXXbUFkQp9dXHpb2jBnxZl0FYlVOlpaxCkySSDK2M38wY4GKqh1iqghHKyIsQLX/ABztE41q/Dn8dM0mRpdnzKatqW5aZAHk3MiJkHGg6Z16NMsgANw09sH6ZiI2uPSeZznwz0CpWZGdvlqSJZRLQG37SIPnfbacbF+j0gxQkmosEFCJqqRyHBi87W/cYxkjVMk/jzMnuFp7oA5JME6oJtMe+JGzvbKhmEi5I2uN9rfjEGboUaS6m7WUtGttMQtu4CALxMWm2G6PlpLVAyhZEAr26790cmSCT54xPNlFlSWoEBC8CGJAkTxJH5xItKqAGKopAmC2ofbTe3+b4jyWbZKg+YAVA+stIYk2I1G599vxjNZ418tmdVFnNJ2JC76ZPgkgL4O+4th8is0YzYO2bpr/APGqQPwQb4WMJ1TLVmqsUIgn6WJ7DyFk2U/UAOGwsHIrR6i3xUfkipTDMFYdmqkraBZgQxEETs0ce2Mdmc9lMxS1rSdahP8ANp/Ogo06SVcB+y/0/wC+0k27+JPhZ6eoU9D0qq6mpurFQUBUU0VoJZmIhlKkXOwjAPS+gMrMlRFVZGrTRVyxuAywOxRtJ2Oq2+OhJGH+EvR8pVYstHKyAxGt8zU0rFvqP9Ah/wCMb12satQuU0QzIYLsCVMWd/rMztB9MeoZPoVamp+WWKqthrgSFO+o27juDcCZm2Md/wBQq1UfJouukKuoQ+oQbElRZWYgk7zO+HGrB2ZfM5gUlUaeDPdaYG3gncjbaMVZqknb7C3txj0jJ5RK1CkxZEIpU9ZqvAkALqiq6ho0x2yPpseBP/8APqXpvTDOqt3FTqDDusHqI1I9oNtR8xzhYhtNmIp5dzsP8/tiYUW3i3gd3pjc5boTio3dTKsSSr013kgdoUKhgbpAO/ODc78LKyrpCiFH0kgagN2l2IJn9IjxviXJfhSi16YIZMiO0x/uv7xHrjQ5DpZZAQBp4MxPFhxvsN/IxZ0vhaiXY1KqrTBEae4sYMiwgEQbk/bnFw1JlVlosq0xp0MyFmbtB/1IBEkbecZStmsWkZih00tUKntUg9wa6uWIgDkz5JvOF1OjTpE9touNRCyNmvctc25mcKnknmoxC2eNYpR4ChSTbkfn3wBmOk5vNVAAhI/1MovsLAL3e3pgUbYSlWlbms0tTMIKCsWKrTWBBL7TA5JPptfHpHwr8FpRUGuBUqCDFmRWtYAi5/P5xnfgz4adK7VahFNqepQNIBJhVIhQAIFo9T5Jxv6VcNbUTAudMafJtMe2Lf8ASMrfrJXzp16O1SYCDUGDGL6gNvaeMO+VioSYAZVJjfVcExtERisNWhpSu/1hgKZBZZYyAoH6gbm87TaMA1/jEanJX/2keJIh9mT7dhI5M2xNZof4R9Y6k9GoEKgrrWIsPqViSLDedr4sMylCpmg5lH+XCsDbeRqEbkMfFvUYwFfqWYraTVYkagQF2F94G2x54xpOr5tBQDAAlCANhIiDrMxEwfsAOcFVg7ssuoZ9KdZaL3DyXMltNjNzO8ekRisbqNJcu1GvWamaZkS06jaBFzBB+kHnjFS+aq1ymmn8whtIYyVDMIPzCoPmY9Lxi2HwaacKzBmqGPmqijTbbTaFubzJO/rVKg8Z5v1nND+KZ0GkArAB2hRb3/5xsPhnLfNrpUFcR2nuLKXudKGDtPk+3pRfG/TnpVKavpPbCMqBdSDaYJBiY9LYb4dp/NQIqlqgJ2uStyABG+/jeeMU1awmLpuz2DqDan7VJU7hp3mxQW/I++PLPifprUcwGKMuou6TJHBKgzaD+kG2PQelUKtOj/7pqPufmHUynYrH6PE3J5xH1dfmUStRFDCygHZ4lWm3Ej2JGM4umW/KB+l1Kb5Wk8oAlMSwOxVbyNyYHm/tjL53Pl2ZrsSxNhMibWA/thdOynYZXTcg9t/S2/8AUYtk6S7KpTRTB5ZdRNiBYEAGePT1w60pPDI9e6VWqPTKU6ralA+ht520gE8/5wvh/wCF2NUNWGmmrQ0i87xp3Bsdx4849AHS3qUlhnRkuGTtMcSCN5iJEXxFl+kVFUBCVNys3AZgSbso5M8RMWGLvMMq22ddOz5DVKQW6NaAT/LN1Y/a1uQdsFdf60KQQU6TVKxNtUrbkzsAPJ+2Of4KuQoDU01/W1NTr3FxrkC0iTPnB9DpCJ3U0MkyWLamJ8kkzz++M3hotKbIdF1xUzLByDK01EhTsO4wWIk77ajAGJ8z1UUuxKYWOTzO+284sqmUZZ3v5G/pMYFr0Cw0lJbiN/zEDE2y0BVOsaoMDXe/j1HPG22PP/iX4hapVGl2gXPHdqIG0WgA/g49DX4YJkkFieOIP3jGfrf9LK9Vy0wWliDYC8BZAI8bTbFwW6Z/R5hgKnUKhMl2/Jwsbj/8RZr/AGH/ALsLGv8AxMNPWOqBKihpBCAtMM1yIkIoJ9d7WwJ0zK0XVYS4JI+ZTLaTYmC119uCbYRyCyWcs/dfXqgCQYhbD8E/YnFd17NLTJdH+UwuAFY6rcgkSpJiAAZU7kYzTt4aeKi0GYYmGYsQdJhCq2tI1ceo82x1mOl5arHzcqKmgHSXMm+8/wCHGd6WM07j5mZ/lxLJRptTaeBrZZjzB+/OO+o/DlGpbXXMKSZrM7VJFpGwANxp884d0HIR1B6HzB20j3ALR1UoVVAgqsgAkjaOcQZJqLIymuhgElQQxUTtqQC4KxAMGP1Ww+V+DsuDTIpjtgQ+zNNyQ+rURwBF+Rg85emTCIhUDzNxKiDpsYHE/wDMSplxtAaVKLgCmCzRLELFp7g5ViLQbH33xbZTJhVgWMCZWdSm8CI/y+B1o1VUCRteZnVqkCSSWkCNvJ9MKi99SVFKzBEgkEk2GkRO8g+lucQkkVJtgFY5zekaSoal10tVIpgdzksRJkgaRAA/OJcr/EqXLU6NRbgGWpEie29xdTMj1AwaM+BYUyzAiGBECZsLCwjDnNlx22AF5ubzFwYG++NOsM+WD5bp4cAtSp0CQdRDGoQ0Rb9WrSZJBi53xLTzv8O7LTpfO0iZUw1zMAPeCLSCVlY7cOC8aRq2AkKWGomxtYDyL+cBV6FUFHU6XTZdwdwU41KQSNpBE+MJSG43+lbnupCo7VHQodR7FdZBhZlgGFrTHJO0YO6RmaYbUSYYA6SbgkXHaACLjfx6YHzfSjVrJVQNCqddItdAf1CbOliARfEv/plRgoW3t5/NjgbrwaimtO87VpsQO3T3AjTBSQdjNrE/nGX+JenU/wCHqfJsYDGLGVOqffffyfONUnRrFSA/k77HwPXAub+GnZjAAUg28nx6WH44xNsqo+HnOUp9gLsAQZgCCTHtB98a3L/DTikGrVWpLBmjTszAxAZtltMxf1GC3+DKVlJWbsoLXZQQVkWgTa+0Dc4LrZatN6bMNpFx9zhykEYokfqIp09FFFQQRpCxb9UckknfAOaz1aqAO60GOZsbx+MT0Oj1C3crAWsQeNonfbfFwnSCbhTtc+k+nIxKbKkkjHfElDVlXVqesxNMco/+0j9xzjKdGNbK1C4lWnQwiCAwsSCLbeMepZnoDOyajpAAOnzuYJ2Hid8LP/DtFlspYRexctFwBfg+fONFLKM2ldkXSJqaDWcJTENoUWLcT6c39MP8RV0p1KYpU1qAzrBkxvEFWB4MjiAcWOQ6MooKsk6Qbm1rmD7Yr+o9BLssO0AxG5I/VPn74LRNOy6ymY7VYAi0tcHckmJO/OJVbVUZWCxAOmLiY3ntPsPGI6eRVZ7fF54iIAO1h7YJSle3ERHP2gf0wCdDEQYsZMCfxO22wn2x0INjaNpuOPX98TFBP0GbEkGAffgjex84jdSLTc+NwINoX+p/fCAZqIH+0/gx4H7Yf+HBgjcWmIPrvv8A0xI+XJGnURG5EWte33w4oRME2H+ep4scAxLR4m+wBXYYS0hEkyJtAP8Ac4YLa3A5MSJvb7euO0QlQLwb2Eb7C+2EAPSysbXuTtH7jtnEqIoE3+x/4Ax2tEEkx5uZNv6HEj054ke23252/fAAtA/3f1wsOcp4J/f/AAYbBYs/spzm0qDspwsHVqMzHbEX+0EYjVEJZ1UKygTAAkkC5MSTC7nD4WINaBqnU10QwZlmDJvZdY57ovyMF9OzStcJMgFpYi4sIAkRY2w+FixPwVfqAKllpqIYpzMC3Bj+uIP4fMau1qYuLmW8iNNgPp/fCwsTYNUQp0vMOQ1TM6SC0BKameLlha3AFvJxZ/wTRFR9cAAAKqibgsYuWIJm8eBhYWHZJActpIgCRqJksbCbDbxzjkgKyqACWmeOCeL8R98LCxLLWiyg11Hhm+phBgAEGDGkbW8cnBf8HpkmJIiRAM8mY9P2wsLFEN7RDm0SnFSCGWSNNuL8+JsZF8LL02YFmKv6lStixiwYiRMeu/phYWCx/lj5dwpYKANDREAd2kRBWJF8PUZiFadJtPN4n0t/5wsLAM6+boEkm8Tp23iyk+fXbCy6FVEmQNI+kXE6dtgTN4jCwsJA0EU17mAsEgje8zv6bWx1UzJQXHjY8mP74WFirIq2PSraiAbGWFubAzO43GOMwEXui5cIe0XnafMYWFh/gv06rZdxyhRRDKV+oRA9v38euHy2UjgARqsLgneDhYWAV4L5vdFxfg8zF+MShTYSbxzOFhYSZTQPSJlyD9JA/wCfe1otidWO4MiYgwOd7CbeMLCwhs6NSVJ23mwO2OKFTWAYNtzPB9rE/jCwsKxtYSuQsn7f33+/7YbTMSSOYB398LCwySVkJFon1JOOKFyOCRPpHj0wsLAwRIlLSIHqd/PvOFhYWAR//9k="/>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ttp://www.cedd.gov.hk/eng/about/organisation/chapter_11/qplate11_5.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95936" y="2564904"/>
            <a:ext cx="4551462" cy="300396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481628" y="2564904"/>
            <a:ext cx="3195588" cy="3693319"/>
          </a:xfrm>
          <a:prstGeom prst="rect">
            <a:avLst/>
          </a:prstGeom>
        </p:spPr>
        <p:txBody>
          <a:bodyPr wrap="square">
            <a:spAutoFit/>
          </a:bodyPr>
          <a:lstStyle/>
          <a:p>
            <a:pPr algn="just"/>
            <a:r>
              <a:rPr lang="en-GB" dirty="0"/>
              <a:t>These include </a:t>
            </a:r>
            <a:r>
              <a:rPr lang="en-GB" b="1" dirty="0">
                <a:solidFill>
                  <a:srgbClr val="0070C0"/>
                </a:solidFill>
              </a:rPr>
              <a:t>cross-bedded and evenly bedded sands, silts and gravels. </a:t>
            </a:r>
            <a:endParaRPr lang="en-GB" b="1" dirty="0" smtClean="0">
              <a:solidFill>
                <a:srgbClr val="0070C0"/>
              </a:solidFill>
            </a:endParaRPr>
          </a:p>
          <a:p>
            <a:pPr algn="just"/>
            <a:endParaRPr lang="en-GB" dirty="0"/>
          </a:p>
          <a:p>
            <a:pPr algn="just"/>
            <a:r>
              <a:rPr lang="en-GB" b="1" dirty="0" smtClean="0">
                <a:solidFill>
                  <a:srgbClr val="0070C0"/>
                </a:solidFill>
              </a:rPr>
              <a:t>Fine </a:t>
            </a:r>
            <a:r>
              <a:rPr lang="en-GB" b="1" dirty="0">
                <a:solidFill>
                  <a:srgbClr val="0070C0"/>
                </a:solidFill>
              </a:rPr>
              <a:t>silts and clays may also spread across the flood plain. </a:t>
            </a:r>
            <a:endParaRPr lang="en-GB" b="1" dirty="0" smtClean="0">
              <a:solidFill>
                <a:srgbClr val="0070C0"/>
              </a:solidFill>
            </a:endParaRPr>
          </a:p>
          <a:p>
            <a:pPr algn="just"/>
            <a:endParaRPr lang="en-GB" dirty="0"/>
          </a:p>
          <a:p>
            <a:pPr algn="just"/>
            <a:r>
              <a:rPr lang="en-GB" dirty="0" smtClean="0"/>
              <a:t>These </a:t>
            </a:r>
            <a:r>
              <a:rPr lang="en-GB" dirty="0"/>
              <a:t>are related to occasional flood water breaking the river bank and spreading across land with a subsequent drop in their rate of flow.</a:t>
            </a:r>
          </a:p>
        </p:txBody>
      </p:sp>
    </p:spTree>
    <p:extLst>
      <p:ext uri="{BB962C8B-B14F-4D97-AF65-F5344CB8AC3E}">
        <p14:creationId xmlns:p14="http://schemas.microsoft.com/office/powerpoint/2010/main" val="3406291800"/>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052736"/>
            <a:ext cx="5544616" cy="5078313"/>
          </a:xfrm>
          <a:prstGeom prst="rect">
            <a:avLst/>
          </a:prstGeom>
        </p:spPr>
        <p:txBody>
          <a:bodyPr wrap="square">
            <a:spAutoFit/>
          </a:bodyPr>
          <a:lstStyle/>
          <a:p>
            <a:pPr algn="just"/>
            <a:r>
              <a:rPr lang="en-GB" dirty="0"/>
              <a:t>Any </a:t>
            </a:r>
            <a:r>
              <a:rPr lang="en-GB" b="1" dirty="0">
                <a:solidFill>
                  <a:srgbClr val="0070C0"/>
                </a:solidFill>
              </a:rPr>
              <a:t>sudden decrease in flow rate affects ability to transport sediment, and part of it will settle and drop out of suspension.</a:t>
            </a:r>
            <a:r>
              <a:rPr lang="en-GB" dirty="0"/>
              <a:t> This happens when a river enters the sea or in the still waters of a lake. The </a:t>
            </a:r>
            <a:r>
              <a:rPr lang="en-GB" b="1" dirty="0">
                <a:solidFill>
                  <a:srgbClr val="0070C0"/>
                </a:solidFill>
              </a:rPr>
              <a:t>result is a shallow area fanning out from the river mouth</a:t>
            </a:r>
            <a:r>
              <a:rPr lang="en-GB" dirty="0"/>
              <a:t>, called a </a:t>
            </a:r>
            <a:r>
              <a:rPr lang="en-GB" b="1" dirty="0" smtClean="0">
                <a:solidFill>
                  <a:srgbClr val="0070C0"/>
                </a:solidFill>
              </a:rPr>
              <a:t>‘DELTA’. </a:t>
            </a:r>
          </a:p>
          <a:p>
            <a:pPr algn="just"/>
            <a:endParaRPr lang="en-GB" b="1" dirty="0" smtClean="0">
              <a:solidFill>
                <a:srgbClr val="0070C0"/>
              </a:solidFill>
            </a:endParaRPr>
          </a:p>
          <a:p>
            <a:pPr algn="just"/>
            <a:endParaRPr lang="en-GB" b="1" dirty="0">
              <a:solidFill>
                <a:srgbClr val="0070C0"/>
              </a:solidFill>
            </a:endParaRPr>
          </a:p>
          <a:p>
            <a:pPr algn="just"/>
            <a:r>
              <a:rPr lang="en-GB" dirty="0" smtClean="0"/>
              <a:t>Similarly</a:t>
            </a:r>
            <a:r>
              <a:rPr lang="en-GB" dirty="0"/>
              <a:t>, when an </a:t>
            </a:r>
            <a:r>
              <a:rPr lang="en-GB" b="1" dirty="0">
                <a:solidFill>
                  <a:srgbClr val="0070C0"/>
                </a:solidFill>
              </a:rPr>
              <a:t>upland stream flowing down slopes enters more level country</a:t>
            </a:r>
            <a:r>
              <a:rPr lang="en-GB" dirty="0"/>
              <a:t>, deposition occurs in the form of an </a:t>
            </a:r>
            <a:r>
              <a:rPr lang="en-GB" b="1" dirty="0" smtClean="0">
                <a:solidFill>
                  <a:srgbClr val="0070C0"/>
                </a:solidFill>
              </a:rPr>
              <a:t>‘ALLUVIAL FAN’.</a:t>
            </a:r>
          </a:p>
          <a:p>
            <a:pPr algn="just"/>
            <a:endParaRPr lang="en-GB" b="1" dirty="0">
              <a:solidFill>
                <a:srgbClr val="0070C0"/>
              </a:solidFill>
            </a:endParaRPr>
          </a:p>
          <a:p>
            <a:pPr algn="just"/>
            <a:endParaRPr lang="en-GB" b="1" dirty="0" smtClean="0">
              <a:solidFill>
                <a:srgbClr val="0070C0"/>
              </a:solidFill>
            </a:endParaRPr>
          </a:p>
          <a:p>
            <a:pPr algn="just"/>
            <a:endParaRPr lang="en-GB" b="1" dirty="0">
              <a:solidFill>
                <a:srgbClr val="0070C0"/>
              </a:solidFill>
            </a:endParaRPr>
          </a:p>
          <a:p>
            <a:pPr algn="just"/>
            <a:r>
              <a:rPr lang="en-GB" dirty="0"/>
              <a:t>If a </a:t>
            </a:r>
            <a:r>
              <a:rPr lang="en-GB" b="1" dirty="0">
                <a:solidFill>
                  <a:srgbClr val="0070C0"/>
                </a:solidFill>
              </a:rPr>
              <a:t>river cuts deeply into the rock bed </a:t>
            </a:r>
            <a:r>
              <a:rPr lang="en-GB" dirty="0"/>
              <a:t>as might happen if adjusting to lower </a:t>
            </a:r>
            <a:r>
              <a:rPr lang="en-GB" b="1" dirty="0">
                <a:solidFill>
                  <a:srgbClr val="0070C0"/>
                </a:solidFill>
              </a:rPr>
              <a:t>sea levels</a:t>
            </a:r>
            <a:r>
              <a:rPr lang="en-GB" dirty="0"/>
              <a:t>, then the </a:t>
            </a:r>
            <a:r>
              <a:rPr lang="en-GB" b="1" dirty="0">
                <a:solidFill>
                  <a:srgbClr val="0070C0"/>
                </a:solidFill>
              </a:rPr>
              <a:t>flood plain is left high and dry above the river</a:t>
            </a:r>
            <a:r>
              <a:rPr lang="en-GB" dirty="0"/>
              <a:t> as a  </a:t>
            </a:r>
            <a:endParaRPr lang="en-GB" dirty="0" smtClean="0"/>
          </a:p>
          <a:p>
            <a:pPr algn="just"/>
            <a:r>
              <a:rPr lang="en-GB" b="1" dirty="0" smtClean="0">
                <a:solidFill>
                  <a:srgbClr val="0070C0"/>
                </a:solidFill>
              </a:rPr>
              <a:t>‘RIVER TERRACE’.</a:t>
            </a:r>
            <a:endParaRPr lang="en-GB" b="1" dirty="0">
              <a:solidFill>
                <a:srgbClr val="0070C0"/>
              </a:solidFill>
            </a:endParaRPr>
          </a:p>
        </p:txBody>
      </p:sp>
      <p:sp>
        <p:nvSpPr>
          <p:cNvPr id="3" name="Rectangle 2"/>
          <p:cNvSpPr/>
          <p:nvPr/>
        </p:nvSpPr>
        <p:spPr>
          <a:xfrm>
            <a:off x="323528" y="390680"/>
            <a:ext cx="5472608" cy="584775"/>
          </a:xfrm>
          <a:prstGeom prst="rect">
            <a:avLst/>
          </a:prstGeom>
          <a:solidFill>
            <a:schemeClr val="bg1">
              <a:lumMod val="85000"/>
            </a:schemeClr>
          </a:solidFill>
        </p:spPr>
        <p:txBody>
          <a:bodyPr wrap="square">
            <a:spAutoFit/>
          </a:bodyPr>
          <a:lstStyle/>
          <a:p>
            <a:r>
              <a:rPr lang="en-GB" sz="3200" b="1" dirty="0">
                <a:solidFill>
                  <a:srgbClr val="0070C0"/>
                </a:solidFill>
              </a:rPr>
              <a:t>Alluvial D</a:t>
            </a:r>
            <a:r>
              <a:rPr lang="en-GB" sz="3200" b="1" dirty="0" smtClean="0">
                <a:solidFill>
                  <a:srgbClr val="0070C0"/>
                </a:solidFill>
              </a:rPr>
              <a:t>eposits (contd.)</a:t>
            </a:r>
            <a:endParaRPr lang="en-GB" sz="3200" b="1" dirty="0">
              <a:solidFill>
                <a:srgbClr val="0070C0"/>
              </a:solidFill>
            </a:endParaRPr>
          </a:p>
        </p:txBody>
      </p:sp>
      <p:sp>
        <p:nvSpPr>
          <p:cNvPr id="4" name="AutoShape 2" descr="data:image/jpeg;base64,/9j/4AAQSkZJRgABAQAAAQABAAD/2wCEAAkGBhQSERUUEhQUFRQVFhUXFBUUFxQUFBQUFBQVFhcUFxcXHCYeFxkkGRQUHy8iIycpLCwsFR4xNTAqNSYsLSkBCQoKDgwOGA8PFywcHBwpLCkpKSkpLCkpKSkpKSkpKSkpKSkpLCksKSkpKSksKSkpKSwpKSksKSkpKSkpLCkpKf/AABEIALgBEgMBIgACEQEDEQH/xAAbAAACAwEBAQAAAAAAAAAAAAACAwABBAUGB//EADoQAAEDAgMFBwQBAwIHAQAAAAEAAhEDITFBUQQSYXGBBSKRobHB8BMy0eHxFEJSI2IGM3KCkqKyFf/EABgBAQEBAQEAAAAAAAAAAAAAAAEAAgME/8QAIhEBAQEBAAEEAgMBAAAAAAAAAAERAiESMVFhA0ETMpEi/9oADAMBAAIRAxEAPwD5GKfGfwraQJ6HgmUdnL8wIzujNNoiwdqTPkJwRXmvf6VQoOJlgnWMr5rsHYop3ZTmP7rE8ZHHTTJc6nULcLDhaePFBWqueTvEk3A4jEEJlkcbvVbdiNJo3oAcJmxNyQIbJMeCGvVYXTDzIkt3oAN4gZWjJc5r5AiQcOEcONkycZxGfpEZK9VF4u+7SNquIDbWaPuAxtf5gu/2dtH1GE2BnLBeaps3iABcxhnOfzRek2DZvpsiRvuPnHnZXOsWTW+k22p5QmhJ2PZ3NbDnF5zJjNag1dDAsanFmmsCedp6X6KmNWrZmYTrHM7pPsUNHUaYYBu2gTIxknjmic4m5PNNLbRil124M17ztN1uXG58igsgZnhvHyIw8AB0TPpj+R7JxGel4PTHVTdKUzl26Lz0vgslXtNrTF41z8Cu/sIa07zpJH2gQQTxJymFkOwsgS0G2nEpln7Nlzw8J/xFSZUJcA5r5jgQBjhwC8zUpFuK+q1exPqAiGAcGyfEmxXntt/4VMkBwiIva49F19XNmM89d8fceKBTWU5cL2Oa6e1dk/T3muHetEFpaRABuDAOfVYKmxkQRhHWJOXTzWM12n5JWYtvHyyOm6M/wVVS5+ZprBcAxNvbTgr01q3w6lB1hoANPhWXtOg4EkSRE5W4anHzVN2qMxEaT8/SRtO0TMExFsNcMfkrlnl5vx8dTrVbNXM444zKXtAhx+ZKqLonDA45/PZDVMm61nl6pM6Ey5CJ1mjrz5/NEFHH56rRW2dxsAP2IkX5IotkuVne7LLzQALR9DUmRY2zH69lPpDeA5SDPUBZ1udwkkZ+XL+FBCoqktYm6oooknh1sfLHRU8kC/iLKCbzJvrbimF5iWgDDDhiOqHD2qxvHUznxIi+l4VsabAxbjfTIX/SFtRx/cW+QrqPvrbEa5eSMZu+xzGw0iZgXi2uE8kDWgRY21Od/ZA9zhpz5AfnyQBpnGRr7HT9qkE5+2/ZK+73oBcJgme7IuRxAnFei7I2kP8A+s+MADwEzZeT70d2+scD6Z9F2+wp3p0xgjDhe4wVHDqZ5enDUYagaVdFgkuESbEjGBaOhldGzmsWoMMtAyu7qIjwjxSG0yfT9CeXTG8Qd9JkADHjrxQTWUxievzxWXEvd/u3RyaSPM7x8FtA7sjp+Fh2dncbEkQDzJAJPjKohEQY+XE+hRtUIxjW58onoiaUlbUL3WRMOPJVukIOqZINj891k23ZgTBAcDeIkSc45kptV4aRpOGh/H45I6h+fOaqnIqdmAtgMp2JmZnxAXNr0nMBa36W7/jNzzlelYYd68sih2jZGuB7oK1Ovli8/DwW2bG82LIMHBgkzfEYlcX6JaZzuD1svpTezmj7mt7t22jdHyfHE4rPtvYgqXa7dnLdbGEY4nxW53KJ6uft88DAcT0z+XQPbbAxMTFp/gBeo2j/AISO9IIPQg8TBsRy8Fkd2KKL/wDUl7YkRYFwsN6xMY4eKzbI6zvPdwaQwAk+mPPROfsBAmRjByjGDfUjzWjtLZiHCGgWkFsneHPPLSJvdFsBO7c4OvN7fzdZ6+le7JsZqezlpGBv1ERKcaRneEO7xwwi8HIzfrZXtI3GDdOZOF+mmPoszdqiLYDK2mlz/CxlsE3ubDdrpBpnA6dLrOx+84E/IyQ1nuzny+aKqdhPgtczHSc5z5VUFzzKon585Ky8qiUY7xUqKpUTh8NDMfby90ba0GIsEEGethlGXRGXb3hE/nzWceerDhBtr4SmMriBbpxy6pbGQDPlofhSabe9BtCsZyVotBItHmmioD5Hwnz/ACkVrAA9DqmUKsydb9Sixizxp9JoPjzxj2C7fYuwkHfMQbAAk3z6YeK41C5tn7r1nZeyENDG94+up4BXM8uPnW2nTaZ3uTToZFzF4ifFbtkp0we8S7QNthlcJFPYS5xDYLW4uNm2xK3uLaQhol5tJy5DmtukiNqb1wA0CzQPMzqYA/7eKewfPnyyzU7QNFW2bSWMJGOA5mysWtzqgJsZ15rBR7v+mcW/ZxYSd09JDToY1E4Oz3Q7EzMCSbnGI6LqPAqDHdcLg5tOvEHDQhaswS6CM/gTmsngIz+YrPRqkyHCHAw8ZHRzeBCcw5fLBWNQTQOKuq+/zIJ1OnLbawB+/BDhIcBcRfK/3DkQhplrU2ujeAkYHDzCo2AjLXJPdwFuPz8KpmY6D24qAacCxj8BBulpkeH4OSWTHK88P1+U/wCrrirEVtDw4yLXwzHFIqm/Hh6hNfT8D5cBCB4/X7QlVRvNiLjTXI6wsO2UGk3bZv2uMFzdIP4XRqNES2Z0zB90loD/ALxrIwUXn63ZjaguYc2QC2G53tnN8Vi2nsIkGHQYwaHEk8rcOOOK7ux7F/rPB+0d7DGcDfDzzWlwLDaC0+3oUsZ+3z3aGVGtIcxwORhwkSJ9PNZHtwta2GIMGx9V9ODQ63iMuoKT/QsEwI46J2fDcuPmXrh1v72R1nWAGWPMZr3+0dmjMAjkDloQuc/shmP02xqIA9VeGv5Pp4tEL2XrP/xKU/8ALBnC7o6iVDsrMqYtY938i4vj0Vhv5nlxsriovUihy8lEZWf5r8PKB1x8+XRPMHz8fhRho3MpmdNJCCo8GD8+XKHXZaOqO7InKUprr/AtBEt6HDWCkijGNvP5krRxmeWip3mD5GvNVVpbr90CRwubn+PBNpM7nIg26SirVQSeA/fqPJZ1wnV3P0XSdgbjjllh4r1XYW3GHN3ruAHEtxInReVpAlpMx/MHll5rfsdQteCLEEXEcFftz/J4u/D3ezViIkkNt3Rgnf1O8SC1s70gxcQDb08OK5/1w5oLcD6ac7JtMkQfkLoZXQBSO0WzTPAg9Ab+Se0WlFuyIOaoXJ+lPTH2K6rO9TYSLiQXzd2YJjAxac4XKhzHbuY/9m6jVdOk4gW+10ZYcVqiUVSiXQQYe0QCcHDHddGIV06u9OLXCzhmDlP5z9LNtJGmCurS34c0htRogH+1w/xeMwfI35hMpnHTTjqifOPw3x80mhUDh/iRII0IxBTy0x8g8RoVNQsFC4XtndMYBl4aIdOqCF4BSnNjDDTMcuCagcVAAMpVRmnwpz6djFud7oIspK3bDBKc0/MlpYfBVUByExjnCETT2jjHA3Hgo9wIgieSU8cOn4Qbo+SnFoKlO405XSnstMmMDGibUbIiShFMxiOom+s2UGf6pGZKz1XHTHSY8FpqUTq3wJPldLNOchz3jHmFBjFHgWnlvNPAylVmgHundOcju+Jw62WypQLcx1I9Vmq0gcyDkWuB9FqM2E79b438BRUaT9f/AFb+FE/45+ft5RoMH5j/AAtNbZ5Y3IiL3Ai5mFT9h3XAE5i18Jx9PFPdJkR/bEZSJK4V6+u/MvLO1pbAxuDhpGE80P0i/C2Jv6R1UD8Q6YuJjPTjim7Drzj39Vex6tktTZSRIPhphp0TauzybRDvAboMYcz4oKtDe7wMWE26St1HZ4LZM49JGaLXDrvP+p/jm7/+l5GOP8BauzXzEjHwN019Bv2C2EdDih2bZiDjeMNATr0VsZ67565r1nZoJbBmALDQE+dytbHQBIkmMNTjpbFcnsZziQA4Bsw4m8Xn2nouxuRHIemC3z7D8f8AVtoPixWothc+m1bdmNjw/MLToraNkbUEOE6ahc+q00bNEA53+TC7Iagr0ZFo6iQeBTKzYwbPtRJ/3AiMg4ZgjVbG1N54LSJvvNzjlzusbKYmHsLSMCyY8LhbW7KRdrp/6h8jpCaora6e64PwBhr/AEa7obdRonNBGB/B6J25vNINwRB64rJQcYg4glp5tJbPWERqHbt7iOI9wqczrHvnxCsKB2RCmiiEJapWJFx3hnqOaqlXDsMdDjHugIFTuKO3RA/jl5hRKNKDaR5oRUINseBE+abvT86hJc2LY6E48lIqvUGhvwISXPjC/USFdSuQYvHolU3RoROd4VBRfWCGq7Q3VmnKX9LLPJICK5zCTtD5yHP+UO0sPH2/SqnWm2Y1x8U4LSfqEfpLO1g5kJ+0agLn1Gb2FzpqmRztsM+qf8j4D8qI29lO1+eKifDOuHt9yN0kgWO7wg46iI5koGOuMyTEY4Xw+Ypx7Pc553JiRA1GpGSXt+9ShrfvvNgS0EfbpOfBcMvVdZl8QnbKI34G8SMZ1NiOIngMUAAFPEiSY1nTqpS2N+6SWkEG5M8o8lp2ekcHNsbA3vdueOQV15rfVnPjfYNJn02uBJwtItgDj1RU68GXYWnqJnph0TatXdG65pM6jAwQBOXLgga8kCATkbSW2ztaJhDjbb5s9yqm9vWGAwOhdYn1WnZ3EHvcPCMfFVtOxvaQd0Gd7dvBtaInCddOAnXT7IquAIYNAS4CxF4vrwRZps2Y19gUnOmZADp3r5mY0mB5r0v0AN4NuJcRxBJInoQh7N7OG6W0wZA3jiZwBPon02xj1W5GuecVTbxWhhs6NB/9NQPExGOmo14J9GjFz04fn9paaAEQCBjwcEcqCqlEO/KVTpPacZGhC0ByIOTqSi7hCzlsOcOJPMOMyOtvgT6lVoEutxKjg2oMZzDmm4OoPwHNRJHzVW1BBYe/ETZw+3r/AIny45Jrx8+fLpaBESPkHA+qy7T2c194g6j8fwm7UwiHt+5uX+Tc2+45cUDtsAbvYtNwRofwpMjg+mYfLmnA5j39UL9q/wATPDPiIW81mVBEhw+YLl7dsm7gbZfyoLZVM2iDgDiM1K1Q5nCP0sH1TNjPr88VZ2k4wIzjDPwUNdA1ScgYiR1S3xkAIxyP4KDZ9pBzxx58Vb5Nx42IPAoJJqEG1x8xjPp1VBzjcAmNL9bITSkbzTukYg4dDklND3mAZ4iCPHNLNqVa0HSfVYqxnMSMNeS7TOy2x3hJzJRDY2twA8FrY5264zWvdHdInwXQ2XYw0YXzzPktZSy5Gs6KFEveVIDmuIE33XGYDmkCdL2ONoJ9lzB2KQS6rjM74JsRFtBrJC9MEsbPH2mB/j/bfEgGQDFrAc0yuziM2eCSXBwJ+6TvZTreNU9uxscbgkcQJ4YXyWzaNiaTduIiRJPI6jS+XU8lmxNZarULdAQ9g/8AJ4AnCwnmqcxj0tdRrHN3LRo0lrrG4Fkyp2Z3C2mQwnExJNszmcL8EWy0aY+zd5ggnxWtqsLNsnY+Dny8iJJndBy9M9OC6ICFro+Z5e6bTYcxHO37RjUkjodmVGhrwXbpc0iZiGnEczYWM4rK6pfSf/I8gfU+aWMbTbMiw5DXiVP6poMN7ziYJ/easNrZs9M4m3Ae5xJV1toxAt/uw8NUFOoSL5i/D4Fztv2qXcBgPdMg12NhaAwAYe6eXLldlViZBw91udUuizypTw9FvJBchFe8KwrrbcWG7ZCGjtFImQC08AR/8q9ru1c9zJEjHMLUGu7Q2lrrBwdwz6g3S6mxkXpkD/a6d3kCLt8xyXCLuN1s2ftZzY3u8Nc/wVnPhqU921uaQKjNyTiTbDIixMrm7SQDvNPcJuB/aeXz892ltbagyIOR9CDmse2djAyaZiR9p+09cR5o0uNTYbOHNPdXe6zsPwkuovpfc0x5HkcEDqlpwKQm0UQBPiVke4i4Tv67Uc+qulsZee6IGaWaqntLT9wg/wCQ90dOk7eO4Zwk8/X9LfR7EH911upNhrWw0BuTcJOLr3JPHDAWQzrDQ7LAxvrMaytf0wExzkpzlMaFyU8o3OSXOUAOKU4o3FJcUpUq0veUUjQ5EHJAcjDkY3pwcrB1SgUQVh1TtjpnFjD/ANrfwjZsVMYMZz3Wz4wiCYHKWjYyMEJDpvfl+E1hRhBZhQ3rnLAX6JzdnaCSB/JTJVGqB8wTtKPIA0XnqrpJM2nPE/PZd40g65MjyXL2pgLgxjb6nTWMgtRnpv7IHcnUnyWg4k9PBShT3WhughZ+0NsDGxPeOA91n9n9NlOpKx1D3iROePAwfMKuzGncmccFqfTmdcuqfaodKpIuk1tmt3Tf3yQSWmItlxT6VSVFjqU5F8c+OhSd0x8vyWvaG5jEFIqtl1ufJPug0ngDuyHcSYPAjEcwuw7bCGB+UCfC/muUNncCDjrGMLp7K3ukYg5c8lmmGUNta/8ABWba+y2Ow7p4WvrogOzFtgJGIPNaKbTr0P5Wb9FyW9jOa4TBAMyLeS61GkGiwROKAlWi8jcUtzlRegc5WuVlinFLJUcUslaZRxSXFE4pTipBc5KeUbkpyUpRCrSEDkQKWEYSoaEwJTU0LLWmNRgoGhMBUr1gmvTAUAKIFWM+uiLJxUbThWCrBTrO0oUwJdn1E89Uym3MgTw0VOvyzRBZtd+fM8o58JAo0zJLgTmSQSCtICjKYGAQbQsIwaRbSPZE0mArIUlWtQYChCoK0agGlKr+jvMxyAnxOSYEQKtFEKYRQAg3lC5SlMD1RKXKm8hX5W5KcjJQOUNoClko3JZU1uhJQEq3ICnWbzAuKW4o3JblqOdmAclOKYUtyWQqKKKSmowlhGFI1pTAkhMaVE5pRykhyMOUL7GhyIOSA5XvJYjRvK95JD1Yes2uvPOnAogUkORByy6X2NBRgpTSjBUBlUFJUBQ3BK1QKkoKFXKpU4pjHVEXId5DvKi5LGj3lA5KLle+s46erRkoSUJchJSzaIlLKsuQFyQElAUZKByGvUAoCicglS2UDkDkbksplFilEMKJ1nAAogUppRgro8+mtKMOSA5HvIxrTg5FvJG8rBVivRwera9I30W8qnn5PD0Qes4cjDll2h+8ja5IBRtKC0NcjDkgFMBQjg5FKUHK5WWoZKuEtrkW8lVaEuVFyAlLmIuQkoSVRKQLeVbyAlUSoGbyEuQSqlRGXIS5CXIS5REXICVCUBKkslLcrJQEqCiUBKslA5S1JUS95RWHYU1yMOVqLq8qw5EHKlFIW8pvKKKSbyIFRRFdOBByNpUUWa6wwFMaVSiyTAUxpUURWoMFXvKKIKSi3lFFIJchJUUSyElDKiiQolUVFFKgJ+clN5RRLCt5CXKKIaCXIS5RRQCXISVFFADigc5UokUO8rUUSy//2Q=="/>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http://www.alaska-in-pictures.com/data/media/19/kenai-river-delta_1958.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44169" y="684628"/>
            <a:ext cx="2905845" cy="195585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3078" name="Picture 6" descr="http://pages.uoregon.edu/millerm/DVfan.jpe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53376" y="2780928"/>
            <a:ext cx="2905843" cy="196406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5" name="AutoShape 8" descr="data:image/jpeg;base64,/9j/4AAQSkZJRgABAQAAAQABAAD/2wCEAAkGBxQTEhUUExQWFhQXGBQXGBgYGRccGBwYFxcXGhgYGBsYHCggGBolGxQVIjEhJSkrLi4uFx8zODMsNygtLisBCgoKDg0OGBAQGiwcHBwsLCwsLCwsLCwsLCwsLCwsLCwsLCwsLCwsLCwsLCwsLCwsLCwsLCwsNywsLCw3LDcsLP/AABEIAOEA4QMBIgACEQEDEQH/xAAbAAABBQEBAAAAAAAAAAAAAAAEAAIDBQYBB//EAEsQAAECAwQGBgUICQIFBQAAAAECEQADIQQSMUEFBlFhcYETIjKRobFCksHR8BUzQ1JTYnKCBxQWI3Oy0uHxosI0VJOz0yVjg6PD/8QAGQEBAQEBAQEAAAAAAAAAAAAAAAECAwQF/8QAIhEBAAICAgMBAQADAAAAAAAAAAERAhIDIRMxUUFhBDKB/9oADAMBAAIRAxEAPwCphwMEJso2n1VQTL0Y+JV6v94+n5cfrx0CSqJHg1OjE5qUN92HDRqPtR6qvdE8uH0oDCeLJOjZf2o7od8loymiHmw+prKreE8WczRAZ0qvbk3X8SIr5yQmhCwd4AHnGseTHL0UieFejhIhjxshJejrxG2+GFUETEwiYgKoQMBLehvSQwmGmCnLVDL0TS7MpXZGO0geZh0/Ry0B1XQPxD2RNoJDLiMx1Tbe6OJS9A/ti2hpVHF0xeJLQgJHa62zFuO+A1mM2OrmnCGGbRoYqIyYyrqjEZjphhMSVNJiNcOJiNZjLTj74UchQKaROmLMQHSpPIH3wZJttkZ+lbkR/tjDqU8SFQwjhp/W5h6BKtEgjqz8sb6hTwaHhUskEWqgfqmYCC/5njzu+ah/gRwGJ45+svRCpJLJtAfZeQfOG/rd36ZB/EkewRhJUyJ1WgmlOUXT+o2KtY0IzCz9xx5iHjWeQodZKuaQfKMWhXN4V/dF8cDTT9MyDhJPe3lAaLWFGgbZV+TxUI3H44ROlKgHIIG2OuM6pMLa9CvRBYjeLKUE7z8VjV6L0XJAN7rqdg5bmB/mNTyxDFM28IGNlKsEkUKEvw8oIFnQOyhI3tWMT/kR8WmfsOhCoBU0lI2ZtB9mstjvXUspQ/Ef7QZOs17tKLbBEQs6Uhg0csuWcv0dmoSMAlO9wPZFBpoz1VC7yK0ST4jOLO0zDgQIrtIjqOqYEgbvAVqYYZVNr7AaG6G+003dj4HcdkalWiEu6QB3Dyx74x+hNJLStgApObgFhxxBi+tWnw924tXBvExeWcr6SkkzR1nD3rpIxxbmcIFXouQvslKfwqfzMVtstql0ZhjdanlWGSUrVklvjZGdso/VodN1cp1VA7/Zi0Dq1ZmZFPfEsuYlGbHcYm/X1GgJ7onlzaqFXM1bnZJB4KHvgC0aJmpxlq7ifKNIbSsYqI7vcYhmW2cDSZJbYpYB/lhHPktQyU2WRiG4hvOB1CNcvSM5i6LPMG6aj2tFTO0vLf8AeWZAP3Zkv2xuOW/xaUrGORa/Kln/AOW/+yX747F8hUqF44C9BEbvwiezzEp7oNO3TDgmEFCpEITRm/KDMwcE74nlIJIAqTgBA4miLPQlsTLUVFsGGOeMSZlmh3yb0UkzJgZZokHLad5aKlQfjFppjScuaEh6h8Hp3xUmmMTCZrtXHiQTCOEMeOR0tBCVxoNCaYAFyaHGSnYgbHzjMIXEiV7ITUo9HTaT6ExJGxeI4HbzhydJKSQFyV1zBBHfSMvoGcFgyyCCA4OIbYQdm5osJpmSqhBUMSpJKWG27WOExF0L0W+UqgUAdhf/ABD1LbZ3xnpOlEropSHORHWb8VADzMPWlBwmzUVagIBPi/lGZxpKG221JyBUdiQT5RmLfLWtV+c6ECiUDtHg4pxMaKStYS14kYOVOowNNSBVnIBL5DaXzjWOVLEAbJNQhITRBOF4KUTxKWrXZBfyfOUHR+rn/qGKdcxKXW7qU9aPyGKRXGLTQFpS1wg3gcS1QaguKgNEzuO4a1gxWibT9pKTwB90SDQ8w9qa/B4tlzkjPujgnpOBHeI4+TJFbJ0QlNTXf/aJFywl4LmTA1SPEwFPnozCjyV7om0yQr7Usnd5xXT7EVDz/wA5RaWi1pQCbuA58zlGI0npNc4m8erkkdkco6YRMtRBW7o0ulHWOanpy2xXkR0mGKMdm4K+YUchQUYox0RHUxIC0aRKFUhjwwl4cBCw4Q4KhjGHAGFsJHgqUpxvgJjD0kioxgC3jgMNC3hPFtmTmh6TClS1KLJBJ2Cpg6XY0Icz1gN9GkgrPFqJ5w2RYasJUJl/CWAQpRw3B+MS6Y1jUVFElgnC8GN7hSgintukzNZL3JSaBIfDaRmYK0Rb5UpR6OXNmrZsgBwCXMc5jvaYVa6G0ctaAqanPdfKdo37HxiRIuJIAU2xn8MO6DDabQtF66JFfTF5TNkHx4iKubNMqhKpi1ObtAWxch8Hz3wwznKe2oFLXdYs/wCEkDuL1gC3WuYUOoBCS/VfAZFTYndEUu2u7pvq+pKJFzepQdL8QYE1in3WSFE0GIAIJAvONxcRuotaUy7cp6UAww8dpg+yafWkdlDsz3WLbKRSLhJMSYspoBpyYogNUnLfE8vSqhM6NRBc0IOBeqS3DxjPyLYpFUljtYPyOURLnKKrzm87vnSMTjCU3qVqIwJhk5ZSHUwH3iAPGMZbNKLWAASkAVY4nMmAVrJxrxjEca6rrTmkgoXULS2YSD4qz5RQkR14YpUdIimogiIYRDiYaYWrkKGx2Fgt4TwwGE8VDwYleIkmOlecUSXzg8PvndA4VD0qgULlKSSynG8Mf8xPaJctOEy9+UjljAAOcPbq84JrAiz2hKTVN4bCT7IINqQ3VlJfeVHwcRWCJZZMGZgSq2rIIBug5JoPDGOWaQtZCUJKicgHMa7QehZIlpXNTeWoOxJZjgG4NF9LmEC7LQmWngB4COU8tdRAodFappQAu0qD5Idx+bbwEX8meR1ZSEoG0gDuAjgljElztPsgHT85aJCzLoQMc2zbfHONs5WIRW+2qvXZYvrDXlK7CSchtO4RUrsxKkyEAqnTSb6hQkVJNQWG7dHNGaBV+q9MpUw3lMkIPVQAS5msXvFgzU35QdY7FLS5QHOaiSS444Vj04xGPpaGyUS0lUuUlpfVcKHpJ9OuFGrTGKLTOr82atS0szskYU2kxorPZ2AN0EZV7zhWDul+6fCOOfJU9EvLrVoicjtS1NtFR3iAjLMesTJzegrlFauxonuZkgg7SwPEFOMSOb7CXLzkSjHQiNha9U0n5td3cqviKxTWrQE9HoXhtSX/AL+EbjkxkuVGpEMIg5ckihBHEERd2fVcqQlV8BwC13DxiznEey2TUI4ExqJ2p626sxBOwuPfFRa9CzpXaQW2io7xE3ifTUSrmhqhDygiGKEVqjYUcux2BSSHpSY2g1QRnPJ4I/vBNl1Uk+kqYruA8oz5cWWFuGO9EY9Hl6t2YfRk8Vr9hggaGs4+gRzc+cTywdvMhKh6ZUeljRUj7KX3CENCWd36NL827naHmj4nbzRMpR3wZZ9FTl4S1HlTxjb6U0nKswCUSwqYcEhh3wEhFpnduaJI+pKF5bHI4seEXyT8O2akaImKUU3bpFTepTnjFvYtCCUtCppCg9E4OedfCNHZtGKljqS5inxUopBP4itT+ETIkTQW/do5lSubJAEJnKSnEzkigFdgxbjDlWhsjw/zHEWVbm9OptShIbnXxEMmaQs8s3TMSpX1Um8s8kuTGY4vpQdSpyzRh/qUBwwB74bNsKu1McnYsgjjdFB3RPOts1QaTLuhsV9Uc0gXvCKufoadM+dtFMwhDU2OS8dIyxx/VT6E0ypM7onEySSm8lKagF7wBQynYbcYt52ikSVqIVeQogh6EA4JIyUM2zMD6NsSJACZY4uanjuh5nKUtgEqDD0mPd3Ryy5b9JadSUu/LH2Q4KG2GU2N4+URmaNo+OccbQ+eS3aVyMCS5Sh9JNI2EhXiaxOZj+mnn/mFdfMcoljjq+sr1R74ch81PybyjhCt0Rkn4J90QSrVtryhpmbX8Igc7B3/ANo6UjEPyIiCQkHI+ENujLziErV9Un1PfDkE7vCChrVoiVM7UtD7R1T3piotOqKDWWsp3EOO+hjQGZUh0kjEBiz8I4Fl6ny9zxYzyj9GV/Y6Z9qj/V7oUa3phv74Ua82f0ZSw6yrQoIKekYVNHpizBjlGms+kbyQoBgR8CB9YNUCtR/V1SJeZAUolQw6ygGTV6NFXL1AXQTbTLTuAUuneI7zxRPpuV6u3JHaWkcVAe2BpumJKe1OTwCgfKBpOpNlGM6ZMIbBKZY4Op9mUG2XRVjk/RylKyvqvF+Zbwh4f6lK5Ws6CSJKFzVfdB9z+ELodJWiiZRkp2nq95VU8hGkVbLSlkyrIsUxuiVL435gSG4CArTZtIr7U+zSUPglZmK53EMY1GGMFIdC6oy5ChMnr6WYK3RVL7Tmo4xf/Kd0G6EpA4Dvdozts0Owrbpk5dHFwy0cKTHNdwgWXohIIISktXrAF92D7c41OUQelyvTiVkhJVNUKXZSFTCCcHuhoCtM+19a7ZpiMBemi6ATh1QN2EPVbpiA6pqkJAJN1wGZiABuADRVDXRC+0mYwbFQOHnGZ5L/ANYSxg0EJiQbTPnzVGpQgpRKG5s2pg0G2KzSpHVlSwngKniYoF65oektTcvgQhrrL+zX3h++OOW8+xrOl+MYaVPjGJtWuavo0Ab1Fz7GieXriyQ8sKU1WUzcaGM+PJKlqLQgkUMVkyStJfDn5NFUnXQHGURwUD5pidOt0g9pCx6p9sNcoWpWkrSSkgX3UHajXu7OC7PbZUyiZgJ2OH7iIzk7TNmXhMWg5EpIbuintM6Whymb0mxtu+ka1sp6AqU3peUcVKScUjuEeeyNYp6QyVBhgCArzjqNbbSD20ncUp9jRPFkay3xszYN3CEN58VDyMYoa5T/AKss8j/VDv21m5yZZ4Xh7TE8eRrLYTbK+C1p4K/qBEQpsqx9Ks8ej/pjMy9ePrSByW3mmDJeuckiqVg7GB9oia5FStzLm5K70o9gEMMqae0EK/KR5KivGt1mb6T1P7wxWt1my6Q/lHtMTXL4UIVogE3gLqtoJHtgppg9FJ/Of6IqFa2WZVFImDkPYqA1W7R7uDOScaBQ8jFqZ9rUtFfmfVHrH+mFFN8tWX7ab3K90KJrJUt5NsikqYzZQZxVSyKZdVJGcVk62AKVeKWehIpxF4Bg+AbZA5WlIzJpxpmScc+6BZqb7ubyt4pybCPTssrSZaUlLKmBQ2Enuqz/AOIVjX0ar0vqqyUKEcCKjkYxWkdHmznpB+8wulVbtasnOp9u+BpGsc4HrK6oyZLnvFIlTPoehzLYTU1UYhXaVHdwjK2PWv7RIb7r02cSdnfF9Z9IoXgWOxQIOD54mMZbQooNDnGcMEcMsZxhDlTE5iK206Gs80klIc5pLHwgtUvZSGlG8PyiWiitOpyPQmEblB/ERX2nU+cKpKF8Cx7lARsgVZ4bqwr9Me+LHJkW85tGiZyO2hQ5HzFIHAIGEeopmfAPwI5Ms0pXaloPFIfyjUcv8LeVFUcCo9CtuqsqY5R1DuqO44cjFFadUZ4NEpUNxA/maNxnErbNFUJSosp2g5ycZS/VJHeIr5lnI/vGyyQqI1Q4IMNMJV29DSqGu0NiK6TDgqI3hPEU9RaGvCeGvAdJjjwjHIg68KOQoljV2PWiYnqzU3gHc4H8wzjR2eYV9dRSEkBmBq7ZejwMNn2CSXvS0moJIxS+dA+NNkU8zRUxC+klzSZLlRYsRmxbOgD4x0yxthprRIcVAAIwNaYVig0lqwjFBKSeaeAOUTaP1kRMN1ToUeq+IIy4c4v0itKjbjjsjn3iMAdDTUh1JZjtx4RAu0qSTXA8smxqw2bY9AnyUmhFK4YZ+EVdu0KhaerdD0BCcANmDl41Gcfpaosus6kglbrU4CU0DDNSlM5J2RoNG6WTMorqrZykOboOAJZgo7MYx1s0OuWo/VHpGg7zhHbOlSVdRwWyF4ksQ7cyxhOESr0BUxs44mYTikc6GM5YtPBF1M2WyiQBdx2OoHCNJJWFB0kGOOWMwhNyh5lUyMIKMcbdGCjWMJ2+PgQiTsfzhgNae0eEETCedkPTM2OIiAhIbI+MASF7h7YinSUK7QSfxJ98NSBnWOiTsJHP3xRX2nV+Qr6IDehTeDxV2nVFB7ExSdykuO8RoyhQ2GEZu0d0XfKP0YS16rzk4JCxtQXPdjFLMshBYgg7CGPcY9UDGoiKfISui0hXEP5xqOX6W8rVZ98RmUY9Dm6uST6JT+FR8jFdbNVPs18l08R7o3vjLVsZdMNIi6tWhpyHvS1MM0i8G2uIrikc40thYUEKlQwyolFooUSdFChRb1GehJYntAljmHbA7IjkSSlRKlUNFABhhQkOxIIa9vEUiNa2+clKTyzfkQYPlaySlYX33JUcvuuwjtaBtI6uhKjNRhUlLY8PdEGjNKEKIF7YEEY1Z8HG7hGlsk+8WAIDPWgwwqxzwaBdI2ArvUulh44s2HKMZegVJmpUBRjmHqDixaHmWcuYeKCwSFSC5wBe6nEnliM6kxcS7ahWYCsxR+deEccoR1TF3GNC8AWmxEJ6rpfYcBmBxbbFm+544EbKjMEAiJGVDGWmwqCyuWhxLYl71WY1HExObZ+rh0EKmLPXUrE50HojDjGltFmf4euTg0Ipg0ZHTejZgUVXSRtDYbS2EdcconpRtl1uU/7xFN2PjjF7ZNMS5gdK+RoedY88ZoaTCeOB6cnSCMLyeZETmcg5jvcR5OYQVHPx2U9YUk5VHxnHCco8ys9vmo7ExaW2KLd2EETdPT1AAzDTMMDzIxiTxSU9CukZuIcVbo8/layTwzqvDeB5wQNa5uxPPGHjkblM1tsOM2MTK1tX6SEGg2iu2CpetyM5J5Ee2JpJMNTfBxHxxhU+GMZ4a3yh6K+YFPGOo1rs+aZiTwEZ0lKaAQwg5VHKKb9qbPtXzR7jAto1uQOwhSthLAe+GklND0jZNyMNmITMHWSFcQD5iMlaNbJqgyUpTv7XnA/6zarRQXiMKBk8zhGowkpcaVmWNDjo0KVmElm4tFLJ0LNmi+hKUpOAKj7RB1l1bSOtPmpAxYGpbHf3RoE6RkJDBYLZCo8I3HXpWS/ZmfsHrQo1f7Qy9p9Q+6OxbyB1o0rZwe0FbbqSoc2DRANMyiR0YXeOQlrwZ6hm5wYLclq3TzEcmz0KTRTHI0b43x3lFWu2KBKghWbkAk1NMCeGG2IptvWMJM98SQmj7Q4Y90HielKmUWRhiCCqtXBLEtuxiQW0DspWRkyVHa+ArhEGV0nb7QlFOmGIJVKKSA31h1T3RmHj1hFomKomz2hX/wAZA71M0VmkdVDOcps4kq+sqYkA8QCQfOJULbByNIzUdmYsbnJHcaQTL1gtIwnK7k/0xaWvUm0pqEoUPuqBMBp1VtRYCzzHO4eZhrBs4NZ7R9ZPqiJhrfOzTLP5T/VEZ1StWPQqxbFBryMRTtVrUkOZC23AHyMTSFuAdrt9+vRoQc7rh+TtA4mboL+RJ/2M31Fe6IZ2j5qKqQtI2qSR5iLRcIr+6OkiGCUYV0xKOjnEdCR8GFKs6lFgO8geJhs2UpJYivxsh2CZFgXM7CFKbYId8mTRjLX6pgSXNUnAkHcSPKDbLpueiomKI2K6w8Yk2U78kzafuplcOqY5M0VNH0Uz1TFinW6dmmWRwUP90FSNcA/XlED7qvYoe2M3l8WpUKtGzB9FM9VXujidHTDhKmH8ivdGul60Wc+ktO4pPmHh/wC00jNf+lXuibT8Ttj/AJNmjGXM9VXuiaToaaohpShvNPONFO1rkh2SpXePMwHO1x+pK9ZXsEW5O0tk1ZA+cU+5NB3xcSLIhCQlIoMAST5xkp2s09XZup4DDvJgSdpW0LxWpjsp5RmYmfcpTdmUj6g7hEUybLQPRHdGMl6MtCwCym2qUw/1GCEatq+kmype11AmM6f0povlWT9dPePfCii+QpH/ADknvT/XCi6x9XWHpUn9Biq3rYBwknv+cpEx/QfVhbiE5jovdMbwj165mXL0LEsBU08I8o10/SXMl2qZIlAy0ylXSvq3lGhdlAi7swfGOlyrqP0RGXRNpSoOL18EAAFxQFjwO2JZP6NJx7U6W1brKm8KBJATwDxeaN1ytU0SP/TbQUTAgma6LrKZ1gPhnWNKq2TL5PQrKCmjEXrxNAxYCjkknMCFpTz61fozmlli0LdwLqZi0gBgKDLhA0zUi13XRNWQ9CicS4wIS5LtdOO0x6ZMnkKKrk0JSC5IF2n1UveJcu7NTGEsLSAEBy5UoqokXsqY4uw2Y7VlPGrZqvbpRraLQxvPRwGIxNQ3WHHKK6crSALJn9Ikn0kIrVqlm2Zx7vKSUpOF1iVUIcu5IJODUY+VIq52ipSnCEXAVIN8AFKlq2Bw5ugOWA4xYkp4yvTNrlFpyJa1YJAKkk5OAAQe7MUiVetaQP3iJiCGci6oCrM4NDxj0W36EHRqWmSi85UblCohRZQwLnaYz+kbDLcIWghYAXVRJFKO5o7HJjvaNIqEawWZf0or9YkGgo2GNDjBaLUkIJBpm7lg1WOWGZgZeiLPePSollgxYJPWYDtMHb2GIBoOWHCFlN0j0ggEFIJKWctQjrNU5xKEtssMuYRflII2hJdjUVBHw8Vq9XJDAhMxmFUqBBOeKS2UWKJExAISb2TqL1rgm4QcquM8WiMzZgJSqUT2mDjbnRhu8Wi9wgFGrdnGKZp4Kp4B46NWLK5czCN6gNv3XekHptKibovA71oIBpib2JeCCqYFFLEmlOq3ZBB7eFYWAhqVZVEXTNbetP8ATA1o1Fkl7q1DY5Br6ophF4npAPmyNg6o2UoqmMcK1uXlrzwAOxm61M4tjH2vUZQ+bmJU+SklPcavACtTbT9ROfppj0BVvUzGXMwdujAO5uvURF+tg0KVJJcBxszpQc4WdvOZ+q89LOE1w6wgX5Fn49Go8B7o9SRbGLpN1VAHcYseWUCT7q8hj2klIJIIfEOcfGJ0ty82OiJwxlr9VXugmRoCeo/NLA3AeRIj0S0Adq4UvkXIAza61IZ0qaOqtCWBGZDs1afBidFsdJ0FLBaaZydv7sgd4cRYWTR9hwEyUs/fU5B50EaKfOSmpUUsM258f7wxaklwVBizggbgx7/GKBU6uSVMRLQRtughj4Rw6Ckpwly/VERy9HSndHUJGMskZ4hqE97RxFknJPzt4Va8lRY7FFI8TCxJ+oy/qJ9VPuhQmm7E9y/fCgPeZWmrMpakifKKkBykLTQbSHgDTWr1htib02VKmHJaQL9C3aTXdGH0NqdMEpSkSDKWzEqV1lgEOkl3B6p2cYdYdU59+t+Wm8Qv94FB2NUu3pKAcJL4PSObT0lE6XKQlCB1UAICUhSmupolkgtRsYksVqK0hRQUPVlUUBk49HgY830jYrdKSyQ4SADcvsAVKc0qpSmwc4iM4dOWoKF5akKGAUVhyMHSVUwEKHtdpVQm8AKfHHCB51oZLhJKiyWDE54uwEeXWXWm1dnpEqAwdm4uMecHjWC2EkCp3FIbeCEtXHAxaG/lSylJdRN16O59jniYHKy94JogOnDEmt0DMb9sZGXrRNKKqQ+BwbCrkHdkRhEY1pUUgKTKug9WrJZ61PdnTOFI11mmBSmapIJIxYEsFEtRzQCB7dIs5JM5KVKvKFCXqALpyutt2PnGdma0Iqu4GAD3Stg1aZE8GwifR+sqbRMZEuagvRRSUgDaSUtWuEBHatSJSlhctRQnFLKZIYVIYu9coBXqsVNdU7kgdVTFwCFG65B4tjGtlLmTmCUBIT1Ss55MlxXjHSS18KCaEB0qUaP2Rhinfti2Uwtp1cnJDqbquxcJdQORq9AO8w35DmhCVYJV2XdnzckV4bo1M26pQJUVADrOFMRiQ126Int+lEkBKJl1skuwYFqkEnF8sBC0pi5uilkiiakF+rgKgljlTKIhq+ReUlgW6zEpxOOICnPHGNrMVKZMpKHmKNcztBdQcVbKHdGzMEsKXSRdJwclVSw2MAY1t9SmHl2GcHF9zixYsMMznjHSZooqU9KEKAdtr4RsPk4KCnCEgFLFBN41PVchiccBlEFsTLUesEoABuFBUtaq16pAfwiWUxq9IKHas82uy6RxDKjirW7Eyp4rerLJAbMMDtj0CwaETMlJmKSoXqi8U3ynImt1OIpWBtIaEAAF9KFHEqUFMHI6tA5YDZC1YmRbSuiUWlQwLSVgB9t5Ihk2elPblzUBsVSZl0Y1JAIGEaudYpcpLhRmFRLKUpQf8soulNc6xaaMtBnLSkqDF3vSwagAlyRUNQcYWPNVWpDhpiqYUWQHOZEunCHqJ6xvh/RHRzGGTE3S77SdseoaX0RLKQlEpAJUxPVBPAgUO47orPkxFm6NUxKppKiZaUjqg1DEksntZuISMBMmSwhX7xKWxupcYuzlLP8A0wEtSAQkqUpJwZKcRk90XMDHp1i0ZZrSpSp0lCOjqZgIBAKboAWlQc02ZZ4wHYdULLNmrnmdNmSlBTCddooMkqSQLxTlXfEHn8uyy1pdPTJo10XwAe9tlWhqtEJVUdMM6rO05lWIfCPSLLqXZJgvqSQHo14FeTgEim+AJ2o0lRCr7sGCFqUwxeiVBWyrmKMF8gDbM/6iv/JCjc/sen7OX68/3QoD0mRpALRflFKxlVq/VoCcM2OBhTZgUSlLbXBqWJKhSuIjwzVfW4yZlXyCw5YgF2oKYCojfSdZ5k9bpmIkyje9IGdQOkJvJusXYMc64V5Rk6TDZ9ASGFAB2NxoHAPGj5RX2rQlnV1lyZZUGClXBeo9CWON7uOMZ6dbLYFqWhE5ScQ5Tda7iyQL2JNXrFbaF6RUoVnu7p6qd1CAajGheNMr+bqRYby1KlqN9TDrrAQCwZASQEoBJoYkXqpZQPmb7X+qoqViqjBRLHsjdWMzI0tbpjkrXLSk3StSQEg7K9ZxwOERdOb8tBtK5q1kG6h8CQ5UpyGIqaZu8Ua5OhrPKSZaUIF1qJAJShgaFrxwAJNKvjBEhEq8o3Elkp6tKu5AI2UArWkUVpVMUpcuUh0S3F5d64KOVP6T1iutWnFSkqQmemdNLlcwBkpT6KJYc4OaluEVGts9rSlLIZNTmD1jUgA7PYIHVa3VeupdwMH6pZmq5Aul9vIRglW6YoBpmb8XyPFxhDUKtCmKXV+FJzzqxzy3QtG/OkjdIUoV7QqxvkVAdwAM4hFtCUdW6gMUgsB1FGgYFhsjFolWlRUlKAHq62AYlnq+whobKkT1KIck4UAAwB6ro2FNQaPBV/OtgF9IWSDRRCyE0wI4k4isCqtclBJuLLjrG9iSKJSScccG7OcV8zRU5gFC7g94A4sna/hspWJ7NoO0dcFUu8ggMQQ+Ls1KMIIjt+llqu9GVSEAegKqDhwbwJeBFWonCYknIkpfCjgCn9oOmaLtKEOpCAwZQKiADm7jEYvEM3Qq7rqTJUSL1FkEJuvgUu9GbeIBi7fPIoUqYhnO3Egu+yCbFpBSFArvEJLsgsSXdnAcCgwiG16AUjtgEAYuFJDkUFfDdEK9A2oJvAEBTNlRWYc5sGhQ1k3W6+GVflsfRbBji4oW9sVgWJwUt76nUR+8DlIOJF1wWPDOM1LsNsXf6MpBCXc3mxwAAqajui00VqwpITMn2qYpZSVXWKUhtwNQ3kNsCU1nAKknrMFOQahks4LgZ0oc4ntNoQV3wCgkpIvEkV+qMhxMWE6zyUqQkTwQcXp2gSBmxdsdsUtvmgEiigAQOcEaDRFtEgKWR0gJSL6WYKSC5DgB6h4KXawtpykArKwJWIWknNIc3yfFoysq0ioSAX4hgBXPbDUTwVPeu0CgXNCGzJ+GiLbZ2u2OhSDfdbMVDEpOLJwFMM4GnTpakqT1hLWkpUF9YMMQxZgSSaRm52sSyAm8VAUD1JFXc4qPuiCVb0XTeSLxNcaJbIDMtw3RbF/ZdLdChNxMsBACE9om7UAOo4QLpq3omXWQtJLqxfHZlsipnaSRUAkAFIASDzJL9Y1w4w+16WkpkCYqTMUlF0EBFCu8xKyE9V3Arg0Qc6FH/uwoA/aey/Zj/V/44UT/AKUy2icV8o0dhw5nyjkKOWTtL0TUr5n8x8hFn6Q4S/8AuQoUdY9Ocuq7Uv8Ahy/5o801a+dtX8aV5LhQosDT6+f8CPwSvMx5bov5gfxPYmFChPsj09UsHzavwp//ADjQWzBX40+RhQo0yqp2M3+FI/nERSfnj+KdChQENtxX/FlfzCCNN9kcZ0KFGZAmlfmjwlfymOzcJv4JP8qY7CiDkjsT/wASP98E6S7HKX5zIUKEqls3/Cq5/wDbTANmy4LhQoqQp5PbV8ekIrrZ84virzhQoqS6e1+Q+UB2Xt8zChQBiffDTnxHlChRFCyvnZP8T2QKcLT+I/8AcMKFGZWFbChQo5q//9k="/>
          <p:cNvSpPr>
            <a:spLocks noChangeAspect="1" noChangeArrowheads="1"/>
          </p:cNvSpPr>
          <p:nvPr/>
        </p:nvSpPr>
        <p:spPr bwMode="auto">
          <a:xfrm>
            <a:off x="215900" y="-15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2" name="Picture 10" descr="http://www.coolgeography.co.uk/A-level/AQA/Year%2012/Rivers,%20Floods/Rejuvenation/river_terrace.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153374" y="4869160"/>
            <a:ext cx="2887437" cy="182292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a:off x="5444943" y="2564904"/>
            <a:ext cx="684076" cy="1"/>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4" name="Straight Arrow Connector 13"/>
          <p:cNvCxnSpPr/>
          <p:nvPr/>
        </p:nvCxnSpPr>
        <p:spPr>
          <a:xfrm>
            <a:off x="5139269" y="4077072"/>
            <a:ext cx="1014107"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7" name="Straight Arrow Connector 26"/>
          <p:cNvCxnSpPr/>
          <p:nvPr/>
        </p:nvCxnSpPr>
        <p:spPr>
          <a:xfrm flipV="1">
            <a:off x="4932040" y="6015771"/>
            <a:ext cx="1212129" cy="1"/>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85686015"/>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692696"/>
            <a:ext cx="4536504" cy="584775"/>
          </a:xfrm>
          <a:prstGeom prst="rect">
            <a:avLst/>
          </a:prstGeom>
          <a:solidFill>
            <a:schemeClr val="bg1">
              <a:lumMod val="85000"/>
            </a:schemeClr>
          </a:solidFill>
        </p:spPr>
        <p:txBody>
          <a:bodyPr wrap="square" rtlCol="0">
            <a:spAutoFit/>
          </a:bodyPr>
          <a:lstStyle/>
          <a:p>
            <a:r>
              <a:rPr lang="en-GB" sz="3200" b="1" dirty="0" smtClean="0">
                <a:solidFill>
                  <a:srgbClr val="0070C0"/>
                </a:solidFill>
              </a:rPr>
              <a:t>Deposition by Sea</a:t>
            </a:r>
            <a:endParaRPr lang="en-GB" sz="3200" b="1" dirty="0">
              <a:solidFill>
                <a:srgbClr val="0070C0"/>
              </a:solidFill>
            </a:endParaRPr>
          </a:p>
        </p:txBody>
      </p:sp>
      <p:sp>
        <p:nvSpPr>
          <p:cNvPr id="3" name="TextBox 2"/>
          <p:cNvSpPr txBox="1"/>
          <p:nvPr/>
        </p:nvSpPr>
        <p:spPr>
          <a:xfrm>
            <a:off x="451182" y="1340768"/>
            <a:ext cx="8081258" cy="1200329"/>
          </a:xfrm>
          <a:prstGeom prst="rect">
            <a:avLst/>
          </a:prstGeom>
          <a:noFill/>
        </p:spPr>
        <p:txBody>
          <a:bodyPr wrap="square" rtlCol="0">
            <a:spAutoFit/>
          </a:bodyPr>
          <a:lstStyle/>
          <a:p>
            <a:pPr algn="just"/>
            <a:r>
              <a:rPr lang="en-GB" b="1" dirty="0" smtClean="0">
                <a:solidFill>
                  <a:srgbClr val="0070C0"/>
                </a:solidFill>
              </a:rPr>
              <a:t>The sea erodes by the pounding action of the waves on the base of cliffs</a:t>
            </a:r>
            <a:r>
              <a:rPr lang="en-GB" dirty="0" smtClean="0"/>
              <a:t>. </a:t>
            </a:r>
          </a:p>
          <a:p>
            <a:pPr algn="just"/>
            <a:r>
              <a:rPr lang="en-GB" dirty="0" smtClean="0"/>
              <a:t>The </a:t>
            </a:r>
            <a:r>
              <a:rPr lang="en-GB" b="1" dirty="0" smtClean="0">
                <a:solidFill>
                  <a:srgbClr val="0070C0"/>
                </a:solidFill>
              </a:rPr>
              <a:t>cutting action </a:t>
            </a:r>
            <a:r>
              <a:rPr lang="en-GB" dirty="0" smtClean="0"/>
              <a:t>of its currents as they sweep across the foreshore of a beach is </a:t>
            </a:r>
            <a:r>
              <a:rPr lang="en-GB" b="1" dirty="0" smtClean="0">
                <a:solidFill>
                  <a:srgbClr val="0070C0"/>
                </a:solidFill>
              </a:rPr>
              <a:t>aided by the rubbing of pebbles </a:t>
            </a:r>
            <a:r>
              <a:rPr lang="en-GB" dirty="0" smtClean="0"/>
              <a:t>as the moving water drags them along.</a:t>
            </a:r>
          </a:p>
          <a:p>
            <a:pPr algn="just"/>
            <a:endParaRPr lang="en-GB" dirty="0" smtClean="0"/>
          </a:p>
        </p:txBody>
      </p:sp>
      <p:pic>
        <p:nvPicPr>
          <p:cNvPr id="4098" name="Picture 2" descr="http://www.tcd.ie/Geology/staff/chewd/images/Misc.%20Structure/wave%20cut%20platform,%20palomare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7422" y="3130403"/>
            <a:ext cx="4451598" cy="2953667"/>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467544" y="2420888"/>
            <a:ext cx="3744416" cy="3693319"/>
          </a:xfrm>
          <a:prstGeom prst="rect">
            <a:avLst/>
          </a:prstGeom>
        </p:spPr>
        <p:txBody>
          <a:bodyPr wrap="square">
            <a:spAutoFit/>
          </a:bodyPr>
          <a:lstStyle/>
          <a:p>
            <a:pPr algn="just"/>
            <a:r>
              <a:rPr lang="en-GB" b="1" dirty="0">
                <a:solidFill>
                  <a:srgbClr val="0070C0"/>
                </a:solidFill>
              </a:rPr>
              <a:t>Limestone cliffs may also suffer from erosion by solution of the rock in water. </a:t>
            </a:r>
            <a:endParaRPr lang="en-GB" b="1" dirty="0" smtClean="0">
              <a:solidFill>
                <a:srgbClr val="0070C0"/>
              </a:solidFill>
            </a:endParaRPr>
          </a:p>
          <a:p>
            <a:pPr algn="just"/>
            <a:endParaRPr lang="en-GB" dirty="0" smtClean="0"/>
          </a:p>
          <a:p>
            <a:pPr algn="just"/>
            <a:r>
              <a:rPr lang="en-GB" dirty="0" smtClean="0"/>
              <a:t>As </a:t>
            </a:r>
            <a:r>
              <a:rPr lang="en-GB" dirty="0"/>
              <a:t>a result </a:t>
            </a:r>
            <a:r>
              <a:rPr lang="en-GB" b="1" dirty="0">
                <a:solidFill>
                  <a:srgbClr val="0070C0"/>
                </a:solidFill>
              </a:rPr>
              <a:t>a ‘notch’ is cut at the foot of cliffs undermining them</a:t>
            </a:r>
            <a:r>
              <a:rPr lang="en-GB" dirty="0"/>
              <a:t>, and eventually leading to their collapse and retreat from the sea</a:t>
            </a:r>
            <a:r>
              <a:rPr lang="en-GB" dirty="0" smtClean="0"/>
              <a:t>.</a:t>
            </a:r>
          </a:p>
          <a:p>
            <a:pPr algn="just"/>
            <a:endParaRPr lang="en-GB" dirty="0"/>
          </a:p>
          <a:p>
            <a:pPr algn="just"/>
            <a:r>
              <a:rPr lang="en-GB" dirty="0"/>
              <a:t>This leaves a </a:t>
            </a:r>
            <a:r>
              <a:rPr lang="en-GB" dirty="0" smtClean="0"/>
              <a:t>‘</a:t>
            </a:r>
            <a:r>
              <a:rPr lang="en-GB" b="1" dirty="0" smtClean="0">
                <a:solidFill>
                  <a:srgbClr val="0070C0"/>
                </a:solidFill>
              </a:rPr>
              <a:t>WAVE CUT PLATFORM</a:t>
            </a:r>
            <a:r>
              <a:rPr lang="en-GB" dirty="0" smtClean="0"/>
              <a:t>’ </a:t>
            </a:r>
            <a:r>
              <a:rPr lang="en-GB" dirty="0"/>
              <a:t>between cliff and low watermark. </a:t>
            </a:r>
            <a:endParaRPr lang="en-GB" dirty="0" smtClean="0"/>
          </a:p>
          <a:p>
            <a:pPr algn="just"/>
            <a:endParaRPr lang="en-GB" dirty="0"/>
          </a:p>
        </p:txBody>
      </p:sp>
      <p:sp>
        <p:nvSpPr>
          <p:cNvPr id="5" name="Rectangle 4"/>
          <p:cNvSpPr/>
          <p:nvPr/>
        </p:nvSpPr>
        <p:spPr>
          <a:xfrm>
            <a:off x="4487221" y="6093296"/>
            <a:ext cx="4572000" cy="646331"/>
          </a:xfrm>
          <a:prstGeom prst="rect">
            <a:avLst/>
          </a:prstGeom>
        </p:spPr>
        <p:txBody>
          <a:bodyPr>
            <a:spAutoFit/>
          </a:bodyPr>
          <a:lstStyle/>
          <a:p>
            <a:pPr algn="just"/>
            <a:r>
              <a:rPr lang="en-GB" b="1" dirty="0">
                <a:solidFill>
                  <a:srgbClr val="0070C0"/>
                </a:solidFill>
              </a:rPr>
              <a:t>Where cliffs are poorly consolidated, we can see erosion of 1-2 m per year.</a:t>
            </a:r>
          </a:p>
        </p:txBody>
      </p:sp>
      <p:cxnSp>
        <p:nvCxnSpPr>
          <p:cNvPr id="7" name="Straight Arrow Connector 6"/>
          <p:cNvCxnSpPr/>
          <p:nvPr/>
        </p:nvCxnSpPr>
        <p:spPr>
          <a:xfrm flipV="1">
            <a:off x="4231602" y="4509120"/>
            <a:ext cx="2140598" cy="64807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0344031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4516" y="188640"/>
            <a:ext cx="3344185" cy="584775"/>
          </a:xfrm>
          <a:prstGeom prst="rect">
            <a:avLst/>
          </a:prstGeom>
          <a:solidFill>
            <a:schemeClr val="bg1">
              <a:lumMod val="85000"/>
            </a:schemeClr>
          </a:solidFill>
        </p:spPr>
        <p:txBody>
          <a:bodyPr wrap="none">
            <a:spAutoFit/>
          </a:bodyPr>
          <a:lstStyle/>
          <a:p>
            <a:r>
              <a:rPr lang="en-GB" sz="3200" b="1" dirty="0" smtClean="0">
                <a:solidFill>
                  <a:srgbClr val="0070C0"/>
                </a:solidFill>
              </a:rPr>
              <a:t>Glacial Deposits</a:t>
            </a:r>
            <a:endParaRPr lang="en-GB" sz="3200" b="1" dirty="0">
              <a:solidFill>
                <a:srgbClr val="0070C0"/>
              </a:solidFill>
            </a:endParaRPr>
          </a:p>
        </p:txBody>
      </p:sp>
      <p:sp>
        <p:nvSpPr>
          <p:cNvPr id="3" name="TextBox 2"/>
          <p:cNvSpPr txBox="1"/>
          <p:nvPr/>
        </p:nvSpPr>
        <p:spPr>
          <a:xfrm>
            <a:off x="384516" y="980728"/>
            <a:ext cx="8352928" cy="2308324"/>
          </a:xfrm>
          <a:prstGeom prst="rect">
            <a:avLst/>
          </a:prstGeom>
          <a:noFill/>
        </p:spPr>
        <p:txBody>
          <a:bodyPr wrap="square" rtlCol="0">
            <a:spAutoFit/>
          </a:bodyPr>
          <a:lstStyle/>
          <a:p>
            <a:pPr algn="just"/>
            <a:r>
              <a:rPr lang="en-GB" b="1" dirty="0" smtClean="0">
                <a:solidFill>
                  <a:srgbClr val="0070C0"/>
                </a:solidFill>
              </a:rPr>
              <a:t>Erosion and deposition by ice are limited to arctic regions </a:t>
            </a:r>
            <a:r>
              <a:rPr lang="en-GB" dirty="0" smtClean="0"/>
              <a:t>and high mountains. </a:t>
            </a:r>
            <a:r>
              <a:rPr lang="en-GB" b="1" dirty="0" smtClean="0">
                <a:solidFill>
                  <a:srgbClr val="0070C0"/>
                </a:solidFill>
              </a:rPr>
              <a:t>During the last Ice age</a:t>
            </a:r>
            <a:r>
              <a:rPr lang="en-GB" dirty="0" smtClean="0"/>
              <a:t>, </a:t>
            </a:r>
            <a:r>
              <a:rPr lang="en-GB" b="1" dirty="0" smtClean="0">
                <a:solidFill>
                  <a:srgbClr val="0070C0"/>
                </a:solidFill>
              </a:rPr>
              <a:t>most of Britain was affected by glaciation</a:t>
            </a:r>
            <a:r>
              <a:rPr lang="en-GB" dirty="0" smtClean="0"/>
              <a:t>. </a:t>
            </a:r>
          </a:p>
          <a:p>
            <a:pPr algn="just"/>
            <a:endParaRPr lang="en-GB" dirty="0" smtClean="0"/>
          </a:p>
          <a:p>
            <a:pPr algn="just"/>
            <a:r>
              <a:rPr lang="en-GB" dirty="0" smtClean="0"/>
              <a:t>Ice is a rigid solid, tending to </a:t>
            </a:r>
            <a:r>
              <a:rPr lang="en-GB" b="1" dirty="0" smtClean="0">
                <a:solidFill>
                  <a:srgbClr val="0070C0"/>
                </a:solidFill>
              </a:rPr>
              <a:t>grind the rock floor </a:t>
            </a:r>
            <a:r>
              <a:rPr lang="en-GB" dirty="0" smtClean="0"/>
              <a:t>where rock is soft, but is </a:t>
            </a:r>
            <a:r>
              <a:rPr lang="en-GB" b="1" dirty="0" smtClean="0">
                <a:solidFill>
                  <a:srgbClr val="0070C0"/>
                </a:solidFill>
              </a:rPr>
              <a:t>deflected upwards if passing over </a:t>
            </a:r>
            <a:r>
              <a:rPr lang="en-GB" dirty="0" smtClean="0"/>
              <a:t>a hard outcrop, such as an </a:t>
            </a:r>
            <a:r>
              <a:rPr lang="en-GB" b="1" dirty="0" smtClean="0">
                <a:solidFill>
                  <a:srgbClr val="0070C0"/>
                </a:solidFill>
              </a:rPr>
              <a:t>igneous intrusion</a:t>
            </a:r>
            <a:r>
              <a:rPr lang="en-GB" dirty="0" smtClean="0"/>
              <a:t>.</a:t>
            </a:r>
          </a:p>
          <a:p>
            <a:pPr algn="just"/>
            <a:r>
              <a:rPr lang="en-GB" b="1" dirty="0" smtClean="0">
                <a:solidFill>
                  <a:srgbClr val="0070C0"/>
                </a:solidFill>
              </a:rPr>
              <a:t>On land, glacial hollows become lakes. </a:t>
            </a:r>
          </a:p>
          <a:p>
            <a:pPr algn="just"/>
            <a:r>
              <a:rPr lang="en-GB" b="1" dirty="0" smtClean="0">
                <a:solidFill>
                  <a:srgbClr val="0070C0"/>
                </a:solidFill>
              </a:rPr>
              <a:t>Moving ice will scour vertical faces by plucking and scraping.</a:t>
            </a:r>
          </a:p>
        </p:txBody>
      </p:sp>
      <p:pic>
        <p:nvPicPr>
          <p:cNvPr id="5122" name="Picture 2" descr="http://www.landforms.eu/Lothian/images/nblawle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63888" y="3577084"/>
            <a:ext cx="5282952" cy="260032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384516" y="3605574"/>
            <a:ext cx="2854560" cy="2585323"/>
          </a:xfrm>
          <a:prstGeom prst="rect">
            <a:avLst/>
          </a:prstGeom>
        </p:spPr>
        <p:txBody>
          <a:bodyPr wrap="square">
            <a:spAutoFit/>
          </a:bodyPr>
          <a:lstStyle/>
          <a:p>
            <a:pPr algn="just"/>
            <a:r>
              <a:rPr lang="en-GB" dirty="0"/>
              <a:t>A small hill of igneous intrusion may be eroded by the ice until a steep craggy face is left facing the ice flow. </a:t>
            </a:r>
            <a:endParaRPr lang="en-GB" dirty="0" smtClean="0"/>
          </a:p>
          <a:p>
            <a:pPr algn="just"/>
            <a:r>
              <a:rPr lang="en-GB" dirty="0" smtClean="0"/>
              <a:t>But </a:t>
            </a:r>
            <a:r>
              <a:rPr lang="en-GB" dirty="0"/>
              <a:t>protected by it….a streamlined tail of softer rock is preserved on the downward side. </a:t>
            </a:r>
          </a:p>
        </p:txBody>
      </p:sp>
      <p:cxnSp>
        <p:nvCxnSpPr>
          <p:cNvPr id="6" name="Straight Arrow Connector 5"/>
          <p:cNvCxnSpPr/>
          <p:nvPr/>
        </p:nvCxnSpPr>
        <p:spPr>
          <a:xfrm flipV="1">
            <a:off x="3347864" y="4005064"/>
            <a:ext cx="3240360" cy="57606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7" name="Rectangle 6"/>
          <p:cNvSpPr/>
          <p:nvPr/>
        </p:nvSpPr>
        <p:spPr>
          <a:xfrm>
            <a:off x="4096832" y="6309320"/>
            <a:ext cx="4435573" cy="369332"/>
          </a:xfrm>
          <a:prstGeom prst="rect">
            <a:avLst/>
          </a:prstGeom>
        </p:spPr>
        <p:txBody>
          <a:bodyPr wrap="none">
            <a:spAutoFit/>
          </a:bodyPr>
          <a:lstStyle/>
          <a:p>
            <a:pPr algn="just"/>
            <a:r>
              <a:rPr lang="en-GB" dirty="0"/>
              <a:t>This landform is called a </a:t>
            </a:r>
            <a:r>
              <a:rPr lang="en-GB" b="1" dirty="0">
                <a:solidFill>
                  <a:srgbClr val="0070C0"/>
                </a:solidFill>
              </a:rPr>
              <a:t>‘</a:t>
            </a:r>
            <a:r>
              <a:rPr lang="en-GB" b="1" dirty="0" smtClean="0">
                <a:solidFill>
                  <a:srgbClr val="0070C0"/>
                </a:solidFill>
              </a:rPr>
              <a:t>CRAG and TAIL’.</a:t>
            </a:r>
            <a:endParaRPr lang="en-GB" b="1" dirty="0">
              <a:solidFill>
                <a:srgbClr val="0070C0"/>
              </a:solidFill>
            </a:endParaRPr>
          </a:p>
        </p:txBody>
      </p:sp>
      <p:cxnSp>
        <p:nvCxnSpPr>
          <p:cNvPr id="9" name="Straight Arrow Connector 8"/>
          <p:cNvCxnSpPr/>
          <p:nvPr/>
        </p:nvCxnSpPr>
        <p:spPr>
          <a:xfrm flipV="1">
            <a:off x="2368640" y="5733256"/>
            <a:ext cx="1728192" cy="444153"/>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64315591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72316"/>
            <a:ext cx="4975849" cy="584775"/>
          </a:xfrm>
          <a:prstGeom prst="rect">
            <a:avLst/>
          </a:prstGeom>
          <a:solidFill>
            <a:schemeClr val="bg1">
              <a:lumMod val="85000"/>
            </a:schemeClr>
          </a:solidFill>
        </p:spPr>
        <p:txBody>
          <a:bodyPr wrap="none">
            <a:spAutoFit/>
          </a:bodyPr>
          <a:lstStyle/>
          <a:p>
            <a:r>
              <a:rPr lang="en-GB" sz="3200" b="1" dirty="0">
                <a:solidFill>
                  <a:srgbClr val="0070C0"/>
                </a:solidFill>
              </a:rPr>
              <a:t>Glacial </a:t>
            </a:r>
            <a:r>
              <a:rPr lang="en-GB" sz="3200" b="1" dirty="0" smtClean="0">
                <a:solidFill>
                  <a:srgbClr val="0070C0"/>
                </a:solidFill>
              </a:rPr>
              <a:t>Deposits (contd.)</a:t>
            </a:r>
            <a:endParaRPr lang="en-GB" sz="3200" b="1" dirty="0">
              <a:solidFill>
                <a:srgbClr val="0070C0"/>
              </a:solidFill>
            </a:endParaRPr>
          </a:p>
        </p:txBody>
      </p:sp>
      <p:sp>
        <p:nvSpPr>
          <p:cNvPr id="3" name="TextBox 2"/>
          <p:cNvSpPr txBox="1"/>
          <p:nvPr/>
        </p:nvSpPr>
        <p:spPr>
          <a:xfrm>
            <a:off x="469536" y="1340768"/>
            <a:ext cx="8064896" cy="2308324"/>
          </a:xfrm>
          <a:prstGeom prst="rect">
            <a:avLst/>
          </a:prstGeom>
          <a:noFill/>
        </p:spPr>
        <p:txBody>
          <a:bodyPr wrap="square" rtlCol="0">
            <a:spAutoFit/>
          </a:bodyPr>
          <a:lstStyle/>
          <a:p>
            <a:r>
              <a:rPr lang="en-GB" dirty="0" smtClean="0"/>
              <a:t>Thick </a:t>
            </a:r>
            <a:r>
              <a:rPr lang="en-GB" b="1" dirty="0" smtClean="0">
                <a:solidFill>
                  <a:srgbClr val="0070C0"/>
                </a:solidFill>
              </a:rPr>
              <a:t>‘Till’ </a:t>
            </a:r>
            <a:r>
              <a:rPr lang="en-GB" dirty="0" smtClean="0"/>
              <a:t>(a mixture of rock and dust) is deposited in </a:t>
            </a:r>
          </a:p>
          <a:p>
            <a:r>
              <a:rPr lang="en-GB" dirty="0" smtClean="0"/>
              <a:t>valleys. The infill conceals most of the valley floor, so </a:t>
            </a:r>
          </a:p>
          <a:p>
            <a:r>
              <a:rPr lang="en-GB" dirty="0" smtClean="0"/>
              <a:t>even a featureless floor may hold a concealed pre-glacial buried channel. </a:t>
            </a:r>
          </a:p>
          <a:p>
            <a:endParaRPr lang="en-GB" dirty="0" smtClean="0"/>
          </a:p>
          <a:p>
            <a:r>
              <a:rPr lang="en-GB" dirty="0" smtClean="0"/>
              <a:t>A thawing glacier deposits a load of </a:t>
            </a:r>
            <a:r>
              <a:rPr lang="en-GB" b="1" dirty="0" smtClean="0">
                <a:solidFill>
                  <a:srgbClr val="0070C0"/>
                </a:solidFill>
              </a:rPr>
              <a:t>‘MORAINE’ </a:t>
            </a:r>
            <a:r>
              <a:rPr lang="en-GB" dirty="0" smtClean="0"/>
              <a:t>at the ice front. If the front is static, the coarse gravel and boulders form an irregular ridge called a </a:t>
            </a:r>
            <a:r>
              <a:rPr lang="en-GB" b="1" dirty="0" smtClean="0">
                <a:solidFill>
                  <a:srgbClr val="0070C0"/>
                </a:solidFill>
              </a:rPr>
              <a:t>‘Terminal Moraine’</a:t>
            </a:r>
            <a:r>
              <a:rPr lang="en-GB" dirty="0" smtClean="0">
                <a:solidFill>
                  <a:srgbClr val="002060"/>
                </a:solidFill>
              </a:rPr>
              <a:t>. A series of </a:t>
            </a:r>
            <a:r>
              <a:rPr lang="en-GB" b="1" dirty="0" smtClean="0">
                <a:solidFill>
                  <a:srgbClr val="0070C0"/>
                </a:solidFill>
              </a:rPr>
              <a:t>‘Recessional Moraines’ </a:t>
            </a:r>
            <a:r>
              <a:rPr lang="en-GB" dirty="0" smtClean="0"/>
              <a:t>may be formed at successive halting stages as the glacier retreats (Glais Valley, near Swansea).</a:t>
            </a:r>
            <a:endParaRPr lang="en-GB" dirty="0"/>
          </a:p>
        </p:txBody>
      </p:sp>
      <p:pic>
        <p:nvPicPr>
          <p:cNvPr id="6146" name="Picture 2" descr="http://geoinfo.amu.edu.pl/wpk/geos/GEO_9/geo_images_9/Fig9.21.gif">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7077" y="3852802"/>
            <a:ext cx="4022742" cy="284944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6148" name="Picture 4" descr="http://www.yosemite.ca.us/library/geologic_story_of_yosemite/images/62.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16015" y="3852802"/>
            <a:ext cx="4199233" cy="284944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6150" name="Picture 6" descr="http://www.celebratebig.com/nepal-thailand/nepal-ngozumpa-glacier-gokyo-kharka-solu-khumbu-region-mt-everest.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72200" y="-14372"/>
            <a:ext cx="2771800" cy="1847867"/>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48110"/>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9632" y="2204864"/>
            <a:ext cx="6535635" cy="707886"/>
          </a:xfrm>
          <a:prstGeom prst="rect">
            <a:avLst/>
          </a:prstGeom>
        </p:spPr>
        <p:txBody>
          <a:bodyPr wrap="none">
            <a:spAutoFit/>
          </a:bodyPr>
          <a:lstStyle/>
          <a:p>
            <a:r>
              <a:rPr lang="en-GB" sz="4000" b="1" dirty="0"/>
              <a:t>3. METAMORPHIC ROCKS</a:t>
            </a:r>
          </a:p>
        </p:txBody>
      </p:sp>
    </p:spTree>
    <p:extLst>
      <p:ext uri="{BB962C8B-B14F-4D97-AF65-F5344CB8AC3E}">
        <p14:creationId xmlns:p14="http://schemas.microsoft.com/office/powerpoint/2010/main" val="1876579965"/>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32799"/>
            <a:ext cx="7848872" cy="2585323"/>
          </a:xfrm>
          <a:prstGeom prst="rect">
            <a:avLst/>
          </a:prstGeom>
        </p:spPr>
        <p:txBody>
          <a:bodyPr wrap="square">
            <a:spAutoFit/>
          </a:bodyPr>
          <a:lstStyle/>
          <a:p>
            <a:r>
              <a:rPr lang="en-GB" sz="3600" b="1" dirty="0" smtClean="0"/>
              <a:t>3. METAMORPHIC ROCKS</a:t>
            </a:r>
          </a:p>
          <a:p>
            <a:endParaRPr lang="en-GB" b="1" dirty="0" smtClean="0">
              <a:solidFill>
                <a:srgbClr val="0070C0"/>
              </a:solidFill>
            </a:endParaRPr>
          </a:p>
          <a:p>
            <a:pPr algn="just"/>
            <a:r>
              <a:rPr lang="en-GB" dirty="0" smtClean="0"/>
              <a:t>Are </a:t>
            </a:r>
            <a:r>
              <a:rPr lang="en-GB" b="1" dirty="0" smtClean="0">
                <a:solidFill>
                  <a:srgbClr val="0070C0"/>
                </a:solidFill>
              </a:rPr>
              <a:t>existing rocks subsequently subjected to extreme temperature or pressure </a:t>
            </a:r>
            <a:r>
              <a:rPr lang="en-GB" dirty="0" smtClean="0"/>
              <a:t>to such a degree that it alters their crystalline structure. A new rock is formed…with a new structure. </a:t>
            </a:r>
          </a:p>
          <a:p>
            <a:pPr algn="just"/>
            <a:r>
              <a:rPr lang="en-GB" b="1" dirty="0" smtClean="0">
                <a:solidFill>
                  <a:srgbClr val="0070C0"/>
                </a:solidFill>
              </a:rPr>
              <a:t>Metamorphism is characteristic of rocks that lie at the margins of igneous intrusions. </a:t>
            </a:r>
          </a:p>
          <a:p>
            <a:endParaRPr lang="en-GB" dirty="0"/>
          </a:p>
        </p:txBody>
      </p:sp>
      <p:pic>
        <p:nvPicPr>
          <p:cNvPr id="5122" name="Picture 2" descr="http://www.penmorfa.com/Slate/pinnacles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71800" y="2492896"/>
            <a:ext cx="5897194" cy="371352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99792" y="6309320"/>
            <a:ext cx="5400600" cy="307777"/>
          </a:xfrm>
          <a:prstGeom prst="rect">
            <a:avLst/>
          </a:prstGeom>
          <a:noFill/>
        </p:spPr>
        <p:txBody>
          <a:bodyPr wrap="square" rtlCol="0">
            <a:spAutoFit/>
          </a:bodyPr>
          <a:lstStyle/>
          <a:p>
            <a:r>
              <a:rPr lang="en-GB" sz="1400" dirty="0" smtClean="0"/>
              <a:t>Corris Slate Quarry </a:t>
            </a:r>
            <a:r>
              <a:rPr lang="en-GB" sz="1200" dirty="0" smtClean="0"/>
              <a:t>(North   Wales)</a:t>
            </a:r>
            <a:endParaRPr lang="en-GB" sz="1200" dirty="0"/>
          </a:p>
        </p:txBody>
      </p:sp>
      <p:sp>
        <p:nvSpPr>
          <p:cNvPr id="5" name="Rectangle 4"/>
          <p:cNvSpPr/>
          <p:nvPr/>
        </p:nvSpPr>
        <p:spPr>
          <a:xfrm>
            <a:off x="467544" y="2780928"/>
            <a:ext cx="2088232" cy="3046988"/>
          </a:xfrm>
          <a:prstGeom prst="rect">
            <a:avLst/>
          </a:prstGeom>
        </p:spPr>
        <p:txBody>
          <a:bodyPr wrap="square">
            <a:spAutoFit/>
          </a:bodyPr>
          <a:lstStyle/>
          <a:p>
            <a:r>
              <a:rPr lang="en-GB" dirty="0" smtClean="0"/>
              <a:t>The hot magma bakes and alters them. </a:t>
            </a:r>
          </a:p>
          <a:p>
            <a:endParaRPr lang="en-GB" dirty="0" smtClean="0"/>
          </a:p>
          <a:p>
            <a:r>
              <a:rPr lang="en-GB" dirty="0" smtClean="0"/>
              <a:t>The </a:t>
            </a:r>
            <a:r>
              <a:rPr lang="en-GB" b="1" dirty="0" smtClean="0">
                <a:solidFill>
                  <a:srgbClr val="0070C0"/>
                </a:solidFill>
              </a:rPr>
              <a:t>zone of metamorphism </a:t>
            </a:r>
            <a:r>
              <a:rPr lang="en-GB" dirty="0" smtClean="0"/>
              <a:t>is called the </a:t>
            </a:r>
            <a:r>
              <a:rPr lang="en-GB" sz="2400" dirty="0" smtClean="0"/>
              <a:t>‘</a:t>
            </a:r>
            <a:r>
              <a:rPr lang="en-GB" sz="2400" b="1" dirty="0" smtClean="0">
                <a:solidFill>
                  <a:srgbClr val="0070C0"/>
                </a:solidFill>
              </a:rPr>
              <a:t>THERMAL AUREOLE</a:t>
            </a:r>
            <a:r>
              <a:rPr lang="en-GB" sz="2400" dirty="0" smtClean="0"/>
              <a:t>’ </a:t>
            </a:r>
            <a:r>
              <a:rPr lang="en-GB" dirty="0" smtClean="0"/>
              <a:t>of the intrusion.</a:t>
            </a:r>
            <a:endParaRPr lang="en-GB" dirty="0"/>
          </a:p>
        </p:txBody>
      </p:sp>
    </p:spTree>
    <p:extLst>
      <p:ext uri="{BB962C8B-B14F-4D97-AF65-F5344CB8AC3E}">
        <p14:creationId xmlns:p14="http://schemas.microsoft.com/office/powerpoint/2010/main" val="1526059806"/>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jarrelook.co.uk/Urbex/Dinorwic%20Slate%20Quarry/Fullsize/Dinorwic-66.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
            <a:ext cx="916587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5536" y="113623"/>
            <a:ext cx="4464496" cy="369332"/>
          </a:xfrm>
          <a:prstGeom prst="rect">
            <a:avLst/>
          </a:prstGeom>
          <a:solidFill>
            <a:schemeClr val="bg1"/>
          </a:solidFill>
        </p:spPr>
        <p:txBody>
          <a:bodyPr wrap="square" rtlCol="0">
            <a:spAutoFit/>
          </a:bodyPr>
          <a:lstStyle/>
          <a:p>
            <a:r>
              <a:rPr lang="en-GB" dirty="0" smtClean="0"/>
              <a:t>CORRIS SLATE MINING, NORTH WALES</a:t>
            </a:r>
            <a:endParaRPr lang="en-GB" dirty="0"/>
          </a:p>
        </p:txBody>
      </p:sp>
    </p:spTree>
    <p:extLst>
      <p:ext uri="{BB962C8B-B14F-4D97-AF65-F5344CB8AC3E}">
        <p14:creationId xmlns:p14="http://schemas.microsoft.com/office/powerpoint/2010/main" val="3736993084"/>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7256" y="951692"/>
            <a:ext cx="7560453" cy="677108"/>
          </a:xfrm>
          <a:prstGeom prst="rect">
            <a:avLst/>
          </a:prstGeom>
        </p:spPr>
        <p:txBody>
          <a:bodyPr wrap="square">
            <a:spAutoFit/>
          </a:bodyPr>
          <a:lstStyle/>
          <a:p>
            <a:endParaRPr lang="en-GB" b="1" dirty="0">
              <a:solidFill>
                <a:srgbClr val="0070C0"/>
              </a:solidFill>
            </a:endParaRPr>
          </a:p>
          <a:p>
            <a:r>
              <a:rPr lang="en-GB" b="1" dirty="0" smtClean="0">
                <a:solidFill>
                  <a:srgbClr val="0070C0"/>
                </a:solidFill>
              </a:rPr>
              <a:t> </a:t>
            </a:r>
            <a:r>
              <a:rPr lang="en-GB" sz="2000" b="1" dirty="0" smtClean="0">
                <a:solidFill>
                  <a:srgbClr val="0070C0"/>
                </a:solidFill>
              </a:rPr>
              <a:t>1. Re-crystallisation : </a:t>
            </a:r>
            <a:r>
              <a:rPr lang="en-GB" sz="2000" dirty="0" smtClean="0"/>
              <a:t>Forms a strong mineral mosaic.</a:t>
            </a:r>
          </a:p>
        </p:txBody>
      </p:sp>
      <p:sp>
        <p:nvSpPr>
          <p:cNvPr id="5" name="TextBox 4"/>
          <p:cNvSpPr txBox="1"/>
          <p:nvPr/>
        </p:nvSpPr>
        <p:spPr>
          <a:xfrm>
            <a:off x="539552" y="1628800"/>
            <a:ext cx="8280920" cy="2923877"/>
          </a:xfrm>
          <a:prstGeom prst="rect">
            <a:avLst/>
          </a:prstGeom>
          <a:noFill/>
        </p:spPr>
        <p:txBody>
          <a:bodyPr wrap="square" rtlCol="0">
            <a:spAutoFit/>
          </a:bodyPr>
          <a:lstStyle/>
          <a:p>
            <a:r>
              <a:rPr lang="en-GB" sz="2000" b="1" dirty="0" smtClean="0">
                <a:solidFill>
                  <a:srgbClr val="0070C0"/>
                </a:solidFill>
              </a:rPr>
              <a:t>2. Directional Pressure:  </a:t>
            </a:r>
          </a:p>
          <a:p>
            <a:endParaRPr lang="en-GB" sz="1200" b="1" dirty="0" smtClean="0">
              <a:solidFill>
                <a:srgbClr val="0070C0"/>
              </a:solidFill>
            </a:endParaRPr>
          </a:p>
          <a:p>
            <a:pPr algn="just"/>
            <a:r>
              <a:rPr lang="en-GB" sz="2000" dirty="0" smtClean="0"/>
              <a:t>   Within the solid state </a:t>
            </a:r>
            <a:r>
              <a:rPr lang="en-GB" sz="2000" dirty="0" smtClean="0">
                <a:solidFill>
                  <a:srgbClr val="0070C0"/>
                </a:solidFill>
              </a:rPr>
              <a:t>creates mineral orientation </a:t>
            </a:r>
            <a:r>
              <a:rPr lang="en-GB" sz="2000" dirty="0" smtClean="0"/>
              <a:t>within the regionally</a:t>
            </a:r>
          </a:p>
          <a:p>
            <a:pPr algn="just"/>
            <a:r>
              <a:rPr lang="en-GB" sz="2000" dirty="0" smtClean="0"/>
              <a:t>   metamorphosed rocks. </a:t>
            </a:r>
            <a:r>
              <a:rPr lang="en-GB" sz="2000" dirty="0" smtClean="0">
                <a:solidFill>
                  <a:srgbClr val="0070C0"/>
                </a:solidFill>
              </a:rPr>
              <a:t>New minerals grow in the line of least resistance,</a:t>
            </a:r>
          </a:p>
          <a:p>
            <a:pPr algn="just"/>
            <a:r>
              <a:rPr lang="en-GB" sz="2000" dirty="0" smtClean="0">
                <a:solidFill>
                  <a:srgbClr val="0070C0"/>
                </a:solidFill>
              </a:rPr>
              <a:t>   perpendicular to the maximum pressure, causing ‘</a:t>
            </a:r>
            <a:r>
              <a:rPr lang="en-GB" sz="2000" b="1" dirty="0" smtClean="0">
                <a:solidFill>
                  <a:srgbClr val="0070C0"/>
                </a:solidFill>
              </a:rPr>
              <a:t>foliation</a:t>
            </a:r>
            <a:r>
              <a:rPr lang="en-GB" sz="2000" dirty="0" smtClean="0">
                <a:solidFill>
                  <a:srgbClr val="0070C0"/>
                </a:solidFill>
              </a:rPr>
              <a:t>’ or banding</a:t>
            </a:r>
          </a:p>
          <a:p>
            <a:pPr algn="just"/>
            <a:r>
              <a:rPr lang="en-GB" sz="2000" dirty="0" smtClean="0">
                <a:solidFill>
                  <a:srgbClr val="0070C0"/>
                </a:solidFill>
              </a:rPr>
              <a:t>   within these rocks.</a:t>
            </a:r>
          </a:p>
          <a:p>
            <a:pPr algn="just"/>
            <a:endParaRPr lang="en-GB" sz="1200" dirty="0"/>
          </a:p>
          <a:p>
            <a:pPr algn="just"/>
            <a:r>
              <a:rPr lang="en-GB" b="1" dirty="0" smtClean="0">
                <a:solidFill>
                  <a:srgbClr val="0070C0"/>
                </a:solidFill>
              </a:rPr>
              <a:t>3. </a:t>
            </a:r>
            <a:r>
              <a:rPr lang="en-GB" sz="2000" b="1" dirty="0" smtClean="0">
                <a:solidFill>
                  <a:srgbClr val="0070C0"/>
                </a:solidFill>
              </a:rPr>
              <a:t>Planar Weaknesses :</a:t>
            </a:r>
          </a:p>
          <a:p>
            <a:pPr algn="just"/>
            <a:r>
              <a:rPr lang="en-GB" sz="2000" b="1" dirty="0" smtClean="0">
                <a:solidFill>
                  <a:srgbClr val="0070C0"/>
                </a:solidFill>
              </a:rPr>
              <a:t>    </a:t>
            </a:r>
            <a:r>
              <a:rPr lang="en-GB" sz="2000" dirty="0" smtClean="0"/>
              <a:t>In the foliated rocks </a:t>
            </a:r>
            <a:r>
              <a:rPr lang="en-GB" sz="2000" b="1" dirty="0" smtClean="0">
                <a:solidFill>
                  <a:srgbClr val="0070C0"/>
                </a:solidFill>
              </a:rPr>
              <a:t>weaknesses are created by the parallel micas</a:t>
            </a:r>
          </a:p>
          <a:p>
            <a:pPr algn="just"/>
            <a:r>
              <a:rPr lang="en-GB" sz="2000" b="1" dirty="0" smtClean="0">
                <a:solidFill>
                  <a:srgbClr val="0070C0"/>
                </a:solidFill>
              </a:rPr>
              <a:t>    splitting along their mineral cleavage plane. </a:t>
            </a:r>
            <a:r>
              <a:rPr lang="en-GB" sz="2000" b="1" dirty="0" smtClean="0"/>
              <a:t>                            </a:t>
            </a:r>
            <a:endParaRPr lang="en-GB" sz="2000" b="1" dirty="0"/>
          </a:p>
        </p:txBody>
      </p:sp>
      <p:sp>
        <p:nvSpPr>
          <p:cNvPr id="6" name="TextBox 5"/>
          <p:cNvSpPr txBox="1"/>
          <p:nvPr/>
        </p:nvSpPr>
        <p:spPr>
          <a:xfrm>
            <a:off x="1907704" y="5229200"/>
            <a:ext cx="1656184" cy="400110"/>
          </a:xfrm>
          <a:prstGeom prst="rect">
            <a:avLst/>
          </a:prstGeom>
          <a:noFill/>
        </p:spPr>
        <p:txBody>
          <a:bodyPr wrap="square" rtlCol="0">
            <a:spAutoFit/>
          </a:bodyPr>
          <a:lstStyle/>
          <a:p>
            <a:r>
              <a:rPr lang="en-GB" sz="2000" b="1" dirty="0" smtClean="0"/>
              <a:t>Gneiss</a:t>
            </a:r>
            <a:endParaRPr lang="en-GB" sz="2000" b="1" dirty="0"/>
          </a:p>
        </p:txBody>
      </p:sp>
      <p:sp>
        <p:nvSpPr>
          <p:cNvPr id="7" name="TextBox 6"/>
          <p:cNvSpPr txBox="1"/>
          <p:nvPr/>
        </p:nvSpPr>
        <p:spPr>
          <a:xfrm>
            <a:off x="1907704" y="5589240"/>
            <a:ext cx="1800200" cy="400110"/>
          </a:xfrm>
          <a:prstGeom prst="rect">
            <a:avLst/>
          </a:prstGeom>
          <a:noFill/>
        </p:spPr>
        <p:txBody>
          <a:bodyPr wrap="square" rtlCol="0">
            <a:spAutoFit/>
          </a:bodyPr>
          <a:lstStyle/>
          <a:p>
            <a:r>
              <a:rPr lang="en-GB" sz="2000" b="1" dirty="0" smtClean="0"/>
              <a:t>Hornfels</a:t>
            </a:r>
            <a:endParaRPr lang="en-GB" sz="2000" b="1" dirty="0"/>
          </a:p>
        </p:txBody>
      </p:sp>
      <p:sp>
        <p:nvSpPr>
          <p:cNvPr id="8" name="Rectangle 7"/>
          <p:cNvSpPr/>
          <p:nvPr/>
        </p:nvSpPr>
        <p:spPr>
          <a:xfrm>
            <a:off x="1907704" y="5949280"/>
            <a:ext cx="2880320" cy="400110"/>
          </a:xfrm>
          <a:prstGeom prst="rect">
            <a:avLst/>
          </a:prstGeom>
        </p:spPr>
        <p:txBody>
          <a:bodyPr wrap="square">
            <a:spAutoFit/>
          </a:bodyPr>
          <a:lstStyle/>
          <a:p>
            <a:r>
              <a:rPr lang="en-GB" sz="2000" b="1" dirty="0" smtClean="0"/>
              <a:t>Schist</a:t>
            </a:r>
            <a:endParaRPr lang="en-GB" sz="2000" b="1" dirty="0"/>
          </a:p>
        </p:txBody>
      </p:sp>
      <p:sp>
        <p:nvSpPr>
          <p:cNvPr id="9" name="Rectangle 8"/>
          <p:cNvSpPr/>
          <p:nvPr/>
        </p:nvSpPr>
        <p:spPr>
          <a:xfrm>
            <a:off x="1907704" y="4941168"/>
            <a:ext cx="3384376" cy="400110"/>
          </a:xfrm>
          <a:prstGeom prst="rect">
            <a:avLst/>
          </a:prstGeom>
        </p:spPr>
        <p:txBody>
          <a:bodyPr wrap="square">
            <a:spAutoFit/>
          </a:bodyPr>
          <a:lstStyle/>
          <a:p>
            <a:r>
              <a:rPr lang="en-GB" sz="2000" b="1" dirty="0" smtClean="0"/>
              <a:t>Slate</a:t>
            </a:r>
            <a:endParaRPr lang="en-GB" sz="2000" b="1" dirty="0"/>
          </a:p>
        </p:txBody>
      </p:sp>
      <p:sp>
        <p:nvSpPr>
          <p:cNvPr id="10" name="TextBox 9"/>
          <p:cNvSpPr txBox="1"/>
          <p:nvPr/>
        </p:nvSpPr>
        <p:spPr>
          <a:xfrm>
            <a:off x="971600" y="4581128"/>
            <a:ext cx="3747182" cy="369332"/>
          </a:xfrm>
          <a:prstGeom prst="rect">
            <a:avLst/>
          </a:prstGeom>
          <a:noFill/>
        </p:spPr>
        <p:txBody>
          <a:bodyPr wrap="square" rtlCol="0">
            <a:spAutoFit/>
          </a:bodyPr>
          <a:lstStyle/>
          <a:p>
            <a:r>
              <a:rPr lang="en-GB" sz="1200" dirty="0" smtClean="0"/>
              <a:t>     </a:t>
            </a:r>
            <a:r>
              <a:rPr lang="en-GB" dirty="0" smtClean="0"/>
              <a:t>Main Metamorphic rocks</a:t>
            </a:r>
            <a:endParaRPr lang="en-GB" dirty="0"/>
          </a:p>
        </p:txBody>
      </p:sp>
      <p:sp>
        <p:nvSpPr>
          <p:cNvPr id="11" name="Rectangle 10"/>
          <p:cNvSpPr/>
          <p:nvPr/>
        </p:nvSpPr>
        <p:spPr>
          <a:xfrm>
            <a:off x="1907704" y="6309320"/>
            <a:ext cx="2520280" cy="400110"/>
          </a:xfrm>
          <a:prstGeom prst="rect">
            <a:avLst/>
          </a:prstGeom>
        </p:spPr>
        <p:txBody>
          <a:bodyPr wrap="square">
            <a:spAutoFit/>
          </a:bodyPr>
          <a:lstStyle/>
          <a:p>
            <a:r>
              <a:rPr lang="en-GB" sz="2000" b="1" dirty="0" smtClean="0"/>
              <a:t>Marble</a:t>
            </a:r>
            <a:endParaRPr lang="en-GB" sz="2000" b="1" dirty="0"/>
          </a:p>
        </p:txBody>
      </p:sp>
      <p:pic>
        <p:nvPicPr>
          <p:cNvPr id="4098" name="Picture 2" descr="http://geology.com/rocks/pictures/gneiss.jpg">
            <a:hlinkClick r:id="rId2"/>
          </p:cNvPr>
          <p:cNvPicPr>
            <a:picLocks noChangeAspect="1" noChangeArrowheads="1"/>
          </p:cNvPicPr>
          <p:nvPr/>
        </p:nvPicPr>
        <p:blipFill>
          <a:blip r:embed="rId3" cstate="print"/>
          <a:srcRect/>
          <a:stretch>
            <a:fillRect/>
          </a:stretch>
        </p:blipFill>
        <p:spPr bwMode="auto">
          <a:xfrm>
            <a:off x="5940152" y="4481872"/>
            <a:ext cx="3059832" cy="2294875"/>
          </a:xfrm>
          <a:prstGeom prst="rect">
            <a:avLst/>
          </a:prstGeom>
          <a:noFill/>
          <a:ln w="28575">
            <a:solidFill>
              <a:schemeClr val="tx1"/>
            </a:solidFill>
          </a:ln>
        </p:spPr>
      </p:pic>
      <p:cxnSp>
        <p:nvCxnSpPr>
          <p:cNvPr id="13" name="Straight Arrow Connector 12"/>
          <p:cNvCxnSpPr/>
          <p:nvPr/>
        </p:nvCxnSpPr>
        <p:spPr>
          <a:xfrm>
            <a:off x="3059832" y="5445224"/>
            <a:ext cx="266429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 name="Rectangle 2"/>
          <p:cNvSpPr/>
          <p:nvPr/>
        </p:nvSpPr>
        <p:spPr>
          <a:xfrm>
            <a:off x="627144" y="476672"/>
            <a:ext cx="6627327" cy="584775"/>
          </a:xfrm>
          <a:prstGeom prst="rect">
            <a:avLst/>
          </a:prstGeom>
          <a:solidFill>
            <a:schemeClr val="bg1">
              <a:lumMod val="85000"/>
            </a:schemeClr>
          </a:solidFill>
        </p:spPr>
        <p:txBody>
          <a:bodyPr wrap="none">
            <a:spAutoFit/>
          </a:bodyPr>
          <a:lstStyle/>
          <a:p>
            <a:r>
              <a:rPr lang="en-GB" sz="3200" b="1" dirty="0">
                <a:solidFill>
                  <a:srgbClr val="0070C0"/>
                </a:solidFill>
              </a:rPr>
              <a:t>Metamorphic changes in the rock</a:t>
            </a:r>
          </a:p>
        </p:txBody>
      </p:sp>
    </p:spTree>
    <p:extLst>
      <p:ext uri="{BB962C8B-B14F-4D97-AF65-F5344CB8AC3E}">
        <p14:creationId xmlns:p14="http://schemas.microsoft.com/office/powerpoint/2010/main" val="2577770214"/>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502442"/>
            <a:ext cx="8136904" cy="5047536"/>
          </a:xfrm>
          <a:prstGeom prst="rect">
            <a:avLst/>
          </a:prstGeom>
        </p:spPr>
        <p:txBody>
          <a:bodyPr wrap="square">
            <a:spAutoFit/>
          </a:bodyPr>
          <a:lstStyle/>
          <a:p>
            <a:pPr algn="just"/>
            <a:r>
              <a:rPr lang="en-GB" sz="2400" b="1" dirty="0" smtClean="0">
                <a:solidFill>
                  <a:srgbClr val="0070C0"/>
                </a:solidFill>
              </a:rPr>
              <a:t>4. New minerals: </a:t>
            </a:r>
          </a:p>
          <a:p>
            <a:pPr algn="just"/>
            <a:endParaRPr lang="en-GB" b="1" dirty="0" smtClean="0">
              <a:solidFill>
                <a:srgbClr val="0070C0"/>
              </a:solidFill>
            </a:endParaRPr>
          </a:p>
          <a:p>
            <a:pPr algn="just"/>
            <a:r>
              <a:rPr lang="en-GB" sz="2000" dirty="0" smtClean="0"/>
              <a:t>These Grow at the expense of less stable minerals in the new conditions of high temperature and pressure. </a:t>
            </a:r>
            <a:r>
              <a:rPr lang="en-GB" sz="2000" b="1" dirty="0" smtClean="0">
                <a:solidFill>
                  <a:srgbClr val="0070C0"/>
                </a:solidFill>
              </a:rPr>
              <a:t>Most important changes are clay minerals (Kaolin, Nacrite, Chlorite ...etc.) to micas and feldspars.</a:t>
            </a:r>
          </a:p>
          <a:p>
            <a:pPr algn="just"/>
            <a:endParaRPr lang="en-GB" sz="2000" dirty="0" smtClean="0"/>
          </a:p>
          <a:p>
            <a:pPr algn="just"/>
            <a:r>
              <a:rPr lang="en-GB" sz="2000" dirty="0" smtClean="0"/>
              <a:t>Micas are the most significant minerals in metamorphic rocks and only change to feldspars at the highest grade of metamorphism.</a:t>
            </a:r>
          </a:p>
          <a:p>
            <a:pPr algn="just"/>
            <a:endParaRPr lang="en-GB" sz="2000" dirty="0" smtClean="0"/>
          </a:p>
          <a:p>
            <a:pPr algn="just"/>
            <a:r>
              <a:rPr lang="en-GB" sz="2000" b="1" dirty="0" smtClean="0">
                <a:solidFill>
                  <a:srgbClr val="0070C0"/>
                </a:solidFill>
              </a:rPr>
              <a:t>A green colour is typical of low grade </a:t>
            </a:r>
          </a:p>
          <a:p>
            <a:pPr algn="just"/>
            <a:r>
              <a:rPr lang="en-GB" sz="2000" b="1" dirty="0" smtClean="0">
                <a:solidFill>
                  <a:srgbClr val="0070C0"/>
                </a:solidFill>
              </a:rPr>
              <a:t>metamorphism, </a:t>
            </a:r>
            <a:r>
              <a:rPr lang="en-GB" sz="2000" dirty="0" smtClean="0"/>
              <a:t>as these rocks contain more </a:t>
            </a:r>
          </a:p>
          <a:p>
            <a:pPr algn="just"/>
            <a:r>
              <a:rPr lang="en-GB" sz="2000" dirty="0" smtClean="0"/>
              <a:t>Chlorite and Epidote.</a:t>
            </a:r>
          </a:p>
          <a:p>
            <a:pPr algn="just"/>
            <a:endParaRPr lang="en-GB" sz="2000" dirty="0" smtClean="0"/>
          </a:p>
          <a:p>
            <a:pPr algn="just"/>
            <a:r>
              <a:rPr lang="en-GB" sz="2000" b="1" dirty="0" smtClean="0">
                <a:solidFill>
                  <a:srgbClr val="0070C0"/>
                </a:solidFill>
              </a:rPr>
              <a:t>Green Schist </a:t>
            </a:r>
            <a:r>
              <a:rPr lang="en-GB" sz="2000" dirty="0" smtClean="0"/>
              <a:t>is predominant, being the rock </a:t>
            </a:r>
          </a:p>
          <a:p>
            <a:pPr algn="just"/>
            <a:r>
              <a:rPr lang="en-GB" sz="2000" dirty="0" smtClean="0"/>
              <a:t>produced by medium grade metamorphism </a:t>
            </a:r>
          </a:p>
          <a:p>
            <a:pPr algn="just"/>
            <a:r>
              <a:rPr lang="en-GB" sz="2000" dirty="0" smtClean="0"/>
              <a:t>of Basalt (a very abundant igneous rock)</a:t>
            </a:r>
            <a:endParaRPr lang="en-GB" sz="2000" dirty="0"/>
          </a:p>
        </p:txBody>
      </p:sp>
      <p:sp>
        <p:nvSpPr>
          <p:cNvPr id="3" name="Rectangle 2"/>
          <p:cNvSpPr/>
          <p:nvPr/>
        </p:nvSpPr>
        <p:spPr>
          <a:xfrm>
            <a:off x="611560" y="836712"/>
            <a:ext cx="7250896" cy="523220"/>
          </a:xfrm>
          <a:prstGeom prst="rect">
            <a:avLst/>
          </a:prstGeom>
        </p:spPr>
        <p:txBody>
          <a:bodyPr wrap="none">
            <a:spAutoFit/>
          </a:bodyPr>
          <a:lstStyle/>
          <a:p>
            <a:r>
              <a:rPr lang="en-GB" sz="2800" b="1" dirty="0" smtClean="0">
                <a:solidFill>
                  <a:srgbClr val="0070C0"/>
                </a:solidFill>
              </a:rPr>
              <a:t>Metamorphic changes in the rock (contd.)</a:t>
            </a:r>
          </a:p>
        </p:txBody>
      </p:sp>
      <p:pic>
        <p:nvPicPr>
          <p:cNvPr id="83970" name="Picture 2" descr="http://media.web.britannica.com/eb-media/37/42537-004-DFE853BB.jpg">
            <a:hlinkClick r:id="rId2"/>
          </p:cNvPr>
          <p:cNvPicPr>
            <a:picLocks noChangeAspect="1" noChangeArrowheads="1"/>
          </p:cNvPicPr>
          <p:nvPr/>
        </p:nvPicPr>
        <p:blipFill>
          <a:blip r:embed="rId3" cstate="print"/>
          <a:srcRect/>
          <a:stretch>
            <a:fillRect/>
          </a:stretch>
        </p:blipFill>
        <p:spPr bwMode="auto">
          <a:xfrm>
            <a:off x="5940152" y="4437112"/>
            <a:ext cx="2997831" cy="2082130"/>
          </a:xfrm>
          <a:prstGeom prst="rect">
            <a:avLst/>
          </a:prstGeom>
          <a:noFill/>
          <a:ln w="28575">
            <a:solidFill>
              <a:schemeClr val="tx1"/>
            </a:solidFill>
          </a:ln>
        </p:spPr>
      </p:pic>
      <p:cxnSp>
        <p:nvCxnSpPr>
          <p:cNvPr id="6" name="Straight Arrow Connector 5"/>
          <p:cNvCxnSpPr/>
          <p:nvPr/>
        </p:nvCxnSpPr>
        <p:spPr>
          <a:xfrm flipV="1">
            <a:off x="5508104" y="5805264"/>
            <a:ext cx="360040" cy="144016"/>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8782" y="1268760"/>
            <a:ext cx="8280920" cy="1754326"/>
          </a:xfrm>
          <a:prstGeom prst="rect">
            <a:avLst/>
          </a:prstGeom>
        </p:spPr>
        <p:txBody>
          <a:bodyPr wrap="square">
            <a:spAutoFit/>
          </a:bodyPr>
          <a:lstStyle/>
          <a:p>
            <a:pPr algn="just"/>
            <a:r>
              <a:rPr lang="en-GB" b="1" dirty="0" smtClean="0">
                <a:solidFill>
                  <a:srgbClr val="0070C0"/>
                </a:solidFill>
              </a:rPr>
              <a:t>These </a:t>
            </a:r>
            <a:r>
              <a:rPr lang="en-GB" b="1" dirty="0">
                <a:solidFill>
                  <a:srgbClr val="0070C0"/>
                </a:solidFill>
              </a:rPr>
              <a:t>metamorphic rocks are formed when rocks of any type (igneous, sedimentary or previously metamorphosed) are caught up in large scale earth movements. </a:t>
            </a:r>
            <a:r>
              <a:rPr lang="en-GB" dirty="0"/>
              <a:t>These movements fold and push large masses of rocks together. </a:t>
            </a:r>
            <a:endParaRPr lang="en-GB" dirty="0" smtClean="0"/>
          </a:p>
          <a:p>
            <a:pPr algn="just"/>
            <a:r>
              <a:rPr lang="en-GB" dirty="0" smtClean="0"/>
              <a:t>Heat</a:t>
            </a:r>
            <a:r>
              <a:rPr lang="en-GB" dirty="0"/>
              <a:t>, pressure and chemical factors in such dynamic situations cause the original minerals in the rock to change and orientate themselves in response. </a:t>
            </a:r>
          </a:p>
        </p:txBody>
      </p:sp>
      <p:sp>
        <p:nvSpPr>
          <p:cNvPr id="3" name="Rectangle 2"/>
          <p:cNvSpPr/>
          <p:nvPr/>
        </p:nvSpPr>
        <p:spPr>
          <a:xfrm>
            <a:off x="395536" y="3212976"/>
            <a:ext cx="8424936" cy="3631763"/>
          </a:xfrm>
          <a:prstGeom prst="rect">
            <a:avLst/>
          </a:prstGeom>
        </p:spPr>
        <p:txBody>
          <a:bodyPr wrap="square">
            <a:spAutoFit/>
          </a:bodyPr>
          <a:lstStyle/>
          <a:p>
            <a:r>
              <a:rPr lang="en-GB" sz="3200" b="1" dirty="0" smtClean="0">
                <a:solidFill>
                  <a:srgbClr val="0070C0"/>
                </a:solidFill>
              </a:rPr>
              <a:t>2. Thermal or Contact metamorphism</a:t>
            </a:r>
          </a:p>
          <a:p>
            <a:pPr algn="just"/>
            <a:r>
              <a:rPr lang="en-GB" dirty="0" smtClean="0"/>
              <a:t>Contact </a:t>
            </a:r>
            <a:r>
              <a:rPr lang="en-GB" dirty="0"/>
              <a:t>metamorphism is confined to rocks (often referred to as </a:t>
            </a:r>
            <a:r>
              <a:rPr lang="en-GB" dirty="0" smtClean="0"/>
              <a:t>‘</a:t>
            </a:r>
            <a:r>
              <a:rPr lang="en-GB" b="1" dirty="0" smtClean="0">
                <a:solidFill>
                  <a:srgbClr val="0070C0"/>
                </a:solidFill>
              </a:rPr>
              <a:t>country rocks</a:t>
            </a:r>
            <a:r>
              <a:rPr lang="en-GB" dirty="0" smtClean="0"/>
              <a:t>’) </a:t>
            </a:r>
            <a:r>
              <a:rPr lang="en-GB" b="1" dirty="0">
                <a:solidFill>
                  <a:srgbClr val="0070C0"/>
                </a:solidFill>
              </a:rPr>
              <a:t>immediately surrounding an igneous intrusion. </a:t>
            </a:r>
            <a:endParaRPr lang="en-GB" b="1" dirty="0" smtClean="0">
              <a:solidFill>
                <a:srgbClr val="0070C0"/>
              </a:solidFill>
            </a:endParaRPr>
          </a:p>
          <a:p>
            <a:pPr algn="just"/>
            <a:endParaRPr lang="en-GB" b="1" dirty="0" smtClean="0">
              <a:solidFill>
                <a:srgbClr val="0070C0"/>
              </a:solidFill>
            </a:endParaRPr>
          </a:p>
          <a:p>
            <a:pPr algn="just"/>
            <a:r>
              <a:rPr lang="en-GB" dirty="0" smtClean="0"/>
              <a:t>The </a:t>
            </a:r>
            <a:r>
              <a:rPr lang="en-GB" dirty="0"/>
              <a:t>alteration of the surrounding country rocks is caused by heat and fluids emanating from the intruding igneous body. </a:t>
            </a:r>
            <a:endParaRPr lang="en-GB" dirty="0" smtClean="0"/>
          </a:p>
          <a:p>
            <a:pPr algn="just"/>
            <a:endParaRPr lang="en-GB" dirty="0" smtClean="0"/>
          </a:p>
          <a:p>
            <a:pPr algn="just"/>
            <a:r>
              <a:rPr lang="en-GB" b="1" dirty="0" smtClean="0">
                <a:solidFill>
                  <a:srgbClr val="0070C0"/>
                </a:solidFill>
              </a:rPr>
              <a:t>The </a:t>
            </a:r>
            <a:r>
              <a:rPr lang="en-GB" b="1" dirty="0">
                <a:solidFill>
                  <a:srgbClr val="0070C0"/>
                </a:solidFill>
              </a:rPr>
              <a:t>zone of alteration (metamorphic aureole) </a:t>
            </a:r>
            <a:r>
              <a:rPr lang="en-GB" dirty="0"/>
              <a:t>can vary from </a:t>
            </a:r>
            <a:r>
              <a:rPr lang="en-GB" b="1" dirty="0">
                <a:solidFill>
                  <a:srgbClr val="0070C0"/>
                </a:solidFill>
              </a:rPr>
              <a:t>only a few centimetres to several kilometres in width</a:t>
            </a:r>
            <a:r>
              <a:rPr lang="en-GB" dirty="0"/>
              <a:t>. The </a:t>
            </a:r>
            <a:r>
              <a:rPr lang="en-GB" b="1" dirty="0">
                <a:solidFill>
                  <a:srgbClr val="0070C0"/>
                </a:solidFill>
              </a:rPr>
              <a:t>size of the alteration zone depends on the size and temperature of the intrusion. </a:t>
            </a:r>
            <a:endParaRPr lang="en-GB" b="1" dirty="0" smtClean="0">
              <a:solidFill>
                <a:srgbClr val="0070C0"/>
              </a:solidFill>
            </a:endParaRPr>
          </a:p>
          <a:p>
            <a:pPr algn="just"/>
            <a:endParaRPr lang="en-GB" dirty="0" smtClean="0"/>
          </a:p>
          <a:p>
            <a:pPr algn="just"/>
            <a:r>
              <a:rPr lang="en-GB" dirty="0" smtClean="0"/>
              <a:t>Contact </a:t>
            </a:r>
            <a:r>
              <a:rPr lang="en-GB" dirty="0"/>
              <a:t>metamorphism is greater </a:t>
            </a:r>
            <a:r>
              <a:rPr lang="en-GB" dirty="0" smtClean="0"/>
              <a:t>around </a:t>
            </a:r>
            <a:r>
              <a:rPr lang="en-GB" dirty="0"/>
              <a:t>very large, hot intrusions.</a:t>
            </a:r>
          </a:p>
        </p:txBody>
      </p:sp>
      <p:sp>
        <p:nvSpPr>
          <p:cNvPr id="4" name="Rectangle 3"/>
          <p:cNvSpPr/>
          <p:nvPr/>
        </p:nvSpPr>
        <p:spPr>
          <a:xfrm>
            <a:off x="357324" y="476672"/>
            <a:ext cx="5992153" cy="646331"/>
          </a:xfrm>
          <a:prstGeom prst="rect">
            <a:avLst/>
          </a:prstGeom>
          <a:solidFill>
            <a:schemeClr val="bg1">
              <a:lumMod val="85000"/>
            </a:schemeClr>
          </a:solidFill>
        </p:spPr>
        <p:txBody>
          <a:bodyPr wrap="none">
            <a:spAutoFit/>
          </a:bodyPr>
          <a:lstStyle/>
          <a:p>
            <a:r>
              <a:rPr lang="en-GB" sz="3600" dirty="0">
                <a:solidFill>
                  <a:srgbClr val="0070C0"/>
                </a:solidFill>
              </a:rPr>
              <a:t>1. </a:t>
            </a:r>
            <a:r>
              <a:rPr lang="en-GB" sz="3600" b="1" dirty="0">
                <a:solidFill>
                  <a:srgbClr val="0070C0"/>
                </a:solidFill>
              </a:rPr>
              <a:t>Regional Metamorphism</a:t>
            </a:r>
          </a:p>
        </p:txBody>
      </p:sp>
    </p:spTree>
    <p:extLst>
      <p:ext uri="{BB962C8B-B14F-4D97-AF65-F5344CB8AC3E}">
        <p14:creationId xmlns:p14="http://schemas.microsoft.com/office/powerpoint/2010/main" val="3096919069"/>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media-cache-ak0.pinimg.com/736x/c6/68/6b/c6686be7206042d07f72907bd337a2e9.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891261"/>
            <a:ext cx="7752184" cy="523272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83568" y="332656"/>
            <a:ext cx="3876092" cy="461665"/>
          </a:xfrm>
          <a:prstGeom prst="rect">
            <a:avLst/>
          </a:prstGeom>
          <a:solidFill>
            <a:schemeClr val="bg1">
              <a:lumMod val="85000"/>
            </a:schemeClr>
          </a:solidFill>
        </p:spPr>
        <p:txBody>
          <a:bodyPr wrap="square" rtlCol="0">
            <a:spAutoFit/>
          </a:bodyPr>
          <a:lstStyle/>
          <a:p>
            <a:r>
              <a:rPr lang="en-GB" sz="2400" b="1" dirty="0" smtClean="0"/>
              <a:t>Contact Metamorphism</a:t>
            </a:r>
            <a:endParaRPr lang="en-GB" sz="2400" b="1" dirty="0"/>
          </a:p>
        </p:txBody>
      </p:sp>
    </p:spTree>
    <p:extLst>
      <p:ext uri="{BB962C8B-B14F-4D97-AF65-F5344CB8AC3E}">
        <p14:creationId xmlns:p14="http://schemas.microsoft.com/office/powerpoint/2010/main" val="3081635017"/>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Contact Metamorphism"/>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1196752"/>
            <a:ext cx="7776864" cy="5091592"/>
          </a:xfrm>
          <a:prstGeom prst="rect">
            <a:avLst/>
          </a:prstGeom>
          <a:noFill/>
          <a:ln w="19050">
            <a:solidFill>
              <a:schemeClr val="tx1"/>
            </a:solidFill>
          </a:ln>
        </p:spPr>
      </p:pic>
    </p:spTree>
    <p:extLst>
      <p:ext uri="{BB962C8B-B14F-4D97-AF65-F5344CB8AC3E}">
        <p14:creationId xmlns:p14="http://schemas.microsoft.com/office/powerpoint/2010/main" val="42423831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4823" y="379740"/>
            <a:ext cx="7534354" cy="6098519"/>
          </a:xfrm>
          <a:prstGeom prst="rect">
            <a:avLst/>
          </a:prstGeom>
        </p:spPr>
      </p:pic>
      <p:sp>
        <p:nvSpPr>
          <p:cNvPr id="3" name="TextBox 2"/>
          <p:cNvSpPr txBox="1"/>
          <p:nvPr/>
        </p:nvSpPr>
        <p:spPr>
          <a:xfrm>
            <a:off x="1115616" y="836712"/>
            <a:ext cx="6696744" cy="461665"/>
          </a:xfrm>
          <a:prstGeom prst="rect">
            <a:avLst/>
          </a:prstGeom>
          <a:solidFill>
            <a:schemeClr val="bg1"/>
          </a:solidFill>
        </p:spPr>
        <p:txBody>
          <a:bodyPr wrap="square" rtlCol="0">
            <a:spAutoFit/>
          </a:bodyPr>
          <a:lstStyle/>
          <a:p>
            <a:r>
              <a:rPr lang="en-GB" sz="2400" b="1" dirty="0" smtClean="0"/>
              <a:t>CHANGE WITH DEPTH IN METAMORPHISM</a:t>
            </a:r>
            <a:endParaRPr lang="en-GB" sz="2400" b="1" dirty="0"/>
          </a:p>
        </p:txBody>
      </p:sp>
      <p:sp>
        <p:nvSpPr>
          <p:cNvPr id="4" name="TextBox 3"/>
          <p:cNvSpPr txBox="1"/>
          <p:nvPr/>
        </p:nvSpPr>
        <p:spPr>
          <a:xfrm>
            <a:off x="1475656" y="476672"/>
            <a:ext cx="5544616" cy="461665"/>
          </a:xfrm>
          <a:prstGeom prst="rect">
            <a:avLst/>
          </a:prstGeom>
          <a:solidFill>
            <a:schemeClr val="bg1"/>
          </a:solidFill>
        </p:spPr>
        <p:txBody>
          <a:bodyPr wrap="square" rtlCol="0">
            <a:spAutoFit/>
          </a:bodyPr>
          <a:lstStyle/>
          <a:p>
            <a:pPr algn="ctr"/>
            <a:r>
              <a:rPr lang="en-GB" sz="2400" b="1" dirty="0" smtClean="0"/>
              <a:t>INDEX MINERALS, GRADE AND</a:t>
            </a:r>
            <a:endParaRPr lang="en-GB" sz="2400" b="1" dirty="0"/>
          </a:p>
        </p:txBody>
      </p:sp>
      <p:sp>
        <p:nvSpPr>
          <p:cNvPr id="5" name="TextBox 4"/>
          <p:cNvSpPr txBox="1"/>
          <p:nvPr/>
        </p:nvSpPr>
        <p:spPr>
          <a:xfrm>
            <a:off x="323528" y="6093296"/>
            <a:ext cx="2448272" cy="400110"/>
          </a:xfrm>
          <a:prstGeom prst="rect">
            <a:avLst/>
          </a:prstGeom>
          <a:noFill/>
        </p:spPr>
        <p:txBody>
          <a:bodyPr wrap="square" rtlCol="0">
            <a:spAutoFit/>
          </a:bodyPr>
          <a:lstStyle/>
          <a:p>
            <a:r>
              <a:rPr lang="en-US" dirty="0" smtClean="0"/>
              <a:t>1KB is 10,000N/cm</a:t>
            </a:r>
            <a:r>
              <a:rPr lang="en-US" sz="2000" dirty="0" smtClean="0"/>
              <a:t>2</a:t>
            </a:r>
            <a:endParaRPr lang="en-US" dirty="0"/>
          </a:p>
        </p:txBody>
      </p:sp>
      <p:sp>
        <p:nvSpPr>
          <p:cNvPr id="6" name="TextBox 5"/>
          <p:cNvSpPr txBox="1"/>
          <p:nvPr/>
        </p:nvSpPr>
        <p:spPr>
          <a:xfrm>
            <a:off x="7380312" y="6381328"/>
            <a:ext cx="1512168" cy="369332"/>
          </a:xfrm>
          <a:prstGeom prst="rect">
            <a:avLst/>
          </a:prstGeom>
          <a:noFill/>
        </p:spPr>
        <p:txBody>
          <a:bodyPr wrap="square" rtlCol="0">
            <a:spAutoFit/>
          </a:bodyPr>
          <a:lstStyle/>
          <a:p>
            <a:r>
              <a:rPr lang="en-GB" b="1" dirty="0" smtClean="0">
                <a:solidFill>
                  <a:srgbClr val="0070C0"/>
                </a:solidFill>
              </a:rPr>
              <a:t>HANDOUT</a:t>
            </a:r>
            <a:endParaRPr lang="en-GB" b="1" dirty="0">
              <a:solidFill>
                <a:srgbClr val="0070C0"/>
              </a:solidFill>
            </a:endParaRPr>
          </a:p>
        </p:txBody>
      </p:sp>
    </p:spTree>
    <p:extLst>
      <p:ext uri="{BB962C8B-B14F-4D97-AF65-F5344CB8AC3E}">
        <p14:creationId xmlns:p14="http://schemas.microsoft.com/office/powerpoint/2010/main" val="2540948497"/>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mplified Summary Classification of Metamorphic Rock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1556792"/>
            <a:ext cx="6984776" cy="3816424"/>
          </a:xfrm>
          <a:prstGeom prst="rect">
            <a:avLst/>
          </a:prstGeom>
          <a:noFill/>
          <a:ln>
            <a:noFill/>
          </a:ln>
        </p:spPr>
      </p:pic>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italymagazine.com/sites/default/files/feature-story/gallery/bigstock-quarry-of-white-marble-41288854.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pic.stonecontact.com/picture/200812/22985/bianco-carrara-marble-slabs-italy-white-marble-p23540-1b.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4401108"/>
            <a:ext cx="3275856" cy="24568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27384"/>
            <a:ext cx="6426968" cy="523220"/>
          </a:xfrm>
          <a:prstGeom prst="rect">
            <a:avLst/>
          </a:prstGeom>
          <a:solidFill>
            <a:schemeClr val="bg1">
              <a:lumMod val="75000"/>
            </a:schemeClr>
          </a:solidFill>
        </p:spPr>
        <p:txBody>
          <a:bodyPr wrap="square" rtlCol="0">
            <a:spAutoFit/>
          </a:bodyPr>
          <a:lstStyle/>
          <a:p>
            <a:r>
              <a:rPr lang="en-GB" sz="2800" dirty="0" smtClean="0"/>
              <a:t>CARRERA MARBLE QUARRYING</a:t>
            </a:r>
            <a:endParaRPr lang="en-GB" sz="2800" dirty="0"/>
          </a:p>
        </p:txBody>
      </p:sp>
    </p:spTree>
    <p:extLst>
      <p:ext uri="{BB962C8B-B14F-4D97-AF65-F5344CB8AC3E}">
        <p14:creationId xmlns:p14="http://schemas.microsoft.com/office/powerpoint/2010/main" val="3495957823"/>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38847" y="980727"/>
            <a:ext cx="8136904" cy="5293757"/>
          </a:xfrm>
          <a:prstGeom prst="rect">
            <a:avLst/>
          </a:prstGeom>
          <a:noFill/>
        </p:spPr>
        <p:txBody>
          <a:bodyPr wrap="square" rtlCol="0">
            <a:spAutoFit/>
          </a:bodyPr>
          <a:lstStyle/>
          <a:p>
            <a:r>
              <a:rPr lang="en-GB" sz="3200" dirty="0" smtClean="0"/>
              <a:t>Exercise:</a:t>
            </a:r>
          </a:p>
          <a:p>
            <a:endParaRPr lang="en-GB" dirty="0"/>
          </a:p>
          <a:p>
            <a:r>
              <a:rPr lang="en-GB" dirty="0" smtClean="0"/>
              <a:t>1. List the 3 types of Rock classification – Give examples of all three.</a:t>
            </a:r>
          </a:p>
          <a:p>
            <a:pPr marL="342900" indent="-342900">
              <a:buAutoNum type="arabicPeriod"/>
            </a:pPr>
            <a:endParaRPr lang="en-GB" dirty="0" smtClean="0"/>
          </a:p>
          <a:p>
            <a:endParaRPr lang="en-GB" dirty="0"/>
          </a:p>
          <a:p>
            <a:r>
              <a:rPr lang="en-GB" dirty="0" smtClean="0"/>
              <a:t>2. Describe the difference between Intrusive and Extrusive strata of magmatic </a:t>
            </a:r>
          </a:p>
          <a:p>
            <a:r>
              <a:rPr lang="en-GB" dirty="0"/>
              <a:t> </a:t>
            </a:r>
            <a:r>
              <a:rPr lang="en-GB" dirty="0" smtClean="0"/>
              <a:t>   origin. What does granular size tell us about the </a:t>
            </a:r>
            <a:r>
              <a:rPr lang="en-GB" dirty="0"/>
              <a:t> </a:t>
            </a:r>
            <a:r>
              <a:rPr lang="en-GB" dirty="0" smtClean="0"/>
              <a:t>crystallisation process? </a:t>
            </a:r>
          </a:p>
          <a:p>
            <a:endParaRPr lang="en-GB" dirty="0" smtClean="0"/>
          </a:p>
          <a:p>
            <a:endParaRPr lang="en-GB" dirty="0"/>
          </a:p>
          <a:p>
            <a:r>
              <a:rPr lang="en-GB" dirty="0" smtClean="0"/>
              <a:t>3. List the grain size sub-divisions of the rocks originating from eroded sediment.</a:t>
            </a:r>
          </a:p>
          <a:p>
            <a:endParaRPr lang="en-GB" dirty="0" smtClean="0"/>
          </a:p>
          <a:p>
            <a:endParaRPr lang="en-GB" dirty="0"/>
          </a:p>
          <a:p>
            <a:r>
              <a:rPr lang="en-GB" dirty="0" smtClean="0"/>
              <a:t>4. What is the difference between Clastic and Non-Clastic?</a:t>
            </a:r>
          </a:p>
          <a:p>
            <a:endParaRPr lang="en-GB" dirty="0" smtClean="0"/>
          </a:p>
          <a:p>
            <a:endParaRPr lang="en-GB" dirty="0"/>
          </a:p>
          <a:p>
            <a:r>
              <a:rPr lang="en-GB" dirty="0" smtClean="0"/>
              <a:t>5. Distinguish between Regional and Contact Metamorphism.</a:t>
            </a:r>
          </a:p>
          <a:p>
            <a:endParaRPr lang="en-GB" dirty="0"/>
          </a:p>
          <a:p>
            <a:endParaRPr lang="en-GB" dirty="0"/>
          </a:p>
        </p:txBody>
      </p:sp>
      <p:sp>
        <p:nvSpPr>
          <p:cNvPr id="3" name="TextBox 2"/>
          <p:cNvSpPr txBox="1"/>
          <p:nvPr/>
        </p:nvSpPr>
        <p:spPr>
          <a:xfrm>
            <a:off x="1043608" y="2132856"/>
            <a:ext cx="7200800" cy="276999"/>
          </a:xfrm>
          <a:prstGeom prst="rect">
            <a:avLst/>
          </a:prstGeom>
          <a:noFill/>
        </p:spPr>
        <p:txBody>
          <a:bodyPr wrap="square" rtlCol="0">
            <a:spAutoFit/>
          </a:bodyPr>
          <a:lstStyle/>
          <a:p>
            <a:r>
              <a:rPr lang="en-GB" sz="1200" dirty="0" smtClean="0"/>
              <a:t>Igneous, sedimentary, metamorphic  - basalt, sandstone, slate</a:t>
            </a:r>
            <a:endParaRPr lang="en-GB" sz="1200" dirty="0"/>
          </a:p>
        </p:txBody>
      </p:sp>
      <p:sp>
        <p:nvSpPr>
          <p:cNvPr id="5" name="TextBox 4"/>
          <p:cNvSpPr txBox="1"/>
          <p:nvPr/>
        </p:nvSpPr>
        <p:spPr>
          <a:xfrm>
            <a:off x="899592" y="3162683"/>
            <a:ext cx="7704856" cy="276999"/>
          </a:xfrm>
          <a:prstGeom prst="rect">
            <a:avLst/>
          </a:prstGeom>
          <a:noFill/>
        </p:spPr>
        <p:txBody>
          <a:bodyPr wrap="square" rtlCol="0">
            <a:spAutoFit/>
          </a:bodyPr>
          <a:lstStyle/>
          <a:p>
            <a:r>
              <a:rPr lang="en-GB" sz="1200" dirty="0" smtClean="0"/>
              <a:t>Underground and unseen or on surface emergence. Large grain size indicate slower cool rates</a:t>
            </a:r>
            <a:endParaRPr lang="en-GB" sz="1200" dirty="0"/>
          </a:p>
        </p:txBody>
      </p:sp>
      <p:sp>
        <p:nvSpPr>
          <p:cNvPr id="6" name="TextBox 5"/>
          <p:cNvSpPr txBox="1"/>
          <p:nvPr/>
        </p:nvSpPr>
        <p:spPr>
          <a:xfrm>
            <a:off x="899592" y="4005064"/>
            <a:ext cx="7632848" cy="276999"/>
          </a:xfrm>
          <a:prstGeom prst="rect">
            <a:avLst/>
          </a:prstGeom>
          <a:noFill/>
        </p:spPr>
        <p:txBody>
          <a:bodyPr wrap="square" rtlCol="0">
            <a:spAutoFit/>
          </a:bodyPr>
          <a:lstStyle/>
          <a:p>
            <a:r>
              <a:rPr lang="en-GB" sz="1200" dirty="0" err="1" smtClean="0"/>
              <a:t>Rudaceous</a:t>
            </a:r>
            <a:r>
              <a:rPr lang="en-GB" sz="1200" dirty="0" smtClean="0"/>
              <a:t>, </a:t>
            </a:r>
            <a:r>
              <a:rPr lang="en-GB" sz="1200" dirty="0" err="1" smtClean="0"/>
              <a:t>Arenaceous</a:t>
            </a:r>
            <a:r>
              <a:rPr lang="en-GB" sz="1200" dirty="0" smtClean="0"/>
              <a:t> and Argillaceous</a:t>
            </a:r>
            <a:endParaRPr lang="en-GB" sz="1200" dirty="0"/>
          </a:p>
        </p:txBody>
      </p:sp>
      <p:sp>
        <p:nvSpPr>
          <p:cNvPr id="7" name="TextBox 6"/>
          <p:cNvSpPr txBox="1"/>
          <p:nvPr/>
        </p:nvSpPr>
        <p:spPr>
          <a:xfrm>
            <a:off x="971600" y="4869160"/>
            <a:ext cx="2700300" cy="276999"/>
          </a:xfrm>
          <a:prstGeom prst="rect">
            <a:avLst/>
          </a:prstGeom>
          <a:noFill/>
        </p:spPr>
        <p:txBody>
          <a:bodyPr wrap="square" rtlCol="0">
            <a:spAutoFit/>
          </a:bodyPr>
          <a:lstStyle/>
          <a:p>
            <a:r>
              <a:rPr lang="en-GB" sz="1200" dirty="0" smtClean="0"/>
              <a:t>Visible grain in Clastic sediment</a:t>
            </a:r>
            <a:endParaRPr lang="en-GB" sz="1200" dirty="0"/>
          </a:p>
        </p:txBody>
      </p:sp>
      <p:sp>
        <p:nvSpPr>
          <p:cNvPr id="8" name="TextBox 7"/>
          <p:cNvSpPr txBox="1"/>
          <p:nvPr/>
        </p:nvSpPr>
        <p:spPr>
          <a:xfrm>
            <a:off x="899592" y="5661248"/>
            <a:ext cx="5544616" cy="276999"/>
          </a:xfrm>
          <a:prstGeom prst="rect">
            <a:avLst/>
          </a:prstGeom>
          <a:noFill/>
        </p:spPr>
        <p:txBody>
          <a:bodyPr wrap="square" rtlCol="0">
            <a:spAutoFit/>
          </a:bodyPr>
          <a:lstStyle/>
          <a:p>
            <a:r>
              <a:rPr lang="en-GB" sz="1200" dirty="0" smtClean="0"/>
              <a:t>Wider area or localised around an intrusion</a:t>
            </a:r>
            <a:endParaRPr lang="en-GB" sz="1200" dirty="0"/>
          </a:p>
        </p:txBody>
      </p:sp>
    </p:spTree>
    <p:extLst>
      <p:ext uri="{BB962C8B-B14F-4D97-AF65-F5344CB8AC3E}">
        <p14:creationId xmlns:p14="http://schemas.microsoft.com/office/powerpoint/2010/main" val="20260564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7517</TotalTime>
  <Words>6502</Words>
  <Application>Microsoft Office PowerPoint</Application>
  <PresentationFormat>On-screen Show (4:3)</PresentationFormat>
  <Paragraphs>856</Paragraphs>
  <Slides>96</Slides>
  <Notes>0</Notes>
  <HiddenSlides>11</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96</vt:i4>
      </vt:variant>
    </vt:vector>
  </HeadingPairs>
  <TitlesOfParts>
    <vt:vector size="105" baseType="lpstr">
      <vt:lpstr>Arial</vt:lpstr>
      <vt:lpstr>Calibri</vt:lpstr>
      <vt:lpstr>Constantia</vt:lpstr>
      <vt:lpstr>Lucida Sans Unicode</vt:lpstr>
      <vt:lpstr>Times New Roman</vt:lpstr>
      <vt:lpstr>Wingdings</vt:lpstr>
      <vt:lpstr>Wingdings 2</vt:lpstr>
      <vt:lpstr>Flow</vt:lpstr>
      <vt:lpstr>Document</vt:lpstr>
      <vt:lpstr>First principles - Geological Classifications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Geological Classifications</dc:title>
  <dc:creator>Nantel, Allan</dc:creator>
  <cp:lastModifiedBy>Alan Nantel</cp:lastModifiedBy>
  <cp:revision>445</cp:revision>
  <cp:lastPrinted>2019-10-10T11:10:37Z</cp:lastPrinted>
  <dcterms:created xsi:type="dcterms:W3CDTF">2013-07-17T14:05:42Z</dcterms:created>
  <dcterms:modified xsi:type="dcterms:W3CDTF">2019-10-17T12:57:56Z</dcterms:modified>
</cp:coreProperties>
</file>