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67" r:id="rId4"/>
    <p:sldId id="257" r:id="rId6"/>
    <p:sldId id="258" r:id="rId7"/>
    <p:sldId id="259" r:id="rId8"/>
    <p:sldId id="260" r:id="rId9"/>
    <p:sldId id="261" r:id="rId10"/>
    <p:sldId id="262" r:id="rId11"/>
    <p:sldId id="263"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59" d="100"/>
          <a:sy n="59" d="100"/>
        </p:scale>
        <p:origin x="7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8D6982-B5B9-4F83-9F2D-A227F0D81105}" type="datetimeFigureOut">
              <a:rPr lang="en-IN" smtClean="0"/>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1A46BA-1E72-4C88-8305-E5A5B6B823AE}"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initial stage of this journey introduced a critical review of health and safety in my housekeeping responsibilities. This short description will briefly introduce the fundamental actions and emphasize their importance in our everyday tasks. Recognizing the importance of protection needs to comprise valuable insights from industry information and exceptional practices, not only most effective within industry standards but consistent with enterprise best practices. This active participation in these guidelines not only promotes personal well-being but also contributes substantially to the encompassing efficiency that I aspire to achieve in my housekeeping endeavors. This can collectively contribute to fostering a lifestyle of protection and excellence.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4C1A46BA-1E72-4C88-8305-E5A5B6B823AE}" type="slidenum">
              <a:rPr lang="en-IN" smtClean="0"/>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Based on enterprise records, I observe observable consequences of workplace well-being. The minimized accidents and incidents demonstrate the incident effects of our health and protection practices, growing an environment of safety and well-being.</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Organizations' health and safety practices are not only an exception as well as they are directly aligned with the exceptional values ​​of the enterprise. Incorporating these practices contributes to assuring my team and visitors that we operate at the very best stage of safety, demonstrating the organization's commitment to excellence and compliance. Compliance with those practices is not only a prison requirement as well it is the cornerstone of achieving and sustaining hospitality excellence. Secure and secure surroundings present a satisfying experience for guests and contribute substantially to the recognition and success of the Colchester A12 Premier Inn.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4C1A46BA-1E72-4C88-8305-E5A5B6B823AE}" type="slidenum">
              <a:rPr lang="en-IN" smtClean="0"/>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housekeeping policy prioritizes the welfare of guests through the steady practice of ringing and notification previous to coming into rooms. This increases transparency, admiration for visitor privacy, and safety. By reducing the ability for risks, ensures a secure and stable environment. Additionally, commitment to customized experiences is evident as we certify special requests with recognition, enhance procedure efficiencies, and increase overall guest satisfaction.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4C1A46BA-1E72-4C88-8305-E5A5B6B823AE}" type="slidenum">
              <a:rPr lang="en-IN" smtClean="0"/>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Slide 5 carefully describes the organization's systematic cleaning sequence, reflecting the organized approach of our housekeeping crew. With an emphasis on reducing the backlog, offer efficiency while renovating. A hygienic environment is created with the aid of taking unique care of area high-touch surfaces. This holistic technique is in keeping with the organization's dedication to performance and cleanliness, the necessary facilities to provide hygiene, and the remarkable visitor experience at the Colchester A12 Premier Inn.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4C1A46BA-1E72-4C88-8305-E5A5B6B823AE}" type="slidenum">
              <a:rPr lang="en-IN" smtClean="0"/>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Slide 6 highlights the importance of proper practices within the use of bedding and linens. Emphasis on the right lifting techniques improves the well-being of the housekeeping crew. Placing used clothes at once into targeted laundry baggage ensures hygiene and stops cross-defect. These practices are in line with our commitment to preserving the best standards of institutional fitness and hygiene at the Colchester A12 Premier Inn and contributing to a high-quality visitor experience.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4C1A46BA-1E72-4C88-8305-E5A5B6B823AE}" type="slidenum">
              <a:rPr lang="en-IN" smtClean="0"/>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Slide 7 highlights the necessities of toilet hygiene. Reflecting the organization's dedication to guest well-being and a clean and healthy environment. Careful disinfection ensures easy and hygienic toilets. These strategies contribute to making a positive and safe guest experience.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4C1A46BA-1E72-4C88-8305-E5A5B6B823AE}" type="slidenum">
              <a:rPr lang="en-IN" smtClean="0"/>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Slide 8 provides critical instructions for equipment operation and protection. Emphasizing the significance of prepared preservation carts underscores housekeepers' dedication to removing risks and enhancing efficiency. Regular wheel and brake inspections underscore our commitment to ensuring safe device operation. Clear communication on the proper use and renovation of vacuum cleaners and cleaning answers aligns with our dedication to protection and efficiency, permitting clean house responsibilities and security in Colchester A12 Premier Inn.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4C1A46BA-1E72-4C88-8305-E5A5B6B823AE}" type="slidenum">
              <a:rPr lang="en-IN" smtClean="0"/>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Slide 9 discusses unique room cleansing challenges, and prioritizing safety for the housekeeping group. Proactive response to slip and fall risks demonstrate commitment to presenting safe surroundings for the crew and visitors. Reducing the chance of chemical publicity via Private Protective Equipment (PPE) underscores team dedication to safety measures. Preventing lifting risks through teamwork and mechanical help ensures a safe and collaborative method, contributing to a safe environment at the Colchester A12 Premier Inn.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4C1A46BA-1E72-4C88-8305-E5A5B6B823AE}" type="slidenum">
              <a:rPr lang="en-IN" smtClean="0"/>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Slide 10 introduces the crucial concept of employee engagement in health and protection. A feeling of ownership is fostered in maintaining safe surroundings by emphasizing the individual responsibility of each group member. The study emphasizes the importance of collaborating in protection measures, encouraging collaborative efforts among group members. Through statistics and examples that display the high-quality outcomes of worker engagement, display the tangible blessings of a dedicated and engaged crew in terms of health and safety standards that might be held at the Colchester A12 Premier Inn.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4C1A46BA-1E72-4C88-8305-E5A5B6B823AE}"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163B05A-F7C3-409C-8359-39892B146E78}" type="datetimeFigureOut">
              <a:rPr lang="en-IN" smtClean="0"/>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2BDBA01-523A-4C18-BB1D-1CB2EB6FE9DD}"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C163B05A-F7C3-409C-8359-39892B146E78}"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C163B05A-F7C3-409C-8359-39892B146E78}"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C163B05A-F7C3-409C-8359-39892B146E78}"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C163B05A-F7C3-409C-8359-39892B146E78}"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63B05A-F7C3-409C-8359-39892B146E78}" type="datetimeFigureOut">
              <a:rPr lang="en-IN" smtClean="0"/>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3B05A-F7C3-409C-8359-39892B146E78}" type="datetimeFigureOut">
              <a:rPr lang="en-IN" smtClean="0"/>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163B05A-F7C3-409C-8359-39892B146E78}"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163B05A-F7C3-409C-8359-39892B146E78}"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163B05A-F7C3-409C-8359-39892B146E78}"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C163B05A-F7C3-409C-8359-39892B146E78}"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panose="020B0604020202020204"/>
                <a:cs typeface="Arial" panose="020B0604020202020204"/>
              </a:rPr>
              <a:t>“</a:t>
            </a:r>
            <a:endParaRPr lang="en-US" sz="9600" b="0" i="0" dirty="0">
              <a:solidFill>
                <a:schemeClr val="accent1">
                  <a:lumMod val="60000"/>
                  <a:lumOff val="40000"/>
                </a:schemeClr>
              </a:solidFill>
              <a:latin typeface="Arial" panose="020B0604020202020204"/>
              <a:cs typeface="Arial" panose="020B0604020202020204"/>
            </a:endParaRP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panose="020B0604020202020204"/>
                <a:cs typeface="Arial" panose="020B0604020202020204"/>
              </a:rPr>
              <a:t>”</a:t>
            </a:r>
            <a:endParaRPr lang="en-US" sz="9600" b="0" i="0" dirty="0">
              <a:solidFill>
                <a:schemeClr val="accent1">
                  <a:lumMod val="60000"/>
                  <a:lumOff val="40000"/>
                </a:schemeClr>
              </a:solidFill>
              <a:latin typeface="Arial" panose="020B0604020202020204"/>
              <a:cs typeface="Arial" panose="020B0604020202020204"/>
            </a:endParaRP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C163B05A-F7C3-409C-8359-39892B146E78}"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C163B05A-F7C3-409C-8359-39892B146E78}"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63B05A-F7C3-409C-8359-39892B146E78}"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63B05A-F7C3-409C-8359-39892B146E78}" type="datetimeFigureOut">
              <a:rPr lang="en-IN" smtClean="0"/>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163B05A-F7C3-409C-8359-39892B146E78}"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163B05A-F7C3-409C-8359-39892B146E78}"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2BDBA01-523A-4C18-BB1D-1CB2EB6FE9DD}"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image" Target="../media/image1.jpe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8">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163B05A-F7C3-409C-8359-39892B146E78}" type="datetimeFigureOut">
              <a:rPr lang="en-IN" smtClean="0"/>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2BDBA01-523A-4C18-BB1D-1CB2EB6FE9DD}" type="slidenum">
              <a:rPr lang="en-IN" smtClean="0"/>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065589"/>
            <a:ext cx="8825658" cy="2363411"/>
          </a:xfrm>
        </p:spPr>
        <p:txBody>
          <a:bodyPr>
            <a:normAutofit/>
          </a:bodyPr>
          <a:lstStyle/>
          <a:p>
            <a:pPr algn="ctr"/>
            <a:r>
              <a:rPr lang="en-US" dirty="0"/>
              <a:t>Housekeeping Health and Safety Guide</a:t>
            </a:r>
            <a:endParaRPr lang="en-IN" dirty="0"/>
          </a:p>
        </p:txBody>
      </p:sp>
      <p:sp>
        <p:nvSpPr>
          <p:cNvPr id="3" name="Subtitle 2"/>
          <p:cNvSpPr>
            <a:spLocks noGrp="1"/>
          </p:cNvSpPr>
          <p:nvPr>
            <p:ph type="subTitle" idx="1"/>
          </p:nvPr>
        </p:nvSpPr>
        <p:spPr>
          <a:xfrm>
            <a:off x="1470641" y="4799151"/>
            <a:ext cx="8825658" cy="861420"/>
          </a:xfrm>
        </p:spPr>
        <p:txBody>
          <a:bodyPr>
            <a:normAutofit fontScale="60000"/>
          </a:bodyPr>
          <a:lstStyle/>
          <a:p>
            <a:pPr algn="ctr"/>
            <a:r>
              <a:rPr lang="en-IN" dirty="0"/>
              <a:t>Student Name- Mircea Catalin Leva</a:t>
            </a:r>
            <a:endParaRPr lang="en-IN" dirty="0"/>
          </a:p>
          <a:p>
            <a:pPr algn="ctr"/>
            <a:r>
              <a:rPr lang="en-IN" dirty="0"/>
              <a:t>Student ID- 2244690</a:t>
            </a:r>
            <a:endParaRPr lang="en-IN" dirty="0"/>
          </a:p>
          <a:p>
            <a:pPr algn="ctr"/>
            <a:r>
              <a:rPr lang="en-IN" dirty="0"/>
              <a:t>Module leader : Natalie Brailsford</a:t>
            </a:r>
            <a:endParaRPr lang="en-IN" dirty="0"/>
          </a:p>
        </p:txBody>
      </p:sp>
      <p:sp>
        <p:nvSpPr>
          <p:cNvPr id="4" name="TextBox 3"/>
          <p:cNvSpPr txBox="1"/>
          <p:nvPr/>
        </p:nvSpPr>
        <p:spPr>
          <a:xfrm>
            <a:off x="2612572" y="3733858"/>
            <a:ext cx="6803571" cy="954107"/>
          </a:xfrm>
          <a:prstGeom prst="rect">
            <a:avLst/>
          </a:prstGeom>
          <a:noFill/>
        </p:spPr>
        <p:txBody>
          <a:bodyPr wrap="square" rtlCol="0">
            <a:spAutoFit/>
          </a:bodyPr>
          <a:lstStyle/>
          <a:p>
            <a:pPr algn="ctr"/>
            <a:r>
              <a:rPr lang="en-US" sz="2800" b="1" dirty="0">
                <a:solidFill>
                  <a:schemeClr val="bg1"/>
                </a:solidFill>
              </a:rPr>
              <a:t>Ensuring a Safe and Secure Environment</a:t>
            </a:r>
            <a:endParaRPr lang="en-US" sz="28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Introduction</a:t>
            </a:r>
            <a:endParaRPr lang="en-IN" dirty="0"/>
          </a:p>
        </p:txBody>
      </p:sp>
      <p:sp>
        <p:nvSpPr>
          <p:cNvPr id="3" name="Content Placeholder 2"/>
          <p:cNvSpPr>
            <a:spLocks noGrp="1"/>
          </p:cNvSpPr>
          <p:nvPr>
            <p:ph idx="1"/>
          </p:nvPr>
        </p:nvSpPr>
        <p:spPr/>
        <p:txBody>
          <a:bodyPr/>
          <a:lstStyle/>
          <a:p>
            <a:r>
              <a:rPr lang="en-US" dirty="0"/>
              <a:t>The housekeeping practice at Colchester A12 Premier Inn discovered the critical role of health and safety in housekeeping tasks.</a:t>
            </a:r>
            <a:endParaRPr lang="en-US" dirty="0"/>
          </a:p>
          <a:p>
            <a:r>
              <a:rPr lang="en-US" dirty="0"/>
              <a:t>Emphasize the paramount significance of health and safety practices in the housekeeping department, emphasizing the crucial role they play in day-to-day operations.</a:t>
            </a:r>
            <a:endParaRPr lang="en-US" dirty="0"/>
          </a:p>
          <a:p>
            <a:r>
              <a:rPr lang="en-US" dirty="0"/>
              <a:t>Meet with industry information and quality practices, reinforcing that this method to safety excellence is aligned with enterprise requirements.</a:t>
            </a:r>
            <a:endParaRPr lang="en-US" dirty="0"/>
          </a:p>
          <a:p>
            <a:endParaRPr lang="en-US" dirty="0"/>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i="0" u="none" strike="noStrike" dirty="0">
                <a:solidFill>
                  <a:schemeClr val="bg1"/>
                </a:solidFill>
                <a:effectLst/>
              </a:rPr>
              <a:t> Importance of Health and Safety</a:t>
            </a:r>
            <a:endParaRPr lang="en-IN" sz="6000" dirty="0">
              <a:solidFill>
                <a:schemeClr val="bg1"/>
              </a:solidFill>
            </a:endParaRPr>
          </a:p>
        </p:txBody>
      </p:sp>
      <p:sp>
        <p:nvSpPr>
          <p:cNvPr id="3" name="Content Placeholder 2"/>
          <p:cNvSpPr>
            <a:spLocks noGrp="1"/>
          </p:cNvSpPr>
          <p:nvPr>
            <p:ph idx="1"/>
          </p:nvPr>
        </p:nvSpPr>
        <p:spPr>
          <a:xfrm>
            <a:off x="6226629" y="2570843"/>
            <a:ext cx="5452156" cy="3416300"/>
          </a:xfrm>
        </p:spPr>
        <p:txBody>
          <a:bodyPr>
            <a:normAutofit fontScale="85000"/>
          </a:bodyPr>
          <a:lstStyle/>
          <a:p>
            <a:r>
              <a:rPr lang="en-US" dirty="0"/>
              <a:t>The reduction of injuries from enterprise records demonstrates the effect of health and protection and ensures a more secure environment </a:t>
            </a:r>
            <a:endParaRPr lang="en-US" dirty="0"/>
          </a:p>
          <a:p>
            <a:r>
              <a:rPr lang="en-US" dirty="0"/>
              <a:t>These housekeeping practices include cleaning and checking with the quality requirements in the enterprise, assuring the most protection for the crew and guests. </a:t>
            </a:r>
            <a:endParaRPr lang="en-US" dirty="0"/>
          </a:p>
          <a:p>
            <a:r>
              <a:rPr lang="en-US" dirty="0"/>
              <a:t>compliance with these practices goes beyond rules and demonstrates hospitality excellence </a:t>
            </a:r>
            <a:endParaRPr lang="en-US" dirty="0"/>
          </a:p>
          <a:p>
            <a:r>
              <a:rPr lang="en-US" dirty="0"/>
              <a:t>A secure landscape not only meets with standards as well as enhances the guest experience, that crucial to the fulfillment of the Colchester A12 Premier Inn. </a:t>
            </a:r>
            <a:endParaRPr lang="en-US" dirty="0"/>
          </a:p>
          <a:p>
            <a:endParaRPr lang="en-US" dirty="0"/>
          </a:p>
          <a:p>
            <a:endParaRPr lang="en-IN" dirty="0"/>
          </a:p>
        </p:txBody>
      </p:sp>
      <p:pic>
        <p:nvPicPr>
          <p:cNvPr id="4" name="Picture 3"/>
          <p:cNvPicPr>
            <a:picLocks noChangeAspect="1"/>
          </p:cNvPicPr>
          <p:nvPr/>
        </p:nvPicPr>
        <p:blipFill>
          <a:blip r:embed="rId1"/>
          <a:stretch>
            <a:fillRect/>
          </a:stretch>
        </p:blipFill>
        <p:spPr>
          <a:xfrm>
            <a:off x="643844" y="2714624"/>
            <a:ext cx="5217014" cy="2521404"/>
          </a:xfrm>
          <a:prstGeom prst="rect">
            <a:avLst/>
          </a:prstGeom>
        </p:spPr>
      </p:pic>
      <p:sp>
        <p:nvSpPr>
          <p:cNvPr id="5" name="TextBox 4"/>
          <p:cNvSpPr txBox="1"/>
          <p:nvPr/>
        </p:nvSpPr>
        <p:spPr>
          <a:xfrm>
            <a:off x="870857" y="5573486"/>
            <a:ext cx="4201886" cy="646331"/>
          </a:xfrm>
          <a:prstGeom prst="rect">
            <a:avLst/>
          </a:prstGeom>
          <a:noFill/>
        </p:spPr>
        <p:txBody>
          <a:bodyPr wrap="square" rtlCol="0">
            <a:spAutoFit/>
          </a:bodyPr>
          <a:lstStyle/>
          <a:p>
            <a:pPr algn="ctr"/>
            <a:r>
              <a:rPr lang="en-IN" dirty="0"/>
              <a:t>Figure 1: Housekeeping Practices</a:t>
            </a:r>
            <a:endParaRPr lang="en-IN" dirty="0"/>
          </a:p>
          <a:p>
            <a:pPr algn="ctr"/>
            <a:r>
              <a:rPr lang="en-IN" dirty="0"/>
              <a:t>(Source: </a:t>
            </a:r>
            <a:r>
              <a:rPr lang="en-IN" dirty="0" err="1"/>
              <a:t>Aagaard</a:t>
            </a:r>
            <a:r>
              <a:rPr lang="en-IN" dirty="0"/>
              <a:t> 2023)</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rtl="0">
              <a:spcBef>
                <a:spcPts val="0"/>
              </a:spcBef>
              <a:spcAft>
                <a:spcPts val="0"/>
              </a:spcAft>
            </a:pPr>
            <a:r>
              <a:rPr lang="en-IN" i="0" u="none" strike="noStrike" dirty="0">
                <a:solidFill>
                  <a:schemeClr val="bg1"/>
                </a:solidFill>
                <a:effectLst/>
              </a:rPr>
              <a:t>Room Entry Protocol</a:t>
            </a:r>
            <a:endParaRPr lang="en-IN" sz="6000" dirty="0">
              <a:solidFill>
                <a:schemeClr val="bg1"/>
              </a:solidFill>
            </a:endParaRPr>
          </a:p>
        </p:txBody>
      </p:sp>
      <p:sp>
        <p:nvSpPr>
          <p:cNvPr id="3" name="Content Placeholder 2"/>
          <p:cNvSpPr>
            <a:spLocks noGrp="1"/>
          </p:cNvSpPr>
          <p:nvPr>
            <p:ph idx="1"/>
          </p:nvPr>
        </p:nvSpPr>
        <p:spPr>
          <a:xfrm>
            <a:off x="599784" y="2668815"/>
            <a:ext cx="5332932" cy="3416300"/>
          </a:xfrm>
        </p:spPr>
        <p:txBody>
          <a:bodyPr>
            <a:normAutofit fontScale="92500" lnSpcReduction="10000"/>
          </a:bodyPr>
          <a:lstStyle/>
          <a:p>
            <a:r>
              <a:rPr lang="en-US" dirty="0"/>
              <a:t>Adherence to knock and announce protocols ensures transparency and recognition.</a:t>
            </a:r>
            <a:endParaRPr lang="en-US" dirty="0"/>
          </a:p>
          <a:p>
            <a:r>
              <a:rPr lang="en-US" dirty="0"/>
              <a:t>Increases guest safety and privacy by minimizing risk.</a:t>
            </a:r>
            <a:endParaRPr lang="en-US" dirty="0"/>
          </a:p>
          <a:p>
            <a:r>
              <a:rPr lang="en-US" dirty="0"/>
              <a:t>When special requests are certified via receipts, it indicates a visitor-oriented service.</a:t>
            </a:r>
            <a:endParaRPr lang="en-US" dirty="0"/>
          </a:p>
          <a:p>
            <a:r>
              <a:rPr lang="en-US" dirty="0"/>
              <a:t>Simplifies the cleaning procedure for efficiency </a:t>
            </a:r>
            <a:endParaRPr lang="en-US" dirty="0"/>
          </a:p>
          <a:p>
            <a:r>
              <a:rPr lang="en-US" dirty="0"/>
              <a:t>Demonstrates dedication to customized experiences, growing overall operational performance, and guest pleasure.</a:t>
            </a:r>
            <a:endParaRPr lang="en-US" dirty="0"/>
          </a:p>
          <a:p>
            <a:endParaRPr lang="en-US" dirty="0"/>
          </a:p>
          <a:p>
            <a:endParaRPr lang="en-IN" dirty="0"/>
          </a:p>
        </p:txBody>
      </p:sp>
      <p:pic>
        <p:nvPicPr>
          <p:cNvPr id="4" name="Picture 3"/>
          <p:cNvPicPr>
            <a:picLocks noChangeAspect="1"/>
          </p:cNvPicPr>
          <p:nvPr/>
        </p:nvPicPr>
        <p:blipFill>
          <a:blip r:embed="rId1"/>
          <a:stretch>
            <a:fillRect/>
          </a:stretch>
        </p:blipFill>
        <p:spPr>
          <a:xfrm>
            <a:off x="7407072" y="2468032"/>
            <a:ext cx="2923472" cy="3416300"/>
          </a:xfrm>
          <a:prstGeom prst="rect">
            <a:avLst/>
          </a:prstGeom>
        </p:spPr>
      </p:pic>
      <p:sp>
        <p:nvSpPr>
          <p:cNvPr id="5" name="TextBox 4"/>
          <p:cNvSpPr txBox="1"/>
          <p:nvPr/>
        </p:nvSpPr>
        <p:spPr>
          <a:xfrm>
            <a:off x="6999514" y="5884332"/>
            <a:ext cx="3820886" cy="646331"/>
          </a:xfrm>
          <a:prstGeom prst="rect">
            <a:avLst/>
          </a:prstGeom>
          <a:noFill/>
        </p:spPr>
        <p:txBody>
          <a:bodyPr wrap="square" rtlCol="0">
            <a:spAutoFit/>
          </a:bodyPr>
          <a:lstStyle/>
          <a:p>
            <a:pPr algn="ctr"/>
            <a:r>
              <a:rPr lang="en-IN" dirty="0"/>
              <a:t>Figure 2: Room Entry </a:t>
            </a:r>
            <a:r>
              <a:rPr lang="en-IN" dirty="0" err="1"/>
              <a:t>Protols</a:t>
            </a:r>
            <a:endParaRPr lang="en-IN" dirty="0"/>
          </a:p>
          <a:p>
            <a:pPr algn="ctr"/>
            <a:r>
              <a:rPr lang="en-IN" dirty="0"/>
              <a:t>(Source: </a:t>
            </a:r>
            <a:r>
              <a:rPr lang="en-IN" dirty="0" err="1"/>
              <a:t>Jubaedah</a:t>
            </a:r>
            <a:r>
              <a:rPr lang="en-IN" dirty="0"/>
              <a:t> et al. 2020)</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838200"/>
            <a:ext cx="8761413" cy="842432"/>
          </a:xfrm>
        </p:spPr>
        <p:txBody>
          <a:bodyPr>
            <a:normAutofit/>
          </a:bodyPr>
          <a:lstStyle/>
          <a:p>
            <a:pPr algn="ctr" rtl="0">
              <a:spcBef>
                <a:spcPts val="0"/>
              </a:spcBef>
              <a:spcAft>
                <a:spcPts val="0"/>
              </a:spcAft>
            </a:pPr>
            <a:r>
              <a:rPr lang="en-IN" dirty="0"/>
              <a:t>Cleaning Sequence</a:t>
            </a:r>
            <a:endParaRPr lang="en-IN" dirty="0"/>
          </a:p>
        </p:txBody>
      </p:sp>
      <p:sp>
        <p:nvSpPr>
          <p:cNvPr id="3" name="Content Placeholder 2"/>
          <p:cNvSpPr>
            <a:spLocks noGrp="1"/>
          </p:cNvSpPr>
          <p:nvPr>
            <p:ph idx="1"/>
          </p:nvPr>
        </p:nvSpPr>
        <p:spPr>
          <a:xfrm>
            <a:off x="6188993" y="2603500"/>
            <a:ext cx="5127313" cy="3416300"/>
          </a:xfrm>
        </p:spPr>
        <p:txBody>
          <a:bodyPr>
            <a:normAutofit lnSpcReduction="10000"/>
          </a:bodyPr>
          <a:lstStyle/>
          <a:p>
            <a:r>
              <a:rPr lang="en-US" dirty="0"/>
              <a:t>An evaluation of the cleaning instructions shows a secure procedure (</a:t>
            </a:r>
            <a:r>
              <a:rPr lang="en-US" dirty="0" err="1"/>
              <a:t>Lv</a:t>
            </a:r>
            <a:r>
              <a:rPr lang="en-US" dirty="0"/>
              <a:t> and </a:t>
            </a:r>
            <a:r>
              <a:rPr lang="en-US" dirty="0" err="1"/>
              <a:t>Qiao</a:t>
            </a:r>
            <a:r>
              <a:rPr lang="en-US" dirty="0"/>
              <a:t> 2020).</a:t>
            </a:r>
            <a:endParaRPr lang="en-US" dirty="0"/>
          </a:p>
          <a:p>
            <a:r>
              <a:rPr lang="en-US" dirty="0"/>
              <a:t>Insist on reducing backlogs to improve efficiency.</a:t>
            </a:r>
            <a:endParaRPr lang="en-US" dirty="0"/>
          </a:p>
          <a:p>
            <a:r>
              <a:rPr lang="en-US" dirty="0"/>
              <a:t>Special attention to high-touched areas and surfaces for a hygienic environment.</a:t>
            </a:r>
            <a:endParaRPr lang="en-US" dirty="0"/>
          </a:p>
          <a:p>
            <a:r>
              <a:rPr lang="en-US" dirty="0"/>
              <a:t>The procedure guarantees wonderful cleaning in keeping with Colchester A12 Premier Inn’s commitment to guest satisfaction.</a:t>
            </a:r>
            <a:endParaRPr lang="en-US" dirty="0"/>
          </a:p>
          <a:p>
            <a:endParaRPr lang="en-US" dirty="0"/>
          </a:p>
          <a:p>
            <a:pPr marL="0" indent="0">
              <a:buNone/>
            </a:pPr>
            <a:endParaRPr lang="en-IN" dirty="0"/>
          </a:p>
        </p:txBody>
      </p:sp>
      <p:pic>
        <p:nvPicPr>
          <p:cNvPr id="4" name="Picture 3"/>
          <p:cNvPicPr>
            <a:picLocks noChangeAspect="1"/>
          </p:cNvPicPr>
          <p:nvPr/>
        </p:nvPicPr>
        <p:blipFill>
          <a:blip r:embed="rId1"/>
          <a:stretch>
            <a:fillRect/>
          </a:stretch>
        </p:blipFill>
        <p:spPr>
          <a:xfrm>
            <a:off x="755951" y="2614386"/>
            <a:ext cx="4630426" cy="3081339"/>
          </a:xfrm>
          <a:prstGeom prst="rect">
            <a:avLst/>
          </a:prstGeom>
        </p:spPr>
      </p:pic>
      <p:sp>
        <p:nvSpPr>
          <p:cNvPr id="5" name="TextBox 4"/>
          <p:cNvSpPr txBox="1"/>
          <p:nvPr/>
        </p:nvSpPr>
        <p:spPr>
          <a:xfrm>
            <a:off x="587829" y="5823857"/>
            <a:ext cx="4887685" cy="646331"/>
          </a:xfrm>
          <a:prstGeom prst="rect">
            <a:avLst/>
          </a:prstGeom>
          <a:noFill/>
        </p:spPr>
        <p:txBody>
          <a:bodyPr wrap="square" rtlCol="0">
            <a:spAutoFit/>
          </a:bodyPr>
          <a:lstStyle/>
          <a:p>
            <a:pPr algn="ctr"/>
            <a:r>
              <a:rPr lang="en-IN" dirty="0"/>
              <a:t>Figure 3: Cleaning Sequence</a:t>
            </a:r>
            <a:endParaRPr lang="en-IN" dirty="0"/>
          </a:p>
          <a:p>
            <a:pPr algn="ctr"/>
            <a:r>
              <a:rPr lang="en-IN" dirty="0"/>
              <a:t>(Source: </a:t>
            </a:r>
            <a:r>
              <a:rPr lang="en-US" dirty="0" err="1"/>
              <a:t>Lv</a:t>
            </a:r>
            <a:r>
              <a:rPr lang="en-US" dirty="0"/>
              <a:t> and </a:t>
            </a:r>
            <a:r>
              <a:rPr lang="en-US" dirty="0" err="1"/>
              <a:t>Qiao</a:t>
            </a:r>
            <a:r>
              <a:rPr lang="en-US" dirty="0"/>
              <a:t> 2020</a:t>
            </a:r>
            <a:r>
              <a:rPr lang="en-IN" dirty="0"/>
              <a:t>)</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rtl="0">
              <a:spcBef>
                <a:spcPts val="0"/>
              </a:spcBef>
              <a:spcAft>
                <a:spcPts val="0"/>
              </a:spcAft>
            </a:pPr>
            <a:r>
              <a:rPr lang="en-IN" dirty="0"/>
              <a:t>Bedding and Linen Handling</a:t>
            </a:r>
            <a:endParaRPr lang="en-IN" dirty="0"/>
          </a:p>
        </p:txBody>
      </p:sp>
      <p:sp>
        <p:nvSpPr>
          <p:cNvPr id="3" name="Content Placeholder 2"/>
          <p:cNvSpPr>
            <a:spLocks noGrp="1"/>
          </p:cNvSpPr>
          <p:nvPr>
            <p:ph idx="1"/>
          </p:nvPr>
        </p:nvSpPr>
        <p:spPr>
          <a:xfrm>
            <a:off x="1154955" y="2603500"/>
            <a:ext cx="5104332" cy="3416300"/>
          </a:xfrm>
        </p:spPr>
        <p:txBody>
          <a:bodyPr>
            <a:normAutofit fontScale="92500"/>
          </a:bodyPr>
          <a:lstStyle/>
          <a:p>
            <a:pPr algn="just" rtl="0">
              <a:spcBef>
                <a:spcPts val="0"/>
              </a:spcBef>
              <a:spcAft>
                <a:spcPts val="0"/>
              </a:spcAft>
            </a:pPr>
            <a:r>
              <a:rPr lang="en-US" dirty="0"/>
              <a:t> Emphasis on right lifting techniques focuses housekeeping team a well-being.</a:t>
            </a:r>
            <a:endParaRPr lang="en-US" dirty="0"/>
          </a:p>
          <a:p>
            <a:pPr algn="just" rtl="0">
              <a:spcBef>
                <a:spcPts val="0"/>
              </a:spcBef>
              <a:spcAft>
                <a:spcPts val="0"/>
              </a:spcAft>
            </a:pPr>
            <a:r>
              <a:rPr lang="en-US" dirty="0"/>
              <a:t>Direct placement of used lines into designed laundry bags ensures cleanliness. </a:t>
            </a:r>
            <a:endParaRPr lang="en-US" dirty="0"/>
          </a:p>
          <a:p>
            <a:pPr algn="just" rtl="0">
              <a:spcBef>
                <a:spcPts val="0"/>
              </a:spcBef>
              <a:spcAft>
                <a:spcPts val="0"/>
              </a:spcAft>
            </a:pPr>
            <a:r>
              <a:rPr lang="en-US" dirty="0"/>
              <a:t>Practices aimed toward preventing cross-contamination are steady with high standards of cleanliness (</a:t>
            </a:r>
            <a:r>
              <a:rPr lang="en-US" dirty="0" err="1"/>
              <a:t>Ovuru</a:t>
            </a:r>
            <a:r>
              <a:rPr lang="en-US" dirty="0"/>
              <a:t> et al. 2023).</a:t>
            </a:r>
            <a:endParaRPr lang="en-US" dirty="0"/>
          </a:p>
          <a:p>
            <a:pPr algn="just" rtl="0">
              <a:spcBef>
                <a:spcPts val="0"/>
              </a:spcBef>
              <a:spcAft>
                <a:spcPts val="0"/>
              </a:spcAft>
            </a:pPr>
            <a:r>
              <a:rPr lang="en-US" dirty="0"/>
              <a:t>Demonstrates a commitment to persistent excellence in group health at Colchester A12 Premier Inn.</a:t>
            </a:r>
            <a:endParaRPr lang="en-US" dirty="0"/>
          </a:p>
          <a:p>
            <a:pPr marL="0" indent="0" algn="just" rtl="0">
              <a:spcBef>
                <a:spcPts val="0"/>
              </a:spcBef>
              <a:spcAft>
                <a:spcPts val="0"/>
              </a:spcAft>
              <a:buNone/>
            </a:pPr>
            <a:br>
              <a:rPr lang="en-US" dirty="0"/>
            </a:br>
            <a:endParaRPr lang="en-US" dirty="0"/>
          </a:p>
          <a:p>
            <a:pPr algn="just" rtl="0">
              <a:spcBef>
                <a:spcPts val="0"/>
              </a:spcBef>
              <a:spcAft>
                <a:spcPts val="0"/>
              </a:spcAft>
            </a:pPr>
            <a:endParaRPr lang="en-IN" dirty="0"/>
          </a:p>
        </p:txBody>
      </p:sp>
      <p:pic>
        <p:nvPicPr>
          <p:cNvPr id="4" name="Picture 3"/>
          <p:cNvPicPr>
            <a:picLocks noChangeAspect="1"/>
          </p:cNvPicPr>
          <p:nvPr/>
        </p:nvPicPr>
        <p:blipFill>
          <a:blip r:embed="rId1"/>
          <a:stretch>
            <a:fillRect/>
          </a:stretch>
        </p:blipFill>
        <p:spPr>
          <a:xfrm>
            <a:off x="7170283" y="2526845"/>
            <a:ext cx="3595688" cy="2693295"/>
          </a:xfrm>
          <a:prstGeom prst="rect">
            <a:avLst/>
          </a:prstGeom>
        </p:spPr>
      </p:pic>
      <p:sp>
        <p:nvSpPr>
          <p:cNvPr id="5" name="TextBox 4"/>
          <p:cNvSpPr txBox="1"/>
          <p:nvPr/>
        </p:nvSpPr>
        <p:spPr>
          <a:xfrm>
            <a:off x="6934200" y="5529943"/>
            <a:ext cx="4201886" cy="923330"/>
          </a:xfrm>
          <a:prstGeom prst="rect">
            <a:avLst/>
          </a:prstGeom>
          <a:noFill/>
        </p:spPr>
        <p:txBody>
          <a:bodyPr wrap="square" rtlCol="0">
            <a:spAutoFit/>
          </a:bodyPr>
          <a:lstStyle/>
          <a:p>
            <a:pPr algn="ctr"/>
            <a:r>
              <a:rPr lang="en-IN" dirty="0"/>
              <a:t>Figure 4: Bedding and Linen Handling</a:t>
            </a:r>
            <a:endParaRPr lang="en-IN" dirty="0"/>
          </a:p>
          <a:p>
            <a:pPr algn="ctr"/>
            <a:r>
              <a:rPr lang="en-IN" dirty="0"/>
              <a:t>(Source: </a:t>
            </a:r>
            <a:r>
              <a:rPr lang="en-US" dirty="0" err="1"/>
              <a:t>Ovuru</a:t>
            </a:r>
            <a:r>
              <a:rPr lang="en-US" dirty="0"/>
              <a:t> et al. 2023</a:t>
            </a:r>
            <a:r>
              <a:rPr lang="en-IN" dirty="0"/>
              <a:t>)</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Bathroom Cleaning Procedures</a:t>
            </a:r>
            <a:endParaRPr lang="en-IN" dirty="0"/>
          </a:p>
        </p:txBody>
      </p:sp>
      <p:sp>
        <p:nvSpPr>
          <p:cNvPr id="3" name="Content Placeholder 2"/>
          <p:cNvSpPr>
            <a:spLocks noGrp="1"/>
          </p:cNvSpPr>
          <p:nvPr>
            <p:ph idx="1"/>
          </p:nvPr>
        </p:nvSpPr>
        <p:spPr>
          <a:xfrm>
            <a:off x="6531429" y="2549072"/>
            <a:ext cx="4744584" cy="3416300"/>
          </a:xfrm>
        </p:spPr>
        <p:txBody>
          <a:bodyPr>
            <a:normAutofit fontScale="92500" lnSpcReduction="10000"/>
          </a:bodyPr>
          <a:lstStyle/>
          <a:p>
            <a:pPr algn="just" rtl="0">
              <a:spcBef>
                <a:spcPts val="0"/>
              </a:spcBef>
              <a:spcAft>
                <a:spcPts val="0"/>
              </a:spcAft>
            </a:pPr>
            <a:r>
              <a:rPr lang="en-US" dirty="0"/>
              <a:t> Emphasis on adequate ventilation to create a clean and healthy environment.</a:t>
            </a:r>
            <a:endParaRPr lang="en-US" dirty="0"/>
          </a:p>
          <a:p>
            <a:pPr algn="just" rtl="0">
              <a:spcBef>
                <a:spcPts val="0"/>
              </a:spcBef>
              <a:spcAft>
                <a:spcPts val="0"/>
              </a:spcAft>
            </a:pPr>
            <a:r>
              <a:rPr lang="en-US" dirty="0"/>
              <a:t>Ensures clean and hygienic lavatories through carefully disinfected practices.</a:t>
            </a:r>
            <a:endParaRPr lang="en-US" dirty="0"/>
          </a:p>
          <a:p>
            <a:pPr algn="just" rtl="0">
              <a:spcBef>
                <a:spcPts val="0"/>
              </a:spcBef>
              <a:spcAft>
                <a:spcPts val="0"/>
              </a:spcAft>
            </a:pPr>
            <a:r>
              <a:rPr lang="en-US" dirty="0"/>
              <a:t>Demonstrates a commitment to offering excessive standards of guest welfare and cleanliness (</a:t>
            </a:r>
            <a:r>
              <a:rPr lang="en-US" dirty="0" err="1"/>
              <a:t>Dolnicar</a:t>
            </a:r>
            <a:r>
              <a:rPr lang="en-US" dirty="0"/>
              <a:t> 2020).</a:t>
            </a:r>
            <a:endParaRPr lang="en-US" dirty="0"/>
          </a:p>
          <a:p>
            <a:pPr algn="just" rtl="0">
              <a:spcBef>
                <a:spcPts val="0"/>
              </a:spcBef>
              <a:spcAft>
                <a:spcPts val="0"/>
              </a:spcAft>
            </a:pPr>
            <a:r>
              <a:rPr lang="en-US" dirty="0"/>
              <a:t>Helps to deliver a first-class and safe guest environment in the Colchester A12 Premier Inn.</a:t>
            </a:r>
            <a:endParaRPr lang="en-US" dirty="0"/>
          </a:p>
          <a:p>
            <a:pPr marL="0" indent="0" algn="just" rtl="0">
              <a:spcBef>
                <a:spcPts val="0"/>
              </a:spcBef>
              <a:spcAft>
                <a:spcPts val="0"/>
              </a:spcAft>
              <a:buNone/>
            </a:pPr>
            <a:br>
              <a:rPr lang="en-US" dirty="0"/>
            </a:br>
            <a:endParaRPr lang="en-US" dirty="0"/>
          </a:p>
          <a:p>
            <a:pPr algn="just" rtl="0">
              <a:spcBef>
                <a:spcPts val="0"/>
              </a:spcBef>
              <a:spcAft>
                <a:spcPts val="0"/>
              </a:spcAft>
            </a:pPr>
            <a:endParaRPr lang="en-IN" dirty="0"/>
          </a:p>
        </p:txBody>
      </p:sp>
      <p:pic>
        <p:nvPicPr>
          <p:cNvPr id="4" name="Picture 3"/>
          <p:cNvPicPr>
            <a:picLocks noChangeAspect="1"/>
          </p:cNvPicPr>
          <p:nvPr/>
        </p:nvPicPr>
        <p:blipFill>
          <a:blip r:embed="rId1"/>
          <a:stretch>
            <a:fillRect/>
          </a:stretch>
        </p:blipFill>
        <p:spPr>
          <a:xfrm>
            <a:off x="915987" y="2472462"/>
            <a:ext cx="3976116" cy="2970393"/>
          </a:xfrm>
          <a:prstGeom prst="rect">
            <a:avLst/>
          </a:prstGeom>
        </p:spPr>
      </p:pic>
      <p:sp>
        <p:nvSpPr>
          <p:cNvPr id="5" name="TextBox 4"/>
          <p:cNvSpPr txBox="1"/>
          <p:nvPr/>
        </p:nvSpPr>
        <p:spPr>
          <a:xfrm>
            <a:off x="556759" y="5527721"/>
            <a:ext cx="4659086" cy="646331"/>
          </a:xfrm>
          <a:prstGeom prst="rect">
            <a:avLst/>
          </a:prstGeom>
          <a:noFill/>
        </p:spPr>
        <p:txBody>
          <a:bodyPr wrap="square" rtlCol="0">
            <a:spAutoFit/>
          </a:bodyPr>
          <a:lstStyle/>
          <a:p>
            <a:pPr algn="ctr"/>
            <a:r>
              <a:rPr lang="en-IN" dirty="0"/>
              <a:t>Figure 5: Bathroom Cleaning Procedures</a:t>
            </a:r>
            <a:endParaRPr lang="en-IN" dirty="0"/>
          </a:p>
          <a:p>
            <a:pPr algn="ctr"/>
            <a:r>
              <a:rPr lang="en-IN" dirty="0"/>
              <a:t>(Source: </a:t>
            </a:r>
            <a:r>
              <a:rPr lang="en-US" dirty="0" err="1"/>
              <a:t>Dolnicar</a:t>
            </a:r>
            <a:r>
              <a:rPr lang="en-US"/>
              <a:t> 2020</a:t>
            </a:r>
            <a:r>
              <a:rPr lang="en-IN"/>
              <a:t>)</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rtl="0">
              <a:spcBef>
                <a:spcPts val="0"/>
              </a:spcBef>
              <a:spcAft>
                <a:spcPts val="0"/>
              </a:spcAft>
            </a:pPr>
            <a:r>
              <a:rPr lang="en-US" dirty="0"/>
              <a:t>Emphasize the importance of the use of organized cleansing carts to reduce hazards.</a:t>
            </a:r>
            <a:endParaRPr lang="en-US" dirty="0"/>
          </a:p>
          <a:p>
            <a:pPr algn="just" rtl="0">
              <a:spcBef>
                <a:spcPts val="0"/>
              </a:spcBef>
              <a:spcAft>
                <a:spcPts val="0"/>
              </a:spcAft>
            </a:pPr>
            <a:r>
              <a:rPr lang="en-US" dirty="0"/>
              <a:t>Conduct regular protection inspections of wheels and brakes.</a:t>
            </a:r>
            <a:endParaRPr lang="en-US" dirty="0"/>
          </a:p>
          <a:p>
            <a:pPr algn="just" rtl="0">
              <a:spcBef>
                <a:spcPts val="0"/>
              </a:spcBef>
              <a:spcAft>
                <a:spcPts val="0"/>
              </a:spcAft>
            </a:pPr>
            <a:r>
              <a:rPr lang="en-US" dirty="0"/>
              <a:t>Discusses guidelines for the right use and maintenance of vacuum cleaners and detergents </a:t>
            </a:r>
            <a:endParaRPr lang="en-US" dirty="0"/>
          </a:p>
          <a:p>
            <a:pPr algn="just" rtl="0">
              <a:spcBef>
                <a:spcPts val="0"/>
              </a:spcBef>
              <a:spcAft>
                <a:spcPts val="0"/>
              </a:spcAft>
            </a:pPr>
            <a:r>
              <a:rPr lang="en-US" dirty="0"/>
              <a:t>Demonstrates a commitment to protection, performance, and smooth housekeeping obligations at the Colchester A12 Premier Inn.</a:t>
            </a:r>
            <a:endParaRPr lang="en-US" dirty="0"/>
          </a:p>
          <a:p>
            <a:pPr marL="0" indent="0" algn="just" rtl="0">
              <a:spcBef>
                <a:spcPts val="0"/>
              </a:spcBef>
              <a:spcAft>
                <a:spcPts val="0"/>
              </a:spcAft>
              <a:buNone/>
            </a:pPr>
            <a:br>
              <a:rPr lang="en-US" dirty="0"/>
            </a:br>
            <a:endParaRPr lang="en-US" dirty="0"/>
          </a:p>
          <a:p>
            <a:pPr algn="just" rtl="0">
              <a:spcBef>
                <a:spcPts val="0"/>
              </a:spcBef>
              <a:spcAft>
                <a:spcPts val="0"/>
              </a:spcAft>
            </a:pPr>
            <a:endParaRPr lang="en-IN" dirty="0"/>
          </a:p>
        </p:txBody>
      </p:sp>
      <p:sp>
        <p:nvSpPr>
          <p:cNvPr id="5" name="Title 4"/>
          <p:cNvSpPr>
            <a:spLocks noGrp="1"/>
          </p:cNvSpPr>
          <p:nvPr>
            <p:ph type="title"/>
          </p:nvPr>
        </p:nvSpPr>
        <p:spPr/>
        <p:txBody>
          <a:bodyPr/>
          <a:lstStyle/>
          <a:p>
            <a:pPr algn="ctr"/>
            <a:r>
              <a:rPr lang="en-IN" dirty="0"/>
              <a:t> Equipment Guidelines</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Hazard Mitigation</a:t>
            </a:r>
            <a:endParaRPr lang="en-IN" dirty="0"/>
          </a:p>
        </p:txBody>
      </p:sp>
      <p:sp>
        <p:nvSpPr>
          <p:cNvPr id="3" name="Content Placeholder 2"/>
          <p:cNvSpPr>
            <a:spLocks noGrp="1"/>
          </p:cNvSpPr>
          <p:nvPr>
            <p:ph idx="1"/>
          </p:nvPr>
        </p:nvSpPr>
        <p:spPr/>
        <p:txBody>
          <a:bodyPr/>
          <a:lstStyle/>
          <a:p>
            <a:pPr algn="just" rtl="0">
              <a:spcBef>
                <a:spcPts val="0"/>
              </a:spcBef>
              <a:spcAft>
                <a:spcPts val="0"/>
              </a:spcAft>
            </a:pPr>
            <a:r>
              <a:rPr lang="en-US" dirty="0"/>
              <a:t>Emphasize precautions to control slip and fall risks.</a:t>
            </a:r>
            <a:endParaRPr lang="en-US" dirty="0"/>
          </a:p>
          <a:p>
            <a:pPr algn="just" rtl="0">
              <a:spcBef>
                <a:spcPts val="0"/>
              </a:spcBef>
              <a:spcAft>
                <a:spcPts val="0"/>
              </a:spcAft>
            </a:pPr>
            <a:r>
              <a:rPr lang="en-US" dirty="0"/>
              <a:t>Highlights the critical role of Personal Protective Equipment (PPE) in reducing the risks associated with chemical publicity.</a:t>
            </a:r>
            <a:endParaRPr lang="en-US" dirty="0"/>
          </a:p>
          <a:p>
            <a:pPr algn="just" rtl="0">
              <a:spcBef>
                <a:spcPts val="0"/>
              </a:spcBef>
              <a:spcAft>
                <a:spcPts val="0"/>
              </a:spcAft>
            </a:pPr>
            <a:r>
              <a:rPr lang="en-US" dirty="0"/>
              <a:t>Communicates strategies for identifying hazard escalations through teamwork and mechanical assistance </a:t>
            </a:r>
            <a:endParaRPr lang="en-US" dirty="0"/>
          </a:p>
          <a:p>
            <a:pPr algn="just" rtl="0">
              <a:spcBef>
                <a:spcPts val="0"/>
              </a:spcBef>
              <a:spcAft>
                <a:spcPts val="0"/>
              </a:spcAft>
            </a:pPr>
            <a:r>
              <a:rPr lang="en-US" dirty="0"/>
              <a:t>Demonstrates the reserved dedication to a safe and collaborative housekeeping provider at the Colchester A12 Premier Inn.</a:t>
            </a:r>
            <a:endParaRPr lang="en-US" dirty="0"/>
          </a:p>
          <a:p>
            <a:pPr marL="0" indent="0" algn="just" rtl="0">
              <a:spcBef>
                <a:spcPts val="0"/>
              </a:spcBef>
              <a:spcAft>
                <a:spcPts val="0"/>
              </a:spcAft>
              <a:buNone/>
            </a:pPr>
            <a:br>
              <a:rPr lang="en-US" dirty="0"/>
            </a:br>
            <a:endParaRPr lang="en-US" dirty="0"/>
          </a:p>
          <a:p>
            <a:pPr algn="just" rtl="0">
              <a:spcBef>
                <a:spcPts val="0"/>
              </a:spcBef>
              <a:spcAft>
                <a:spcPts val="0"/>
              </a:spcAft>
            </a:pP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Employee Engagement</a:t>
            </a:r>
            <a:endParaRPr lang="en-IN" dirty="0"/>
          </a:p>
        </p:txBody>
      </p:sp>
      <p:sp>
        <p:nvSpPr>
          <p:cNvPr id="3" name="Content Placeholder 2"/>
          <p:cNvSpPr>
            <a:spLocks noGrp="1"/>
          </p:cNvSpPr>
          <p:nvPr>
            <p:ph idx="1"/>
          </p:nvPr>
        </p:nvSpPr>
        <p:spPr/>
        <p:txBody>
          <a:bodyPr/>
          <a:lstStyle/>
          <a:p>
            <a:pPr algn="just" rtl="0">
              <a:spcBef>
                <a:spcPts val="0"/>
              </a:spcBef>
              <a:spcAft>
                <a:spcPts val="0"/>
              </a:spcAft>
            </a:pPr>
            <a:r>
              <a:rPr lang="en-US" dirty="0"/>
              <a:t>Promotes possession of preserving secure surroundings and emphasizes individual responsibility.</a:t>
            </a:r>
            <a:endParaRPr lang="en-US" dirty="0"/>
          </a:p>
          <a:p>
            <a:pPr algn="just" rtl="0">
              <a:spcBef>
                <a:spcPts val="0"/>
              </a:spcBef>
              <a:spcAft>
                <a:spcPts val="0"/>
              </a:spcAft>
            </a:pPr>
            <a:r>
              <a:rPr lang="en-US" dirty="0"/>
              <a:t>Emphasize the importance of collaborating in safety measures for collaborative efforts.</a:t>
            </a:r>
            <a:endParaRPr lang="en-US" dirty="0"/>
          </a:p>
          <a:p>
            <a:pPr algn="just" rtl="0">
              <a:spcBef>
                <a:spcPts val="0"/>
              </a:spcBef>
              <a:spcAft>
                <a:spcPts val="0"/>
              </a:spcAft>
            </a:pPr>
            <a:r>
              <a:rPr lang="en-US" dirty="0"/>
              <a:t>Demonstrates statistics or examples of positive consequences for the crew member's well-being </a:t>
            </a:r>
            <a:endParaRPr lang="en-US" dirty="0"/>
          </a:p>
          <a:p>
            <a:pPr algn="just" rtl="0">
              <a:spcBef>
                <a:spcPts val="0"/>
              </a:spcBef>
              <a:spcAft>
                <a:spcPts val="0"/>
              </a:spcAft>
            </a:pPr>
            <a:r>
              <a:rPr lang="en-US" dirty="0" err="1"/>
              <a:t>Emphazies</a:t>
            </a:r>
            <a:r>
              <a:rPr lang="en-US" dirty="0"/>
              <a:t> the tangible advantages of a team committed to maintaining health and safety standards at the Colchester A12 Premier Inn.</a:t>
            </a:r>
            <a:endParaRPr lang="en-US" dirty="0"/>
          </a:p>
          <a:p>
            <a:pPr marL="0" indent="0" algn="just" rtl="0">
              <a:spcBef>
                <a:spcPts val="0"/>
              </a:spcBef>
              <a:spcAft>
                <a:spcPts val="0"/>
              </a:spcAft>
              <a:buNone/>
            </a:pPr>
            <a:br>
              <a:rPr lang="en-US" dirty="0"/>
            </a:br>
            <a:endParaRPr lang="en-US" dirty="0"/>
          </a:p>
          <a:p>
            <a:pPr algn="just" rtl="0">
              <a:spcBef>
                <a:spcPts val="0"/>
              </a:spcBef>
              <a:spcAft>
                <a:spcPts val="0"/>
              </a:spcAft>
            </a:pP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rtl="0">
              <a:spcBef>
                <a:spcPts val="0"/>
              </a:spcBef>
              <a:spcAft>
                <a:spcPts val="0"/>
              </a:spcAft>
            </a:pPr>
            <a:r>
              <a:rPr lang="en-IN" dirty="0"/>
              <a:t>References</a:t>
            </a:r>
            <a:endParaRPr lang="en-IN" dirty="0"/>
          </a:p>
        </p:txBody>
      </p:sp>
      <p:sp>
        <p:nvSpPr>
          <p:cNvPr id="3" name="Content Placeholder 2"/>
          <p:cNvSpPr>
            <a:spLocks noGrp="1"/>
          </p:cNvSpPr>
          <p:nvPr>
            <p:ph idx="1"/>
          </p:nvPr>
        </p:nvSpPr>
        <p:spPr>
          <a:xfrm>
            <a:off x="1567544" y="2318657"/>
            <a:ext cx="9087984" cy="4038600"/>
          </a:xfrm>
        </p:spPr>
        <p:txBody>
          <a:bodyPr/>
          <a:lstStyle/>
          <a:p>
            <a:pPr algn="just" rtl="0">
              <a:lnSpc>
                <a:spcPct val="150000"/>
              </a:lnSpc>
              <a:spcBef>
                <a:spcPts val="0"/>
              </a:spcBef>
              <a:spcAft>
                <a:spcPts val="0"/>
              </a:spcAft>
            </a:pPr>
            <a:r>
              <a:rPr lang="en-IN" sz="1000" dirty="0" err="1"/>
              <a:t>Dolnicar</a:t>
            </a:r>
            <a:r>
              <a:rPr lang="en-IN" sz="1000" dirty="0"/>
              <a:t>, S., 2020. Designing for more environmentally friendly tourism. Annals of Tourism Research, 84, p.102933.</a:t>
            </a:r>
            <a:endParaRPr lang="en-IN" sz="1000" dirty="0"/>
          </a:p>
          <a:p>
            <a:pPr algn="just" rtl="0">
              <a:lnSpc>
                <a:spcPct val="150000"/>
              </a:lnSpc>
              <a:spcBef>
                <a:spcPts val="0"/>
              </a:spcBef>
              <a:spcAft>
                <a:spcPts val="0"/>
              </a:spcAft>
            </a:pPr>
            <a:r>
              <a:rPr lang="en-US" sz="1000" dirty="0" err="1"/>
              <a:t>Aagaard</a:t>
            </a:r>
            <a:r>
              <a:rPr lang="en-US" sz="1000" dirty="0"/>
              <a:t>, L.K., 2023. When smart technologies enter household practices: The gendered implications of digital housekeeping. Housing, Theory and Society, 40(1), pp.60-77.</a:t>
            </a:r>
            <a:endParaRPr lang="en-US" sz="1000" dirty="0"/>
          </a:p>
          <a:p>
            <a:pPr algn="just" rtl="0">
              <a:lnSpc>
                <a:spcPct val="150000"/>
              </a:lnSpc>
              <a:spcBef>
                <a:spcPts val="0"/>
              </a:spcBef>
              <a:spcAft>
                <a:spcPts val="0"/>
              </a:spcAft>
            </a:pPr>
            <a:r>
              <a:rPr lang="en-IN" sz="1000" dirty="0" err="1"/>
              <a:t>Jubaedah</a:t>
            </a:r>
            <a:r>
              <a:rPr lang="en-IN" sz="1000" dirty="0"/>
              <a:t>, Y.O.Y.O.H., </a:t>
            </a:r>
            <a:r>
              <a:rPr lang="en-IN" sz="1000" dirty="0" err="1"/>
              <a:t>Rinekasari</a:t>
            </a:r>
            <a:r>
              <a:rPr lang="en-IN" sz="1000" dirty="0"/>
              <a:t>, N.R., </a:t>
            </a:r>
            <a:r>
              <a:rPr lang="en-IN" sz="1000" dirty="0" err="1"/>
              <a:t>Rohaeni</a:t>
            </a:r>
            <a:r>
              <a:rPr lang="en-IN" sz="1000" dirty="0"/>
              <a:t>, N.E.N.I., </a:t>
            </a:r>
            <a:r>
              <a:rPr lang="en-IN" sz="1000" dirty="0" err="1"/>
              <a:t>Maosul</a:t>
            </a:r>
            <a:r>
              <a:rPr lang="en-IN" sz="1000" dirty="0"/>
              <a:t>, A.S.E.P. and Ana, A., 2020. Competency based-assessment using electronic rubric: implementation on manual polishing practice in housekeeping. Journal of Engineering Science and Technology, 15(1), pp.046-053.</a:t>
            </a:r>
            <a:endParaRPr lang="en-IN" sz="1000" dirty="0"/>
          </a:p>
          <a:p>
            <a:pPr algn="just" rtl="0">
              <a:lnSpc>
                <a:spcPct val="150000"/>
              </a:lnSpc>
              <a:spcBef>
                <a:spcPts val="0"/>
              </a:spcBef>
              <a:spcAft>
                <a:spcPts val="0"/>
              </a:spcAft>
            </a:pPr>
            <a:r>
              <a:rPr lang="en-IN" sz="1000" dirty="0"/>
              <a:t>Safety, W. (2020). Workplace Housekeeping. [online] Walker Health and Safety. Available at: https://walkersafety.co.uk/blog/2020/06/workplace-housekeeping/.</a:t>
            </a:r>
            <a:endParaRPr lang="en-IN" sz="1000" dirty="0"/>
          </a:p>
          <a:p>
            <a:pPr algn="just" rtl="0">
              <a:lnSpc>
                <a:spcPct val="150000"/>
              </a:lnSpc>
              <a:spcBef>
                <a:spcPts val="0"/>
              </a:spcBef>
              <a:spcAft>
                <a:spcPts val="0"/>
              </a:spcAft>
            </a:pPr>
            <a:r>
              <a:rPr lang="en-IN" sz="1000" dirty="0"/>
              <a:t>Paul (2023). Tips for effective workplace housekeeping | News | MHSC. [online] Midlands Health and Safety Consultancy. Available at: https://midlandshealthandsafetyconsultancy.co.uk/tips-for-effective-workplace-housekeeping/</a:t>
            </a:r>
            <a:endParaRPr lang="en-IN" sz="1000" dirty="0"/>
          </a:p>
          <a:p>
            <a:pPr algn="just" rtl="0">
              <a:lnSpc>
                <a:spcPct val="150000"/>
              </a:lnSpc>
              <a:spcBef>
                <a:spcPts val="0"/>
              </a:spcBef>
              <a:spcAft>
                <a:spcPts val="0"/>
              </a:spcAft>
            </a:pPr>
            <a:r>
              <a:rPr lang="en-IN" sz="1000" dirty="0"/>
              <a:t>deependra (2023). Cleaning Occupational Health and Safety - WHS Checklist. [online] BizCover. Available at: https://www.bizcover.com.au/cleaning-occupational-health-safety-guide/.</a:t>
            </a:r>
            <a:endParaRPr lang="en-IN" sz="1000" dirty="0"/>
          </a:p>
          <a:p>
            <a:pPr algn="just" rtl="0">
              <a:lnSpc>
                <a:spcPct val="150000"/>
              </a:lnSpc>
              <a:spcBef>
                <a:spcPts val="0"/>
              </a:spcBef>
              <a:spcAft>
                <a:spcPts val="0"/>
              </a:spcAft>
            </a:pPr>
            <a:r>
              <a:rPr lang="en-IN" sz="1000" dirty="0"/>
              <a:t>Company, L.T.C. (n.d.). Top 5 Health &amp; Safety Tips For Cleaners | Cleaning Tips. [online] Available at: https://www.the-cleaning-company.co.uk/5-essential-health-safety-tips-for-cleaners/.</a:t>
            </a:r>
            <a:endParaRPr lang="en-IN" sz="1000" dirty="0"/>
          </a:p>
          <a:p>
            <a:pPr algn="just" rtl="0">
              <a:lnSpc>
                <a:spcPct val="150000"/>
              </a:lnSpc>
              <a:spcBef>
                <a:spcPts val="0"/>
              </a:spcBef>
              <a:spcAft>
                <a:spcPts val="0"/>
              </a:spcAft>
            </a:pPr>
            <a:endParaRPr lang="en-IN" sz="1000" dirty="0"/>
          </a:p>
          <a:p>
            <a:pPr algn="just" rtl="0">
              <a:lnSpc>
                <a:spcPct val="150000"/>
              </a:lnSpc>
              <a:spcBef>
                <a:spcPts val="0"/>
              </a:spcBef>
              <a:spcAft>
                <a:spcPts val="0"/>
              </a:spcAft>
            </a:pPr>
            <a:endParaRPr lang="en-IN" sz="1000" dirty="0"/>
          </a:p>
          <a:p>
            <a:pPr marL="0" indent="0" algn="just" rtl="0">
              <a:lnSpc>
                <a:spcPct val="150000"/>
              </a:lnSpc>
              <a:spcBef>
                <a:spcPts val="0"/>
              </a:spcBef>
              <a:spcAft>
                <a:spcPts val="0"/>
              </a:spcAft>
              <a:buNone/>
            </a:pPr>
            <a:endParaRPr lang="en-IN"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80657" y="3156855"/>
            <a:ext cx="6030686" cy="1524001"/>
          </a:xfrm>
        </p:spPr>
        <p:txBody>
          <a:bodyPr>
            <a:normAutofit/>
          </a:bodyPr>
          <a:lstStyle/>
          <a:p>
            <a:pPr marL="0" indent="0">
              <a:buNone/>
            </a:pPr>
            <a:r>
              <a:rPr lang="en-IN" sz="8000" b="1" dirty="0">
                <a:solidFill>
                  <a:schemeClr val="tx1"/>
                </a:solidFill>
                <a:latin typeface="Aharoni" panose="02010803020104030203" pitchFamily="2" charset="-79"/>
                <a:cs typeface="Aharoni" panose="02010803020104030203" pitchFamily="2" charset="-79"/>
              </a:rPr>
              <a:t>Thank You</a:t>
            </a:r>
            <a:endParaRPr lang="en-IN" sz="8000" b="1" dirty="0">
              <a:solidFill>
                <a:schemeClr val="tx1"/>
              </a:solidFill>
              <a:latin typeface="Aharoni" panose="02010803020104030203" pitchFamily="2" charset="-79"/>
              <a:cs typeface="Aharoni" panose="02010803020104030203" pitchFamily="2" charset="-79"/>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5562</Words>
  <Application>WPS Presentation</Application>
  <PresentationFormat>Widescreen</PresentationFormat>
  <Paragraphs>119</Paragraphs>
  <Slides>12</Slides>
  <Notes>9</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12</vt:i4>
      </vt:variant>
    </vt:vector>
  </HeadingPairs>
  <TitlesOfParts>
    <vt:vector size="24" baseType="lpstr">
      <vt:lpstr>Arial</vt:lpstr>
      <vt:lpstr>SimSun</vt:lpstr>
      <vt:lpstr>Wingdings</vt:lpstr>
      <vt:lpstr>Wingdings 3</vt:lpstr>
      <vt:lpstr>Arial</vt:lpstr>
      <vt:lpstr>Aharoni</vt:lpstr>
      <vt:lpstr>Yu Gothic UI Semibold</vt:lpstr>
      <vt:lpstr>Century Gothic</vt:lpstr>
      <vt:lpstr>Microsoft YaHei</vt:lpstr>
      <vt:lpstr>Arial Unicode MS</vt:lpstr>
      <vt:lpstr>Calibri</vt:lpstr>
      <vt:lpstr>Ion Boardroom</vt:lpstr>
      <vt:lpstr>Housekeeping Health and Safety Guide</vt:lpstr>
      <vt:lpstr>Introduction</vt:lpstr>
      <vt:lpstr> Importance of Health and Safety</vt:lpstr>
      <vt:lpstr>Room Entry Protocol</vt:lpstr>
      <vt:lpstr>Cleaning Sequence</vt:lpstr>
      <vt:lpstr>Bedding and Linen Handling</vt:lpstr>
      <vt:lpstr>Bathroom Cleaning Procedures</vt:lpstr>
      <vt:lpstr> Equipment Guidelines</vt:lpstr>
      <vt:lpstr>Hazard Mitigation</vt:lpstr>
      <vt:lpstr>Employee Engagement</vt:lpstr>
      <vt:lpstr>References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Housekeeping Health and Safety Guide</dc:title>
  <dc:creator>AVIJIT DEY</dc:creator>
  <cp:lastModifiedBy>Alina</cp:lastModifiedBy>
  <cp:revision>3</cp:revision>
  <dcterms:created xsi:type="dcterms:W3CDTF">2024-01-24T13:59:00Z</dcterms:created>
  <dcterms:modified xsi:type="dcterms:W3CDTF">2024-02-19T15:58:06Z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F0854A7112664592AF03732782B36931_12</vt:lpwstr>
  </property>
  <property fmtid="{D5CDD505-2E9C-101B-9397-08002B2CF9AE}" pid="3" name="KSOProductBuildVer">
    <vt:lpwstr>2057-12.2.0.13431</vt:lpwstr>
  </property>
</Properties>
</file>