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94" r:id="rId9"/>
    <p:sldId id="270" r:id="rId10"/>
    <p:sldId id="271" r:id="rId11"/>
    <p:sldId id="296" r:id="rId12"/>
    <p:sldId id="297" r:id="rId13"/>
    <p:sldId id="260" r:id="rId14"/>
    <p:sldId id="298" r:id="rId15"/>
    <p:sldId id="305" r:id="rId16"/>
    <p:sldId id="314" r:id="rId17"/>
    <p:sldId id="313" r:id="rId18"/>
    <p:sldId id="306" r:id="rId19"/>
    <p:sldId id="307" r:id="rId20"/>
    <p:sldId id="265" r:id="rId21"/>
    <p:sldId id="266" r:id="rId22"/>
    <p:sldId id="278" r:id="rId23"/>
    <p:sldId id="279" r:id="rId24"/>
    <p:sldId id="280" r:id="rId25"/>
    <p:sldId id="309" r:id="rId26"/>
    <p:sldId id="310" r:id="rId27"/>
    <p:sldId id="311" r:id="rId28"/>
    <p:sldId id="291" r:id="rId29"/>
    <p:sldId id="315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sman Butt" initials="UB" lastIdx="1" clrIdx="0">
    <p:extLst>
      <p:ext uri="{19B8F6BF-5375-455C-9EA6-DF929625EA0E}">
        <p15:presenceInfo xmlns:p15="http://schemas.microsoft.com/office/powerpoint/2012/main" userId="8e54d747ae979ba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86679" autoAdjust="0"/>
  </p:normalViewPr>
  <p:slideViewPr>
    <p:cSldViewPr>
      <p:cViewPr varScale="1">
        <p:scale>
          <a:sx n="74" d="100"/>
          <a:sy n="74" d="100"/>
        </p:scale>
        <p:origin x="1867" y="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da Perveen" userId="b1e14433-736d-4b57-9772-3e48ab916d5a" providerId="ADAL" clId="{D3630425-7982-4021-89E4-B3C1E25A1C54}"/>
    <pc:docChg chg="custSel delSld modSld">
      <pc:chgData name="Abida Perveen" userId="b1e14433-736d-4b57-9772-3e48ab916d5a" providerId="ADAL" clId="{D3630425-7982-4021-89E4-B3C1E25A1C54}" dt="2021-10-30T17:50:14.196" v="60" actId="20577"/>
      <pc:docMkLst>
        <pc:docMk/>
      </pc:docMkLst>
      <pc:sldChg chg="modSp mod">
        <pc:chgData name="Abida Perveen" userId="b1e14433-736d-4b57-9772-3e48ab916d5a" providerId="ADAL" clId="{D3630425-7982-4021-89E4-B3C1E25A1C54}" dt="2021-10-30T17:50:14.196" v="60" actId="20577"/>
        <pc:sldMkLst>
          <pc:docMk/>
          <pc:sldMk cId="2785297428" sldId="257"/>
        </pc:sldMkLst>
        <pc:spChg chg="mod">
          <ac:chgData name="Abida Perveen" userId="b1e14433-736d-4b57-9772-3e48ab916d5a" providerId="ADAL" clId="{D3630425-7982-4021-89E4-B3C1E25A1C54}" dt="2021-10-30T17:50:14.196" v="60" actId="20577"/>
          <ac:spMkLst>
            <pc:docMk/>
            <pc:sldMk cId="2785297428" sldId="257"/>
            <ac:spMk id="2" creationId="{00000000-0000-0000-0000-000000000000}"/>
          </ac:spMkLst>
        </pc:spChg>
      </pc:sldChg>
      <pc:sldChg chg="del">
        <pc:chgData name="Abida Perveen" userId="b1e14433-736d-4b57-9772-3e48ab916d5a" providerId="ADAL" clId="{D3630425-7982-4021-89E4-B3C1E25A1C54}" dt="2021-10-30T17:49:16.005" v="0" actId="47"/>
        <pc:sldMkLst>
          <pc:docMk/>
          <pc:sldMk cId="4047122709" sldId="284"/>
        </pc:sldMkLst>
      </pc:sldChg>
      <pc:sldChg chg="del">
        <pc:chgData name="Abida Perveen" userId="b1e14433-736d-4b57-9772-3e48ab916d5a" providerId="ADAL" clId="{D3630425-7982-4021-89E4-B3C1E25A1C54}" dt="2021-10-30T17:49:16.596" v="1" actId="47"/>
        <pc:sldMkLst>
          <pc:docMk/>
          <pc:sldMk cId="1766679359" sldId="285"/>
        </pc:sldMkLst>
      </pc:sldChg>
      <pc:sldChg chg="del">
        <pc:chgData name="Abida Perveen" userId="b1e14433-736d-4b57-9772-3e48ab916d5a" providerId="ADAL" clId="{D3630425-7982-4021-89E4-B3C1E25A1C54}" dt="2021-10-30T17:49:17.152" v="2" actId="47"/>
        <pc:sldMkLst>
          <pc:docMk/>
          <pc:sldMk cId="2059240063" sldId="286"/>
        </pc:sldMkLst>
      </pc:sldChg>
      <pc:sldChg chg="del">
        <pc:chgData name="Abida Perveen" userId="b1e14433-736d-4b57-9772-3e48ab916d5a" providerId="ADAL" clId="{D3630425-7982-4021-89E4-B3C1E25A1C54}" dt="2021-10-30T17:49:17.773" v="3" actId="47"/>
        <pc:sldMkLst>
          <pc:docMk/>
          <pc:sldMk cId="699700128" sldId="28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B2D8A4-CEFC-477F-B93A-DFBCDB71967D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5A744-1A40-4142-A1A4-68A3E62635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356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Copyright © Terry </a:t>
            </a:r>
            <a:r>
              <a:rPr lang="en-US" sz="1200" kern="1200" dirty="0" err="1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Felke</a:t>
            </a:r>
            <a:r>
              <a:rPr lang="en-US" sz="1200" kern="1200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-Morris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55A744-1A40-4142-A1A4-68A3E62635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327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24AE54C-094E-4A6C-95DF-984012397568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743190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474EBEE-B696-4C53-A8E7-5FF6FC1D6EB9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550424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642692D-D036-4108-AA24-E5A99DD0A1F2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997415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383796D-264B-4E0B-8C20-86ABCF8C7274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7987221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3298D71-B836-42A5-AC34-243E782CED08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545895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8C153FC-0428-4E34-ADD9-36A4A0EDCC63}" type="slidenum">
              <a:rPr lang="en-US" altLang="en-US" sz="120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099913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A6D28ED-2D84-4534-8F6A-A024133B2323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725988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5B8E011-3455-427A-8C59-7B571A754658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314394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E612B51-EFF3-4AF3-AFB9-8EE937DA337F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28066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82D44B8-7BA1-4CB6-8F5C-B81904F02543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605496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59F4AF0-7377-4398-9FE8-C1E5276A21E1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153782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3F29AD2-281F-4D28-AF28-549C21555DFC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6423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D559D21-6CF8-4B14-BAF8-AD14350417B8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947239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AED1432-373E-4098-B288-EB9C9C317287}" type="slidenum">
              <a:rPr lang="en-US" altLang="en-US" sz="120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239618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77F400F-2BA9-4C59-ACBB-34DA90CD2032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864239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F7C13AE-A665-4252-95AB-2FE416F697E6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05991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753AAAE-4D91-4D08-96C4-762FB526F8A3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777345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A659829-7C63-4372-AAD0-7DDEADBC3B0A}" type="slidenum">
              <a:rPr lang="en-US" altLang="en-US" sz="120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488091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0B8E0AA-B8BD-46C3-B254-7E27C241A71E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674176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90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E9948A1-7C73-4A5F-903A-08B364C67B9A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2069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3C5ACBF-D8F8-4628-A53C-57F4EC0CF967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52355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2BCE831-BD76-41FC-B061-BAC4A5A6AB6E}" type="slidenum">
              <a:rPr lang="en-US" altLang="en-US" sz="120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43258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2A830-1500-4DDD-9CFC-2AAAEC60EA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F2F765-0D23-4E48-819F-20111A6C9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246B7-5DA8-4317-8D2C-D1FAF5050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6F864A-8023-4CF3-809F-AD666A22D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FAE941-5925-4ADD-83D9-287662658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271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BC06-DC69-4295-92E6-8628A5B78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564D0-C035-47E0-B900-204FEF178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0A52C-3E4B-456F-B972-3322611E2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9D109-94C5-4E55-A5DE-999FCA95F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44EB2-83D2-4578-930B-D8FA8E43D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877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7AA0F-3DDC-4F52-BC69-1336D8F6B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2159E1-3FFD-4F22-97B4-1EFDCE1740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66ECB-815B-4260-8645-E49B0886F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38F9D8-7F8E-42B6-8878-52B69294C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6B9CC-81DD-4E69-9658-65F1885D1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228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2B25C-BCC3-4D51-86CD-59E71C4F3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A4B29-453A-49ED-AC22-BB09943368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8D86F-02C6-44D5-B1DB-C59364B1EC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37C8F4-BCF4-4748-8189-486E3DBD0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B96B4F-63A5-48B3-BB71-E12799D2E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A64B0-ECFF-45A8-B5D7-2C661C2DD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074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B08AD-5243-441B-870E-E4B63C3E3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D78BB2-829C-4EB6-8066-9550737AD2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054F1F-A67A-4CD6-80C3-77701AED49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504E27-8C12-4E87-BB9D-C084D511D2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65F706-EC21-4DC7-974C-9577011974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112523-78BB-4793-9C87-02A5A2623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1CFE63-B0F6-4F9B-B3DD-3178F6DC9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790A60-F2A6-464D-B3F7-83FD0AA79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197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2D5C5-AD31-42C9-9C91-C7785EF98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49C391-4662-47B8-A8CB-068E84E2F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17C4B2-5071-4CF0-A038-8FC9ACAD3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370F36-88B1-4A9C-B088-5D0E573D5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636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7B2267-12FE-418A-AD61-12B98A116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8815ED-23B2-4230-800C-E98A74BE4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3CCABE-5C8F-430A-A815-C8B43975E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509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9D52E-DC2F-47D0-822E-607BE96F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E542F-B401-489C-AC2E-6B8F209F8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9D77FF-AA92-4745-BA72-8C98B59ACA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CE0393-CDA8-48C2-9C31-32D09802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A0891-322F-42F9-9D28-FDD8E6BDA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448C29-695C-4718-89B1-9822FF06D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437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29F4E-18D6-4319-92BD-A5950B854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4DA014-B4D7-4CFA-AA67-8679559552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6D1101-107E-4F7C-83E1-09F6F2F53D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9E5AFC-A349-432A-8B61-53B18E5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7ACBE-1E50-4339-8742-C46C513FE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708972-6040-442B-A2E0-7A189BDCB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856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1016F-2FB8-46B7-B1E8-3E2D404F6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F44725-B507-4535-865A-A620EB9079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68D740-6A5D-461A-8668-DFE5DD5BF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E998F9-937B-4332-A0A7-819E0DEDC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8A02C0-CD08-42A5-A10E-F124DEBAA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287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F99FE3-3180-45C8-B64F-D3A8E570C1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427093-EE0F-486D-825E-2B0AE00E03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AB7E9A-17B0-4141-9A81-51E4DAAB4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60ADB-5DE0-410E-8587-C460370CB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5C3BA-F67C-41A1-9FEA-7EB528AFE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8AAC-450A-454F-8741-2F89F405F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670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6A5EFC-8687-47DE-94F4-9E006732B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E7BFFB-3035-49FD-913F-29A649C9B0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0136F-967C-44DC-B8B1-99F3D1B166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A0A3C8-5A56-4752-A8EB-0523B4CF4F3B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7D6384-3E66-47DC-BA93-3EF5FAA29C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2A054-1D96-4843-BD5A-7CD7580380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D8AAC-450A-454F-8741-2F89F405F1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39AB9C-E055-43FB-B8C3-F1185A82FB0B}"/>
              </a:ext>
            </a:extLst>
          </p:cNvPr>
          <p:cNvSpPr/>
          <p:nvPr userDrawn="1"/>
        </p:nvSpPr>
        <p:spPr>
          <a:xfrm>
            <a:off x="0" y="-27384"/>
            <a:ext cx="9144000" cy="11521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39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szengarden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Web Development with CSS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Disclaimer: The content is adopted from Terry Ann </a:t>
            </a:r>
            <a:r>
              <a:rPr lang="en-GB" dirty="0" err="1"/>
              <a:t>Felke</a:t>
            </a:r>
            <a:r>
              <a:rPr lang="en-GB" dirty="0"/>
              <a:t>-Morris (2012). Web Development and Design Foundations with HTML5, 6th Edition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618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-3943350" y="-99392"/>
            <a:ext cx="7886700" cy="1325563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Learning Outcomes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539876"/>
            <a:ext cx="8458200" cy="5181600"/>
          </a:xfrm>
        </p:spPr>
        <p:txBody>
          <a:bodyPr/>
          <a:lstStyle/>
          <a:p>
            <a:pPr lvl="1" eaLnBrk="1" hangingPunct="1"/>
            <a:r>
              <a:rPr lang="en-US" altLang="en-US" sz="1800" dirty="0"/>
              <a:t>Describe the evolution of style sheets from print media to the Web</a:t>
            </a:r>
          </a:p>
          <a:p>
            <a:pPr lvl="1" eaLnBrk="1" hangingPunct="1"/>
            <a:r>
              <a:rPr lang="en-US" altLang="en-US" sz="1800" dirty="0"/>
              <a:t>List advantages of using Cascading Style Sheets</a:t>
            </a:r>
          </a:p>
          <a:p>
            <a:pPr lvl="1" eaLnBrk="1" hangingPunct="1"/>
            <a:r>
              <a:rPr lang="en-US" altLang="en-US" sz="1800" dirty="0"/>
              <a:t>Apply inline styles</a:t>
            </a:r>
          </a:p>
          <a:p>
            <a:pPr lvl="1" eaLnBrk="1" hangingPunct="1"/>
            <a:r>
              <a:rPr lang="en-US" altLang="en-US" sz="1800" dirty="0"/>
              <a:t>Use embedded style sheets</a:t>
            </a:r>
          </a:p>
          <a:p>
            <a:pPr lvl="1" eaLnBrk="1" hangingPunct="1"/>
            <a:r>
              <a:rPr lang="en-US" altLang="en-US" sz="1800" dirty="0"/>
              <a:t>Configure element, class, id, and contextual selectors</a:t>
            </a:r>
          </a:p>
          <a:p>
            <a:pPr lvl="1" eaLnBrk="1" hangingPunct="1"/>
            <a:r>
              <a:rPr lang="en-US" altLang="en-US" sz="1800" dirty="0"/>
              <a:t>CSS properties: Background image, round </a:t>
            </a:r>
            <a:r>
              <a:rPr lang="en-US" altLang="en-US" sz="1800"/>
              <a:t>corner etc..</a:t>
            </a:r>
            <a:endParaRPr lang="en-US" altLang="en-US" sz="1800" dirty="0"/>
          </a:p>
          <a:p>
            <a:pPr lvl="1" eaLnBrk="1" hangingPunct="1"/>
            <a:r>
              <a:rPr lang="en-US" altLang="en-US" sz="1800" dirty="0"/>
              <a:t>Validate CSS</a:t>
            </a:r>
          </a:p>
        </p:txBody>
      </p:sp>
      <p:sp>
        <p:nvSpPr>
          <p:cNvPr id="1434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AE87600-ABDD-404B-86F7-49A6209BB8AD}" type="slidenum">
              <a:rPr lang="en-US" altLang="en-US" sz="1100" smtClean="0">
                <a:solidFill>
                  <a:srgbClr val="4D4D4D"/>
                </a:solidFill>
              </a:rPr>
              <a:pPr/>
              <a:t>2</a:t>
            </a:fld>
            <a:endParaRPr lang="en-US" altLang="en-US" sz="1100">
              <a:solidFill>
                <a:srgbClr val="4D4D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297428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218057" y="192088"/>
            <a:ext cx="9034463" cy="79851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Overview of Cascading Style Sheets (CSS)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371600"/>
            <a:ext cx="7315200" cy="4191000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400" dirty="0">
                <a:cs typeface="Times New Roman" pitchFamily="18" charset="0"/>
              </a:rPr>
              <a:t>See what is possible with CSS:</a:t>
            </a: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000" dirty="0">
                <a:cs typeface="Times New Roman" pitchFamily="18" charset="0"/>
              </a:rPr>
              <a:t>Visit </a:t>
            </a:r>
            <a:r>
              <a:rPr lang="en-US" sz="2000" dirty="0">
                <a:solidFill>
                  <a:schemeClr val="accent5">
                    <a:lumMod val="20000"/>
                    <a:lumOff val="80000"/>
                  </a:schemeClr>
                </a:solidFill>
                <a:cs typeface="Times New Roman" pitchFamily="18" charset="0"/>
                <a:hlinkClick r:id="rId3"/>
              </a:rPr>
              <a:t>http://www.csszengarden.com</a:t>
            </a:r>
            <a:br>
              <a:rPr lang="en-US" sz="2000" dirty="0">
                <a:cs typeface="Times New Roman" pitchFamily="18" charset="0"/>
              </a:rPr>
            </a:br>
            <a:endParaRPr lang="en-US" sz="2000" dirty="0">
              <a:cs typeface="Times New Roman" pitchFamily="18" charset="0"/>
            </a:endParaRP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400" dirty="0">
                <a:cs typeface="Times New Roman" pitchFamily="18" charset="0"/>
              </a:rPr>
              <a:t>Style Sheets</a:t>
            </a: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000" dirty="0">
                <a:cs typeface="Times New Roman" pitchFamily="18" charset="0"/>
              </a:rPr>
              <a:t>used for years in Desktop Publishing</a:t>
            </a: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000" dirty="0">
                <a:cs typeface="Times New Roman" pitchFamily="18" charset="0"/>
              </a:rPr>
              <a:t>apply typographical styles and spacing to printed media</a:t>
            </a:r>
            <a:br>
              <a:rPr lang="en-US" sz="2000" dirty="0">
                <a:cs typeface="Times New Roman" pitchFamily="18" charset="0"/>
              </a:rPr>
            </a:br>
            <a:endParaRPr lang="en-US" sz="2000" dirty="0">
              <a:cs typeface="Times New Roman" pitchFamily="18" charset="0"/>
            </a:endParaRP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400" dirty="0">
                <a:cs typeface="Times New Roman" pitchFamily="18" charset="0"/>
              </a:rPr>
              <a:t>CSS</a:t>
            </a: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000" dirty="0">
                <a:cs typeface="Times New Roman" pitchFamily="18" charset="0"/>
              </a:rPr>
              <a:t>provides the functionality of style sheets </a:t>
            </a:r>
            <a:r>
              <a:rPr lang="en-US" sz="2000" i="1" dirty="0">
                <a:cs typeface="Times New Roman" pitchFamily="18" charset="0"/>
              </a:rPr>
              <a:t>(and much more)</a:t>
            </a:r>
            <a:r>
              <a:rPr lang="en-US" sz="2000" dirty="0">
                <a:cs typeface="Times New Roman" pitchFamily="18" charset="0"/>
              </a:rPr>
              <a:t> for web developers</a:t>
            </a: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000" dirty="0">
                <a:cs typeface="Times New Roman" pitchFamily="18" charset="0"/>
              </a:rPr>
              <a:t>a flexible, cross-platform, standards-based language developed by the W3C. </a:t>
            </a:r>
          </a:p>
        </p:txBody>
      </p:sp>
      <p:sp>
        <p:nvSpPr>
          <p:cNvPr id="1536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6C3169F-BF37-41B4-8C22-F989E6B603A9}" type="slidenum">
              <a:rPr lang="en-US" altLang="en-US" sz="1100" smtClean="0">
                <a:solidFill>
                  <a:srgbClr val="4D4D4D"/>
                </a:solidFill>
              </a:rPr>
              <a:pPr/>
              <a:t>3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pic>
        <p:nvPicPr>
          <p:cNvPr id="15365" name="Picture 2" descr="Figure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19201"/>
            <a:ext cx="2690962" cy="188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340189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2088"/>
            <a:ext cx="9034463" cy="79851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CSS Advantages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340768"/>
            <a:ext cx="7162800" cy="27432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Greater typography and page layout control</a:t>
            </a:r>
            <a:endParaRPr lang="en-US" altLang="en-US" sz="900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Style is separate from structure</a:t>
            </a:r>
            <a:endParaRPr lang="en-US" altLang="en-US" sz="900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Styles can be stored in a separate document </a:t>
            </a:r>
            <a:br>
              <a:rPr lang="en-US" altLang="en-US" sz="2800" dirty="0">
                <a:cs typeface="Times New Roman" pitchFamily="18" charset="0"/>
              </a:rPr>
            </a:br>
            <a:r>
              <a:rPr lang="en-US" altLang="en-US" sz="2800" dirty="0">
                <a:cs typeface="Times New Roman" pitchFamily="18" charset="0"/>
              </a:rPr>
              <a:t>and associated with the web page</a:t>
            </a:r>
            <a:endParaRPr lang="en-US" altLang="en-US" sz="900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Potentially smaller documents</a:t>
            </a:r>
            <a:endParaRPr lang="en-US" altLang="en-US" sz="900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Easier site maintenance</a:t>
            </a:r>
          </a:p>
        </p:txBody>
      </p:sp>
      <p:sp>
        <p:nvSpPr>
          <p:cNvPr id="1638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ABDC0A7-AB55-41E2-B640-E8192115D772}" type="slidenum">
              <a:rPr lang="en-US" altLang="en-US" sz="1100" smtClean="0">
                <a:solidFill>
                  <a:srgbClr val="4D4D4D"/>
                </a:solidFill>
              </a:rPr>
              <a:pPr/>
              <a:t>4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pic>
        <p:nvPicPr>
          <p:cNvPr id="172034" name="Picture 2" descr="Figure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863" y="3837861"/>
            <a:ext cx="5562600" cy="27620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68017727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-2844824" y="182116"/>
            <a:ext cx="5470525" cy="8382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CSS Syntax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1219200" y="1287016"/>
            <a:ext cx="7239000" cy="13716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>
                <a:cs typeface="Arial" pitchFamily="34" charset="0"/>
              </a:rPr>
              <a:t>Style sheets are composed of  "Rules" that describe the styling to be applied. </a:t>
            </a:r>
            <a:br>
              <a:rPr lang="en-US" altLang="en-US" sz="2400" dirty="0">
                <a:cs typeface="Arial" pitchFamily="34" charset="0"/>
              </a:rPr>
            </a:br>
            <a:endParaRPr lang="en-US" altLang="en-US" sz="2400" dirty="0"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>
                <a:cs typeface="Times New Roman" pitchFamily="18" charset="0"/>
              </a:rPr>
              <a:t>Each Rule contains a Selector and a Declaration</a:t>
            </a:r>
            <a:r>
              <a:rPr lang="en-US" altLang="en-US" sz="2400" dirty="0">
                <a:cs typeface="Arial" pitchFamily="34" charset="0"/>
              </a:rPr>
              <a:t> </a:t>
            </a:r>
          </a:p>
        </p:txBody>
      </p:sp>
      <p:sp>
        <p:nvSpPr>
          <p:cNvPr id="1946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3429000" y="6556200"/>
            <a:ext cx="4114800" cy="32918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F6BF72F-3FEC-439B-86A3-B88B2CF800FB}" type="slidenum">
              <a:rPr lang="en-US" altLang="en-US" sz="1100" smtClean="0">
                <a:solidFill>
                  <a:srgbClr val="4D4D4D"/>
                </a:solidFill>
              </a:rPr>
              <a:pPr/>
              <a:t>5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19461" name="Rectangle 6"/>
          <p:cNvSpPr>
            <a:spLocks noChangeArrowheads="1"/>
          </p:cNvSpPr>
          <p:nvPr/>
        </p:nvSpPr>
        <p:spPr bwMode="auto">
          <a:xfrm>
            <a:off x="2738438" y="27860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/>
          </a:p>
        </p:txBody>
      </p:sp>
      <p:pic>
        <p:nvPicPr>
          <p:cNvPr id="19462" name="Picture 2" descr="Figure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192016"/>
            <a:ext cx="6324600" cy="1836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9187402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-1836712" y="317932"/>
            <a:ext cx="5470525" cy="9144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CSS Syntax Sample</a:t>
            </a:r>
          </a:p>
        </p:txBody>
      </p:sp>
      <p:sp>
        <p:nvSpPr>
          <p:cNvPr id="20484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262063"/>
            <a:ext cx="7620000" cy="3048000"/>
          </a:xfrm>
        </p:spPr>
        <p:txBody>
          <a:bodyPr rtlCol="0">
            <a:normAutofit fontScale="92500" lnSpcReduction="10000"/>
          </a:bodyPr>
          <a:lstStyle/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US" sz="2400" dirty="0">
                <a:cs typeface="Times New Roman" pitchFamily="18" charset="0"/>
              </a:rPr>
              <a:t>Configure a web page to display blue text and yellow background.</a:t>
            </a:r>
            <a:br>
              <a:rPr lang="en-US" sz="2400" dirty="0">
                <a:cs typeface="Times New Roman" pitchFamily="18" charset="0"/>
              </a:rPr>
            </a:br>
            <a:endParaRPr lang="en-US" sz="800" dirty="0">
              <a:cs typeface="Times New Roman" pitchFamily="18" charset="0"/>
            </a:endParaRP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body { color:  blue;</a:t>
            </a:r>
            <a:endParaRPr lang="en-US" sz="2400" dirty="0">
              <a:cs typeface="Times New Roman" pitchFamily="18" charset="0"/>
            </a:endParaRP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            background-color:  yellow; }</a:t>
            </a:r>
            <a:br>
              <a:rPr lang="en-US" sz="2400" b="1" dirty="0">
                <a:latin typeface="Times New Roman" pitchFamily="18" charset="0"/>
                <a:cs typeface="Times New Roman" pitchFamily="18" charset="0"/>
              </a:rPr>
            </a:br>
            <a:endParaRPr lang="en-US" sz="800" dirty="0">
              <a:cs typeface="Times New Roman" pitchFamily="18" charset="0"/>
            </a:endParaRP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US" sz="2400" dirty="0">
                <a:cs typeface="Times New Roman" pitchFamily="18" charset="0"/>
              </a:rPr>
              <a:t>This could also be written using hexadecimal color values as shown below.</a:t>
            </a:r>
            <a:br>
              <a:rPr lang="en-US" sz="2400" dirty="0">
                <a:cs typeface="Times New Roman" pitchFamily="18" charset="0"/>
              </a:rPr>
            </a:br>
            <a:endParaRPr lang="en-US" sz="800" dirty="0">
              <a:cs typeface="Times New Roman" pitchFamily="18" charset="0"/>
            </a:endParaRP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body { color:  #0000FF;</a:t>
            </a:r>
            <a:endParaRPr lang="en-US" sz="2400" dirty="0">
              <a:cs typeface="Times New Roman" pitchFamily="18" charset="0"/>
            </a:endParaRP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            background-color:  #FFFF00; }</a:t>
            </a:r>
            <a:endParaRPr lang="en-US" sz="2400" dirty="0">
              <a:cs typeface="Times New Roman" pitchFamily="18" charset="0"/>
            </a:endParaRPr>
          </a:p>
        </p:txBody>
      </p:sp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14A3DBF-B913-4CBA-8C84-6D2A3F3792AC}" type="slidenum">
              <a:rPr lang="en-US" altLang="en-US" sz="1100" smtClean="0">
                <a:solidFill>
                  <a:srgbClr val="4D4D4D"/>
                </a:solidFill>
              </a:rPr>
              <a:pPr/>
              <a:t>6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20485" name="Rectangle 4"/>
          <p:cNvSpPr>
            <a:spLocks noChangeArrowheads="1"/>
          </p:cNvSpPr>
          <p:nvPr/>
        </p:nvSpPr>
        <p:spPr bwMode="auto">
          <a:xfrm>
            <a:off x="2738438" y="27860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/>
          </a:p>
        </p:txBody>
      </p:sp>
      <p:pic>
        <p:nvPicPr>
          <p:cNvPr id="20486" name="Picture 2" descr="Figure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4572000"/>
            <a:ext cx="4868863" cy="141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871862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063875" y="188640"/>
            <a:ext cx="5470525" cy="762000"/>
          </a:xfrm>
        </p:spPr>
        <p:txBody>
          <a:bodyPr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Common Formatting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CSS Properties</a:t>
            </a:r>
          </a:p>
        </p:txBody>
      </p:sp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47D5B38-B0FE-45ED-BB9B-98E6ABE3DD29}" type="slidenum">
              <a:rPr lang="en-US" altLang="en-US" sz="1100" smtClean="0">
                <a:solidFill>
                  <a:srgbClr val="4D4D4D"/>
                </a:solidFill>
              </a:rPr>
              <a:pPr/>
              <a:t>7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21509" name="Rectangle 4"/>
          <p:cNvSpPr>
            <a:spLocks noChangeArrowheads="1"/>
          </p:cNvSpPr>
          <p:nvPr/>
        </p:nvSpPr>
        <p:spPr bwMode="auto">
          <a:xfrm>
            <a:off x="3086100" y="1185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A2E9E0CE-0AED-441D-91A2-519BC1893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350563"/>
            <a:ext cx="6186520" cy="5318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6377684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908720" y="188640"/>
            <a:ext cx="7886700" cy="1325563"/>
          </a:xfrm>
        </p:spPr>
        <p:txBody>
          <a:bodyPr/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Configuring Color with Inline CSS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5"/>
            <a:ext cx="8716834" cy="3384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2571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>
          <a:xfrm>
            <a:off x="-1836712" y="233363"/>
            <a:ext cx="7756525" cy="838200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Configuring Color with Inline CSS  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600200" y="1219200"/>
            <a:ext cx="7467600" cy="51054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400">
                <a:cs typeface="Times New Roman" pitchFamily="18" charset="0"/>
              </a:rPr>
              <a:t>Example 2: configure the red text in the heading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>
                <a:cs typeface="Times New Roman" pitchFamily="18" charset="0"/>
              </a:rPr>
              <a:t> 		     configure a gray backgroundin the heading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2400"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>
                <a:cs typeface="Times New Roman" pitchFamily="18" charset="0"/>
              </a:rPr>
              <a:t>Separate style rule declarations with ;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2400"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US" altLang="en-US" b="1">
                <a:latin typeface="Times New Roman" pitchFamily="18" charset="0"/>
                <a:cs typeface="Times New Roman" pitchFamily="18" charset="0"/>
              </a:rPr>
              <a:t>&lt;h1 style="color:#FF0000;background-color:#cccccc"&gt;This is displayed as a red heading with gray background&lt;/h1&gt;</a:t>
            </a:r>
            <a:endParaRPr lang="en-US" altLang="en-US">
              <a:cs typeface="Times New Roman" pitchFamily="18" charset="0"/>
            </a:endParaRPr>
          </a:p>
        </p:txBody>
      </p:sp>
      <p:sp>
        <p:nvSpPr>
          <p:cNvPr id="2765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1A84190-19C9-4538-97F3-81AC51F9B11F}" type="slidenum">
              <a:rPr lang="en-US" altLang="en-US" sz="1100" smtClean="0">
                <a:solidFill>
                  <a:srgbClr val="4D4D4D"/>
                </a:solidFill>
              </a:rPr>
              <a:pPr/>
              <a:t>9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27653" name="Rectangle 4"/>
          <p:cNvSpPr>
            <a:spLocks noChangeArrowheads="1"/>
          </p:cNvSpPr>
          <p:nvPr/>
        </p:nvSpPr>
        <p:spPr bwMode="auto">
          <a:xfrm>
            <a:off x="3086100" y="1185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/>
          </a:p>
        </p:txBody>
      </p:sp>
      <p:pic>
        <p:nvPicPr>
          <p:cNvPr id="10240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799" y="4895850"/>
            <a:ext cx="7570787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3395464285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>
          <a:xfrm>
            <a:off x="-1211263" y="190500"/>
            <a:ext cx="5470525" cy="9906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CSS Embedded Styles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1524000" y="1219200"/>
            <a:ext cx="7239000" cy="3276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Configured in the header section of a web page.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Use the HTML &lt;style&gt; element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Apply to the entire web page document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>
                <a:cs typeface="Times New Roman" pitchFamily="18" charset="0"/>
              </a:rPr>
              <a:t>Style declarations are contained between the opening and closing &lt;style&gt; tags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>
                <a:cs typeface="Times New Roman" pitchFamily="18" charset="0"/>
              </a:rPr>
              <a:t>Example: Configure a web page with white text on a black background</a:t>
            </a:r>
          </a:p>
        </p:txBody>
      </p:sp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220CA8E-1FA1-4A8E-9615-4BEF58D37412}" type="slidenum">
              <a:rPr lang="en-US" altLang="en-US" sz="1100" smtClean="0">
                <a:solidFill>
                  <a:srgbClr val="4D4D4D"/>
                </a:solidFill>
              </a:rPr>
              <a:pPr/>
              <a:t>10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211972" name="Text Box 4"/>
          <p:cNvSpPr txBox="1">
            <a:spLocks noChangeArrowheads="1"/>
          </p:cNvSpPr>
          <p:nvPr/>
        </p:nvSpPr>
        <p:spPr bwMode="auto">
          <a:xfrm>
            <a:off x="2438400" y="4572000"/>
            <a:ext cx="4784725" cy="14773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&lt;style&gt;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body { background-color: #000000;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           color: #FFFFFF;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}</a:t>
            </a: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&lt;/style&gt; </a:t>
            </a:r>
          </a:p>
        </p:txBody>
      </p:sp>
    </p:spTree>
    <p:extLst>
      <p:ext uri="{BB962C8B-B14F-4D97-AF65-F5344CB8AC3E}">
        <p14:creationId xmlns:p14="http://schemas.microsoft.com/office/powerpoint/2010/main" val="79660050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-3323055" y="62345"/>
            <a:ext cx="7772400" cy="11430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Horizontal Rule Element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305272"/>
            <a:ext cx="7118350" cy="4572000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3200" dirty="0">
                <a:cs typeface="Times New Roman" pitchFamily="18" charset="0"/>
              </a:rPr>
              <a:t>Configures a horizontal line </a:t>
            </a: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 dirty="0">
                <a:cs typeface="Times New Roman" pitchFamily="18" charset="0"/>
              </a:rPr>
              <a:t>XHTML Syntax:</a:t>
            </a: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   &lt;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hr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/&gt;</a:t>
            </a: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 dirty="0">
                <a:cs typeface="Times New Roman" pitchFamily="18" charset="0"/>
              </a:rPr>
              <a:t>HTML5 Syntax:</a:t>
            </a:r>
          </a:p>
          <a:p>
            <a:pPr marL="468630" lvl="1" indent="0" eaLnBrk="1" fontAlgn="auto" hangingPunct="1">
              <a:lnSpc>
                <a:spcPct val="90000"/>
              </a:lnSpc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en-US" sz="3200" b="1" dirty="0" err="1">
                <a:latin typeface="Times New Roman" pitchFamily="18" charset="0"/>
                <a:cs typeface="Times New Roman" pitchFamily="18" charset="0"/>
              </a:rPr>
              <a:t>hr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&gt;</a:t>
            </a: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br>
              <a:rPr lang="en-US" dirty="0">
                <a:cs typeface="Times New Roman" pitchFamily="18" charset="0"/>
              </a:rPr>
            </a:br>
            <a:endParaRPr lang="en-US" dirty="0">
              <a:cs typeface="Times New Roman" pitchFamily="18" charset="0"/>
            </a:endParaRP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US" sz="1800" i="1" dirty="0">
              <a:cs typeface="Times New Roman" pitchFamily="18" charset="0"/>
            </a:endParaRPr>
          </a:p>
          <a:p>
            <a:pPr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US" sz="1800" i="1" dirty="0">
                <a:cs typeface="Times New Roman" pitchFamily="18" charset="0"/>
              </a:rPr>
              <a:t>	</a:t>
            </a:r>
          </a:p>
        </p:txBody>
      </p:sp>
      <p:sp>
        <p:nvSpPr>
          <p:cNvPr id="15364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D175351-6C45-40AF-B466-AA55D056FC24}" type="slidenum">
              <a:rPr lang="en-US" altLang="en-US" sz="1100" smtClean="0">
                <a:solidFill>
                  <a:srgbClr val="4D4D4D"/>
                </a:solidFill>
              </a:rPr>
              <a:pPr/>
              <a:t>11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71800" y="3505200"/>
            <a:ext cx="5086350" cy="17944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1265242864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-4140968" y="152400"/>
            <a:ext cx="7772400" cy="11430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CSS border Property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57200" y="1195536"/>
            <a:ext cx="7620000" cy="52578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Configures a border on the top, right, bottom, and left sides of an element</a:t>
            </a:r>
          </a:p>
          <a:p>
            <a:pPr eaLnBrk="1" hangingPunct="1"/>
            <a:endParaRPr lang="en-US" altLang="en-US" sz="800" dirty="0"/>
          </a:p>
          <a:p>
            <a:pPr eaLnBrk="1" hangingPunct="1"/>
            <a:r>
              <a:rPr lang="en-US" altLang="en-US" sz="2800" dirty="0"/>
              <a:t>Consists of </a:t>
            </a:r>
          </a:p>
          <a:p>
            <a:pPr lvl="1" eaLnBrk="1" hangingPunct="1"/>
            <a:r>
              <a:rPr lang="en-US" altLang="en-US" sz="2400" dirty="0"/>
              <a:t>border-width</a:t>
            </a:r>
          </a:p>
          <a:p>
            <a:pPr lvl="1" eaLnBrk="1" hangingPunct="1"/>
            <a:r>
              <a:rPr lang="en-US" altLang="en-US" sz="2400" dirty="0"/>
              <a:t>border-style</a:t>
            </a:r>
          </a:p>
          <a:p>
            <a:pPr lvl="1" eaLnBrk="1" hangingPunct="1"/>
            <a:r>
              <a:rPr lang="en-US" altLang="en-US" sz="2400" dirty="0"/>
              <a:t>border-color</a:t>
            </a:r>
          </a:p>
          <a:p>
            <a:pPr lvl="1" eaLnBrk="1" hangingPunct="1"/>
            <a:endParaRPr lang="en-US" altLang="en-US" sz="800" dirty="0"/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dirty="0"/>
              <a:t>	</a:t>
            </a: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 h2 { border: 2px solid #ff0000 }</a:t>
            </a:r>
          </a:p>
          <a:p>
            <a:pPr eaLnBrk="1" hangingPunct="1"/>
            <a:endParaRPr lang="en-US" altLang="en-US" dirty="0"/>
          </a:p>
        </p:txBody>
      </p:sp>
      <p:pic>
        <p:nvPicPr>
          <p:cNvPr id="901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8200" y="4800600"/>
            <a:ext cx="7394864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2284688512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371600" y="17463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CSS Borders: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Block / Inline Elements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588963" y="1143000"/>
            <a:ext cx="7772400" cy="3733800"/>
          </a:xfrm>
        </p:spPr>
        <p:txBody>
          <a:bodyPr rtlCol="0"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100" dirty="0"/>
              <a:t>Block display element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600" dirty="0"/>
              <a:t> default width of element content </a:t>
            </a:r>
            <a:r>
              <a:rPr lang="en-US" sz="2600" dirty="0">
                <a:solidFill>
                  <a:srgbClr val="FF0000"/>
                </a:solidFill>
              </a:rPr>
              <a:t>extends to browser margin</a:t>
            </a:r>
            <a:r>
              <a:rPr lang="en-US" sz="2600" dirty="0"/>
              <a:t> (or specified width)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100" dirty="0"/>
              <a:t>Inline  display element 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600" dirty="0"/>
              <a:t>Border closely </a:t>
            </a:r>
            <a:r>
              <a:rPr lang="en-US" sz="2600" dirty="0">
                <a:solidFill>
                  <a:srgbClr val="FF0000"/>
                </a:solidFill>
              </a:rPr>
              <a:t>outlines the element content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endParaRPr lang="en-US" sz="2400" dirty="0"/>
          </a:p>
          <a:p>
            <a:pPr marL="640080" lvl="1" indent="-237744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br>
              <a:rPr lang="en-US" sz="800" dirty="0"/>
            </a:br>
            <a:br>
              <a:rPr lang="en-US" sz="800" dirty="0"/>
            </a:b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h2 { border: 2px solid #ff0000; }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   a   { border: 2px solid #ff0000; }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endParaRPr lang="en-US" sz="2400" dirty="0"/>
          </a:p>
          <a:p>
            <a:pPr marL="365760" indent="-283464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/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876800"/>
            <a:ext cx="6837363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426584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1358900" y="26988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Configuring Specific Sides of a Border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685800" y="1123528"/>
            <a:ext cx="7620000" cy="52578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Use CSS to configure a line on one or more sides of an element</a:t>
            </a:r>
          </a:p>
          <a:p>
            <a:pPr lvl="1" eaLnBrk="1" hangingPunct="1"/>
            <a:r>
              <a:rPr lang="en-US" altLang="en-US" sz="2400" dirty="0"/>
              <a:t>border-bottom</a:t>
            </a:r>
          </a:p>
          <a:p>
            <a:pPr lvl="1" eaLnBrk="1" hangingPunct="1"/>
            <a:r>
              <a:rPr lang="en-US" altLang="en-US" sz="2400" dirty="0"/>
              <a:t>border-left</a:t>
            </a:r>
          </a:p>
          <a:p>
            <a:pPr lvl="1" eaLnBrk="1" hangingPunct="1"/>
            <a:r>
              <a:rPr lang="en-US" altLang="en-US" sz="2400" dirty="0"/>
              <a:t>border-right</a:t>
            </a:r>
          </a:p>
          <a:p>
            <a:pPr lvl="1" eaLnBrk="1" hangingPunct="1"/>
            <a:r>
              <a:rPr lang="en-US" altLang="en-US" sz="2400" dirty="0"/>
              <a:t>border-top</a:t>
            </a:r>
          </a:p>
          <a:p>
            <a:pPr lvl="1" eaLnBrk="1" hangingPunct="1">
              <a:buFont typeface="Wingdings" pitchFamily="2" charset="2"/>
              <a:buNone/>
            </a:pPr>
            <a:br>
              <a:rPr lang="en-US" altLang="en-US" sz="800" dirty="0"/>
            </a:br>
            <a:br>
              <a:rPr lang="en-US" altLang="en-US" sz="800" dirty="0"/>
            </a:br>
            <a:br>
              <a:rPr lang="en-US" altLang="en-US" sz="800" dirty="0"/>
            </a:br>
            <a:endParaRPr lang="en-US" altLang="en-US" sz="800" dirty="0"/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dirty="0"/>
              <a:t>	</a:t>
            </a: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 h2 { border-bottom: 2px solid #ff0000 }</a:t>
            </a:r>
          </a:p>
          <a:p>
            <a:pPr eaLnBrk="1" hangingPunct="1"/>
            <a:endParaRPr lang="en-US" altLang="en-US" dirty="0"/>
          </a:p>
        </p:txBody>
      </p:sp>
      <p:pic>
        <p:nvPicPr>
          <p:cNvPr id="911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5029200"/>
            <a:ext cx="6080502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1047984149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A15E3-BB7A-4FC7-8F31-9CDB9045A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0591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Try this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47B2F-393C-4369-A16A-AEDD4235C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47260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&lt;head&gt;</a:t>
            </a:r>
          </a:p>
          <a:p>
            <a:r>
              <a:rPr lang="en-GB" dirty="0"/>
              <a:t>&lt;style&gt;</a:t>
            </a:r>
          </a:p>
          <a:p>
            <a:r>
              <a:rPr lang="en-GB" dirty="0">
                <a:solidFill>
                  <a:srgbClr val="FF0000"/>
                </a:solidFill>
              </a:rPr>
              <a:t>h1 {  border: 5px solid red;}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h2 {  border: 4px dotted blue;}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div { border: double;}</a:t>
            </a:r>
          </a:p>
          <a:p>
            <a:r>
              <a:rPr lang="en-GB" dirty="0"/>
              <a:t>&lt;/style&gt;</a:t>
            </a:r>
          </a:p>
          <a:p>
            <a:r>
              <a:rPr lang="en-GB" dirty="0"/>
              <a:t>&lt;/head&gt;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&lt;h1&gt;A heading with a solid red border&lt;/h1&gt;</a:t>
            </a:r>
          </a:p>
          <a:p>
            <a:endParaRPr lang="en-GB" dirty="0"/>
          </a:p>
          <a:p>
            <a:r>
              <a:rPr lang="en-GB" dirty="0"/>
              <a:t>&lt;h2&gt;A heading with a dotted blue border&lt;/h2&gt;</a:t>
            </a:r>
          </a:p>
          <a:p>
            <a:endParaRPr lang="en-GB" dirty="0"/>
          </a:p>
          <a:p>
            <a:r>
              <a:rPr lang="en-GB" dirty="0"/>
              <a:t>&lt;div&gt;A div element with a double border.&lt;/div&gt;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320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4953000"/>
            <a:ext cx="3795713" cy="1447800"/>
          </a:xfrm>
          <a:prstGeom prst="roundRect">
            <a:avLst/>
          </a:prstGeom>
          <a:solidFill>
            <a:schemeClr val="tx1">
              <a:alpha val="2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313" y="250824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chemeClr val="bg1"/>
                </a:solidFill>
              </a:rPr>
              <a:t>CSS3 Rounded Corners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7772400" cy="37338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sz="2800" dirty="0"/>
              <a:t>border-radius property</a:t>
            </a:r>
          </a:p>
          <a:p>
            <a:pPr lvl="1" eaLnBrk="1" hangingPunct="1">
              <a:defRPr/>
            </a:pPr>
            <a:r>
              <a:rPr lang="en-US" sz="2000" dirty="0"/>
              <a:t>Configures the horizontal radius and vertical radius of the corner</a:t>
            </a:r>
          </a:p>
          <a:p>
            <a:pPr lvl="1" eaLnBrk="1" hangingPunct="1">
              <a:defRPr/>
            </a:pPr>
            <a:r>
              <a:rPr lang="en-US" sz="2000" dirty="0"/>
              <a:t>Numeric value(s) with unit (pixel or </a:t>
            </a:r>
            <a:r>
              <a:rPr lang="en-US" sz="2000" dirty="0" err="1"/>
              <a:t>em</a:t>
            </a:r>
            <a:r>
              <a:rPr lang="en-US" sz="2000" dirty="0"/>
              <a:t>) or percentage</a:t>
            </a:r>
          </a:p>
          <a:p>
            <a:pPr lvl="1" eaLnBrk="1" hangingPunct="1">
              <a:defRPr/>
            </a:pPr>
            <a:endParaRPr lang="en-US" sz="2000" dirty="0"/>
          </a:p>
          <a:p>
            <a:pPr eaLnBrk="1" hangingPunct="1">
              <a:defRPr/>
            </a:pPr>
            <a:r>
              <a:rPr lang="en-US" sz="2800" dirty="0"/>
              <a:t>Browser vendor proprietary properties:</a:t>
            </a:r>
          </a:p>
          <a:p>
            <a:pPr lvl="1" eaLnBrk="1" hangingPunct="1"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webkit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-border-radius </a:t>
            </a:r>
            <a:r>
              <a:rPr lang="en-US" sz="2000" dirty="0"/>
              <a:t>(for Safari &amp; Chrome)</a:t>
            </a:r>
          </a:p>
          <a:p>
            <a:pPr lvl="1" eaLnBrk="1" hangingPunct="1"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moz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-border-radius </a:t>
            </a:r>
            <a:r>
              <a:rPr lang="en-US" sz="2000" dirty="0"/>
              <a:t>(for Firefox)</a:t>
            </a:r>
          </a:p>
          <a:p>
            <a:pPr lvl="1" eaLnBrk="1" hangingPunct="1">
              <a:defRPr/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border-radius</a:t>
            </a:r>
            <a:r>
              <a:rPr lang="en-US" sz="2000" dirty="0"/>
              <a:t> (W3C syntax)</a:t>
            </a:r>
          </a:p>
          <a:p>
            <a:pPr eaLnBrk="1" hangingPunct="1">
              <a:defRPr/>
            </a:pPr>
            <a:r>
              <a:rPr lang="en-US" sz="2400" dirty="0"/>
              <a:t>Example</a:t>
            </a:r>
          </a:p>
          <a:p>
            <a:pPr marL="0" indent="0" eaLnBrk="1" hangingPunct="1">
              <a:spcBef>
                <a:spcPts val="0"/>
              </a:spcBef>
              <a:buFont typeface="Wingdings 3" pitchFamily="18" charset="2"/>
              <a:buNone/>
              <a:defRPr/>
            </a:pPr>
            <a:br>
              <a:rPr lang="en-US" sz="800" dirty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h1 { -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webkit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-border-radius: 15px;</a:t>
            </a:r>
          </a:p>
          <a:p>
            <a:pPr marL="0" indent="0" eaLnBrk="1" hangingPunct="1">
              <a:spcBef>
                <a:spcPts val="0"/>
              </a:spcBef>
              <a:buFont typeface="Wingdings 3" pitchFamily="18" charset="2"/>
              <a:buNone/>
              <a:defRPr/>
            </a:pP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-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moz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-border-radius: 15px;</a:t>
            </a:r>
          </a:p>
          <a:p>
            <a:pPr marL="0" indent="0" eaLnBrk="1" hangingPunct="1">
              <a:spcBef>
                <a:spcPts val="0"/>
              </a:spcBef>
              <a:buFont typeface="Wingdings 3" pitchFamily="18" charset="2"/>
              <a:buNone/>
              <a:defRPr/>
            </a:pP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border-radius: 15px; </a:t>
            </a:r>
          </a:p>
          <a:p>
            <a:pPr marL="0" indent="0" eaLnBrk="1" hangingPunct="1">
              <a:spcBef>
                <a:spcPts val="0"/>
              </a:spcBef>
              <a:buFont typeface="Wingdings 3" pitchFamily="18" charset="2"/>
              <a:buNone/>
              <a:defRPr/>
            </a:pP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}</a:t>
            </a:r>
          </a:p>
          <a:p>
            <a:pPr lvl="1" eaLnBrk="1" hangingPunct="1">
              <a:defRPr/>
            </a:pPr>
            <a:endParaRPr lang="en-US" sz="2000" dirty="0"/>
          </a:p>
          <a:p>
            <a:pPr eaLnBrk="1" hangingPunct="1">
              <a:defRPr/>
            </a:pPr>
            <a:endParaRPr lang="en-US" dirty="0"/>
          </a:p>
        </p:txBody>
      </p:sp>
      <p:sp>
        <p:nvSpPr>
          <p:cNvPr id="55301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2ECC828-5DA3-418E-BCB8-FFDF1E8E854C}" type="slidenum">
              <a:rPr lang="en-US" altLang="en-US" sz="1100" smtClean="0">
                <a:solidFill>
                  <a:srgbClr val="4D4D4D"/>
                </a:solidFill>
              </a:rPr>
              <a:pPr/>
              <a:t>16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pic>
        <p:nvPicPr>
          <p:cNvPr id="5530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4864100"/>
            <a:ext cx="4646613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5619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36524"/>
            <a:ext cx="7886700" cy="1325563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chemeClr val="bg1"/>
                </a:solidFill>
              </a:rPr>
              <a:t>Rounded Corners</a:t>
            </a:r>
          </a:p>
        </p:txBody>
      </p:sp>
      <p:sp>
        <p:nvSpPr>
          <p:cNvPr id="56323" name="Content Placeholder 2"/>
          <p:cNvSpPr>
            <a:spLocks noGrp="1"/>
          </p:cNvSpPr>
          <p:nvPr>
            <p:ph idx="1"/>
          </p:nvPr>
        </p:nvSpPr>
        <p:spPr>
          <a:xfrm>
            <a:off x="685800" y="1219200"/>
            <a:ext cx="7772400" cy="37338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One value for border-radius configures all four corners</a:t>
            </a:r>
            <a:br>
              <a:rPr lang="en-US" altLang="en-US" dirty="0"/>
            </a:br>
            <a:r>
              <a:rPr lang="en-US" altLang="en-US" dirty="0"/>
              <a:t>Example: </a:t>
            </a:r>
            <a:br>
              <a:rPr lang="en-US" altLang="en-US" dirty="0"/>
            </a:br>
            <a:r>
              <a:rPr lang="en-US" altLang="en-US" dirty="0"/>
              <a:t>	</a:t>
            </a:r>
            <a:r>
              <a:rPr lang="en-US" altLang="en-US" dirty="0">
                <a:latin typeface="Times New Roman" pitchFamily="18" charset="0"/>
                <a:cs typeface="Times New Roman" pitchFamily="18" charset="0"/>
              </a:rPr>
              <a:t>border-radius: 15px; 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Four values for border-radius configure each corner separately</a:t>
            </a:r>
            <a:br>
              <a:rPr lang="en-US" altLang="en-US" dirty="0"/>
            </a:br>
            <a:r>
              <a:rPr lang="en-US" altLang="en-US" dirty="0"/>
              <a:t>Ordered by top left, top right, bottom right, bottom left</a:t>
            </a:r>
            <a:br>
              <a:rPr lang="en-US" altLang="en-US" dirty="0"/>
            </a:br>
            <a:r>
              <a:rPr lang="en-US" altLang="en-US" dirty="0"/>
              <a:t>Example: </a:t>
            </a:r>
            <a:br>
              <a:rPr lang="en-US" altLang="en-US" dirty="0"/>
            </a:br>
            <a:r>
              <a:rPr lang="en-US" altLang="en-US" dirty="0"/>
              <a:t>	</a:t>
            </a:r>
            <a:r>
              <a:rPr lang="en-US" altLang="en-US" dirty="0">
                <a:latin typeface="Times New Roman" pitchFamily="18" charset="0"/>
                <a:cs typeface="Times New Roman" pitchFamily="18" charset="0"/>
              </a:rPr>
              <a:t>border-radius: 15px 30px 100px 5px;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DEB775B-0892-4680-8C0E-41680BF5EEA9}" type="slidenum">
              <a:rPr lang="en-US" altLang="en-US" sz="1100" smtClean="0">
                <a:solidFill>
                  <a:srgbClr val="4D4D4D"/>
                </a:solidFill>
              </a:rPr>
              <a:pPr/>
              <a:t>17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pic>
        <p:nvPicPr>
          <p:cNvPr id="5632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025" y="2286000"/>
            <a:ext cx="4238625" cy="8001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4786313"/>
            <a:ext cx="4200525" cy="7905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3197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338263" y="0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CSS padding Property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533400" y="1123528"/>
            <a:ext cx="7620000" cy="5257800"/>
          </a:xfrm>
        </p:spPr>
        <p:txBody>
          <a:bodyPr/>
          <a:lstStyle/>
          <a:p>
            <a:pPr eaLnBrk="1" hangingPunct="1"/>
            <a:r>
              <a:rPr lang="en-US" altLang="en-US" sz="2800" dirty="0">
                <a:solidFill>
                  <a:srgbClr val="FF0000"/>
                </a:solidFill>
              </a:rPr>
              <a:t>Configures empty space </a:t>
            </a:r>
            <a:r>
              <a:rPr lang="en-US" altLang="en-US" sz="2800" dirty="0"/>
              <a:t>between the content of the HTML element and the border</a:t>
            </a:r>
          </a:p>
          <a:p>
            <a:pPr eaLnBrk="1" hangingPunct="1"/>
            <a:endParaRPr lang="en-US" altLang="en-US" sz="800" dirty="0"/>
          </a:p>
          <a:p>
            <a:pPr eaLnBrk="1" hangingPunct="1"/>
            <a:r>
              <a:rPr lang="en-US" altLang="en-US" sz="2800" dirty="0"/>
              <a:t>Set to 0px by default</a:t>
            </a:r>
            <a:endParaRPr lang="en-US" altLang="en-US" sz="800" dirty="0"/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dirty="0"/>
              <a:t>  	</a:t>
            </a: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 h2 { border: 2px solid #ff0000;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             padding: 5px; }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28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US" altLang="en-US" sz="28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 dirty="0"/>
              <a:t>No padding property configured: </a:t>
            </a:r>
          </a:p>
          <a:p>
            <a:pPr eaLnBrk="1" hangingPunct="1"/>
            <a:endParaRPr lang="en-US" altLang="en-US" dirty="0"/>
          </a:p>
        </p:txBody>
      </p:sp>
      <p:pic>
        <p:nvPicPr>
          <p:cNvPr id="901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5314156"/>
            <a:ext cx="40671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92162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71600" y="3810000"/>
            <a:ext cx="405765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1443652603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 bwMode="auto">
          <a:xfrm>
            <a:off x="600075" y="4114800"/>
            <a:ext cx="4572000" cy="22098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1507" name="Title 1"/>
          <p:cNvSpPr>
            <a:spLocks noGrp="1"/>
          </p:cNvSpPr>
          <p:nvPr>
            <p:ph type="title"/>
          </p:nvPr>
        </p:nvSpPr>
        <p:spPr>
          <a:xfrm>
            <a:off x="1285875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Configure Padding on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Specific Sides of an Element</a:t>
            </a:r>
          </a:p>
        </p:txBody>
      </p:sp>
      <p:sp>
        <p:nvSpPr>
          <p:cNvPr id="16388" name="Content Placeholder 2"/>
          <p:cNvSpPr>
            <a:spLocks noGrp="1"/>
          </p:cNvSpPr>
          <p:nvPr>
            <p:ph idx="1"/>
          </p:nvPr>
        </p:nvSpPr>
        <p:spPr>
          <a:xfrm>
            <a:off x="264368" y="1196752"/>
            <a:ext cx="7620000" cy="5257800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US" sz="2800" dirty="0"/>
              <a:t>Use CSS to configure padding on one or more sides of an element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sz="2400" dirty="0"/>
              <a:t>padding-bottom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sz="2400" dirty="0"/>
              <a:t>padding-left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sz="2400" dirty="0"/>
              <a:t>padding-right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sz="2400" dirty="0"/>
              <a:t>padding-top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endParaRPr lang="en-US" sz="800" dirty="0"/>
          </a:p>
          <a:p>
            <a:pPr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800" dirty="0"/>
              <a:t>	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h2 { border: 2px solid #ff0000; </a:t>
            </a:r>
          </a:p>
          <a:p>
            <a:pPr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	 background-color: #</a:t>
            </a:r>
            <a:r>
              <a:rPr lang="en-US" sz="2400" b="1" dirty="0" err="1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cccccc</a:t>
            </a: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	 padding-left: 5px;</a:t>
            </a:r>
          </a:p>
          <a:p>
            <a:pPr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	 padding-bottom: 10px;</a:t>
            </a:r>
          </a:p>
          <a:p>
            <a:pPr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4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padding-top: 10px; }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942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2133600"/>
            <a:ext cx="400050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3888173703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 bwMode="auto">
          <a:xfrm>
            <a:off x="1619672" y="4800600"/>
            <a:ext cx="3886200" cy="16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2531" name="Title 1"/>
          <p:cNvSpPr>
            <a:spLocks noGrp="1"/>
          </p:cNvSpPr>
          <p:nvPr>
            <p:ph type="title"/>
          </p:nvPr>
        </p:nvSpPr>
        <p:spPr>
          <a:xfrm>
            <a:off x="1339850" y="0"/>
            <a:ext cx="7772400" cy="1143000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CSS padding Property Shorthand: two values</a:t>
            </a:r>
          </a:p>
        </p:txBody>
      </p:sp>
      <p:sp>
        <p:nvSpPr>
          <p:cNvPr id="17412" name="Content Placeholder 2"/>
          <p:cNvSpPr>
            <a:spLocks noGrp="1"/>
          </p:cNvSpPr>
          <p:nvPr>
            <p:ph idx="1"/>
          </p:nvPr>
        </p:nvSpPr>
        <p:spPr>
          <a:xfrm>
            <a:off x="1187624" y="1267544"/>
            <a:ext cx="7696200" cy="5257800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US" sz="2800" dirty="0"/>
              <a:t>Two numeric values or percentages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sz="2400" dirty="0"/>
              <a:t>first value configures </a:t>
            </a:r>
            <a:r>
              <a:rPr lang="en-US" sz="2400" dirty="0">
                <a:solidFill>
                  <a:srgbClr val="FF0000"/>
                </a:solidFill>
              </a:rPr>
              <a:t>top and bottom padding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sz="2400" dirty="0"/>
              <a:t>the second value configures </a:t>
            </a:r>
            <a:r>
              <a:rPr lang="en-US" sz="2400" dirty="0">
                <a:solidFill>
                  <a:srgbClr val="FF0000"/>
                </a:solidFill>
              </a:rPr>
              <a:t>left and right padding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endParaRPr lang="en-US" sz="2400" dirty="0"/>
          </a:p>
          <a:p>
            <a:pPr lvl="1" indent="-274320" eaLnBrk="1" fontAlgn="auto" hangingPunct="1">
              <a:spcAft>
                <a:spcPts val="0"/>
              </a:spcAft>
              <a:defRPr/>
            </a:pPr>
            <a:endParaRPr lang="en-US" sz="2400" dirty="0"/>
          </a:p>
          <a:p>
            <a:pPr lvl="1" indent="-274320" eaLnBrk="1" fontAlgn="auto" hangingPunct="1">
              <a:spcAft>
                <a:spcPts val="0"/>
              </a:spcAft>
              <a:defRPr/>
            </a:pPr>
            <a:endParaRPr lang="en-US" sz="2400" dirty="0"/>
          </a:p>
          <a:p>
            <a:pPr lvl="1" indent="-274320" eaLnBrk="1" fontAlgn="auto" hangingPunct="1">
              <a:spcAft>
                <a:spcPts val="0"/>
              </a:spcAft>
              <a:defRPr/>
            </a:pPr>
            <a:endParaRPr lang="en-US" sz="2400" dirty="0"/>
          </a:p>
          <a:p>
            <a:pPr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h2 { border: 2px solid #ff0000; </a:t>
            </a:r>
          </a:p>
          <a:p>
            <a:pPr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background-color: #</a:t>
            </a:r>
            <a:r>
              <a:rPr lang="en-US" sz="2000" b="1" dirty="0" err="1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cccccc</a:t>
            </a:r>
            <a:r>
              <a:rPr lang="en-US" sz="20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padding: 20px 10px;</a:t>
            </a:r>
          </a:p>
          <a:p>
            <a:pPr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}</a:t>
            </a:r>
            <a:endParaRPr lang="en-US" dirty="0">
              <a:solidFill>
                <a:schemeClr val="bg2">
                  <a:lumMod val="25000"/>
                </a:schemeClr>
              </a:solidFill>
            </a:endParaRPr>
          </a:p>
          <a:p>
            <a:pPr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dirty="0"/>
          </a:p>
        </p:txBody>
      </p:sp>
      <p:pic>
        <p:nvPicPr>
          <p:cNvPr id="952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7744" y="2586037"/>
            <a:ext cx="4000500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880412397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auto">
          <a:xfrm>
            <a:off x="2057400" y="4404320"/>
            <a:ext cx="4495800" cy="1905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3556" name="Content Placeholder 2"/>
          <p:cNvSpPr>
            <a:spLocks noGrp="1"/>
          </p:cNvSpPr>
          <p:nvPr>
            <p:ph idx="1"/>
          </p:nvPr>
        </p:nvSpPr>
        <p:spPr>
          <a:xfrm>
            <a:off x="1475656" y="1436688"/>
            <a:ext cx="7135813" cy="5029200"/>
          </a:xfrm>
        </p:spPr>
        <p:txBody>
          <a:bodyPr rtlCol="0">
            <a:normAutofit fontScale="92500" lnSpcReduction="1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400" dirty="0"/>
              <a:t>Four numeric values or percentages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900" dirty="0"/>
              <a:t>Configure </a:t>
            </a:r>
            <a:r>
              <a:rPr lang="en-US" sz="2900" dirty="0">
                <a:solidFill>
                  <a:srgbClr val="FF0000"/>
                </a:solidFill>
              </a:rPr>
              <a:t>top, right, bottom, and left padding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endParaRPr lang="en-US" sz="2900" dirty="0"/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endParaRPr lang="en-US" sz="2900" dirty="0"/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endParaRPr lang="en-US" sz="2900" dirty="0"/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endParaRPr lang="en-US" sz="2900" dirty="0"/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endParaRPr lang="en-US" sz="2900" dirty="0"/>
          </a:p>
          <a:p>
            <a:pPr marL="886968"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6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h2 { border: 2px solid #ff0000;</a:t>
            </a:r>
          </a:p>
          <a:p>
            <a:pPr marL="886968"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6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	    width: 250px; </a:t>
            </a:r>
          </a:p>
          <a:p>
            <a:pPr marL="886968"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6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background-color: #</a:t>
            </a:r>
            <a:r>
              <a:rPr lang="en-US" sz="2600" b="1" dirty="0" err="1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cccccc</a:t>
            </a:r>
            <a:r>
              <a:rPr lang="en-US" sz="26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marL="886968"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6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padding: 30px 10px 5px 20px;</a:t>
            </a:r>
          </a:p>
          <a:p>
            <a:pPr marL="886968" lvl="2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US" sz="2600" b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}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US" dirty="0"/>
          </a:p>
        </p:txBody>
      </p:sp>
      <p:sp>
        <p:nvSpPr>
          <p:cNvPr id="23555" name="Title 1"/>
          <p:cNvSpPr>
            <a:spLocks noGrp="1"/>
          </p:cNvSpPr>
          <p:nvPr>
            <p:ph type="title"/>
          </p:nvPr>
        </p:nvSpPr>
        <p:spPr>
          <a:xfrm>
            <a:off x="1358900" y="0"/>
            <a:ext cx="7772400" cy="1143000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CSS padding Property Shorthand: four values</a:t>
            </a:r>
          </a:p>
        </p:txBody>
      </p:sp>
      <p:sp>
        <p:nvSpPr>
          <p:cNvPr id="23557" name="TextBox 6"/>
          <p:cNvSpPr txBox="1">
            <a:spLocks noChangeArrowheads="1"/>
          </p:cNvSpPr>
          <p:nvPr/>
        </p:nvSpPr>
        <p:spPr bwMode="auto">
          <a:xfrm>
            <a:off x="1905000" y="6096000"/>
            <a:ext cx="460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/>
          </a:p>
        </p:txBody>
      </p:sp>
      <p:pic>
        <p:nvPicPr>
          <p:cNvPr id="9626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7048" y="2542924"/>
            <a:ext cx="4105275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3967175075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-5077072" y="0"/>
            <a:ext cx="7886700" cy="1325563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CSS Selectors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1524000" y="1295400"/>
            <a:ext cx="7620000" cy="5257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4000" dirty="0"/>
              <a:t>CSS style rules can be </a:t>
            </a:r>
            <a:br>
              <a:rPr lang="en-US" altLang="en-US" sz="4000" dirty="0"/>
            </a:br>
            <a:r>
              <a:rPr lang="en-US" altLang="en-US" sz="4000" dirty="0"/>
              <a:t>configured for an:</a:t>
            </a:r>
          </a:p>
          <a:p>
            <a:pPr lvl="1" eaLnBrk="1" hangingPunct="1"/>
            <a:r>
              <a:rPr lang="en-US" altLang="en-US" sz="3200" dirty="0"/>
              <a:t>HTML element selector (as covered earlier)</a:t>
            </a:r>
          </a:p>
          <a:p>
            <a:pPr lvl="1" eaLnBrk="1" hangingPunct="1"/>
            <a:r>
              <a:rPr lang="en-US" altLang="en-US" sz="3200" dirty="0"/>
              <a:t>class selector</a:t>
            </a:r>
          </a:p>
          <a:p>
            <a:pPr lvl="1" eaLnBrk="1" hangingPunct="1"/>
            <a:r>
              <a:rPr lang="en-US" altLang="en-US" sz="3200" dirty="0"/>
              <a:t>id selector</a:t>
            </a:r>
          </a:p>
        </p:txBody>
      </p:sp>
      <p:sp>
        <p:nvSpPr>
          <p:cNvPr id="35844" name="Slide Number Placeholder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0BA0F98-1BE0-40C7-B552-ACD980EC564E}" type="slidenum">
              <a:rPr lang="en-US" altLang="en-US" sz="1100" smtClean="0">
                <a:solidFill>
                  <a:srgbClr val="4D4D4D"/>
                </a:solidFill>
              </a:rPr>
              <a:pPr/>
              <a:t>22</a:t>
            </a:fld>
            <a:endParaRPr lang="en-US" altLang="en-US" sz="1100">
              <a:solidFill>
                <a:srgbClr val="4D4D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069747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>
          <a:xfrm>
            <a:off x="-2573303" y="58269"/>
            <a:ext cx="6705600" cy="11430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Using CSS with “class”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196752"/>
            <a:ext cx="8610600" cy="54006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3200" dirty="0"/>
              <a:t>class Selector</a:t>
            </a:r>
          </a:p>
          <a:p>
            <a:pPr lvl="1" eaLnBrk="1" hangingPunct="1"/>
            <a:r>
              <a:rPr lang="en-US" altLang="en-US" sz="2400" dirty="0">
                <a:cs typeface="Arial" pitchFamily="34" charset="0"/>
              </a:rPr>
              <a:t>Apply a CSS</a:t>
            </a:r>
            <a:br>
              <a:rPr lang="en-US" altLang="en-US" sz="2400" dirty="0">
                <a:cs typeface="Arial" pitchFamily="34" charset="0"/>
              </a:rPr>
            </a:br>
            <a:r>
              <a:rPr lang="en-US" altLang="en-US" sz="2400" dirty="0">
                <a:cs typeface="Arial" pitchFamily="34" charset="0"/>
              </a:rPr>
              <a:t>rule to a certain "class" of </a:t>
            </a:r>
            <a:br>
              <a:rPr lang="en-US" altLang="en-US" sz="2400" dirty="0">
                <a:cs typeface="Arial" pitchFamily="34" charset="0"/>
              </a:rPr>
            </a:br>
            <a:r>
              <a:rPr lang="en-US" altLang="en-US" sz="2400" dirty="0">
                <a:cs typeface="Arial" pitchFamily="34" charset="0"/>
              </a:rPr>
              <a:t>elements on a web page</a:t>
            </a:r>
          </a:p>
          <a:p>
            <a:pPr lvl="1" eaLnBrk="1" hangingPunct="1"/>
            <a:r>
              <a:rPr lang="en-US" altLang="en-US" sz="2400" dirty="0">
                <a:cs typeface="Arial" pitchFamily="34" charset="0"/>
              </a:rPr>
              <a:t>Does not associate the </a:t>
            </a:r>
            <a:br>
              <a:rPr lang="en-US" altLang="en-US" sz="2400" dirty="0">
                <a:cs typeface="Arial" pitchFamily="34" charset="0"/>
              </a:rPr>
            </a:br>
            <a:r>
              <a:rPr lang="en-US" altLang="en-US" sz="2400" dirty="0">
                <a:cs typeface="Arial" pitchFamily="34" charset="0"/>
              </a:rPr>
              <a:t>style to a specific HTML element		</a:t>
            </a:r>
          </a:p>
          <a:p>
            <a:pPr eaLnBrk="1" hangingPunct="1"/>
            <a:r>
              <a:rPr lang="en-US" altLang="en-US" sz="2800" dirty="0"/>
              <a:t>Configure with .</a:t>
            </a:r>
            <a:r>
              <a:rPr lang="en-US" altLang="en-US" sz="2800" dirty="0" err="1"/>
              <a:t>classname</a:t>
            </a:r>
            <a:endParaRPr lang="en-US" altLang="en-US" sz="2800" dirty="0"/>
          </a:p>
          <a:p>
            <a:pPr lvl="1" eaLnBrk="1" hangingPunct="1"/>
            <a:r>
              <a:rPr lang="en-US" altLang="en-US" sz="2400" dirty="0"/>
              <a:t>code CSS to create a class called “new” with red italic text.</a:t>
            </a:r>
          </a:p>
          <a:p>
            <a:pPr eaLnBrk="1" hangingPunct="1"/>
            <a:r>
              <a:rPr lang="en-US" altLang="en-US" sz="2800" dirty="0"/>
              <a:t>Apply the class:</a:t>
            </a:r>
          </a:p>
          <a:p>
            <a:pPr eaLnBrk="1" hangingPunct="1">
              <a:buFontTx/>
              <a:buNone/>
            </a:pP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&lt;p class=“new”&gt;This is text is red and in italics&lt;/p&gt;</a:t>
            </a:r>
          </a:p>
          <a:p>
            <a:pPr eaLnBrk="1" hangingPunct="1">
              <a:buFontTx/>
              <a:buNone/>
            </a:pPr>
            <a:endParaRPr lang="en-US" altLang="en-US" sz="28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endParaRPr lang="en-US" altLang="en-US" sz="28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en-US" altLang="en-US" sz="2800" b="1" dirty="0" err="1">
                <a:latin typeface="Times New Roman" pitchFamily="18" charset="0"/>
                <a:cs typeface="Times New Roman" pitchFamily="18" charset="0"/>
              </a:rPr>
              <a:t>Example:https</a:t>
            </a: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://www.w3schools.com/cssref/tryit.asp?filename=trycss_sel_class_more</a:t>
            </a:r>
          </a:p>
        </p:txBody>
      </p:sp>
      <p:sp>
        <p:nvSpPr>
          <p:cNvPr id="3686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2DB45B8-CA61-48AE-8597-B18C45FC9CFD}" type="slidenum">
              <a:rPr lang="en-US" altLang="en-US" sz="1100" smtClean="0">
                <a:solidFill>
                  <a:srgbClr val="4D4D4D"/>
                </a:solidFill>
              </a:rPr>
              <a:pPr/>
              <a:t>23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212996" name="Text Box 4"/>
          <p:cNvSpPr txBox="1">
            <a:spLocks noChangeArrowheads="1"/>
          </p:cNvSpPr>
          <p:nvPr/>
        </p:nvSpPr>
        <p:spPr bwMode="auto">
          <a:xfrm>
            <a:off x="5562600" y="2339752"/>
            <a:ext cx="2672526" cy="14773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accent4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&lt;style&gt;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.new { color: #FF0000;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           font-style: italic;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          }</a:t>
            </a: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&lt;/style&gt; </a:t>
            </a:r>
          </a:p>
        </p:txBody>
      </p:sp>
      <p:pic>
        <p:nvPicPr>
          <p:cNvPr id="1095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760" y="4930070"/>
            <a:ext cx="3718817" cy="524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1231150899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372441"/>
            <a:ext cx="5470525" cy="6858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Using CSS with “id”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192088" y="1368896"/>
            <a:ext cx="8763000" cy="472440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sz="3200" dirty="0"/>
              <a:t>id Selector</a:t>
            </a:r>
          </a:p>
          <a:p>
            <a:pPr lvl="1" eaLnBrk="1" hangingPunct="1"/>
            <a:r>
              <a:rPr lang="en-US" altLang="en-US" sz="2800" dirty="0">
                <a:cs typeface="Arial" pitchFamily="34" charset="0"/>
              </a:rPr>
              <a:t>Apply a CSS</a:t>
            </a:r>
            <a:br>
              <a:rPr lang="en-US" altLang="en-US" sz="2800" dirty="0">
                <a:cs typeface="Arial" pitchFamily="34" charset="0"/>
              </a:rPr>
            </a:br>
            <a:r>
              <a:rPr lang="en-US" altLang="en-US" sz="2800" dirty="0">
                <a:cs typeface="Arial" pitchFamily="34" charset="0"/>
              </a:rPr>
              <a:t>rule to ONE element </a:t>
            </a:r>
            <a:br>
              <a:rPr lang="en-US" altLang="en-US" sz="2800" dirty="0">
                <a:cs typeface="Arial" pitchFamily="34" charset="0"/>
              </a:rPr>
            </a:br>
            <a:r>
              <a:rPr lang="en-US" altLang="en-US" sz="2800" dirty="0">
                <a:cs typeface="Arial" pitchFamily="34" charset="0"/>
              </a:rPr>
              <a:t>on a web page.</a:t>
            </a:r>
          </a:p>
          <a:p>
            <a:pPr eaLnBrk="1" hangingPunct="1"/>
            <a:r>
              <a:rPr lang="en-US" altLang="en-US" sz="3200" dirty="0"/>
              <a:t>Configure with #</a:t>
            </a:r>
            <a:r>
              <a:rPr lang="en-US" altLang="en-US" sz="3200" dirty="0" err="1"/>
              <a:t>idname</a:t>
            </a:r>
            <a:endParaRPr lang="en-US" altLang="en-US" sz="3200" dirty="0"/>
          </a:p>
          <a:p>
            <a:pPr lvl="1" eaLnBrk="1" hangingPunct="1"/>
            <a:r>
              <a:rPr lang="en-US" altLang="en-US" sz="2000" dirty="0"/>
              <a:t>Code CSS to create an id called “new” </a:t>
            </a:r>
            <a:br>
              <a:rPr lang="en-US" altLang="en-US" sz="2000" dirty="0"/>
            </a:br>
            <a:r>
              <a:rPr lang="en-US" altLang="en-US" sz="2000" dirty="0"/>
              <a:t>with red, large, italic text.</a:t>
            </a:r>
            <a:br>
              <a:rPr lang="en-US" altLang="en-US" sz="2000" dirty="0"/>
            </a:br>
            <a:endParaRPr lang="en-US" altLang="en-US" sz="600" dirty="0"/>
          </a:p>
          <a:p>
            <a:pPr eaLnBrk="1" hangingPunct="1"/>
            <a:r>
              <a:rPr lang="en-US" altLang="en-US" sz="3200" dirty="0"/>
              <a:t>Apply the id:</a:t>
            </a:r>
            <a:br>
              <a:rPr lang="en-US" altLang="en-US" sz="2800" dirty="0"/>
            </a:br>
            <a:endParaRPr lang="en-US" altLang="en-US" sz="1000" dirty="0"/>
          </a:p>
          <a:p>
            <a:pPr eaLnBrk="1" hangingPunct="1">
              <a:buFontTx/>
              <a:buNone/>
            </a:pP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&lt;p id=“new”&gt;This is text is red, large, and in italics&lt;/p&gt;</a:t>
            </a:r>
          </a:p>
          <a:p>
            <a:pPr eaLnBrk="1" hangingPunct="1">
              <a:buFontTx/>
              <a:buNone/>
            </a:pPr>
            <a:endParaRPr lang="en-US" altLang="en-US" sz="28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endParaRPr lang="en-US" altLang="en-US" sz="28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en-US" altLang="en-US" sz="2800" b="1" dirty="0" err="1">
                <a:latin typeface="Times New Roman" pitchFamily="18" charset="0"/>
                <a:cs typeface="Times New Roman" pitchFamily="18" charset="0"/>
              </a:rPr>
              <a:t>Example:https</a:t>
            </a: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://www.w3schools.com/cssref/tryit.asp?filename=trycss_sel_id</a:t>
            </a:r>
          </a:p>
        </p:txBody>
      </p:sp>
      <p:sp>
        <p:nvSpPr>
          <p:cNvPr id="3789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3429000" y="6556200"/>
            <a:ext cx="4114800" cy="32918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3473E49-F8EF-40CD-A56C-CA55FEDCFF87}" type="slidenum">
              <a:rPr lang="en-US" altLang="en-US" sz="1100" smtClean="0">
                <a:solidFill>
                  <a:srgbClr val="4D4D4D"/>
                </a:solidFill>
              </a:rPr>
              <a:pPr/>
              <a:t>24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5895975" y="1363216"/>
            <a:ext cx="3278188" cy="230822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&lt;style&gt;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#new { color: #FF0000;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	font-size:2em;   </a:t>
            </a: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	font-style: italic;</a:t>
            </a:r>
            <a:endParaRPr lang="en-US" dirty="0">
              <a:solidFill>
                <a:srgbClr val="0070C0"/>
              </a:solidFill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           }</a:t>
            </a:r>
          </a:p>
          <a:p>
            <a:pPr eaLnBrk="1" hangingPunct="1">
              <a:defRPr/>
            </a:pPr>
            <a:r>
              <a:rPr lang="en-US" b="1" dirty="0">
                <a:solidFill>
                  <a:srgbClr val="0070C0"/>
                </a:solidFill>
                <a:cs typeface="Times New Roman" pitchFamily="18" charset="0"/>
              </a:rPr>
              <a:t>&lt;/style&gt; </a:t>
            </a:r>
          </a:p>
        </p:txBody>
      </p:sp>
      <p:pic>
        <p:nvPicPr>
          <p:cNvPr id="10854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26645" y="4509120"/>
            <a:ext cx="5490709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1100529163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0"/>
            <a:ext cx="7620000" cy="1447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CSS background-image Property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371600"/>
            <a:ext cx="7467600" cy="4191000"/>
          </a:xfrm>
        </p:spPr>
        <p:txBody>
          <a:bodyPr/>
          <a:lstStyle/>
          <a:p>
            <a:pPr eaLnBrk="1" hangingPunct="1"/>
            <a:r>
              <a:rPr lang="en-US" altLang="en-US" sz="2800"/>
              <a:t>Configures a background-image </a:t>
            </a:r>
          </a:p>
          <a:p>
            <a:pPr eaLnBrk="1" hangingPunct="1"/>
            <a:r>
              <a:rPr lang="en-US" altLang="en-US" sz="2800"/>
              <a:t>By default, background images tile (repeat)</a:t>
            </a:r>
            <a:br>
              <a:rPr lang="en-US" altLang="en-US" sz="2800"/>
            </a:br>
            <a:endParaRPr lang="en-US" altLang="en-US" sz="800"/>
          </a:p>
          <a:p>
            <a:pPr lvl="1" eaLnBrk="1" hangingPunct="1">
              <a:buFont typeface="Wingdings" pitchFamily="2" charset="2"/>
              <a:buNone/>
            </a:pPr>
            <a:r>
              <a:rPr lang="en-US" altLang="en-US" sz="2400" b="1">
                <a:latin typeface="Times New Roman" pitchFamily="18" charset="0"/>
                <a:cs typeface="Times New Roman" pitchFamily="18" charset="0"/>
              </a:rPr>
              <a:t>body { background-image: url(background1.gif); }</a:t>
            </a:r>
            <a:endParaRPr lang="en-US" altLang="en-US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988" name="Rectangle 5"/>
          <p:cNvSpPr>
            <a:spLocks noChangeArrowheads="1"/>
          </p:cNvSpPr>
          <p:nvPr/>
        </p:nvSpPr>
        <p:spPr bwMode="auto">
          <a:xfrm>
            <a:off x="2286000" y="1714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1989" name="Rectangle 7"/>
          <p:cNvSpPr>
            <a:spLocks noChangeArrowheads="1"/>
          </p:cNvSpPr>
          <p:nvPr/>
        </p:nvSpPr>
        <p:spPr bwMode="auto">
          <a:xfrm>
            <a:off x="2757488" y="16097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/>
          </a:p>
        </p:txBody>
      </p:sp>
      <p:pic>
        <p:nvPicPr>
          <p:cNvPr id="35849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" y="3316288"/>
            <a:ext cx="3962400" cy="338931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048A23-FF8E-4B0C-A19A-062CC8CF300D}"/>
              </a:ext>
            </a:extLst>
          </p:cNvPr>
          <p:cNvSpPr txBox="1"/>
          <p:nvPr/>
        </p:nvSpPr>
        <p:spPr>
          <a:xfrm>
            <a:off x="4545391" y="3467100"/>
            <a:ext cx="348299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Example: https://www.w3schools.com/cssref/tryit.asp?filename=trycss_background-image</a:t>
            </a:r>
          </a:p>
        </p:txBody>
      </p:sp>
    </p:spTree>
    <p:extLst>
      <p:ext uri="{BB962C8B-B14F-4D97-AF65-F5344CB8AC3E}">
        <p14:creationId xmlns:p14="http://schemas.microsoft.com/office/powerpoint/2010/main" val="3198802938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1" y="1149896"/>
            <a:ext cx="6334472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601075" cy="533400"/>
          </a:xfrm>
        </p:spPr>
        <p:txBody>
          <a:bodyPr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CSS background-repeat Property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81077A-589F-42BD-B944-65D28205834C}"/>
              </a:ext>
            </a:extLst>
          </p:cNvPr>
          <p:cNvSpPr txBox="1"/>
          <p:nvPr/>
        </p:nvSpPr>
        <p:spPr>
          <a:xfrm>
            <a:off x="6521299" y="2060848"/>
            <a:ext cx="208314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Example: https://www.w3schools.com/cssref/tryit.asp?filename=trycss_background-repeaty</a:t>
            </a:r>
          </a:p>
        </p:txBody>
      </p:sp>
    </p:spTree>
    <p:extLst>
      <p:ext uri="{BB962C8B-B14F-4D97-AF65-F5344CB8AC3E}">
        <p14:creationId xmlns:p14="http://schemas.microsoft.com/office/powerpoint/2010/main" val="254804989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2BC73-CBCF-401A-8C9E-C4A6A25AE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99392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EBAEA-E41A-4C09-8998-6C4F1B82B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https://www.w3schools.com/cssref/tryit.asp?filename=trycss3_background-size</a:t>
            </a:r>
          </a:p>
        </p:txBody>
      </p:sp>
    </p:spTree>
    <p:extLst>
      <p:ext uri="{BB962C8B-B14F-4D97-AF65-F5344CB8AC3E}">
        <p14:creationId xmlns:p14="http://schemas.microsoft.com/office/powerpoint/2010/main" val="26675620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>
          <a:xfrm>
            <a:off x="394494" y="115887"/>
            <a:ext cx="7886700" cy="132556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bg1"/>
                </a:solidFill>
              </a:rPr>
              <a:t>W3C CSS Validation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37338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http://jigsaw.w3.org/css-validator/</a:t>
            </a:r>
          </a:p>
        </p:txBody>
      </p:sp>
      <p:sp>
        <p:nvSpPr>
          <p:cNvPr id="49156" name="Slide Number Placeholder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1996FF9-D208-46A4-83C0-ABF263764193}" type="slidenum">
              <a:rPr lang="en-US" altLang="en-US" sz="1100" smtClean="0">
                <a:solidFill>
                  <a:srgbClr val="4D4D4D"/>
                </a:solidFill>
              </a:rPr>
              <a:pPr/>
              <a:t>28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219325"/>
            <a:ext cx="6694488" cy="32734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4599120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C3A55-0266-48C3-A2AA-4919A823A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9C125-B70C-4C82-913C-EE3B59EF0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6000" dirty="0"/>
              <a:t>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5974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1251</TotalTime>
  <Words>1403</Words>
  <Application>Microsoft Office PowerPoint</Application>
  <PresentationFormat>On-screen Show (4:3)</PresentationFormat>
  <Paragraphs>266</Paragraphs>
  <Slides>29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Arial</vt:lpstr>
      <vt:lpstr>Calibri</vt:lpstr>
      <vt:lpstr>Calibri Light</vt:lpstr>
      <vt:lpstr>Times New Roman</vt:lpstr>
      <vt:lpstr>Verdana</vt:lpstr>
      <vt:lpstr>Wingdings</vt:lpstr>
      <vt:lpstr>Wingdings 2</vt:lpstr>
      <vt:lpstr>Wingdings 3</vt:lpstr>
      <vt:lpstr>Office Theme</vt:lpstr>
      <vt:lpstr>Web Development with CSS</vt:lpstr>
      <vt:lpstr>Learning Outcomes</vt:lpstr>
      <vt:lpstr>Overview of Cascading Style Sheets (CSS)</vt:lpstr>
      <vt:lpstr>CSS Advantages </vt:lpstr>
      <vt:lpstr>CSS Syntax</vt:lpstr>
      <vt:lpstr>CSS Syntax Sample</vt:lpstr>
      <vt:lpstr>Common Formatting CSS Properties</vt:lpstr>
      <vt:lpstr>Configuring Color with Inline CSS</vt:lpstr>
      <vt:lpstr>Configuring Color with Inline CSS   </vt:lpstr>
      <vt:lpstr>CSS Embedded Styles</vt:lpstr>
      <vt:lpstr>Horizontal Rule Element</vt:lpstr>
      <vt:lpstr>CSS border Property</vt:lpstr>
      <vt:lpstr>CSS Borders:  Block / Inline Elements</vt:lpstr>
      <vt:lpstr>Configuring Specific Sides of a Border</vt:lpstr>
      <vt:lpstr>Try this</vt:lpstr>
      <vt:lpstr>CSS3 Rounded Corners</vt:lpstr>
      <vt:lpstr>Rounded Corners</vt:lpstr>
      <vt:lpstr>CSS padding Property</vt:lpstr>
      <vt:lpstr>Configure Padding on  Specific Sides of an Element</vt:lpstr>
      <vt:lpstr>CSS padding Property Shorthand: two values</vt:lpstr>
      <vt:lpstr>CSS padding Property Shorthand: four values</vt:lpstr>
      <vt:lpstr> CSS Selectors</vt:lpstr>
      <vt:lpstr>Using CSS with “class”</vt:lpstr>
      <vt:lpstr>Using CSS with “id”</vt:lpstr>
      <vt:lpstr>CSS background-image Property</vt:lpstr>
      <vt:lpstr>CSS background-repeat Property</vt:lpstr>
      <vt:lpstr>Example</vt:lpstr>
      <vt:lpstr>W3C CSS Validation</vt:lpstr>
      <vt:lpstr>PowerPoint Presentation</vt:lpstr>
    </vt:vector>
  </TitlesOfParts>
  <Company>Bexhill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Bexhill College</dc:creator>
  <cp:lastModifiedBy>Abida Danish</cp:lastModifiedBy>
  <cp:revision>118</cp:revision>
  <dcterms:created xsi:type="dcterms:W3CDTF">2012-10-02T23:23:28Z</dcterms:created>
  <dcterms:modified xsi:type="dcterms:W3CDTF">2021-10-30T17:50:14Z</dcterms:modified>
</cp:coreProperties>
</file>