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5" d="100"/>
          <a:sy n="55" d="100"/>
        </p:scale>
        <p:origin x="1096"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9B5F7C-AF89-490A-AC6C-897E4E815D20}" type="doc">
      <dgm:prSet loTypeId="urn:microsoft.com/office/officeart/2005/8/layout/default" loCatId="list" qsTypeId="urn:microsoft.com/office/officeart/2005/8/quickstyle/simple5" qsCatId="simple" csTypeId="urn:microsoft.com/office/officeart/2005/8/colors/accent1_5" csCatId="accent1" phldr="1"/>
      <dgm:spPr/>
      <dgm:t>
        <a:bodyPr/>
        <a:lstStyle/>
        <a:p>
          <a:endParaRPr lang="en-US"/>
        </a:p>
      </dgm:t>
    </dgm:pt>
    <dgm:pt modelId="{E70B9E28-F707-4938-9B65-A8F7050C8A07}">
      <dgm:prSet phldrT="[Text]"/>
      <dgm:spPr/>
      <dgm:t>
        <a:bodyPr/>
        <a:lstStyle/>
        <a:p>
          <a:r>
            <a:rPr lang="en-US" dirty="0"/>
            <a:t>Wearing appropriate PPE.</a:t>
          </a:r>
        </a:p>
      </dgm:t>
    </dgm:pt>
    <dgm:pt modelId="{60950696-5E1D-40DD-81C5-D51377D1E95D}" type="parTrans" cxnId="{9F72834D-9C66-4BCC-884C-CAD47F67D294}">
      <dgm:prSet/>
      <dgm:spPr/>
      <dgm:t>
        <a:bodyPr/>
        <a:lstStyle/>
        <a:p>
          <a:endParaRPr lang="en-US"/>
        </a:p>
      </dgm:t>
    </dgm:pt>
    <dgm:pt modelId="{CF7213AE-55C2-4EA1-B8B3-6265FDF8A9A0}" type="sibTrans" cxnId="{9F72834D-9C66-4BCC-884C-CAD47F67D294}">
      <dgm:prSet/>
      <dgm:spPr/>
      <dgm:t>
        <a:bodyPr/>
        <a:lstStyle/>
        <a:p>
          <a:endParaRPr lang="en-US"/>
        </a:p>
      </dgm:t>
    </dgm:pt>
    <dgm:pt modelId="{037D3BEE-2704-4ADB-BADC-61276B94ACF6}">
      <dgm:prSet phldrT="[Text]"/>
      <dgm:spPr/>
      <dgm:t>
        <a:bodyPr/>
        <a:lstStyle/>
        <a:p>
          <a:r>
            <a:rPr lang="en-US" dirty="0"/>
            <a:t>Avoid overloading electrical outlets </a:t>
          </a:r>
        </a:p>
      </dgm:t>
    </dgm:pt>
    <dgm:pt modelId="{5B94594E-321E-4F8E-936D-5602E781CB4E}" type="parTrans" cxnId="{418BD3AE-344C-4C10-8149-A371A9EE33BD}">
      <dgm:prSet/>
      <dgm:spPr/>
      <dgm:t>
        <a:bodyPr/>
        <a:lstStyle/>
        <a:p>
          <a:endParaRPr lang="en-US"/>
        </a:p>
      </dgm:t>
    </dgm:pt>
    <dgm:pt modelId="{1AD3D4DC-87F4-4858-A37D-B4DB1DC05B0D}" type="sibTrans" cxnId="{418BD3AE-344C-4C10-8149-A371A9EE33BD}">
      <dgm:prSet/>
      <dgm:spPr/>
      <dgm:t>
        <a:bodyPr/>
        <a:lstStyle/>
        <a:p>
          <a:endParaRPr lang="en-US"/>
        </a:p>
      </dgm:t>
    </dgm:pt>
    <dgm:pt modelId="{19D5D56B-A005-4F14-B5D7-7AC6CB2BB25C}">
      <dgm:prSet phldrT="[Text]"/>
      <dgm:spPr/>
      <dgm:t>
        <a:bodyPr/>
        <a:lstStyle/>
        <a:p>
          <a:r>
            <a:rPr lang="en-US" dirty="0"/>
            <a:t>Use surge protectors or extension cords (Singh, 2015).</a:t>
          </a:r>
        </a:p>
      </dgm:t>
    </dgm:pt>
    <dgm:pt modelId="{1FA675F9-3FDE-46F1-A552-E4421102F559}" type="parTrans" cxnId="{C26F8632-4CF0-404B-8813-6623A57362A9}">
      <dgm:prSet/>
      <dgm:spPr/>
      <dgm:t>
        <a:bodyPr/>
        <a:lstStyle/>
        <a:p>
          <a:endParaRPr lang="en-US"/>
        </a:p>
      </dgm:t>
    </dgm:pt>
    <dgm:pt modelId="{62B471FB-975D-4ECD-B6DA-6B3C06393441}" type="sibTrans" cxnId="{C26F8632-4CF0-404B-8813-6623A57362A9}">
      <dgm:prSet/>
      <dgm:spPr/>
      <dgm:t>
        <a:bodyPr/>
        <a:lstStyle/>
        <a:p>
          <a:endParaRPr lang="en-US"/>
        </a:p>
      </dgm:t>
    </dgm:pt>
    <dgm:pt modelId="{3FE4476F-48B0-43B1-842E-DA2C2D7329F9}">
      <dgm:prSet phldrT="[Text]"/>
      <dgm:spPr/>
      <dgm:t>
        <a:bodyPr/>
        <a:lstStyle/>
        <a:p>
          <a:r>
            <a:rPr lang="en-US" dirty="0"/>
            <a:t>Ensure that staff are trained to follow instructions and safety guidelines while cleaning.</a:t>
          </a:r>
        </a:p>
      </dgm:t>
    </dgm:pt>
    <dgm:pt modelId="{0BE403E9-7C69-44B9-B9EB-C7B389046246}" type="parTrans" cxnId="{F9F036DA-A15A-4376-87DF-73166A86E88A}">
      <dgm:prSet/>
      <dgm:spPr/>
      <dgm:t>
        <a:bodyPr/>
        <a:lstStyle/>
        <a:p>
          <a:endParaRPr lang="en-US"/>
        </a:p>
      </dgm:t>
    </dgm:pt>
    <dgm:pt modelId="{AC54CB7F-AF95-46C6-9F8D-96FBCA671A1E}" type="sibTrans" cxnId="{F9F036DA-A15A-4376-87DF-73166A86E88A}">
      <dgm:prSet/>
      <dgm:spPr/>
      <dgm:t>
        <a:bodyPr/>
        <a:lstStyle/>
        <a:p>
          <a:endParaRPr lang="en-US"/>
        </a:p>
      </dgm:t>
    </dgm:pt>
    <dgm:pt modelId="{0C3A4F2A-2CCF-4252-8787-45926838E9E8}">
      <dgm:prSet phldrT="[Text]"/>
      <dgm:spPr/>
      <dgm:t>
        <a:bodyPr/>
        <a:lstStyle/>
        <a:p>
          <a:r>
            <a:rPr lang="en-US" dirty="0"/>
            <a:t>Ensure proper ventilation while using cleaning products.</a:t>
          </a:r>
        </a:p>
      </dgm:t>
    </dgm:pt>
    <dgm:pt modelId="{18300A9F-A040-46D9-B341-CC325492DDE5}" type="parTrans" cxnId="{ECAA7313-711A-443A-955B-AD9F1ADFA409}">
      <dgm:prSet/>
      <dgm:spPr/>
      <dgm:t>
        <a:bodyPr/>
        <a:lstStyle/>
        <a:p>
          <a:endParaRPr lang="en-US"/>
        </a:p>
      </dgm:t>
    </dgm:pt>
    <dgm:pt modelId="{44FB6C9D-DB2A-4F94-B925-FCC8F0E10A4F}" type="sibTrans" cxnId="{ECAA7313-711A-443A-955B-AD9F1ADFA409}">
      <dgm:prSet/>
      <dgm:spPr/>
      <dgm:t>
        <a:bodyPr/>
        <a:lstStyle/>
        <a:p>
          <a:endParaRPr lang="en-US"/>
        </a:p>
      </dgm:t>
    </dgm:pt>
    <dgm:pt modelId="{7A6971EE-0197-4A6A-B9BD-43664B393504}">
      <dgm:prSet/>
      <dgm:spPr/>
      <dgm:t>
        <a:bodyPr/>
        <a:lstStyle/>
        <a:p>
          <a:r>
            <a:rPr lang="en-US" dirty="0"/>
            <a:t>Keep walkways clear (Kumar et al., 2021).</a:t>
          </a:r>
        </a:p>
      </dgm:t>
    </dgm:pt>
    <dgm:pt modelId="{2E1A332B-5F67-429B-A4B0-D7181B3BA494}" type="parTrans" cxnId="{C0551A38-B563-4DDD-B8AE-E53E9BE440A4}">
      <dgm:prSet/>
      <dgm:spPr/>
      <dgm:t>
        <a:bodyPr/>
        <a:lstStyle/>
        <a:p>
          <a:endParaRPr lang="en-US"/>
        </a:p>
      </dgm:t>
    </dgm:pt>
    <dgm:pt modelId="{0267FB81-E442-4C86-9E87-AA75A4A25808}" type="sibTrans" cxnId="{C0551A38-B563-4DDD-B8AE-E53E9BE440A4}">
      <dgm:prSet/>
      <dgm:spPr/>
      <dgm:t>
        <a:bodyPr/>
        <a:lstStyle/>
        <a:p>
          <a:endParaRPr lang="en-US"/>
        </a:p>
      </dgm:t>
    </dgm:pt>
    <dgm:pt modelId="{755785C5-6BAD-427C-A866-B173862B9805}">
      <dgm:prSet/>
      <dgm:spPr/>
      <dgm:t>
        <a:bodyPr/>
        <a:lstStyle/>
        <a:p>
          <a:r>
            <a:rPr lang="en-US" dirty="0"/>
            <a:t>Inspect cords and equipment for damage before use. </a:t>
          </a:r>
        </a:p>
      </dgm:t>
    </dgm:pt>
    <dgm:pt modelId="{042F9063-61DB-4F8A-BFB2-5C023E0BB03E}" type="parTrans" cxnId="{9FCAE14F-E95B-42FB-890B-4AA83ACE2A3E}">
      <dgm:prSet/>
      <dgm:spPr/>
      <dgm:t>
        <a:bodyPr/>
        <a:lstStyle/>
        <a:p>
          <a:endParaRPr lang="en-US"/>
        </a:p>
      </dgm:t>
    </dgm:pt>
    <dgm:pt modelId="{7542A1D8-9ADA-4409-96BE-7D8B13301F0A}" type="sibTrans" cxnId="{9FCAE14F-E95B-42FB-890B-4AA83ACE2A3E}">
      <dgm:prSet/>
      <dgm:spPr/>
      <dgm:t>
        <a:bodyPr/>
        <a:lstStyle/>
        <a:p>
          <a:endParaRPr lang="en-US"/>
        </a:p>
      </dgm:t>
    </dgm:pt>
    <dgm:pt modelId="{046380BE-C6EB-4E7D-B2C4-1D6B955B42A7}">
      <dgm:prSet/>
      <dgm:spPr/>
      <dgm:t>
        <a:bodyPr/>
        <a:lstStyle/>
        <a:p>
          <a:r>
            <a:rPr lang="en-US"/>
            <a:t>The high priority safety routines at this department cannot be overemphasized.</a:t>
          </a:r>
        </a:p>
      </dgm:t>
    </dgm:pt>
    <dgm:pt modelId="{3F77D403-8949-453F-9824-86A3B7E424E1}" type="parTrans" cxnId="{744E2E19-94F7-4CF8-AF53-4DD9D323AAC0}">
      <dgm:prSet/>
      <dgm:spPr/>
      <dgm:t>
        <a:bodyPr/>
        <a:lstStyle/>
        <a:p>
          <a:endParaRPr lang="en-US"/>
        </a:p>
      </dgm:t>
    </dgm:pt>
    <dgm:pt modelId="{997C98A4-53BC-45FE-BBAD-14D75FF43EA6}" type="sibTrans" cxnId="{744E2E19-94F7-4CF8-AF53-4DD9D323AAC0}">
      <dgm:prSet/>
      <dgm:spPr/>
      <dgm:t>
        <a:bodyPr/>
        <a:lstStyle/>
        <a:p>
          <a:endParaRPr lang="en-US"/>
        </a:p>
      </dgm:t>
    </dgm:pt>
    <dgm:pt modelId="{A326C353-6C38-4EB1-8840-9AB627128BA2}" type="pres">
      <dgm:prSet presAssocID="{4E9B5F7C-AF89-490A-AC6C-897E4E815D20}" presName="diagram" presStyleCnt="0">
        <dgm:presLayoutVars>
          <dgm:dir/>
          <dgm:resizeHandles val="exact"/>
        </dgm:presLayoutVars>
      </dgm:prSet>
      <dgm:spPr/>
    </dgm:pt>
    <dgm:pt modelId="{36480C71-3093-46DD-BB57-11DFB8D7A93C}" type="pres">
      <dgm:prSet presAssocID="{E70B9E28-F707-4938-9B65-A8F7050C8A07}" presName="node" presStyleLbl="node1" presStyleIdx="0" presStyleCnt="8">
        <dgm:presLayoutVars>
          <dgm:bulletEnabled val="1"/>
        </dgm:presLayoutVars>
      </dgm:prSet>
      <dgm:spPr/>
    </dgm:pt>
    <dgm:pt modelId="{600ABF55-89F1-4E06-B1B6-F1E4CC123FF5}" type="pres">
      <dgm:prSet presAssocID="{CF7213AE-55C2-4EA1-B8B3-6265FDF8A9A0}" presName="sibTrans" presStyleCnt="0"/>
      <dgm:spPr/>
    </dgm:pt>
    <dgm:pt modelId="{0C2407AA-F3F0-4967-A195-D37C05711934}" type="pres">
      <dgm:prSet presAssocID="{037D3BEE-2704-4ADB-BADC-61276B94ACF6}" presName="node" presStyleLbl="node1" presStyleIdx="1" presStyleCnt="8">
        <dgm:presLayoutVars>
          <dgm:bulletEnabled val="1"/>
        </dgm:presLayoutVars>
      </dgm:prSet>
      <dgm:spPr/>
    </dgm:pt>
    <dgm:pt modelId="{8F6416AA-BC09-417D-BBE9-6AE82B103103}" type="pres">
      <dgm:prSet presAssocID="{1AD3D4DC-87F4-4858-A37D-B4DB1DC05B0D}" presName="sibTrans" presStyleCnt="0"/>
      <dgm:spPr/>
    </dgm:pt>
    <dgm:pt modelId="{201BD72A-BC0C-4DCE-ADB3-A40BE87C085C}" type="pres">
      <dgm:prSet presAssocID="{19D5D56B-A005-4F14-B5D7-7AC6CB2BB25C}" presName="node" presStyleLbl="node1" presStyleIdx="2" presStyleCnt="8">
        <dgm:presLayoutVars>
          <dgm:bulletEnabled val="1"/>
        </dgm:presLayoutVars>
      </dgm:prSet>
      <dgm:spPr/>
    </dgm:pt>
    <dgm:pt modelId="{5059112C-AE34-4A87-9B9E-5B157111951A}" type="pres">
      <dgm:prSet presAssocID="{62B471FB-975D-4ECD-B6DA-6B3C06393441}" presName="sibTrans" presStyleCnt="0"/>
      <dgm:spPr/>
    </dgm:pt>
    <dgm:pt modelId="{8F89DC68-C3ED-444B-9595-240C9412EE98}" type="pres">
      <dgm:prSet presAssocID="{3FE4476F-48B0-43B1-842E-DA2C2D7329F9}" presName="node" presStyleLbl="node1" presStyleIdx="3" presStyleCnt="8">
        <dgm:presLayoutVars>
          <dgm:bulletEnabled val="1"/>
        </dgm:presLayoutVars>
      </dgm:prSet>
      <dgm:spPr/>
    </dgm:pt>
    <dgm:pt modelId="{936F7920-F1AE-4B65-95DB-05ED0FF2F927}" type="pres">
      <dgm:prSet presAssocID="{AC54CB7F-AF95-46C6-9F8D-96FBCA671A1E}" presName="sibTrans" presStyleCnt="0"/>
      <dgm:spPr/>
    </dgm:pt>
    <dgm:pt modelId="{EE198096-EF41-429F-ACA3-B069F069221E}" type="pres">
      <dgm:prSet presAssocID="{0C3A4F2A-2CCF-4252-8787-45926838E9E8}" presName="node" presStyleLbl="node1" presStyleIdx="4" presStyleCnt="8">
        <dgm:presLayoutVars>
          <dgm:bulletEnabled val="1"/>
        </dgm:presLayoutVars>
      </dgm:prSet>
      <dgm:spPr/>
    </dgm:pt>
    <dgm:pt modelId="{0BDE2DCE-0DF6-40C2-A67E-532CABB08079}" type="pres">
      <dgm:prSet presAssocID="{44FB6C9D-DB2A-4F94-B925-FCC8F0E10A4F}" presName="sibTrans" presStyleCnt="0"/>
      <dgm:spPr/>
    </dgm:pt>
    <dgm:pt modelId="{6F9CC01E-68E6-4F35-9C36-15F66BC8F7FD}" type="pres">
      <dgm:prSet presAssocID="{7A6971EE-0197-4A6A-B9BD-43664B393504}" presName="node" presStyleLbl="node1" presStyleIdx="5" presStyleCnt="8">
        <dgm:presLayoutVars>
          <dgm:bulletEnabled val="1"/>
        </dgm:presLayoutVars>
      </dgm:prSet>
      <dgm:spPr/>
    </dgm:pt>
    <dgm:pt modelId="{742C299B-5373-47AA-9C33-6F101090FAF5}" type="pres">
      <dgm:prSet presAssocID="{0267FB81-E442-4C86-9E87-AA75A4A25808}" presName="sibTrans" presStyleCnt="0"/>
      <dgm:spPr/>
    </dgm:pt>
    <dgm:pt modelId="{FE7B2E89-DB3C-42CE-9CE1-A977361B4787}" type="pres">
      <dgm:prSet presAssocID="{755785C5-6BAD-427C-A866-B173862B9805}" presName="node" presStyleLbl="node1" presStyleIdx="6" presStyleCnt="8">
        <dgm:presLayoutVars>
          <dgm:bulletEnabled val="1"/>
        </dgm:presLayoutVars>
      </dgm:prSet>
      <dgm:spPr/>
    </dgm:pt>
    <dgm:pt modelId="{6B68C0E8-E598-4592-AA00-D080BD5B643B}" type="pres">
      <dgm:prSet presAssocID="{7542A1D8-9ADA-4409-96BE-7D8B13301F0A}" presName="sibTrans" presStyleCnt="0"/>
      <dgm:spPr/>
    </dgm:pt>
    <dgm:pt modelId="{2F8FE53D-F880-4567-BA62-B7C18EC3DA59}" type="pres">
      <dgm:prSet presAssocID="{046380BE-C6EB-4E7D-B2C4-1D6B955B42A7}" presName="node" presStyleLbl="node1" presStyleIdx="7" presStyleCnt="8">
        <dgm:presLayoutVars>
          <dgm:bulletEnabled val="1"/>
        </dgm:presLayoutVars>
      </dgm:prSet>
      <dgm:spPr/>
    </dgm:pt>
  </dgm:ptLst>
  <dgm:cxnLst>
    <dgm:cxn modelId="{26EB9000-919E-4251-8959-6C2A07B347DE}" type="presOf" srcId="{037D3BEE-2704-4ADB-BADC-61276B94ACF6}" destId="{0C2407AA-F3F0-4967-A195-D37C05711934}" srcOrd="0" destOrd="0" presId="urn:microsoft.com/office/officeart/2005/8/layout/default"/>
    <dgm:cxn modelId="{9149BA04-03BA-407F-B53A-48B862317928}" type="presOf" srcId="{19D5D56B-A005-4F14-B5D7-7AC6CB2BB25C}" destId="{201BD72A-BC0C-4DCE-ADB3-A40BE87C085C}" srcOrd="0" destOrd="0" presId="urn:microsoft.com/office/officeart/2005/8/layout/default"/>
    <dgm:cxn modelId="{55EF0113-B890-4127-9FB7-C8D83A3F2449}" type="presOf" srcId="{E70B9E28-F707-4938-9B65-A8F7050C8A07}" destId="{36480C71-3093-46DD-BB57-11DFB8D7A93C}" srcOrd="0" destOrd="0" presId="urn:microsoft.com/office/officeart/2005/8/layout/default"/>
    <dgm:cxn modelId="{ECAA7313-711A-443A-955B-AD9F1ADFA409}" srcId="{4E9B5F7C-AF89-490A-AC6C-897E4E815D20}" destId="{0C3A4F2A-2CCF-4252-8787-45926838E9E8}" srcOrd="4" destOrd="0" parTransId="{18300A9F-A040-46D9-B341-CC325492DDE5}" sibTransId="{44FB6C9D-DB2A-4F94-B925-FCC8F0E10A4F}"/>
    <dgm:cxn modelId="{744E2E19-94F7-4CF8-AF53-4DD9D323AAC0}" srcId="{4E9B5F7C-AF89-490A-AC6C-897E4E815D20}" destId="{046380BE-C6EB-4E7D-B2C4-1D6B955B42A7}" srcOrd="7" destOrd="0" parTransId="{3F77D403-8949-453F-9824-86A3B7E424E1}" sibTransId="{997C98A4-53BC-45FE-BBAD-14D75FF43EA6}"/>
    <dgm:cxn modelId="{FAB3F625-D2C1-4C66-A92F-382B687648CB}" type="presOf" srcId="{4E9B5F7C-AF89-490A-AC6C-897E4E815D20}" destId="{A326C353-6C38-4EB1-8840-9AB627128BA2}" srcOrd="0" destOrd="0" presId="urn:microsoft.com/office/officeart/2005/8/layout/default"/>
    <dgm:cxn modelId="{C26F8632-4CF0-404B-8813-6623A57362A9}" srcId="{4E9B5F7C-AF89-490A-AC6C-897E4E815D20}" destId="{19D5D56B-A005-4F14-B5D7-7AC6CB2BB25C}" srcOrd="2" destOrd="0" parTransId="{1FA675F9-3FDE-46F1-A552-E4421102F559}" sibTransId="{62B471FB-975D-4ECD-B6DA-6B3C06393441}"/>
    <dgm:cxn modelId="{C0551A38-B563-4DDD-B8AE-E53E9BE440A4}" srcId="{4E9B5F7C-AF89-490A-AC6C-897E4E815D20}" destId="{7A6971EE-0197-4A6A-B9BD-43664B393504}" srcOrd="5" destOrd="0" parTransId="{2E1A332B-5F67-429B-A4B0-D7181B3BA494}" sibTransId="{0267FB81-E442-4C86-9E87-AA75A4A25808}"/>
    <dgm:cxn modelId="{F1ED1C60-35AD-4E24-BA4B-7DC93F762372}" type="presOf" srcId="{7A6971EE-0197-4A6A-B9BD-43664B393504}" destId="{6F9CC01E-68E6-4F35-9C36-15F66BC8F7FD}" srcOrd="0" destOrd="0" presId="urn:microsoft.com/office/officeart/2005/8/layout/default"/>
    <dgm:cxn modelId="{9F72834D-9C66-4BCC-884C-CAD47F67D294}" srcId="{4E9B5F7C-AF89-490A-AC6C-897E4E815D20}" destId="{E70B9E28-F707-4938-9B65-A8F7050C8A07}" srcOrd="0" destOrd="0" parTransId="{60950696-5E1D-40DD-81C5-D51377D1E95D}" sibTransId="{CF7213AE-55C2-4EA1-B8B3-6265FDF8A9A0}"/>
    <dgm:cxn modelId="{9FCAE14F-E95B-42FB-890B-4AA83ACE2A3E}" srcId="{4E9B5F7C-AF89-490A-AC6C-897E4E815D20}" destId="{755785C5-6BAD-427C-A866-B173862B9805}" srcOrd="6" destOrd="0" parTransId="{042F9063-61DB-4F8A-BFB2-5C023E0BB03E}" sibTransId="{7542A1D8-9ADA-4409-96BE-7D8B13301F0A}"/>
    <dgm:cxn modelId="{418BD3AE-344C-4C10-8149-A371A9EE33BD}" srcId="{4E9B5F7C-AF89-490A-AC6C-897E4E815D20}" destId="{037D3BEE-2704-4ADB-BADC-61276B94ACF6}" srcOrd="1" destOrd="0" parTransId="{5B94594E-321E-4F8E-936D-5602E781CB4E}" sibTransId="{1AD3D4DC-87F4-4858-A37D-B4DB1DC05B0D}"/>
    <dgm:cxn modelId="{7AB734B5-2ADF-49F2-8AF5-37DFFB3FA2B9}" type="presOf" srcId="{3FE4476F-48B0-43B1-842E-DA2C2D7329F9}" destId="{8F89DC68-C3ED-444B-9595-240C9412EE98}" srcOrd="0" destOrd="0" presId="urn:microsoft.com/office/officeart/2005/8/layout/default"/>
    <dgm:cxn modelId="{7807E6B9-37DC-4EE6-9B83-56E32C51E452}" type="presOf" srcId="{0C3A4F2A-2CCF-4252-8787-45926838E9E8}" destId="{EE198096-EF41-429F-ACA3-B069F069221E}" srcOrd="0" destOrd="0" presId="urn:microsoft.com/office/officeart/2005/8/layout/default"/>
    <dgm:cxn modelId="{609D22CB-DCEC-4F24-9591-4637E81060B3}" type="presOf" srcId="{755785C5-6BAD-427C-A866-B173862B9805}" destId="{FE7B2E89-DB3C-42CE-9CE1-A977361B4787}" srcOrd="0" destOrd="0" presId="urn:microsoft.com/office/officeart/2005/8/layout/default"/>
    <dgm:cxn modelId="{F9F036DA-A15A-4376-87DF-73166A86E88A}" srcId="{4E9B5F7C-AF89-490A-AC6C-897E4E815D20}" destId="{3FE4476F-48B0-43B1-842E-DA2C2D7329F9}" srcOrd="3" destOrd="0" parTransId="{0BE403E9-7C69-44B9-B9EB-C7B389046246}" sibTransId="{AC54CB7F-AF95-46C6-9F8D-96FBCA671A1E}"/>
    <dgm:cxn modelId="{6872CBF9-7035-446F-ADAA-74CB7759D5A6}" type="presOf" srcId="{046380BE-C6EB-4E7D-B2C4-1D6B955B42A7}" destId="{2F8FE53D-F880-4567-BA62-B7C18EC3DA59}" srcOrd="0" destOrd="0" presId="urn:microsoft.com/office/officeart/2005/8/layout/default"/>
    <dgm:cxn modelId="{7C69EB7D-E191-415F-8621-56DFEF8AAFD2}" type="presParOf" srcId="{A326C353-6C38-4EB1-8840-9AB627128BA2}" destId="{36480C71-3093-46DD-BB57-11DFB8D7A93C}" srcOrd="0" destOrd="0" presId="urn:microsoft.com/office/officeart/2005/8/layout/default"/>
    <dgm:cxn modelId="{1E466785-0F46-4079-BA71-DC0C32BD1608}" type="presParOf" srcId="{A326C353-6C38-4EB1-8840-9AB627128BA2}" destId="{600ABF55-89F1-4E06-B1B6-F1E4CC123FF5}" srcOrd="1" destOrd="0" presId="urn:microsoft.com/office/officeart/2005/8/layout/default"/>
    <dgm:cxn modelId="{7BAB10BB-A06E-4710-8649-0BCEF87C7BF9}" type="presParOf" srcId="{A326C353-6C38-4EB1-8840-9AB627128BA2}" destId="{0C2407AA-F3F0-4967-A195-D37C05711934}" srcOrd="2" destOrd="0" presId="urn:microsoft.com/office/officeart/2005/8/layout/default"/>
    <dgm:cxn modelId="{C564C2A2-452A-4D42-9682-9DF0845E00C6}" type="presParOf" srcId="{A326C353-6C38-4EB1-8840-9AB627128BA2}" destId="{8F6416AA-BC09-417D-BBE9-6AE82B103103}" srcOrd="3" destOrd="0" presId="urn:microsoft.com/office/officeart/2005/8/layout/default"/>
    <dgm:cxn modelId="{6ED0EEF6-ADFF-49B4-8F35-9EDDC9B563E4}" type="presParOf" srcId="{A326C353-6C38-4EB1-8840-9AB627128BA2}" destId="{201BD72A-BC0C-4DCE-ADB3-A40BE87C085C}" srcOrd="4" destOrd="0" presId="urn:microsoft.com/office/officeart/2005/8/layout/default"/>
    <dgm:cxn modelId="{F19D1C0D-281E-4555-94A8-FC5B560E6B8D}" type="presParOf" srcId="{A326C353-6C38-4EB1-8840-9AB627128BA2}" destId="{5059112C-AE34-4A87-9B9E-5B157111951A}" srcOrd="5" destOrd="0" presId="urn:microsoft.com/office/officeart/2005/8/layout/default"/>
    <dgm:cxn modelId="{F4B935B4-D933-4802-8BCF-AA86CBCB6ABC}" type="presParOf" srcId="{A326C353-6C38-4EB1-8840-9AB627128BA2}" destId="{8F89DC68-C3ED-444B-9595-240C9412EE98}" srcOrd="6" destOrd="0" presId="urn:microsoft.com/office/officeart/2005/8/layout/default"/>
    <dgm:cxn modelId="{DD830C81-CB62-411F-B4FA-88990329D781}" type="presParOf" srcId="{A326C353-6C38-4EB1-8840-9AB627128BA2}" destId="{936F7920-F1AE-4B65-95DB-05ED0FF2F927}" srcOrd="7" destOrd="0" presId="urn:microsoft.com/office/officeart/2005/8/layout/default"/>
    <dgm:cxn modelId="{4561B896-AEE2-4DCF-8FB7-F1AEFE3EB4C6}" type="presParOf" srcId="{A326C353-6C38-4EB1-8840-9AB627128BA2}" destId="{EE198096-EF41-429F-ACA3-B069F069221E}" srcOrd="8" destOrd="0" presId="urn:microsoft.com/office/officeart/2005/8/layout/default"/>
    <dgm:cxn modelId="{3E1781AA-D7D6-42E3-B2A2-34CA7AFA021E}" type="presParOf" srcId="{A326C353-6C38-4EB1-8840-9AB627128BA2}" destId="{0BDE2DCE-0DF6-40C2-A67E-532CABB08079}" srcOrd="9" destOrd="0" presId="urn:microsoft.com/office/officeart/2005/8/layout/default"/>
    <dgm:cxn modelId="{FEDF51A6-2CCF-4A0F-A7C7-D42177FBA97C}" type="presParOf" srcId="{A326C353-6C38-4EB1-8840-9AB627128BA2}" destId="{6F9CC01E-68E6-4F35-9C36-15F66BC8F7FD}" srcOrd="10" destOrd="0" presId="urn:microsoft.com/office/officeart/2005/8/layout/default"/>
    <dgm:cxn modelId="{53D45BBF-3C37-4FB8-9FD3-E2B29C46A982}" type="presParOf" srcId="{A326C353-6C38-4EB1-8840-9AB627128BA2}" destId="{742C299B-5373-47AA-9C33-6F101090FAF5}" srcOrd="11" destOrd="0" presId="urn:microsoft.com/office/officeart/2005/8/layout/default"/>
    <dgm:cxn modelId="{12BBF9D4-5346-41C5-9D73-3BD4E94F884D}" type="presParOf" srcId="{A326C353-6C38-4EB1-8840-9AB627128BA2}" destId="{FE7B2E89-DB3C-42CE-9CE1-A977361B4787}" srcOrd="12" destOrd="0" presId="urn:microsoft.com/office/officeart/2005/8/layout/default"/>
    <dgm:cxn modelId="{1115BB64-B532-4133-93E5-7ED87285CB37}" type="presParOf" srcId="{A326C353-6C38-4EB1-8840-9AB627128BA2}" destId="{6B68C0E8-E598-4592-AA00-D080BD5B643B}" srcOrd="13" destOrd="0" presId="urn:microsoft.com/office/officeart/2005/8/layout/default"/>
    <dgm:cxn modelId="{B59F285E-5D7A-4DCD-8AD9-2667AE129212}" type="presParOf" srcId="{A326C353-6C38-4EB1-8840-9AB627128BA2}" destId="{2F8FE53D-F880-4567-BA62-B7C18EC3DA59}"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E969EE-C290-46C7-9F40-23A141A251AE}" type="doc">
      <dgm:prSet loTypeId="urn:microsoft.com/office/officeart/2005/8/layout/matrix1" loCatId="matrix" qsTypeId="urn:microsoft.com/office/officeart/2005/8/quickstyle/3d1" qsCatId="3D" csTypeId="urn:microsoft.com/office/officeart/2005/8/colors/accent1_1" csCatId="accent1" phldr="1"/>
      <dgm:spPr/>
      <dgm:t>
        <a:bodyPr/>
        <a:lstStyle/>
        <a:p>
          <a:endParaRPr lang="en-US"/>
        </a:p>
      </dgm:t>
    </dgm:pt>
    <dgm:pt modelId="{0091A55E-7C9A-418A-81B8-DD15C02A3496}">
      <dgm:prSet phldrT="[Text]"/>
      <dgm:spPr/>
      <dgm:t>
        <a:bodyPr/>
        <a:lstStyle/>
        <a:p>
          <a:r>
            <a:rPr lang="en-US" dirty="0"/>
            <a:t>Gently operate machines to avoid accidents or injuries.</a:t>
          </a:r>
        </a:p>
      </dgm:t>
    </dgm:pt>
    <dgm:pt modelId="{34C5AE6E-A3F4-4B7A-B344-351CA3B6C021}" type="parTrans" cxnId="{2464DDB0-7D01-443E-89D4-DB930FBAD3B2}">
      <dgm:prSet/>
      <dgm:spPr/>
      <dgm:t>
        <a:bodyPr/>
        <a:lstStyle/>
        <a:p>
          <a:endParaRPr lang="en-US"/>
        </a:p>
      </dgm:t>
    </dgm:pt>
    <dgm:pt modelId="{E72D0FA2-E922-4E4F-AD4B-3AD90C3CFA38}" type="sibTrans" cxnId="{2464DDB0-7D01-443E-89D4-DB930FBAD3B2}">
      <dgm:prSet/>
      <dgm:spPr/>
      <dgm:t>
        <a:bodyPr/>
        <a:lstStyle/>
        <a:p>
          <a:endParaRPr lang="en-US"/>
        </a:p>
      </dgm:t>
    </dgm:pt>
    <dgm:pt modelId="{49EB9255-2862-457A-B289-EC69E4978C52}">
      <dgm:prSet phldrT="[Text]"/>
      <dgm:spPr/>
      <dgm:t>
        <a:bodyPr/>
        <a:lstStyle/>
        <a:p>
          <a:r>
            <a:rPr lang="en-US" dirty="0"/>
            <a:t>Perform periodic checks to locate problems or damage in housekeeping equipment.</a:t>
          </a:r>
        </a:p>
      </dgm:t>
    </dgm:pt>
    <dgm:pt modelId="{9DC935EE-1B15-43DA-B7E7-E17BB620B8D9}" type="parTrans" cxnId="{E29DB872-DAB5-45FA-91B6-0E8ECB73E527}">
      <dgm:prSet/>
      <dgm:spPr/>
      <dgm:t>
        <a:bodyPr/>
        <a:lstStyle/>
        <a:p>
          <a:endParaRPr lang="en-US"/>
        </a:p>
      </dgm:t>
    </dgm:pt>
    <dgm:pt modelId="{3782356A-3C17-4E6C-8425-0F6C7D011ADC}" type="sibTrans" cxnId="{E29DB872-DAB5-45FA-91B6-0E8ECB73E527}">
      <dgm:prSet/>
      <dgm:spPr/>
      <dgm:t>
        <a:bodyPr/>
        <a:lstStyle/>
        <a:p>
          <a:endParaRPr lang="en-US"/>
        </a:p>
      </dgm:t>
    </dgm:pt>
    <dgm:pt modelId="{AD44690E-B0D9-4DDD-BD95-8AD958C1ABD9}">
      <dgm:prSet phldrT="[Text]"/>
      <dgm:spPr/>
      <dgm:t>
        <a:bodyPr/>
        <a:lstStyle/>
        <a:p>
          <a:r>
            <a:rPr lang="en-US" dirty="0"/>
            <a:t>Let the instrument be utilized in accordance with manufacturers' guidelines and safety regulations (</a:t>
          </a:r>
          <a:r>
            <a:rPr lang="en-US" dirty="0" err="1"/>
            <a:t>Sachdev</a:t>
          </a:r>
          <a:r>
            <a:rPr lang="en-US" dirty="0"/>
            <a:t>, 2017).</a:t>
          </a:r>
        </a:p>
      </dgm:t>
    </dgm:pt>
    <dgm:pt modelId="{E1CD6772-CE4F-44F8-934D-C6254CAFFDA6}" type="parTrans" cxnId="{0762EF65-F71C-46BA-B72E-3F5531E242AC}">
      <dgm:prSet/>
      <dgm:spPr/>
      <dgm:t>
        <a:bodyPr/>
        <a:lstStyle/>
        <a:p>
          <a:endParaRPr lang="en-US"/>
        </a:p>
      </dgm:t>
    </dgm:pt>
    <dgm:pt modelId="{E0F10402-9EE4-4A61-8AC5-CAFF5FA9AB0B}" type="sibTrans" cxnId="{0762EF65-F71C-46BA-B72E-3F5531E242AC}">
      <dgm:prSet/>
      <dgm:spPr/>
      <dgm:t>
        <a:bodyPr/>
        <a:lstStyle/>
        <a:p>
          <a:endParaRPr lang="en-US"/>
        </a:p>
      </dgm:t>
    </dgm:pt>
    <dgm:pt modelId="{1EA0A752-0401-4AE5-8C23-45FD915D50A2}">
      <dgm:prSet phldrT="[Text]"/>
      <dgm:spPr/>
      <dgm:t>
        <a:bodyPr/>
        <a:lstStyle/>
        <a:p>
          <a:r>
            <a:rPr lang="en-US" dirty="0"/>
            <a:t>Train the staff to ensure they are safe during the operation of equipment.</a:t>
          </a:r>
        </a:p>
      </dgm:t>
    </dgm:pt>
    <dgm:pt modelId="{59042AD1-79FF-4D9E-8D33-AAB6A2E2D430}" type="parTrans" cxnId="{F7EBBF1A-2349-4835-A43B-9555A44DDA2F}">
      <dgm:prSet/>
      <dgm:spPr/>
      <dgm:t>
        <a:bodyPr/>
        <a:lstStyle/>
        <a:p>
          <a:endParaRPr lang="en-US"/>
        </a:p>
      </dgm:t>
    </dgm:pt>
    <dgm:pt modelId="{44AB36C2-C276-42FD-9972-815015AA20DF}" type="sibTrans" cxnId="{F7EBBF1A-2349-4835-A43B-9555A44DDA2F}">
      <dgm:prSet/>
      <dgm:spPr/>
      <dgm:t>
        <a:bodyPr/>
        <a:lstStyle/>
        <a:p>
          <a:endParaRPr lang="en-US"/>
        </a:p>
      </dgm:t>
    </dgm:pt>
    <dgm:pt modelId="{9430B0CA-2CD3-4F63-AC09-1AE9462CDFCC}">
      <dgm:prSet phldrT="[Text]"/>
      <dgm:spPr/>
      <dgm:t>
        <a:bodyPr/>
        <a:lstStyle/>
        <a:p>
          <a:r>
            <a:rPr lang="en-US" dirty="0"/>
            <a:t>Give the maintenance and repair of the installation fast response if malfunctions or issues are reported.</a:t>
          </a:r>
        </a:p>
      </dgm:t>
    </dgm:pt>
    <dgm:pt modelId="{CF393704-976B-44B2-865B-F3B2CCF52D93}" type="parTrans" cxnId="{D6A3AF51-FEC2-4323-B146-9D6ED1F47E10}">
      <dgm:prSet/>
      <dgm:spPr/>
      <dgm:t>
        <a:bodyPr/>
        <a:lstStyle/>
        <a:p>
          <a:endParaRPr lang="en-US"/>
        </a:p>
      </dgm:t>
    </dgm:pt>
    <dgm:pt modelId="{A35C9F56-B50D-4B54-90ED-E34EBD626630}" type="sibTrans" cxnId="{D6A3AF51-FEC2-4323-B146-9D6ED1F47E10}">
      <dgm:prSet/>
      <dgm:spPr/>
      <dgm:t>
        <a:bodyPr/>
        <a:lstStyle/>
        <a:p>
          <a:endParaRPr lang="en-US"/>
        </a:p>
      </dgm:t>
    </dgm:pt>
    <dgm:pt modelId="{9122EA1B-0F89-4702-ABFC-5FDF9A70C8D6}" type="pres">
      <dgm:prSet presAssocID="{9CE969EE-C290-46C7-9F40-23A141A251AE}" presName="diagram" presStyleCnt="0">
        <dgm:presLayoutVars>
          <dgm:chMax val="1"/>
          <dgm:dir/>
          <dgm:animLvl val="ctr"/>
          <dgm:resizeHandles val="exact"/>
        </dgm:presLayoutVars>
      </dgm:prSet>
      <dgm:spPr/>
    </dgm:pt>
    <dgm:pt modelId="{F80C7D14-C30E-4B6F-B6EC-15A6C4120C3F}" type="pres">
      <dgm:prSet presAssocID="{9CE969EE-C290-46C7-9F40-23A141A251AE}" presName="matrix" presStyleCnt="0"/>
      <dgm:spPr/>
    </dgm:pt>
    <dgm:pt modelId="{B5CC09E3-5666-4D01-AC44-6D668B08A6DC}" type="pres">
      <dgm:prSet presAssocID="{9CE969EE-C290-46C7-9F40-23A141A251AE}" presName="tile1" presStyleLbl="node1" presStyleIdx="0" presStyleCnt="4"/>
      <dgm:spPr/>
    </dgm:pt>
    <dgm:pt modelId="{1D09E137-8426-49C4-8571-4C724F636B4A}" type="pres">
      <dgm:prSet presAssocID="{9CE969EE-C290-46C7-9F40-23A141A251AE}" presName="tile1text" presStyleLbl="node1" presStyleIdx="0" presStyleCnt="4">
        <dgm:presLayoutVars>
          <dgm:chMax val="0"/>
          <dgm:chPref val="0"/>
          <dgm:bulletEnabled val="1"/>
        </dgm:presLayoutVars>
      </dgm:prSet>
      <dgm:spPr/>
    </dgm:pt>
    <dgm:pt modelId="{D57899FE-9949-4618-9619-9DCC23E698EB}" type="pres">
      <dgm:prSet presAssocID="{9CE969EE-C290-46C7-9F40-23A141A251AE}" presName="tile2" presStyleLbl="node1" presStyleIdx="1" presStyleCnt="4"/>
      <dgm:spPr/>
    </dgm:pt>
    <dgm:pt modelId="{0E937CFF-A76A-4E4C-B7CB-71F4D25D2D55}" type="pres">
      <dgm:prSet presAssocID="{9CE969EE-C290-46C7-9F40-23A141A251AE}" presName="tile2text" presStyleLbl="node1" presStyleIdx="1" presStyleCnt="4">
        <dgm:presLayoutVars>
          <dgm:chMax val="0"/>
          <dgm:chPref val="0"/>
          <dgm:bulletEnabled val="1"/>
        </dgm:presLayoutVars>
      </dgm:prSet>
      <dgm:spPr/>
    </dgm:pt>
    <dgm:pt modelId="{71AB9340-B01F-4C4A-B0E1-1A3F9AB90B8E}" type="pres">
      <dgm:prSet presAssocID="{9CE969EE-C290-46C7-9F40-23A141A251AE}" presName="tile3" presStyleLbl="node1" presStyleIdx="2" presStyleCnt="4"/>
      <dgm:spPr/>
    </dgm:pt>
    <dgm:pt modelId="{13A9C304-C372-4A7C-8AD5-77493065106F}" type="pres">
      <dgm:prSet presAssocID="{9CE969EE-C290-46C7-9F40-23A141A251AE}" presName="tile3text" presStyleLbl="node1" presStyleIdx="2" presStyleCnt="4">
        <dgm:presLayoutVars>
          <dgm:chMax val="0"/>
          <dgm:chPref val="0"/>
          <dgm:bulletEnabled val="1"/>
        </dgm:presLayoutVars>
      </dgm:prSet>
      <dgm:spPr/>
    </dgm:pt>
    <dgm:pt modelId="{61D687C2-7BFF-41B8-8C00-3383A2E0BED6}" type="pres">
      <dgm:prSet presAssocID="{9CE969EE-C290-46C7-9F40-23A141A251AE}" presName="tile4" presStyleLbl="node1" presStyleIdx="3" presStyleCnt="4"/>
      <dgm:spPr/>
    </dgm:pt>
    <dgm:pt modelId="{86CDE2BF-2FFE-4BD6-9FFF-AF18783F5CAC}" type="pres">
      <dgm:prSet presAssocID="{9CE969EE-C290-46C7-9F40-23A141A251AE}" presName="tile4text" presStyleLbl="node1" presStyleIdx="3" presStyleCnt="4">
        <dgm:presLayoutVars>
          <dgm:chMax val="0"/>
          <dgm:chPref val="0"/>
          <dgm:bulletEnabled val="1"/>
        </dgm:presLayoutVars>
      </dgm:prSet>
      <dgm:spPr/>
    </dgm:pt>
    <dgm:pt modelId="{CAE5C06D-B282-4CD7-8F8A-208B8B98B354}" type="pres">
      <dgm:prSet presAssocID="{9CE969EE-C290-46C7-9F40-23A141A251AE}" presName="centerTile" presStyleLbl="fgShp" presStyleIdx="0" presStyleCnt="1">
        <dgm:presLayoutVars>
          <dgm:chMax val="0"/>
          <dgm:chPref val="0"/>
        </dgm:presLayoutVars>
      </dgm:prSet>
      <dgm:spPr/>
    </dgm:pt>
  </dgm:ptLst>
  <dgm:cxnLst>
    <dgm:cxn modelId="{F7EBBF1A-2349-4835-A43B-9555A44DDA2F}" srcId="{0091A55E-7C9A-418A-81B8-DD15C02A3496}" destId="{1EA0A752-0401-4AE5-8C23-45FD915D50A2}" srcOrd="2" destOrd="0" parTransId="{59042AD1-79FF-4D9E-8D33-AAB6A2E2D430}" sibTransId="{44AB36C2-C276-42FD-9972-815015AA20DF}"/>
    <dgm:cxn modelId="{586F8220-C343-454A-B1E4-AE04E254A479}" type="presOf" srcId="{1EA0A752-0401-4AE5-8C23-45FD915D50A2}" destId="{71AB9340-B01F-4C4A-B0E1-1A3F9AB90B8E}" srcOrd="0" destOrd="0" presId="urn:microsoft.com/office/officeart/2005/8/layout/matrix1"/>
    <dgm:cxn modelId="{97ED1930-47E9-4A10-830A-6D67B0EB0ED7}" type="presOf" srcId="{9430B0CA-2CD3-4F63-AC09-1AE9462CDFCC}" destId="{61D687C2-7BFF-41B8-8C00-3383A2E0BED6}" srcOrd="0" destOrd="0" presId="urn:microsoft.com/office/officeart/2005/8/layout/matrix1"/>
    <dgm:cxn modelId="{0762EF65-F71C-46BA-B72E-3F5531E242AC}" srcId="{0091A55E-7C9A-418A-81B8-DD15C02A3496}" destId="{AD44690E-B0D9-4DDD-BD95-8AD958C1ABD9}" srcOrd="1" destOrd="0" parTransId="{E1CD6772-CE4F-44F8-934D-C6254CAFFDA6}" sibTransId="{E0F10402-9EE4-4A61-8AC5-CAFF5FA9AB0B}"/>
    <dgm:cxn modelId="{D6A3AF51-FEC2-4323-B146-9D6ED1F47E10}" srcId="{0091A55E-7C9A-418A-81B8-DD15C02A3496}" destId="{9430B0CA-2CD3-4F63-AC09-1AE9462CDFCC}" srcOrd="3" destOrd="0" parTransId="{CF393704-976B-44B2-865B-F3B2CCF52D93}" sibTransId="{A35C9F56-B50D-4B54-90ED-E34EBD626630}"/>
    <dgm:cxn modelId="{E29DB872-DAB5-45FA-91B6-0E8ECB73E527}" srcId="{0091A55E-7C9A-418A-81B8-DD15C02A3496}" destId="{49EB9255-2862-457A-B289-EC69E4978C52}" srcOrd="0" destOrd="0" parTransId="{9DC935EE-1B15-43DA-B7E7-E17BB620B8D9}" sibTransId="{3782356A-3C17-4E6C-8425-0F6C7D011ADC}"/>
    <dgm:cxn modelId="{5BDA8157-625E-4B3C-B769-BC80562A6B17}" type="presOf" srcId="{AD44690E-B0D9-4DDD-BD95-8AD958C1ABD9}" destId="{0E937CFF-A76A-4E4C-B7CB-71F4D25D2D55}" srcOrd="1" destOrd="0" presId="urn:microsoft.com/office/officeart/2005/8/layout/matrix1"/>
    <dgm:cxn modelId="{3300C77A-70B1-4A7A-A883-A272A707CCD5}" type="presOf" srcId="{1EA0A752-0401-4AE5-8C23-45FD915D50A2}" destId="{13A9C304-C372-4A7C-8AD5-77493065106F}" srcOrd="1" destOrd="0" presId="urn:microsoft.com/office/officeart/2005/8/layout/matrix1"/>
    <dgm:cxn modelId="{5042EF8F-E5CD-455E-9EE9-81DFE64A966B}" type="presOf" srcId="{AD44690E-B0D9-4DDD-BD95-8AD958C1ABD9}" destId="{D57899FE-9949-4618-9619-9DCC23E698EB}" srcOrd="0" destOrd="0" presId="urn:microsoft.com/office/officeart/2005/8/layout/matrix1"/>
    <dgm:cxn modelId="{19FD8791-9606-4B03-BC31-D8807BC4680E}" type="presOf" srcId="{49EB9255-2862-457A-B289-EC69E4978C52}" destId="{1D09E137-8426-49C4-8571-4C724F636B4A}" srcOrd="1" destOrd="0" presId="urn:microsoft.com/office/officeart/2005/8/layout/matrix1"/>
    <dgm:cxn modelId="{0AE41692-A905-4964-B041-E1DE8EDC1579}" type="presOf" srcId="{9CE969EE-C290-46C7-9F40-23A141A251AE}" destId="{9122EA1B-0F89-4702-ABFC-5FDF9A70C8D6}" srcOrd="0" destOrd="0" presId="urn:microsoft.com/office/officeart/2005/8/layout/matrix1"/>
    <dgm:cxn modelId="{AED6D298-D56A-4FF9-8079-7AF5AEE2FA94}" type="presOf" srcId="{49EB9255-2862-457A-B289-EC69E4978C52}" destId="{B5CC09E3-5666-4D01-AC44-6D668B08A6DC}" srcOrd="0" destOrd="0" presId="urn:microsoft.com/office/officeart/2005/8/layout/matrix1"/>
    <dgm:cxn modelId="{CE149FA4-AE47-4C9F-9C1E-964B08DD8A87}" type="presOf" srcId="{9430B0CA-2CD3-4F63-AC09-1AE9462CDFCC}" destId="{86CDE2BF-2FFE-4BD6-9FFF-AF18783F5CAC}" srcOrd="1" destOrd="0" presId="urn:microsoft.com/office/officeart/2005/8/layout/matrix1"/>
    <dgm:cxn modelId="{2464DDB0-7D01-443E-89D4-DB930FBAD3B2}" srcId="{9CE969EE-C290-46C7-9F40-23A141A251AE}" destId="{0091A55E-7C9A-418A-81B8-DD15C02A3496}" srcOrd="0" destOrd="0" parTransId="{34C5AE6E-A3F4-4B7A-B344-351CA3B6C021}" sibTransId="{E72D0FA2-E922-4E4F-AD4B-3AD90C3CFA38}"/>
    <dgm:cxn modelId="{898944E7-D293-449E-BA29-89E2C676D8A1}" type="presOf" srcId="{0091A55E-7C9A-418A-81B8-DD15C02A3496}" destId="{CAE5C06D-B282-4CD7-8F8A-208B8B98B354}" srcOrd="0" destOrd="0" presId="urn:microsoft.com/office/officeart/2005/8/layout/matrix1"/>
    <dgm:cxn modelId="{35B23522-BE82-4080-87A1-B751F606EACA}" type="presParOf" srcId="{9122EA1B-0F89-4702-ABFC-5FDF9A70C8D6}" destId="{F80C7D14-C30E-4B6F-B6EC-15A6C4120C3F}" srcOrd="0" destOrd="0" presId="urn:microsoft.com/office/officeart/2005/8/layout/matrix1"/>
    <dgm:cxn modelId="{8BFF2335-E513-477F-A645-B7B8FCFB1DD3}" type="presParOf" srcId="{F80C7D14-C30E-4B6F-B6EC-15A6C4120C3F}" destId="{B5CC09E3-5666-4D01-AC44-6D668B08A6DC}" srcOrd="0" destOrd="0" presId="urn:microsoft.com/office/officeart/2005/8/layout/matrix1"/>
    <dgm:cxn modelId="{76A84F56-C27A-46CD-A256-B63CAB82B893}" type="presParOf" srcId="{F80C7D14-C30E-4B6F-B6EC-15A6C4120C3F}" destId="{1D09E137-8426-49C4-8571-4C724F636B4A}" srcOrd="1" destOrd="0" presId="urn:microsoft.com/office/officeart/2005/8/layout/matrix1"/>
    <dgm:cxn modelId="{BDC71839-71FB-4267-97DC-A7ABF9E4BF7B}" type="presParOf" srcId="{F80C7D14-C30E-4B6F-B6EC-15A6C4120C3F}" destId="{D57899FE-9949-4618-9619-9DCC23E698EB}" srcOrd="2" destOrd="0" presId="urn:microsoft.com/office/officeart/2005/8/layout/matrix1"/>
    <dgm:cxn modelId="{78EE95BE-6192-4EDF-83AA-EE0B6D2ED429}" type="presParOf" srcId="{F80C7D14-C30E-4B6F-B6EC-15A6C4120C3F}" destId="{0E937CFF-A76A-4E4C-B7CB-71F4D25D2D55}" srcOrd="3" destOrd="0" presId="urn:microsoft.com/office/officeart/2005/8/layout/matrix1"/>
    <dgm:cxn modelId="{F28DE890-A9C6-4898-A045-68B128AC0926}" type="presParOf" srcId="{F80C7D14-C30E-4B6F-B6EC-15A6C4120C3F}" destId="{71AB9340-B01F-4C4A-B0E1-1A3F9AB90B8E}" srcOrd="4" destOrd="0" presId="urn:microsoft.com/office/officeart/2005/8/layout/matrix1"/>
    <dgm:cxn modelId="{0BE14624-80A9-4F84-AFC0-D48204C07E1B}" type="presParOf" srcId="{F80C7D14-C30E-4B6F-B6EC-15A6C4120C3F}" destId="{13A9C304-C372-4A7C-8AD5-77493065106F}" srcOrd="5" destOrd="0" presId="urn:microsoft.com/office/officeart/2005/8/layout/matrix1"/>
    <dgm:cxn modelId="{88C18C3D-2850-4A06-8439-716B8877D7D5}" type="presParOf" srcId="{F80C7D14-C30E-4B6F-B6EC-15A6C4120C3F}" destId="{61D687C2-7BFF-41B8-8C00-3383A2E0BED6}" srcOrd="6" destOrd="0" presId="urn:microsoft.com/office/officeart/2005/8/layout/matrix1"/>
    <dgm:cxn modelId="{B991D66E-90E9-4FF5-AC79-7ED1A8C03584}" type="presParOf" srcId="{F80C7D14-C30E-4B6F-B6EC-15A6C4120C3F}" destId="{86CDE2BF-2FFE-4BD6-9FFF-AF18783F5CAC}" srcOrd="7" destOrd="0" presId="urn:microsoft.com/office/officeart/2005/8/layout/matrix1"/>
    <dgm:cxn modelId="{8BF0C0CB-55D0-4FF8-9E0E-DFC3744EB552}" type="presParOf" srcId="{9122EA1B-0F89-4702-ABFC-5FDF9A70C8D6}" destId="{CAE5C06D-B282-4CD7-8F8A-208B8B98B354}"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80C71-3093-46DD-BB57-11DFB8D7A93C}">
      <dsp:nvSpPr>
        <dsp:cNvPr id="0" name=""/>
        <dsp:cNvSpPr/>
      </dsp:nvSpPr>
      <dsp:spPr>
        <a:xfrm>
          <a:off x="3316" y="278093"/>
          <a:ext cx="2630821" cy="1578492"/>
        </a:xfrm>
        <a:prstGeom prst="rect">
          <a:avLst/>
        </a:prstGeom>
        <a:gradFill rotWithShape="0">
          <a:gsLst>
            <a:gs pos="0">
              <a:schemeClr val="accent1">
                <a:alpha val="90000"/>
                <a:hueOff val="0"/>
                <a:satOff val="0"/>
                <a:lumOff val="0"/>
                <a:alphaOff val="0"/>
                <a:tint val="98000"/>
                <a:lumMod val="114000"/>
              </a:schemeClr>
            </a:gs>
            <a:gs pos="100000">
              <a:schemeClr val="accent1">
                <a:alpha val="90000"/>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Wearing appropriate PPE.</a:t>
          </a:r>
        </a:p>
      </dsp:txBody>
      <dsp:txXfrm>
        <a:off x="3316" y="278093"/>
        <a:ext cx="2630821" cy="1578492"/>
      </dsp:txXfrm>
    </dsp:sp>
    <dsp:sp modelId="{0C2407AA-F3F0-4967-A195-D37C05711934}">
      <dsp:nvSpPr>
        <dsp:cNvPr id="0" name=""/>
        <dsp:cNvSpPr/>
      </dsp:nvSpPr>
      <dsp:spPr>
        <a:xfrm>
          <a:off x="2897219" y="278093"/>
          <a:ext cx="2630821" cy="1578492"/>
        </a:xfrm>
        <a:prstGeom prst="rect">
          <a:avLst/>
        </a:prstGeom>
        <a:gradFill rotWithShape="0">
          <a:gsLst>
            <a:gs pos="0">
              <a:schemeClr val="accent1">
                <a:alpha val="90000"/>
                <a:hueOff val="0"/>
                <a:satOff val="0"/>
                <a:lumOff val="0"/>
                <a:alphaOff val="-5714"/>
                <a:tint val="98000"/>
                <a:lumMod val="114000"/>
              </a:schemeClr>
            </a:gs>
            <a:gs pos="100000">
              <a:schemeClr val="accent1">
                <a:alpha val="90000"/>
                <a:hueOff val="0"/>
                <a:satOff val="0"/>
                <a:lumOff val="0"/>
                <a:alphaOff val="-5714"/>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Avoid overloading electrical outlets </a:t>
          </a:r>
        </a:p>
      </dsp:txBody>
      <dsp:txXfrm>
        <a:off x="2897219" y="278093"/>
        <a:ext cx="2630821" cy="1578492"/>
      </dsp:txXfrm>
    </dsp:sp>
    <dsp:sp modelId="{201BD72A-BC0C-4DCE-ADB3-A40BE87C085C}">
      <dsp:nvSpPr>
        <dsp:cNvPr id="0" name=""/>
        <dsp:cNvSpPr/>
      </dsp:nvSpPr>
      <dsp:spPr>
        <a:xfrm>
          <a:off x="5791122" y="278093"/>
          <a:ext cx="2630821" cy="1578492"/>
        </a:xfrm>
        <a:prstGeom prst="rect">
          <a:avLst/>
        </a:prstGeom>
        <a:gradFill rotWithShape="0">
          <a:gsLst>
            <a:gs pos="0">
              <a:schemeClr val="accent1">
                <a:alpha val="90000"/>
                <a:hueOff val="0"/>
                <a:satOff val="0"/>
                <a:lumOff val="0"/>
                <a:alphaOff val="-11429"/>
                <a:tint val="98000"/>
                <a:lumMod val="114000"/>
              </a:schemeClr>
            </a:gs>
            <a:gs pos="100000">
              <a:schemeClr val="accent1">
                <a:alpha val="90000"/>
                <a:hueOff val="0"/>
                <a:satOff val="0"/>
                <a:lumOff val="0"/>
                <a:alphaOff val="-11429"/>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Use surge protectors or extension cords (Singh, 2015).</a:t>
          </a:r>
        </a:p>
      </dsp:txBody>
      <dsp:txXfrm>
        <a:off x="5791122" y="278093"/>
        <a:ext cx="2630821" cy="1578492"/>
      </dsp:txXfrm>
    </dsp:sp>
    <dsp:sp modelId="{8F89DC68-C3ED-444B-9595-240C9412EE98}">
      <dsp:nvSpPr>
        <dsp:cNvPr id="0" name=""/>
        <dsp:cNvSpPr/>
      </dsp:nvSpPr>
      <dsp:spPr>
        <a:xfrm>
          <a:off x="8685025" y="278093"/>
          <a:ext cx="2630821" cy="1578492"/>
        </a:xfrm>
        <a:prstGeom prst="rect">
          <a:avLst/>
        </a:prstGeom>
        <a:gradFill rotWithShape="0">
          <a:gsLst>
            <a:gs pos="0">
              <a:schemeClr val="accent1">
                <a:alpha val="90000"/>
                <a:hueOff val="0"/>
                <a:satOff val="0"/>
                <a:lumOff val="0"/>
                <a:alphaOff val="-17143"/>
                <a:tint val="98000"/>
                <a:lumMod val="114000"/>
              </a:schemeClr>
            </a:gs>
            <a:gs pos="100000">
              <a:schemeClr val="accent1">
                <a:alpha val="90000"/>
                <a:hueOff val="0"/>
                <a:satOff val="0"/>
                <a:lumOff val="0"/>
                <a:alphaOff val="-17143"/>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Ensure that staff are trained to follow instructions and safety guidelines while cleaning.</a:t>
          </a:r>
        </a:p>
      </dsp:txBody>
      <dsp:txXfrm>
        <a:off x="8685025" y="278093"/>
        <a:ext cx="2630821" cy="1578492"/>
      </dsp:txXfrm>
    </dsp:sp>
    <dsp:sp modelId="{EE198096-EF41-429F-ACA3-B069F069221E}">
      <dsp:nvSpPr>
        <dsp:cNvPr id="0" name=""/>
        <dsp:cNvSpPr/>
      </dsp:nvSpPr>
      <dsp:spPr>
        <a:xfrm>
          <a:off x="3316" y="2119668"/>
          <a:ext cx="2630821" cy="1578492"/>
        </a:xfrm>
        <a:prstGeom prst="rect">
          <a:avLst/>
        </a:prstGeom>
        <a:gradFill rotWithShape="0">
          <a:gsLst>
            <a:gs pos="0">
              <a:schemeClr val="accent1">
                <a:alpha val="90000"/>
                <a:hueOff val="0"/>
                <a:satOff val="0"/>
                <a:lumOff val="0"/>
                <a:alphaOff val="-22857"/>
                <a:tint val="98000"/>
                <a:lumMod val="114000"/>
              </a:schemeClr>
            </a:gs>
            <a:gs pos="100000">
              <a:schemeClr val="accent1">
                <a:alpha val="90000"/>
                <a:hueOff val="0"/>
                <a:satOff val="0"/>
                <a:lumOff val="0"/>
                <a:alphaOff val="-22857"/>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Ensure proper ventilation while using cleaning products.</a:t>
          </a:r>
        </a:p>
      </dsp:txBody>
      <dsp:txXfrm>
        <a:off x="3316" y="2119668"/>
        <a:ext cx="2630821" cy="1578492"/>
      </dsp:txXfrm>
    </dsp:sp>
    <dsp:sp modelId="{6F9CC01E-68E6-4F35-9C36-15F66BC8F7FD}">
      <dsp:nvSpPr>
        <dsp:cNvPr id="0" name=""/>
        <dsp:cNvSpPr/>
      </dsp:nvSpPr>
      <dsp:spPr>
        <a:xfrm>
          <a:off x="2897219" y="2119668"/>
          <a:ext cx="2630821" cy="1578492"/>
        </a:xfrm>
        <a:prstGeom prst="rect">
          <a:avLst/>
        </a:prstGeom>
        <a:gradFill rotWithShape="0">
          <a:gsLst>
            <a:gs pos="0">
              <a:schemeClr val="accent1">
                <a:alpha val="90000"/>
                <a:hueOff val="0"/>
                <a:satOff val="0"/>
                <a:lumOff val="0"/>
                <a:alphaOff val="-28571"/>
                <a:tint val="98000"/>
                <a:lumMod val="114000"/>
              </a:schemeClr>
            </a:gs>
            <a:gs pos="100000">
              <a:schemeClr val="accent1">
                <a:alpha val="90000"/>
                <a:hueOff val="0"/>
                <a:satOff val="0"/>
                <a:lumOff val="0"/>
                <a:alphaOff val="-28571"/>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Keep walkways clear (Kumar et al., 2021).</a:t>
          </a:r>
        </a:p>
      </dsp:txBody>
      <dsp:txXfrm>
        <a:off x="2897219" y="2119668"/>
        <a:ext cx="2630821" cy="1578492"/>
      </dsp:txXfrm>
    </dsp:sp>
    <dsp:sp modelId="{FE7B2E89-DB3C-42CE-9CE1-A977361B4787}">
      <dsp:nvSpPr>
        <dsp:cNvPr id="0" name=""/>
        <dsp:cNvSpPr/>
      </dsp:nvSpPr>
      <dsp:spPr>
        <a:xfrm>
          <a:off x="5791122" y="2119668"/>
          <a:ext cx="2630821" cy="1578492"/>
        </a:xfrm>
        <a:prstGeom prst="rect">
          <a:avLst/>
        </a:prstGeom>
        <a:gradFill rotWithShape="0">
          <a:gsLst>
            <a:gs pos="0">
              <a:schemeClr val="accent1">
                <a:alpha val="90000"/>
                <a:hueOff val="0"/>
                <a:satOff val="0"/>
                <a:lumOff val="0"/>
                <a:alphaOff val="-34286"/>
                <a:tint val="98000"/>
                <a:lumMod val="114000"/>
              </a:schemeClr>
            </a:gs>
            <a:gs pos="100000">
              <a:schemeClr val="accent1">
                <a:alpha val="90000"/>
                <a:hueOff val="0"/>
                <a:satOff val="0"/>
                <a:lumOff val="0"/>
                <a:alphaOff val="-34286"/>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Inspect cords and equipment for damage before use. </a:t>
          </a:r>
        </a:p>
      </dsp:txBody>
      <dsp:txXfrm>
        <a:off x="5791122" y="2119668"/>
        <a:ext cx="2630821" cy="1578492"/>
      </dsp:txXfrm>
    </dsp:sp>
    <dsp:sp modelId="{2F8FE53D-F880-4567-BA62-B7C18EC3DA59}">
      <dsp:nvSpPr>
        <dsp:cNvPr id="0" name=""/>
        <dsp:cNvSpPr/>
      </dsp:nvSpPr>
      <dsp:spPr>
        <a:xfrm>
          <a:off x="8685025" y="2119668"/>
          <a:ext cx="2630821" cy="1578492"/>
        </a:xfrm>
        <a:prstGeom prst="rect">
          <a:avLst/>
        </a:prstGeom>
        <a:gradFill rotWithShape="0">
          <a:gsLst>
            <a:gs pos="0">
              <a:schemeClr val="accent1">
                <a:alpha val="90000"/>
                <a:hueOff val="0"/>
                <a:satOff val="0"/>
                <a:lumOff val="0"/>
                <a:alphaOff val="-40000"/>
                <a:tint val="98000"/>
                <a:lumMod val="114000"/>
              </a:schemeClr>
            </a:gs>
            <a:gs pos="100000">
              <a:schemeClr val="accent1">
                <a:alpha val="90000"/>
                <a:hueOff val="0"/>
                <a:satOff val="0"/>
                <a:lumOff val="0"/>
                <a:alphaOff val="-4000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 high priority safety routines at this department cannot be overemphasized.</a:t>
          </a:r>
        </a:p>
      </dsp:txBody>
      <dsp:txXfrm>
        <a:off x="8685025" y="2119668"/>
        <a:ext cx="2630821" cy="15784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C09E3-5666-4D01-AC44-6D668B08A6DC}">
      <dsp:nvSpPr>
        <dsp:cNvPr id="0" name=""/>
        <dsp:cNvSpPr/>
      </dsp:nvSpPr>
      <dsp:spPr>
        <a:xfrm rot="16200000">
          <a:off x="1352153" y="-1352153"/>
          <a:ext cx="1708150" cy="4412456"/>
        </a:xfrm>
        <a:prstGeom prst="round1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Perform periodic checks to locate problems or damage in housekeeping equipment.</a:t>
          </a:r>
        </a:p>
      </dsp:txBody>
      <dsp:txXfrm rot="5400000">
        <a:off x="-1" y="1"/>
        <a:ext cx="4412456" cy="1281112"/>
      </dsp:txXfrm>
    </dsp:sp>
    <dsp:sp modelId="{D57899FE-9949-4618-9619-9DCC23E698EB}">
      <dsp:nvSpPr>
        <dsp:cNvPr id="0" name=""/>
        <dsp:cNvSpPr/>
      </dsp:nvSpPr>
      <dsp:spPr>
        <a:xfrm>
          <a:off x="4412456" y="0"/>
          <a:ext cx="4412456" cy="1708150"/>
        </a:xfrm>
        <a:prstGeom prst="round1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Let the instrument be utilized in accordance with manufacturers' guidelines and safety regulations (</a:t>
          </a:r>
          <a:r>
            <a:rPr lang="en-US" sz="1500" kern="1200" dirty="0" err="1"/>
            <a:t>Sachdev</a:t>
          </a:r>
          <a:r>
            <a:rPr lang="en-US" sz="1500" kern="1200" dirty="0"/>
            <a:t>, 2017).</a:t>
          </a:r>
        </a:p>
      </dsp:txBody>
      <dsp:txXfrm>
        <a:off x="4412456" y="0"/>
        <a:ext cx="4412456" cy="1281112"/>
      </dsp:txXfrm>
    </dsp:sp>
    <dsp:sp modelId="{71AB9340-B01F-4C4A-B0E1-1A3F9AB90B8E}">
      <dsp:nvSpPr>
        <dsp:cNvPr id="0" name=""/>
        <dsp:cNvSpPr/>
      </dsp:nvSpPr>
      <dsp:spPr>
        <a:xfrm rot="10800000">
          <a:off x="0" y="1708150"/>
          <a:ext cx="4412456" cy="1708150"/>
        </a:xfrm>
        <a:prstGeom prst="round1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Train the staff to ensure they are safe during the operation of equipment.</a:t>
          </a:r>
        </a:p>
      </dsp:txBody>
      <dsp:txXfrm rot="10800000">
        <a:off x="0" y="2135187"/>
        <a:ext cx="4412456" cy="1281112"/>
      </dsp:txXfrm>
    </dsp:sp>
    <dsp:sp modelId="{61D687C2-7BFF-41B8-8C00-3383A2E0BED6}">
      <dsp:nvSpPr>
        <dsp:cNvPr id="0" name=""/>
        <dsp:cNvSpPr/>
      </dsp:nvSpPr>
      <dsp:spPr>
        <a:xfrm rot="5400000">
          <a:off x="5764609" y="355996"/>
          <a:ext cx="1708150" cy="4412456"/>
        </a:xfrm>
        <a:prstGeom prst="round1Rect">
          <a:avLst/>
        </a:prstGeom>
        <a:gradFill rotWithShape="0">
          <a:gsLst>
            <a:gs pos="0">
              <a:schemeClr val="lt1">
                <a:hueOff val="0"/>
                <a:satOff val="0"/>
                <a:lumOff val="0"/>
                <a:alphaOff val="0"/>
                <a:tint val="98000"/>
                <a:lumMod val="114000"/>
              </a:schemeClr>
            </a:gs>
            <a:gs pos="100000">
              <a:schemeClr val="l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dirty="0"/>
            <a:t>Give the maintenance and repair of the installation fast response if malfunctions or issues are reported.</a:t>
          </a:r>
        </a:p>
      </dsp:txBody>
      <dsp:txXfrm rot="-5400000">
        <a:off x="4412456" y="2135187"/>
        <a:ext cx="4412456" cy="1281112"/>
      </dsp:txXfrm>
    </dsp:sp>
    <dsp:sp modelId="{CAE5C06D-B282-4CD7-8F8A-208B8B98B354}">
      <dsp:nvSpPr>
        <dsp:cNvPr id="0" name=""/>
        <dsp:cNvSpPr/>
      </dsp:nvSpPr>
      <dsp:spPr>
        <a:xfrm>
          <a:off x="3088719" y="1281112"/>
          <a:ext cx="2647473" cy="854075"/>
        </a:xfrm>
        <a:prstGeom prst="roundRect">
          <a:avLst/>
        </a:prstGeom>
        <a:solidFill>
          <a:schemeClr val="accent1">
            <a:tint val="60000"/>
            <a:hueOff val="0"/>
            <a:satOff val="0"/>
            <a:lumOff val="0"/>
            <a:alphaOff val="0"/>
          </a:schemeClr>
        </a:solidFill>
        <a:ln>
          <a:noFill/>
        </a:ln>
        <a:effectLst>
          <a:outerShdw blurRad="63500" dist="38100" dir="5400000" rotWithShape="0">
            <a:srgbClr val="000000">
              <a:alpha val="60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Gently operate machines to avoid accidents or injuries.</a:t>
          </a:r>
        </a:p>
      </dsp:txBody>
      <dsp:txXfrm>
        <a:off x="3130412" y="1322805"/>
        <a:ext cx="2564087" cy="77068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5D7037-17E9-43F3-A75B-AA8FCC117C60}"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262AF-867A-4A8D-8E20-74D650A2E739}" type="slidenum">
              <a:rPr lang="en-US" smtClean="0"/>
              <a:t>‹#›</a:t>
            </a:fld>
            <a:endParaRPr lang="en-US"/>
          </a:p>
        </p:txBody>
      </p:sp>
    </p:spTree>
    <p:extLst>
      <p:ext uri="{BB962C8B-B14F-4D97-AF65-F5344CB8AC3E}">
        <p14:creationId xmlns:p14="http://schemas.microsoft.com/office/powerpoint/2010/main" val="3877529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Biological hazards such as exposure to bodily fluids or mold, ergonomic risks from improper lifting and repetitive tasks causing musculoskeletal injuries, electrical hazards from faulty equipment or wiring, and slip, trip, and fall hazards due to wet or cluttered surfaces are all examples of hazards and risks that can arise in the housekeeping department. Furthermore, there are dangers associated with inadequate training and poor equipment maintenance. If these risks are not appropriately handled and minimized, cleaning personnel may have mishaps, injuries, and long-term health problems.</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4</a:t>
            </a:fld>
            <a:endParaRPr lang="en-US"/>
          </a:p>
        </p:txBody>
      </p:sp>
    </p:spTree>
    <p:extLst>
      <p:ext uri="{BB962C8B-B14F-4D97-AF65-F5344CB8AC3E}">
        <p14:creationId xmlns:p14="http://schemas.microsoft.com/office/powerpoint/2010/main" val="1341111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This inadvertently covers the use of PPEs like gloves and closed-toe shoes which are the main basis to minimize chemical exposure and injury risks. Also, the staff has to be cautious about not overloading the electrical extension cords and have to strictly follow the use of equipment guidelines. Nevertheless, there should be regular training of the staff to ensure that they use the equipment properly and by carrying out the checks on the equipment. Cleaning supplies used by following the instructions, keeping passages clear and lifting proper tools will help to provide a safer workplace by minimizing the hazardous.</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5</a:t>
            </a:fld>
            <a:endParaRPr lang="en-US"/>
          </a:p>
        </p:txBody>
      </p:sp>
    </p:spTree>
    <p:extLst>
      <p:ext uri="{BB962C8B-B14F-4D97-AF65-F5344CB8AC3E}">
        <p14:creationId xmlns:p14="http://schemas.microsoft.com/office/powerpoint/2010/main" val="3118516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Safety in housekeeping is essential for averting mishaps and preserving a healthy atmosphere. To avoid trips and falls, it is important to maintain work spaces, exits, and pathways clear of obstacles. You should also arrange and store things securely to protect them from toppling over, there is need to observe weight restrictions and make use of the proper cabinets and storage and spot spills right away to stop people from slipping and to stop dangerous chemicals from spreading. When using absorbent materials, make sure they are disposed of safely, controlling airborne pollutants such as dust, fumes, and others that can lead to respiratory issues is made easier with proper ventilation, sort and dispose of waste items, including hazardous materials, in accordance with their kind, use approved containers and dispose of waste according to the right protocols and arrange equipment and furnishings to encourage proper posture and avoid musculoskeletal strain.</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6</a:t>
            </a:fld>
            <a:endParaRPr lang="en-US"/>
          </a:p>
        </p:txBody>
      </p:sp>
    </p:spTree>
    <p:extLst>
      <p:ext uri="{BB962C8B-B14F-4D97-AF65-F5344CB8AC3E}">
        <p14:creationId xmlns:p14="http://schemas.microsoft.com/office/powerpoint/2010/main" val="895183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need to ensure that safety of housekeeping staff and preventing accidents is a prerequisite for the safe operation of handling equipment. Regular inspections need to be carried out to detect defects and damage, any detected issues is reported promptly to maintenance. Staff members should go through extensive training on safe equipment operations, doing all the necessary tasks according to manufacturer guidelines and safety requirements while using equipment offers security hence, a secure working environment for all the housekeeping staff.</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7</a:t>
            </a:fld>
            <a:endParaRPr lang="en-US"/>
          </a:p>
        </p:txBody>
      </p:sp>
    </p:spTree>
    <p:extLst>
      <p:ext uri="{BB962C8B-B14F-4D97-AF65-F5344CB8AC3E}">
        <p14:creationId xmlns:p14="http://schemas.microsoft.com/office/powerpoint/2010/main" val="3473580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Among the mitigation practices that can be adopted for the safety of the domestic cleaning appliances include frequent inspection for repair at the appropriate time. The provision of vigorous training on proper use of safety equipment and ensuring strict compliance with the rules intended by the equipment manufacturer and official safety protocols is a must. Furthermore, putting in place a proper reporting mechanism for the problems of these devices ensures they are fixed on time. Utilizing ergonomics and heavy lifting aids reduce the strain on employees hence help them handle heavy equipment. In the end, facilitating an environment of safety awareness, brings the recognition of hazards and reduces the risk of injuries, a safer environment for all housekeepers.</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8</a:t>
            </a:fld>
            <a:endParaRPr lang="en-US"/>
          </a:p>
        </p:txBody>
      </p:sp>
    </p:spTree>
    <p:extLst>
      <p:ext uri="{BB962C8B-B14F-4D97-AF65-F5344CB8AC3E}">
        <p14:creationId xmlns:p14="http://schemas.microsoft.com/office/powerpoint/2010/main" val="74637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predicted that staff will benefit from this training and employees will benefit from this training by being able to adopt appropriate cleaning standards. As a result, it will guarantee that everyone in the team is aware of and capable of following the rules in regard to the Premier Inn housekeeping department. </a:t>
            </a:r>
          </a:p>
          <a:p>
            <a:endParaRPr lang="en-US" dirty="0"/>
          </a:p>
        </p:txBody>
      </p:sp>
      <p:sp>
        <p:nvSpPr>
          <p:cNvPr id="4" name="Slide Number Placeholder 3"/>
          <p:cNvSpPr>
            <a:spLocks noGrp="1"/>
          </p:cNvSpPr>
          <p:nvPr>
            <p:ph type="sldNum" sz="quarter" idx="10"/>
          </p:nvPr>
        </p:nvSpPr>
        <p:spPr/>
        <p:txBody>
          <a:bodyPr/>
          <a:lstStyle/>
          <a:p>
            <a:fld id="{75B262AF-867A-4A8D-8E20-74D650A2E739}" type="slidenum">
              <a:rPr lang="en-US" smtClean="0"/>
              <a:t>9</a:t>
            </a:fld>
            <a:endParaRPr lang="en-US"/>
          </a:p>
        </p:txBody>
      </p:sp>
    </p:spTree>
    <p:extLst>
      <p:ext uri="{BB962C8B-B14F-4D97-AF65-F5344CB8AC3E}">
        <p14:creationId xmlns:p14="http://schemas.microsoft.com/office/powerpoint/2010/main" val="1941939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2/22/2024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2/22/2024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2/22/2024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8647" y="610567"/>
            <a:ext cx="8825658" cy="2677648"/>
          </a:xfrm>
        </p:spPr>
        <p:txBody>
          <a:bodyPr/>
          <a:lstStyle/>
          <a:p>
            <a:r>
              <a:rPr lang="en-US" b="1" dirty="0"/>
              <a:t>Module: Operating Hotel Facilities</a:t>
            </a:r>
            <a:br>
              <a:rPr lang="en-US" dirty="0"/>
            </a:br>
            <a:r>
              <a:rPr lang="en-US" b="1" dirty="0"/>
              <a:t>Module code: BMIH4006</a:t>
            </a:r>
            <a:endParaRPr lang="en-US" dirty="0"/>
          </a:p>
        </p:txBody>
      </p:sp>
      <p:sp>
        <p:nvSpPr>
          <p:cNvPr id="3" name="Subtitle 2"/>
          <p:cNvSpPr>
            <a:spLocks noGrp="1"/>
          </p:cNvSpPr>
          <p:nvPr>
            <p:ph type="subTitle" idx="1"/>
          </p:nvPr>
        </p:nvSpPr>
        <p:spPr>
          <a:xfrm>
            <a:off x="1298647" y="3588660"/>
            <a:ext cx="8825658" cy="861420"/>
          </a:xfrm>
        </p:spPr>
        <p:txBody>
          <a:bodyPr/>
          <a:lstStyle/>
          <a:p>
            <a:pPr algn="ctr"/>
            <a:r>
              <a:rPr lang="en-US" dirty="0"/>
              <a:t>Component 3</a:t>
            </a:r>
          </a:p>
        </p:txBody>
      </p:sp>
      <p:pic>
        <p:nvPicPr>
          <p:cNvPr id="4" name="Picture 3"/>
          <p:cNvPicPr>
            <a:picLocks noChangeAspect="1"/>
          </p:cNvPicPr>
          <p:nvPr/>
        </p:nvPicPr>
        <p:blipFill>
          <a:blip r:embed="rId2"/>
          <a:stretch>
            <a:fillRect/>
          </a:stretch>
        </p:blipFill>
        <p:spPr>
          <a:xfrm>
            <a:off x="469309" y="4062550"/>
            <a:ext cx="11261137" cy="2778762"/>
          </a:xfrm>
          <a:prstGeom prst="rect">
            <a:avLst/>
          </a:prstGeom>
        </p:spPr>
      </p:pic>
    </p:spTree>
    <p:extLst>
      <p:ext uri="{BB962C8B-B14F-4D97-AF65-F5344CB8AC3E}">
        <p14:creationId xmlns:p14="http://schemas.microsoft.com/office/powerpoint/2010/main" val="3810630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85550687"/>
              </p:ext>
            </p:extLst>
          </p:nvPr>
        </p:nvGraphicFramePr>
        <p:xfrm>
          <a:off x="1154954" y="2534227"/>
          <a:ext cx="8824914" cy="3235960"/>
        </p:xfrm>
        <a:graphic>
          <a:graphicData uri="http://schemas.openxmlformats.org/drawingml/2006/table">
            <a:tbl>
              <a:tblPr firstRow="1" bandRow="1">
                <a:tableStyleId>{5C22544A-7EE6-4342-B048-85BDC9FD1C3A}</a:tableStyleId>
              </a:tblPr>
              <a:tblGrid>
                <a:gridCol w="4412457">
                  <a:extLst>
                    <a:ext uri="{9D8B030D-6E8A-4147-A177-3AD203B41FA5}">
                      <a16:colId xmlns:a16="http://schemas.microsoft.com/office/drawing/2014/main" val="3177328397"/>
                    </a:ext>
                  </a:extLst>
                </a:gridCol>
                <a:gridCol w="4412457">
                  <a:extLst>
                    <a:ext uri="{9D8B030D-6E8A-4147-A177-3AD203B41FA5}">
                      <a16:colId xmlns:a16="http://schemas.microsoft.com/office/drawing/2014/main" val="1491096199"/>
                    </a:ext>
                  </a:extLst>
                </a:gridCol>
              </a:tblGrid>
              <a:tr h="370840">
                <a:tc>
                  <a:txBody>
                    <a:bodyPr/>
                    <a:lstStyle/>
                    <a:p>
                      <a:r>
                        <a:rPr lang="en-US" dirty="0"/>
                        <a:t>Main</a:t>
                      </a:r>
                      <a:r>
                        <a:rPr lang="en-US" baseline="0" dirty="0"/>
                        <a:t> Contents</a:t>
                      </a:r>
                      <a:endParaRPr lang="en-US" dirty="0"/>
                    </a:p>
                  </a:txBody>
                  <a:tcPr/>
                </a:tc>
                <a:tc>
                  <a:txBody>
                    <a:bodyPr/>
                    <a:lstStyle/>
                    <a:p>
                      <a:r>
                        <a:rPr lang="en-US" dirty="0"/>
                        <a:t>Page Numbers</a:t>
                      </a:r>
                    </a:p>
                  </a:txBody>
                  <a:tcPr/>
                </a:tc>
                <a:extLst>
                  <a:ext uri="{0D108BD9-81ED-4DB2-BD59-A6C34878D82A}">
                    <a16:rowId xmlns:a16="http://schemas.microsoft.com/office/drawing/2014/main" val="3826702627"/>
                  </a:ext>
                </a:extLst>
              </a:tr>
              <a:tr h="370840">
                <a:tc>
                  <a:txBody>
                    <a:bodyPr/>
                    <a:lstStyle/>
                    <a:p>
                      <a:r>
                        <a:rPr lang="en-US" dirty="0"/>
                        <a:t>Introduction</a:t>
                      </a:r>
                      <a:r>
                        <a:rPr lang="en-US" baseline="0" dirty="0"/>
                        <a:t> </a:t>
                      </a:r>
                      <a:endParaRPr lang="en-US" dirty="0"/>
                    </a:p>
                  </a:txBody>
                  <a:tcPr/>
                </a:tc>
                <a:tc>
                  <a:txBody>
                    <a:bodyPr/>
                    <a:lstStyle/>
                    <a:p>
                      <a:r>
                        <a:rPr lang="en-US" dirty="0"/>
                        <a:t>3</a:t>
                      </a:r>
                    </a:p>
                  </a:txBody>
                  <a:tcPr/>
                </a:tc>
                <a:extLst>
                  <a:ext uri="{0D108BD9-81ED-4DB2-BD59-A6C34878D82A}">
                    <a16:rowId xmlns:a16="http://schemas.microsoft.com/office/drawing/2014/main" val="2759486919"/>
                  </a:ext>
                </a:extLst>
              </a:tr>
              <a:tr h="370840">
                <a:tc>
                  <a:txBody>
                    <a:bodyPr/>
                    <a:lstStyle/>
                    <a:p>
                      <a:r>
                        <a:rPr lang="en-US" dirty="0"/>
                        <a:t>Understanding hazards and risks</a:t>
                      </a:r>
                    </a:p>
                  </a:txBody>
                  <a:tcPr/>
                </a:tc>
                <a:tc>
                  <a:txBody>
                    <a:bodyPr/>
                    <a:lstStyle/>
                    <a:p>
                      <a:r>
                        <a:rPr lang="en-US" dirty="0"/>
                        <a:t>4</a:t>
                      </a:r>
                    </a:p>
                  </a:txBody>
                  <a:tcPr/>
                </a:tc>
                <a:extLst>
                  <a:ext uri="{0D108BD9-81ED-4DB2-BD59-A6C34878D82A}">
                    <a16:rowId xmlns:a16="http://schemas.microsoft.com/office/drawing/2014/main" val="637220166"/>
                  </a:ext>
                </a:extLst>
              </a:tr>
              <a:tr h="370840">
                <a:tc>
                  <a:txBody>
                    <a:bodyPr/>
                    <a:lstStyle/>
                    <a:p>
                      <a:r>
                        <a:rPr lang="en-US" dirty="0"/>
                        <a:t>Precautions </a:t>
                      </a:r>
                    </a:p>
                  </a:txBody>
                  <a:tcPr/>
                </a:tc>
                <a:tc>
                  <a:txBody>
                    <a:bodyPr/>
                    <a:lstStyle/>
                    <a:p>
                      <a:r>
                        <a:rPr lang="en-US" dirty="0"/>
                        <a:t>5</a:t>
                      </a:r>
                    </a:p>
                  </a:txBody>
                  <a:tcPr/>
                </a:tc>
                <a:extLst>
                  <a:ext uri="{0D108BD9-81ED-4DB2-BD59-A6C34878D82A}">
                    <a16:rowId xmlns:a16="http://schemas.microsoft.com/office/drawing/2014/main" val="1422769890"/>
                  </a:ext>
                </a:extLst>
              </a:tr>
              <a:tr h="370840">
                <a:tc>
                  <a:txBody>
                    <a:bodyPr/>
                    <a:lstStyle/>
                    <a:p>
                      <a:r>
                        <a:rPr lang="en-US" dirty="0"/>
                        <a:t>Best practices and regulations related to housekeeping safety</a:t>
                      </a:r>
                    </a:p>
                  </a:txBody>
                  <a:tcPr/>
                </a:tc>
                <a:tc>
                  <a:txBody>
                    <a:bodyPr/>
                    <a:lstStyle/>
                    <a:p>
                      <a:r>
                        <a:rPr lang="en-US" dirty="0"/>
                        <a:t>6</a:t>
                      </a:r>
                    </a:p>
                  </a:txBody>
                  <a:tcPr/>
                </a:tc>
                <a:extLst>
                  <a:ext uri="{0D108BD9-81ED-4DB2-BD59-A6C34878D82A}">
                    <a16:rowId xmlns:a16="http://schemas.microsoft.com/office/drawing/2014/main" val="1235573087"/>
                  </a:ext>
                </a:extLst>
              </a:tr>
              <a:tr h="370840">
                <a:tc>
                  <a:txBody>
                    <a:bodyPr/>
                    <a:lstStyle/>
                    <a:p>
                      <a:r>
                        <a:rPr lang="en-US" dirty="0"/>
                        <a:t>Housekeeping Equipment Safety</a:t>
                      </a:r>
                    </a:p>
                  </a:txBody>
                  <a:tcPr/>
                </a:tc>
                <a:tc>
                  <a:txBody>
                    <a:bodyPr/>
                    <a:lstStyle/>
                    <a:p>
                      <a:r>
                        <a:rPr lang="en-US" dirty="0"/>
                        <a:t>7</a:t>
                      </a:r>
                    </a:p>
                  </a:txBody>
                  <a:tcPr/>
                </a:tc>
                <a:extLst>
                  <a:ext uri="{0D108BD9-81ED-4DB2-BD59-A6C34878D82A}">
                    <a16:rowId xmlns:a16="http://schemas.microsoft.com/office/drawing/2014/main" val="1859143320"/>
                  </a:ext>
                </a:extLst>
              </a:tr>
              <a:tr h="370840">
                <a:tc>
                  <a:txBody>
                    <a:bodyPr/>
                    <a:lstStyle/>
                    <a:p>
                      <a:r>
                        <a:rPr lang="en-US" dirty="0"/>
                        <a:t>Mitigation</a:t>
                      </a:r>
                    </a:p>
                  </a:txBody>
                  <a:tcPr/>
                </a:tc>
                <a:tc>
                  <a:txBody>
                    <a:bodyPr/>
                    <a:lstStyle/>
                    <a:p>
                      <a:r>
                        <a:rPr lang="en-US" dirty="0"/>
                        <a:t>8</a:t>
                      </a:r>
                    </a:p>
                  </a:txBody>
                  <a:tcPr/>
                </a:tc>
                <a:extLst>
                  <a:ext uri="{0D108BD9-81ED-4DB2-BD59-A6C34878D82A}">
                    <a16:rowId xmlns:a16="http://schemas.microsoft.com/office/drawing/2014/main" val="2140504803"/>
                  </a:ext>
                </a:extLst>
              </a:tr>
              <a:tr h="370840">
                <a:tc>
                  <a:txBody>
                    <a:bodyPr/>
                    <a:lstStyle/>
                    <a:p>
                      <a:r>
                        <a:rPr kumimoji="0" lang="en-US" sz="1800" b="0" i="0" u="none" strike="noStrike" kern="1200" cap="none" spc="0" normalizeH="0" baseline="0" noProof="0" dirty="0">
                          <a:ln>
                            <a:noFill/>
                          </a:ln>
                          <a:solidFill>
                            <a:schemeClr val="tx1"/>
                          </a:solidFill>
                          <a:effectLst/>
                          <a:uLnTx/>
                          <a:uFillTx/>
                          <a:latin typeface="Century Gothic" panose="020B0502020202020204"/>
                          <a:ea typeface="+mj-ea"/>
                          <a:cs typeface="+mj-cs"/>
                        </a:rPr>
                        <a:t>Conclusion </a:t>
                      </a:r>
                      <a:endParaRPr lang="en-US" sz="1800" dirty="0">
                        <a:solidFill>
                          <a:schemeClr val="tx1"/>
                        </a:solidFill>
                      </a:endParaRPr>
                    </a:p>
                  </a:txBody>
                  <a:tcPr/>
                </a:tc>
                <a:tc>
                  <a:txBody>
                    <a:bodyPr/>
                    <a:lstStyle/>
                    <a:p>
                      <a:r>
                        <a:rPr lang="en-US" dirty="0"/>
                        <a:t>9</a:t>
                      </a:r>
                      <a:r>
                        <a:rPr lang="en-US" baseline="0" dirty="0"/>
                        <a:t> </a:t>
                      </a:r>
                      <a:endParaRPr lang="en-US" dirty="0"/>
                    </a:p>
                  </a:txBody>
                  <a:tcPr/>
                </a:tc>
                <a:extLst>
                  <a:ext uri="{0D108BD9-81ED-4DB2-BD59-A6C34878D82A}">
                    <a16:rowId xmlns:a16="http://schemas.microsoft.com/office/drawing/2014/main" val="3828775748"/>
                  </a:ext>
                </a:extLst>
              </a:tr>
            </a:tbl>
          </a:graphicData>
        </a:graphic>
      </p:graphicFrame>
    </p:spTree>
    <p:extLst>
      <p:ext uri="{BB962C8B-B14F-4D97-AF65-F5344CB8AC3E}">
        <p14:creationId xmlns:p14="http://schemas.microsoft.com/office/powerpoint/2010/main" val="149614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p>
        </p:txBody>
      </p:sp>
      <p:sp>
        <p:nvSpPr>
          <p:cNvPr id="3" name="Content Placeholder 2"/>
          <p:cNvSpPr>
            <a:spLocks noGrp="1"/>
          </p:cNvSpPr>
          <p:nvPr>
            <p:ph idx="1"/>
          </p:nvPr>
        </p:nvSpPr>
        <p:spPr>
          <a:xfrm>
            <a:off x="462624" y="2721065"/>
            <a:ext cx="6891766" cy="3416300"/>
          </a:xfrm>
        </p:spPr>
        <p:style>
          <a:lnRef idx="2">
            <a:schemeClr val="accent1"/>
          </a:lnRef>
          <a:fillRef idx="1">
            <a:schemeClr val="lt1"/>
          </a:fillRef>
          <a:effectRef idx="0">
            <a:schemeClr val="accent1"/>
          </a:effectRef>
          <a:fontRef idx="minor">
            <a:schemeClr val="dk1"/>
          </a:fontRef>
        </p:style>
        <p:txBody>
          <a:bodyPr/>
          <a:lstStyle/>
          <a:p>
            <a:pPr lvl="0" algn="just">
              <a:lnSpc>
                <a:spcPct val="150000"/>
              </a:lnSpc>
            </a:pPr>
            <a:r>
              <a:rPr lang="en-US" dirty="0"/>
              <a:t>In regard to this, training to Premier Inn housekeeping staff to be provided.</a:t>
            </a:r>
          </a:p>
          <a:p>
            <a:pPr lvl="0" algn="just">
              <a:lnSpc>
                <a:spcPct val="150000"/>
              </a:lnSpc>
            </a:pPr>
            <a:r>
              <a:rPr lang="en-US" dirty="0"/>
              <a:t>The training is named as Health and Safety in housekeeping department.</a:t>
            </a:r>
          </a:p>
          <a:p>
            <a:pPr lvl="0" algn="just">
              <a:lnSpc>
                <a:spcPct val="150000"/>
              </a:lnSpc>
            </a:pPr>
            <a:r>
              <a:rPr lang="en-US" dirty="0"/>
              <a:t>The main aim of this training is to ensure that housekeeping department maintain safety hazards while doing their jobs (</a:t>
            </a:r>
            <a:r>
              <a:rPr lang="en-US" dirty="0" err="1"/>
              <a:t>Shahane</a:t>
            </a:r>
            <a:r>
              <a:rPr lang="en-US" dirty="0"/>
              <a:t> and </a:t>
            </a:r>
            <a:r>
              <a:rPr lang="en-US" dirty="0" err="1"/>
              <a:t>Fernandes</a:t>
            </a:r>
            <a:r>
              <a:rPr lang="en-US" dirty="0"/>
              <a:t>, 2021). </a:t>
            </a:r>
          </a:p>
          <a:p>
            <a:pPr algn="just">
              <a:lnSpc>
                <a:spcPct val="150000"/>
              </a:lnSpc>
            </a:pPr>
            <a:endParaRPr lang="en-US" dirty="0"/>
          </a:p>
        </p:txBody>
      </p:sp>
      <p:pic>
        <p:nvPicPr>
          <p:cNvPr id="4" name="Picture 3"/>
          <p:cNvPicPr>
            <a:picLocks noChangeAspect="1"/>
          </p:cNvPicPr>
          <p:nvPr/>
        </p:nvPicPr>
        <p:blipFill>
          <a:blip r:embed="rId2"/>
          <a:stretch>
            <a:fillRect/>
          </a:stretch>
        </p:blipFill>
        <p:spPr>
          <a:xfrm>
            <a:off x="7934461" y="2583588"/>
            <a:ext cx="3822110" cy="3553777"/>
          </a:xfrm>
          <a:prstGeom prst="rect">
            <a:avLst/>
          </a:prstGeom>
        </p:spPr>
      </p:pic>
    </p:spTree>
    <p:extLst>
      <p:ext uri="{BB962C8B-B14F-4D97-AF65-F5344CB8AC3E}">
        <p14:creationId xmlns:p14="http://schemas.microsoft.com/office/powerpoint/2010/main" val="4240504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5053" y="973668"/>
            <a:ext cx="7611314" cy="706964"/>
          </a:xfrm>
        </p:spPr>
        <p:txBody>
          <a:bodyPr/>
          <a:lstStyle/>
          <a:p>
            <a:pPr algn="ctr"/>
            <a:r>
              <a:rPr lang="en-US" b="1" dirty="0"/>
              <a:t>Understanding hazards and risks</a:t>
            </a:r>
            <a:endParaRPr lang="en-US" dirty="0"/>
          </a:p>
        </p:txBody>
      </p:sp>
      <p:sp>
        <p:nvSpPr>
          <p:cNvPr id="4" name="Text Placeholder 3"/>
          <p:cNvSpPr>
            <a:spLocks noGrp="1"/>
          </p:cNvSpPr>
          <p:nvPr>
            <p:ph type="body" idx="1"/>
          </p:nvPr>
        </p:nvSpPr>
        <p:spPr>
          <a:xfrm>
            <a:off x="1154954" y="2603500"/>
            <a:ext cx="4825157" cy="3340100"/>
          </a:xfrm>
        </p:spPr>
        <p:txBody>
          <a:bodyPr/>
          <a:lstStyle/>
          <a:p>
            <a:pPr marL="342900" lvl="0" indent="-342900">
              <a:buFont typeface="Arial" panose="020B0604020202020204" pitchFamily="34" charset="0"/>
              <a:buChar char="•"/>
            </a:pPr>
            <a:r>
              <a:rPr lang="en-US" dirty="0"/>
              <a:t>There are many potential risks for housekeeping employees while they are working.</a:t>
            </a:r>
          </a:p>
          <a:p>
            <a:pPr marL="342900" lvl="0" indent="-342900">
              <a:buFont typeface="Arial" panose="020B0604020202020204" pitchFamily="34" charset="0"/>
              <a:buChar char="•"/>
            </a:pPr>
            <a:r>
              <a:rPr lang="en-US" dirty="0"/>
              <a:t>Any mild mistake or error can cause hazard to the employees.</a:t>
            </a:r>
          </a:p>
          <a:p>
            <a:endParaRPr lang="en-US" dirty="0"/>
          </a:p>
        </p:txBody>
      </p:sp>
      <p:sp>
        <p:nvSpPr>
          <p:cNvPr id="6" name="Text Placeholder 5"/>
          <p:cNvSpPr>
            <a:spLocks noGrp="1"/>
          </p:cNvSpPr>
          <p:nvPr>
            <p:ph type="body" sz="quarter" idx="3"/>
          </p:nvPr>
        </p:nvSpPr>
        <p:spPr>
          <a:xfrm>
            <a:off x="6208712" y="2603500"/>
            <a:ext cx="4825159" cy="3731986"/>
          </a:xfrm>
        </p:spPr>
        <p:txBody>
          <a:bodyPr/>
          <a:lstStyle/>
          <a:p>
            <a:pPr marL="342900" lvl="0" indent="-342900">
              <a:buFont typeface="Arial" panose="020B0604020202020204" pitchFamily="34" charset="0"/>
              <a:buChar char="•"/>
            </a:pPr>
            <a:r>
              <a:rPr lang="en-US" dirty="0"/>
              <a:t>Mistakes can cause trips, falls or even injuries (</a:t>
            </a:r>
            <a:r>
              <a:rPr lang="en-US" dirty="0" err="1"/>
              <a:t>Kyalo</a:t>
            </a:r>
            <a:r>
              <a:rPr lang="en-US" dirty="0"/>
              <a:t>, 2023).</a:t>
            </a:r>
          </a:p>
          <a:p>
            <a:pPr marL="342900" lvl="0" indent="-342900">
              <a:buFont typeface="Arial" panose="020B0604020202020204" pitchFamily="34" charset="0"/>
              <a:buChar char="•"/>
            </a:pPr>
            <a:r>
              <a:rPr lang="en-US" dirty="0"/>
              <a:t>Also, chemicals or irritants can cause skin irritation or skin allergies. </a:t>
            </a:r>
          </a:p>
          <a:p>
            <a:pPr marL="342900" lvl="0" indent="-342900">
              <a:buFont typeface="Arial" panose="020B0604020202020204" pitchFamily="34" charset="0"/>
              <a:buChar char="•"/>
            </a:pPr>
            <a:r>
              <a:rPr lang="en-US" dirty="0"/>
              <a:t>Other actions can cause bodily harm to employees of the hotel (</a:t>
            </a:r>
            <a:r>
              <a:rPr lang="en-US" dirty="0" err="1"/>
              <a:t>Mbasera</a:t>
            </a:r>
            <a:r>
              <a:rPr lang="en-US" dirty="0"/>
              <a:t>, 2012). </a:t>
            </a:r>
          </a:p>
          <a:p>
            <a:pPr marL="342900" indent="-342900">
              <a:buFont typeface="Arial" panose="020B0604020202020204" pitchFamily="34" charset="0"/>
              <a:buChar char="•"/>
            </a:pPr>
            <a:endParaRPr lang="en-US" dirty="0"/>
          </a:p>
        </p:txBody>
      </p:sp>
      <p:pic>
        <p:nvPicPr>
          <p:cNvPr id="8" name="Picture 7"/>
          <p:cNvPicPr>
            <a:picLocks noChangeAspect="1"/>
          </p:cNvPicPr>
          <p:nvPr/>
        </p:nvPicPr>
        <p:blipFill>
          <a:blip r:embed="rId3"/>
          <a:stretch>
            <a:fillRect/>
          </a:stretch>
        </p:blipFill>
        <p:spPr>
          <a:xfrm>
            <a:off x="0" y="5694218"/>
            <a:ext cx="4197927" cy="1163782"/>
          </a:xfrm>
          <a:prstGeom prst="rect">
            <a:avLst/>
          </a:prstGeom>
        </p:spPr>
      </p:pic>
    </p:spTree>
    <p:extLst>
      <p:ext uri="{BB962C8B-B14F-4D97-AF65-F5344CB8AC3E}">
        <p14:creationId xmlns:p14="http://schemas.microsoft.com/office/powerpoint/2010/main" val="2262071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u="sng" dirty="0"/>
              <a:t>Precautions</a:t>
            </a:r>
            <a:r>
              <a:rPr lang="en-US" dirty="0"/>
              <a:t>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66986222"/>
              </p:ext>
            </p:extLst>
          </p:nvPr>
        </p:nvGraphicFramePr>
        <p:xfrm>
          <a:off x="429491" y="2493817"/>
          <a:ext cx="11319163" cy="3976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595744" y="851058"/>
            <a:ext cx="3465347" cy="952184"/>
          </a:xfrm>
          <a:prstGeom prst="rect">
            <a:avLst/>
          </a:prstGeom>
        </p:spPr>
      </p:pic>
    </p:spTree>
    <p:extLst>
      <p:ext uri="{BB962C8B-B14F-4D97-AF65-F5344CB8AC3E}">
        <p14:creationId xmlns:p14="http://schemas.microsoft.com/office/powerpoint/2010/main" val="4012568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609600"/>
            <a:ext cx="8761413" cy="1071032"/>
          </a:xfrm>
        </p:spPr>
        <p:txBody>
          <a:bodyPr/>
          <a:lstStyle/>
          <a:p>
            <a:r>
              <a:rPr lang="en-US" b="1" dirty="0"/>
              <a:t>Best practices and regulations related to housekeeping safety</a:t>
            </a:r>
          </a:p>
        </p:txBody>
      </p:sp>
      <p:sp>
        <p:nvSpPr>
          <p:cNvPr id="3" name="Content Placeholder 2"/>
          <p:cNvSpPr>
            <a:spLocks noGrp="1"/>
          </p:cNvSpPr>
          <p:nvPr>
            <p:ph idx="1"/>
          </p:nvPr>
        </p:nvSpPr>
        <p:spPr/>
        <p:txBody>
          <a:bodyPr/>
          <a:lstStyle/>
          <a:p>
            <a:pPr lvl="0"/>
            <a:r>
              <a:rPr lang="en-US" dirty="0"/>
              <a:t>Eliminate clutter</a:t>
            </a:r>
          </a:p>
          <a:p>
            <a:pPr lvl="0"/>
            <a:r>
              <a:rPr lang="en-US" dirty="0"/>
              <a:t>Store materials safely</a:t>
            </a:r>
          </a:p>
          <a:p>
            <a:pPr lvl="0"/>
            <a:r>
              <a:rPr lang="en-US" dirty="0"/>
              <a:t>Clean spills promptly</a:t>
            </a:r>
          </a:p>
          <a:p>
            <a:pPr lvl="0"/>
            <a:r>
              <a:rPr lang="en-US" dirty="0"/>
              <a:t>Maintain good ventilation</a:t>
            </a:r>
          </a:p>
          <a:p>
            <a:pPr lvl="0"/>
            <a:r>
              <a:rPr lang="en-US" dirty="0"/>
              <a:t>Proper waste disposal</a:t>
            </a:r>
          </a:p>
          <a:p>
            <a:pPr lvl="0"/>
            <a:r>
              <a:rPr lang="en-US" dirty="0"/>
              <a:t>Ergonomic considerations (</a:t>
            </a:r>
            <a:r>
              <a:rPr lang="en-US" dirty="0" err="1"/>
              <a:t>Suryawanshi</a:t>
            </a:r>
            <a:r>
              <a:rPr lang="en-US" dirty="0"/>
              <a:t> </a:t>
            </a:r>
            <a:r>
              <a:rPr lang="en-US" i="1" dirty="0"/>
              <a:t>et al., </a:t>
            </a:r>
            <a:r>
              <a:rPr lang="en-US" dirty="0"/>
              <a:t>2023)</a:t>
            </a:r>
          </a:p>
        </p:txBody>
      </p:sp>
      <p:pic>
        <p:nvPicPr>
          <p:cNvPr id="4" name="Picture 3"/>
          <p:cNvPicPr>
            <a:picLocks noChangeAspect="1"/>
          </p:cNvPicPr>
          <p:nvPr/>
        </p:nvPicPr>
        <p:blipFill>
          <a:blip r:embed="rId3"/>
          <a:stretch>
            <a:fillRect/>
          </a:stretch>
        </p:blipFill>
        <p:spPr>
          <a:xfrm>
            <a:off x="8285019" y="2256487"/>
            <a:ext cx="3689206" cy="4110326"/>
          </a:xfrm>
          <a:prstGeom prst="rect">
            <a:avLst/>
          </a:prstGeom>
        </p:spPr>
      </p:pic>
      <p:pic>
        <p:nvPicPr>
          <p:cNvPr id="5" name="Picture 4"/>
          <p:cNvPicPr>
            <a:picLocks noChangeAspect="1"/>
          </p:cNvPicPr>
          <p:nvPr/>
        </p:nvPicPr>
        <p:blipFill>
          <a:blip r:embed="rId4"/>
          <a:stretch>
            <a:fillRect/>
          </a:stretch>
        </p:blipFill>
        <p:spPr>
          <a:xfrm>
            <a:off x="8729172" y="5906942"/>
            <a:ext cx="3462828" cy="951058"/>
          </a:xfrm>
          <a:prstGeom prst="rect">
            <a:avLst/>
          </a:prstGeom>
        </p:spPr>
      </p:pic>
    </p:spTree>
    <p:extLst>
      <p:ext uri="{BB962C8B-B14F-4D97-AF65-F5344CB8AC3E}">
        <p14:creationId xmlns:p14="http://schemas.microsoft.com/office/powerpoint/2010/main" val="2837004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Housekeeping Equipment Safety</a:t>
            </a:r>
            <a:endParaRPr lang="en-US"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97169691"/>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4253344" y="3836121"/>
            <a:ext cx="2673929" cy="951058"/>
          </a:xfrm>
          <a:prstGeom prst="rect">
            <a:avLst/>
          </a:prstGeom>
        </p:spPr>
      </p:pic>
    </p:spTree>
    <p:extLst>
      <p:ext uri="{BB962C8B-B14F-4D97-AF65-F5344CB8AC3E}">
        <p14:creationId xmlns:p14="http://schemas.microsoft.com/office/powerpoint/2010/main" val="1283831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Mitigation</a:t>
            </a:r>
          </a:p>
        </p:txBody>
      </p:sp>
      <p:sp>
        <p:nvSpPr>
          <p:cNvPr id="23" name="Text Placeholder 22"/>
          <p:cNvSpPr>
            <a:spLocks noGrp="1"/>
          </p:cNvSpPr>
          <p:nvPr>
            <p:ph type="body" idx="1"/>
          </p:nvPr>
        </p:nvSpPr>
        <p:spPr>
          <a:xfrm>
            <a:off x="6594765" y="1136073"/>
            <a:ext cx="5403272" cy="5237018"/>
          </a:xfrm>
        </p:spPr>
        <p:style>
          <a:lnRef idx="2">
            <a:schemeClr val="accent1"/>
          </a:lnRef>
          <a:fillRef idx="1">
            <a:schemeClr val="lt1"/>
          </a:fillRef>
          <a:effectRef idx="0">
            <a:schemeClr val="accent1"/>
          </a:effectRef>
          <a:fontRef idx="minor">
            <a:schemeClr val="dk1"/>
          </a:fontRef>
        </p:style>
        <p:txBody>
          <a:bodyPr>
            <a:normAutofit/>
          </a:bodyPr>
          <a:lstStyle/>
          <a:p>
            <a:pPr marL="342900" indent="-342900">
              <a:buFont typeface="Arial" panose="020B0604020202020204" pitchFamily="34" charset="0"/>
              <a:buChar char="•"/>
            </a:pPr>
            <a:r>
              <a:rPr lang="en-US" cap="none" dirty="0"/>
              <a:t>There is need to store the cleaning chemicals safely (</a:t>
            </a:r>
            <a:r>
              <a:rPr lang="en-US" cap="none" dirty="0" err="1"/>
              <a:t>Saadeh</a:t>
            </a:r>
            <a:r>
              <a:rPr lang="en-US" cap="none" dirty="0"/>
              <a:t>, 2020).</a:t>
            </a:r>
          </a:p>
          <a:p>
            <a:pPr marL="342900" indent="-342900">
              <a:buFont typeface="Arial" panose="020B0604020202020204" pitchFamily="34" charset="0"/>
              <a:buChar char="•"/>
            </a:pPr>
            <a:r>
              <a:rPr lang="en-US" cap="none" dirty="0"/>
              <a:t>There is need to communicate about any ongoing cleaning with staff and other people.</a:t>
            </a:r>
          </a:p>
          <a:p>
            <a:pPr marL="342900" indent="-342900">
              <a:buFont typeface="Arial" panose="020B0604020202020204" pitchFamily="34" charset="0"/>
              <a:buChar char="•"/>
            </a:pPr>
            <a:r>
              <a:rPr lang="en-US" cap="none" dirty="0"/>
              <a:t>There is need to deliver open ventilation while cleaning.</a:t>
            </a:r>
          </a:p>
          <a:p>
            <a:pPr marL="342900" indent="-342900">
              <a:buFont typeface="Arial" panose="020B0604020202020204" pitchFamily="34" charset="0"/>
              <a:buChar char="•"/>
            </a:pPr>
            <a:r>
              <a:rPr lang="en-US" cap="none" dirty="0"/>
              <a:t>There should be also use of proper electrical </a:t>
            </a:r>
            <a:r>
              <a:rPr lang="en-US" cap="none" dirty="0" err="1"/>
              <a:t>equipments</a:t>
            </a:r>
            <a:r>
              <a:rPr lang="en-US" cap="none" dirty="0"/>
              <a:t> (</a:t>
            </a:r>
            <a:r>
              <a:rPr lang="en-US" cap="none" dirty="0" err="1"/>
              <a:t>Dhevabanchachai</a:t>
            </a:r>
            <a:r>
              <a:rPr lang="en-US" cap="none" dirty="0"/>
              <a:t> and </a:t>
            </a:r>
            <a:r>
              <a:rPr lang="en-US" cap="none" dirty="0" err="1"/>
              <a:t>Muangasame</a:t>
            </a:r>
            <a:r>
              <a:rPr lang="en-US" cap="none" dirty="0"/>
              <a:t>, 2021).</a:t>
            </a:r>
          </a:p>
          <a:p>
            <a:pPr marL="342900" indent="-342900">
              <a:buFont typeface="Arial" panose="020B0604020202020204" pitchFamily="34" charset="0"/>
              <a:buChar char="•"/>
            </a:pPr>
            <a:endParaRPr lang="en-US" dirty="0"/>
          </a:p>
        </p:txBody>
      </p:sp>
      <p:pic>
        <p:nvPicPr>
          <p:cNvPr id="24" name="Picture 23"/>
          <p:cNvPicPr>
            <a:picLocks noChangeAspect="1"/>
          </p:cNvPicPr>
          <p:nvPr/>
        </p:nvPicPr>
        <p:blipFill>
          <a:blip r:embed="rId3"/>
          <a:stretch>
            <a:fillRect/>
          </a:stretch>
        </p:blipFill>
        <p:spPr>
          <a:xfrm>
            <a:off x="1154954" y="4245421"/>
            <a:ext cx="3465347" cy="952184"/>
          </a:xfrm>
          <a:prstGeom prst="rect">
            <a:avLst/>
          </a:prstGeom>
        </p:spPr>
      </p:pic>
    </p:spTree>
    <p:extLst>
      <p:ext uri="{BB962C8B-B14F-4D97-AF65-F5344CB8AC3E}">
        <p14:creationId xmlns:p14="http://schemas.microsoft.com/office/powerpoint/2010/main" val="1723293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5" y="1295399"/>
            <a:ext cx="2793158" cy="4177145"/>
          </a:xfrm>
        </p:spPr>
        <p:txBody>
          <a:bodyPr/>
          <a:lstStyle/>
          <a:p>
            <a:pPr algn="ctr"/>
            <a:r>
              <a:rPr lang="en-US" sz="3600" b="1" dirty="0"/>
              <a:t>Conclusion </a:t>
            </a:r>
          </a:p>
        </p:txBody>
      </p:sp>
      <p:sp>
        <p:nvSpPr>
          <p:cNvPr id="4" name="Content Placeholder 3"/>
          <p:cNvSpPr>
            <a:spLocks noGrp="1"/>
          </p:cNvSpPr>
          <p:nvPr>
            <p:ph idx="1"/>
          </p:nvPr>
        </p:nvSpPr>
        <p:spPr/>
        <p:txBody>
          <a:bodyPr/>
          <a:lstStyle/>
          <a:p>
            <a:pPr lvl="0"/>
            <a:r>
              <a:rPr lang="en-US" dirty="0"/>
              <a:t>In conclusion, this training is considered to be helpful for employees (</a:t>
            </a:r>
            <a:r>
              <a:rPr lang="en-US" dirty="0" err="1"/>
              <a:t>Wirya</a:t>
            </a:r>
            <a:r>
              <a:rPr lang="en-US" dirty="0"/>
              <a:t>, 2023).</a:t>
            </a:r>
          </a:p>
          <a:p>
            <a:pPr lvl="0"/>
            <a:r>
              <a:rPr lang="en-US" dirty="0"/>
              <a:t>This training will help employees in order to implement proper cleaning standards. </a:t>
            </a:r>
          </a:p>
          <a:p>
            <a:pPr lvl="0"/>
            <a:r>
              <a:rPr lang="en-US" dirty="0"/>
              <a:t>Hence, it will ensure that all team members understand and can implement the guidelines effectively.</a:t>
            </a:r>
          </a:p>
          <a:p>
            <a:endParaRPr lang="en-US" dirty="0"/>
          </a:p>
        </p:txBody>
      </p:sp>
      <p:pic>
        <p:nvPicPr>
          <p:cNvPr id="6" name="Picture 5"/>
          <p:cNvPicPr>
            <a:picLocks noChangeAspect="1"/>
          </p:cNvPicPr>
          <p:nvPr/>
        </p:nvPicPr>
        <p:blipFill>
          <a:blip r:embed="rId3"/>
          <a:stretch>
            <a:fillRect/>
          </a:stretch>
        </p:blipFill>
        <p:spPr>
          <a:xfrm>
            <a:off x="8723075" y="4959927"/>
            <a:ext cx="3468925" cy="1898073"/>
          </a:xfrm>
          <a:prstGeom prst="rect">
            <a:avLst/>
          </a:prstGeom>
        </p:spPr>
      </p:pic>
    </p:spTree>
    <p:extLst>
      <p:ext uri="{BB962C8B-B14F-4D97-AF65-F5344CB8AC3E}">
        <p14:creationId xmlns:p14="http://schemas.microsoft.com/office/powerpoint/2010/main" val="223616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a:xfrm>
            <a:off x="540328" y="2603500"/>
            <a:ext cx="11222182" cy="4254500"/>
          </a:xfrm>
        </p:spPr>
        <p:txBody>
          <a:bodyPr>
            <a:normAutofit fontScale="62500" lnSpcReduction="20000"/>
          </a:bodyPr>
          <a:lstStyle/>
          <a:p>
            <a:r>
              <a:rPr lang="en-US" dirty="0" err="1"/>
              <a:t>Kyalo</a:t>
            </a:r>
            <a:r>
              <a:rPr lang="en-US" dirty="0"/>
              <a:t>, J., 2023. Effect of Short Course Training on Service Delivery in the Hospitality Industry in Housekeeping and Laundry Department of Kenya </a:t>
            </a:r>
            <a:r>
              <a:rPr lang="en-US" dirty="0" err="1"/>
              <a:t>Utalii</a:t>
            </a:r>
            <a:r>
              <a:rPr lang="en-US" dirty="0"/>
              <a:t> College. </a:t>
            </a:r>
            <a:r>
              <a:rPr lang="en-US" i="1" dirty="0"/>
              <a:t>Journal of Hospitality and Tourism</a:t>
            </a:r>
            <a:r>
              <a:rPr lang="en-US" dirty="0"/>
              <a:t>, </a:t>
            </a:r>
            <a:r>
              <a:rPr lang="en-US" i="1" dirty="0"/>
              <a:t>3</a:t>
            </a:r>
            <a:r>
              <a:rPr lang="en-US" dirty="0"/>
              <a:t>(1), pp.14-30.</a:t>
            </a:r>
          </a:p>
          <a:p>
            <a:r>
              <a:rPr lang="en-US" dirty="0" err="1"/>
              <a:t>Karthik</a:t>
            </a:r>
            <a:r>
              <a:rPr lang="en-US" dirty="0"/>
              <a:t>, M., 2015. A New Trend in Hotel Housekeeping Practices and Challenges. </a:t>
            </a:r>
            <a:r>
              <a:rPr lang="en-US" i="1" dirty="0"/>
              <a:t>International Journal of Innovative Research in Science, Engineering and Technology</a:t>
            </a:r>
            <a:r>
              <a:rPr lang="en-US" dirty="0"/>
              <a:t>, </a:t>
            </a:r>
            <a:r>
              <a:rPr lang="en-US" i="1" dirty="0"/>
              <a:t>4</a:t>
            </a:r>
            <a:r>
              <a:rPr lang="en-US" dirty="0"/>
              <a:t>(6), pp.4169-4173.</a:t>
            </a:r>
          </a:p>
          <a:p>
            <a:r>
              <a:rPr lang="en-US" dirty="0"/>
              <a:t>Singh, A., 2015. Hotels Housekeeping Innovative Trends and Modern Practices-An overview. </a:t>
            </a:r>
            <a:r>
              <a:rPr lang="en-US" i="1" dirty="0"/>
              <a:t>Journal for Studies in Management and Planning</a:t>
            </a:r>
            <a:r>
              <a:rPr lang="en-US" dirty="0"/>
              <a:t>, </a:t>
            </a:r>
            <a:r>
              <a:rPr lang="en-US" i="1" dirty="0"/>
              <a:t>1</a:t>
            </a:r>
            <a:r>
              <a:rPr lang="en-US" dirty="0"/>
              <a:t>(3), pp.540-548.</a:t>
            </a:r>
          </a:p>
          <a:p>
            <a:r>
              <a:rPr lang="en-US" dirty="0" err="1"/>
              <a:t>Mbasera</a:t>
            </a:r>
            <a:r>
              <a:rPr lang="en-US" dirty="0"/>
              <a:t>, M., 2012. Service delivery challenges facing the housekeeping departments in hotels with chain affiliation in Harare. </a:t>
            </a:r>
            <a:r>
              <a:rPr lang="en-US" i="1" dirty="0"/>
              <a:t>International Journal of Physical and Social Sciences</a:t>
            </a:r>
            <a:r>
              <a:rPr lang="en-US" dirty="0"/>
              <a:t>, </a:t>
            </a:r>
            <a:r>
              <a:rPr lang="en-US" i="1" dirty="0"/>
              <a:t>2</a:t>
            </a:r>
            <a:r>
              <a:rPr lang="en-US" dirty="0"/>
              <a:t>(6), pp.1-25.</a:t>
            </a:r>
          </a:p>
          <a:p>
            <a:r>
              <a:rPr lang="en-US" dirty="0" err="1"/>
              <a:t>Shahane</a:t>
            </a:r>
            <a:r>
              <a:rPr lang="en-US" dirty="0"/>
              <a:t>, R. and </a:t>
            </a:r>
            <a:r>
              <a:rPr lang="en-US" dirty="0" err="1"/>
              <a:t>Fernandes</a:t>
            </a:r>
            <a:r>
              <a:rPr lang="en-US" dirty="0"/>
              <a:t>, M., 2021. To Study the Training Program Implemented by the Housekeeping Department for Onboarding Staff in a Post Pandemic World and its Impact on Employee Motivation. </a:t>
            </a:r>
            <a:r>
              <a:rPr lang="en-US" i="1" dirty="0" err="1"/>
              <a:t>Atithya</a:t>
            </a:r>
            <a:r>
              <a:rPr lang="en-US" i="1" dirty="0"/>
              <a:t>: A Journal of Hospitality</a:t>
            </a:r>
            <a:r>
              <a:rPr lang="en-US" dirty="0"/>
              <a:t>.</a:t>
            </a:r>
          </a:p>
          <a:p>
            <a:r>
              <a:rPr lang="en-US" dirty="0"/>
              <a:t>Kumar, S., Ghosh, S. and </a:t>
            </a:r>
            <a:r>
              <a:rPr lang="en-US" dirty="0" err="1"/>
              <a:t>Mondal</a:t>
            </a:r>
            <a:r>
              <a:rPr lang="en-US" dirty="0"/>
              <a:t>, B., 2021. Training-up during COVID-19 in hotel housekeeping operations in selected hotels of Kolkata. </a:t>
            </a:r>
            <a:r>
              <a:rPr lang="en-US" i="1" dirty="0"/>
              <a:t>Indian Journal of Hospitality Management</a:t>
            </a:r>
            <a:r>
              <a:rPr lang="en-US" dirty="0"/>
              <a:t>, </a:t>
            </a:r>
            <a:r>
              <a:rPr lang="en-US" i="1" dirty="0"/>
              <a:t>3</a:t>
            </a:r>
            <a:r>
              <a:rPr lang="en-US" dirty="0"/>
              <a:t>(1), pp.89-95.</a:t>
            </a:r>
          </a:p>
          <a:p>
            <a:r>
              <a:rPr lang="en-US" dirty="0" err="1"/>
              <a:t>Suryawanshi</a:t>
            </a:r>
            <a:r>
              <a:rPr lang="en-US" dirty="0"/>
              <a:t>, M., More, M. and </a:t>
            </a:r>
            <a:r>
              <a:rPr lang="en-US" dirty="0" err="1"/>
              <a:t>Monga</a:t>
            </a:r>
            <a:r>
              <a:rPr lang="en-US" dirty="0"/>
              <a:t>, S., 2023. A Study on the Perceptions of the Hotel Management Graduates about the Career in Housekeeping Department in the Hotel Industry: Pune City. </a:t>
            </a:r>
            <a:r>
              <a:rPr lang="en-US" i="1" dirty="0"/>
              <a:t>ATITHYA: A Journal of Hospitality</a:t>
            </a:r>
            <a:r>
              <a:rPr lang="en-US" dirty="0"/>
              <a:t>, </a:t>
            </a:r>
            <a:r>
              <a:rPr lang="en-US" i="1" dirty="0"/>
              <a:t>9</a:t>
            </a:r>
            <a:r>
              <a:rPr lang="en-US" dirty="0"/>
              <a:t>(2).</a:t>
            </a:r>
          </a:p>
          <a:p>
            <a:r>
              <a:rPr lang="en-US" dirty="0" err="1"/>
              <a:t>Saadeh</a:t>
            </a:r>
            <a:r>
              <a:rPr lang="en-US" dirty="0"/>
              <a:t>, N., 2020. Evaluation of a training program in a local hotel in Jordan. </a:t>
            </a:r>
            <a:r>
              <a:rPr lang="en-US" i="1" dirty="0"/>
              <a:t>International Business Research</a:t>
            </a:r>
            <a:r>
              <a:rPr lang="en-US" dirty="0"/>
              <a:t>, </a:t>
            </a:r>
            <a:r>
              <a:rPr lang="en-US" i="1" dirty="0"/>
              <a:t>13</a:t>
            </a:r>
            <a:r>
              <a:rPr lang="en-US" dirty="0"/>
              <a:t>(9), p.1.</a:t>
            </a:r>
          </a:p>
          <a:p>
            <a:r>
              <a:rPr lang="en-US" dirty="0" err="1"/>
              <a:t>Dhevabanchachai</a:t>
            </a:r>
            <a:r>
              <a:rPr lang="en-US" dirty="0"/>
              <a:t>, N.T. and </a:t>
            </a:r>
            <a:r>
              <a:rPr lang="en-US" dirty="0" err="1"/>
              <a:t>Muangasame</a:t>
            </a:r>
            <a:r>
              <a:rPr lang="en-US" dirty="0"/>
              <a:t>, K., 2021. Establishing an In-house Hotel Training Centre in a University: A case of an international college hotel training </a:t>
            </a:r>
            <a:r>
              <a:rPr lang="en-US" dirty="0" err="1"/>
              <a:t>centre</a:t>
            </a:r>
            <a:r>
              <a:rPr lang="en-US" dirty="0"/>
              <a:t> in Thailand. </a:t>
            </a:r>
            <a:r>
              <a:rPr lang="en-US" i="1" dirty="0"/>
              <a:t>Practical Learning in Hospitality Education</a:t>
            </a:r>
            <a:r>
              <a:rPr lang="en-US" dirty="0"/>
              <a:t>.</a:t>
            </a:r>
          </a:p>
          <a:p>
            <a:r>
              <a:rPr lang="en-US" dirty="0" err="1"/>
              <a:t>Sachdev</a:t>
            </a:r>
            <a:r>
              <a:rPr lang="en-US" dirty="0"/>
              <a:t>, I.K., 2017. Perception Of Housekeeping As A Career Amongst Hotel Management Students. </a:t>
            </a:r>
            <a:r>
              <a:rPr lang="en-US" i="1" dirty="0"/>
              <a:t>PUSA Journal of Hospitality and Applied Sciences</a:t>
            </a:r>
            <a:r>
              <a:rPr lang="en-US" dirty="0"/>
              <a:t>, </a:t>
            </a:r>
            <a:r>
              <a:rPr lang="en-US" i="1" dirty="0"/>
              <a:t>3</a:t>
            </a:r>
            <a:r>
              <a:rPr lang="en-US" dirty="0"/>
              <a:t>, pp.49-58.</a:t>
            </a:r>
          </a:p>
          <a:p>
            <a:r>
              <a:rPr lang="en-US" dirty="0" err="1"/>
              <a:t>Wirya</a:t>
            </a:r>
            <a:r>
              <a:rPr lang="en-US" dirty="0"/>
              <a:t>, I.M.S., 2023. Analysis of the Implementation of Standard Operating Procedures (SOP) in the Housekeeping and Front Office Department of </a:t>
            </a:r>
            <a:r>
              <a:rPr lang="en-US" dirty="0" err="1"/>
              <a:t>Frii</a:t>
            </a:r>
            <a:r>
              <a:rPr lang="en-US" dirty="0"/>
              <a:t> Bali Echo Beach Hotel </a:t>
            </a:r>
            <a:r>
              <a:rPr lang="en-US" dirty="0" err="1"/>
              <a:t>Canggu</a:t>
            </a:r>
            <a:r>
              <a:rPr lang="en-US" dirty="0"/>
              <a:t>. </a:t>
            </a:r>
            <a:r>
              <a:rPr lang="en-US" i="1" dirty="0" err="1"/>
              <a:t>Jurnal</a:t>
            </a:r>
            <a:r>
              <a:rPr lang="en-US" i="1" dirty="0"/>
              <a:t> </a:t>
            </a:r>
            <a:r>
              <a:rPr lang="en-US" i="1" dirty="0" err="1"/>
              <a:t>Manajemen</a:t>
            </a:r>
            <a:r>
              <a:rPr lang="en-US" i="1" dirty="0"/>
              <a:t> </a:t>
            </a:r>
            <a:r>
              <a:rPr lang="en-US" i="1" dirty="0" err="1"/>
              <a:t>Pelayanan</a:t>
            </a:r>
            <a:r>
              <a:rPr lang="en-US" i="1" dirty="0"/>
              <a:t> Hotel</a:t>
            </a:r>
            <a:r>
              <a:rPr lang="en-US" dirty="0"/>
              <a:t>, </a:t>
            </a:r>
            <a:r>
              <a:rPr lang="en-US" i="1" dirty="0"/>
              <a:t>7</a:t>
            </a:r>
            <a:r>
              <a:rPr lang="en-US" dirty="0"/>
              <a:t>(1), pp.192-223.</a:t>
            </a:r>
          </a:p>
        </p:txBody>
      </p:sp>
    </p:spTree>
    <p:extLst>
      <p:ext uri="{BB962C8B-B14F-4D97-AF65-F5344CB8AC3E}">
        <p14:creationId xmlns:p14="http://schemas.microsoft.com/office/powerpoint/2010/main" val="41907740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18</TotalTime>
  <Words>1517</Words>
  <Application>Microsoft Office PowerPoint</Application>
  <PresentationFormat>Widescreen</PresentationFormat>
  <Paragraphs>84</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Module: Operating Hotel Facilities Module code: BMIH4006</vt:lpstr>
      <vt:lpstr>Table of Contents</vt:lpstr>
      <vt:lpstr>Introduction </vt:lpstr>
      <vt:lpstr>Understanding hazards and risks</vt:lpstr>
      <vt:lpstr>Precautions </vt:lpstr>
      <vt:lpstr>Best practices and regulations related to housekeeping safety</vt:lpstr>
      <vt:lpstr>Housekeeping Equipment Safety</vt:lpstr>
      <vt:lpstr>Mitigation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Operating Hotel Facilities Module code: BMIH4006</dc:title>
  <dc:creator>Piron Petru</dc:creator>
  <cp:lastModifiedBy>Piron Petru</cp:lastModifiedBy>
  <cp:revision>3</cp:revision>
  <dcterms:created xsi:type="dcterms:W3CDTF">2024-02-20T10:25:53Z</dcterms:created>
  <dcterms:modified xsi:type="dcterms:W3CDTF">2024-02-22T17:44:51Z</dcterms:modified>
</cp:coreProperties>
</file>