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1"/>
  </p:sldMasterIdLst>
  <p:notesMasterIdLst>
    <p:notesMasterId r:id="rId12"/>
  </p:notesMasterIdLst>
  <p:handoutMasterIdLst>
    <p:handoutMasterId r:id="rId13"/>
  </p:handoutMasterIdLst>
  <p:sldIdLst>
    <p:sldId id="256" r:id="rId2"/>
    <p:sldId id="297" r:id="rId3"/>
    <p:sldId id="257" r:id="rId4"/>
    <p:sldId id="286" r:id="rId5"/>
    <p:sldId id="289" r:id="rId6"/>
    <p:sldId id="288" r:id="rId7"/>
    <p:sldId id="292" r:id="rId8"/>
    <p:sldId id="295" r:id="rId9"/>
    <p:sldId id="294" r:id="rId10"/>
    <p:sldId id="29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31" autoAdjust="0"/>
    <p:restoredTop sz="95573" autoAdjust="0"/>
  </p:normalViewPr>
  <p:slideViewPr>
    <p:cSldViewPr snapToGrid="0">
      <p:cViewPr varScale="1">
        <p:scale>
          <a:sx n="114" d="100"/>
          <a:sy n="114" d="100"/>
        </p:scale>
        <p:origin x="184" y="176"/>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5/9/26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5/9/26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1425159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194793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3862743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616857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2474778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319086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1639086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Lef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943600" y="457200"/>
            <a:ext cx="5120640" cy="3200400"/>
          </a:xfrm>
        </p:spPr>
        <p:txBody>
          <a:bodyPr anchor="b" anchorCtr="0">
            <a:noAutofit/>
          </a:bodyPr>
          <a:lstStyle>
            <a:lvl1pPr>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8763DBBF-E63D-81E5-E7CE-32F6F2C2F935}"/>
              </a:ext>
            </a:extLst>
          </p:cNvPr>
          <p:cNvSpPr>
            <a:spLocks noGrp="1"/>
          </p:cNvSpPr>
          <p:nvPr>
            <p:ph type="subTitle" idx="1" hasCustomPrompt="1"/>
          </p:nvPr>
        </p:nvSpPr>
        <p:spPr>
          <a:xfrm>
            <a:off x="5943598" y="3657600"/>
            <a:ext cx="5120640" cy="1828800"/>
          </a:xfrm>
        </p:spPr>
        <p:txBody>
          <a:bodyPr anchor="t" anchorCtr="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Picture Placeholder 14">
            <a:extLst>
              <a:ext uri="{FF2B5EF4-FFF2-40B4-BE49-F238E27FC236}">
                <a16:creationId xmlns:a16="http://schemas.microsoft.com/office/drawing/2014/main" id="{64033732-ADA1-C540-7276-3FF5CDEF2C5E}"/>
              </a:ext>
            </a:extLst>
          </p:cNvPr>
          <p:cNvSpPr>
            <a:spLocks noGrp="1"/>
          </p:cNvSpPr>
          <p:nvPr>
            <p:ph type="pic" sz="quarter" idx="10"/>
          </p:nvPr>
        </p:nvSpPr>
        <p:spPr>
          <a:xfrm>
            <a:off x="904238" y="1157224"/>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23856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and Content and Image 1">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0"/>
            <a:ext cx="12208822" cy="6858002"/>
            <a:chOff x="0" y="0"/>
            <a:chExt cx="12208822" cy="6858002"/>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7200"/>
            <a:ext cx="10643508" cy="1371600"/>
          </a:xfrm>
        </p:spPr>
        <p:txBody>
          <a:bodyPr anchor="b">
            <a:noAutofit/>
          </a:bodyPr>
          <a:lstStyle>
            <a:lvl1pPr>
              <a:defRPr sz="4200" b="1">
                <a:latin typeface="+mj-lt"/>
              </a:defRPr>
            </a:lvl1pPr>
          </a:lstStyle>
          <a:p>
            <a:r>
              <a:rPr lang="en-US" dirty="0"/>
              <a:t>Click to add title</a:t>
            </a:r>
          </a:p>
        </p:txBody>
      </p:sp>
      <p:sp>
        <p:nvSpPr>
          <p:cNvPr id="10" name="Content Placeholder 2">
            <a:extLst>
              <a:ext uri="{FF2B5EF4-FFF2-40B4-BE49-F238E27FC236}">
                <a16:creationId xmlns:a16="http://schemas.microsoft.com/office/drawing/2014/main" id="{B07A1CF7-9B3B-E43E-830E-DAB65B608249}"/>
              </a:ext>
            </a:extLst>
          </p:cNvPr>
          <p:cNvSpPr>
            <a:spLocks noGrp="1"/>
          </p:cNvSpPr>
          <p:nvPr>
            <p:ph idx="15" hasCustomPrompt="1"/>
          </p:nvPr>
        </p:nvSpPr>
        <p:spPr>
          <a:xfrm>
            <a:off x="1166088" y="2652713"/>
            <a:ext cx="5394959" cy="3436936"/>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4">
            <a:extLst>
              <a:ext uri="{FF2B5EF4-FFF2-40B4-BE49-F238E27FC236}">
                <a16:creationId xmlns:a16="http://schemas.microsoft.com/office/drawing/2014/main" id="{D976D8D6-3BDC-1908-3425-FEE3EEF51A26}"/>
              </a:ext>
            </a:extLst>
          </p:cNvPr>
          <p:cNvSpPr>
            <a:spLocks noGrp="1"/>
          </p:cNvSpPr>
          <p:nvPr>
            <p:ph type="pic" sz="quarter" idx="14"/>
          </p:nvPr>
        </p:nvSpPr>
        <p:spPr>
          <a:xfrm>
            <a:off x="7317920" y="1447800"/>
            <a:ext cx="4214010" cy="421401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3030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Smart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457200"/>
            <a:ext cx="9692640" cy="1371600"/>
          </a:xfrm>
        </p:spPr>
        <p:txBody>
          <a:bodyPr anchor="b">
            <a:noAutofit/>
          </a:bodyPr>
          <a:lstStyle>
            <a:lvl1pPr>
              <a:defRPr sz="4200" b="1">
                <a:latin typeface="+mj-lt"/>
              </a:defRPr>
            </a:lvl1pPr>
          </a:lstStyle>
          <a:p>
            <a:r>
              <a:rPr lang="en-US" dirty="0"/>
              <a:t>Click to add title</a:t>
            </a:r>
          </a:p>
        </p:txBody>
      </p:sp>
      <p:sp>
        <p:nvSpPr>
          <p:cNvPr id="4" name="Content Placeholder 2">
            <a:extLst>
              <a:ext uri="{FF2B5EF4-FFF2-40B4-BE49-F238E27FC236}">
                <a16:creationId xmlns:a16="http://schemas.microsoft.com/office/drawing/2014/main" id="{C45E425B-455F-127B-1647-045FD094F15D}"/>
              </a:ext>
            </a:extLst>
          </p:cNvPr>
          <p:cNvSpPr>
            <a:spLocks noGrp="1"/>
          </p:cNvSpPr>
          <p:nvPr>
            <p:ph idx="10" hasCustomPrompt="1"/>
          </p:nvPr>
        </p:nvSpPr>
        <p:spPr>
          <a:xfrm>
            <a:off x="1167493" y="2087561"/>
            <a:ext cx="2693306" cy="3890543"/>
          </a:xfrm>
        </p:spPr>
        <p:txBody>
          <a:bodyPr>
            <a:noAutofit/>
          </a:bodyPr>
          <a:lstStyle>
            <a:lvl1pPr marL="0" indent="0">
              <a:buNone/>
              <a:defRPr sz="2000">
                <a:latin typeface="+mn-lt"/>
              </a:defRPr>
            </a:lvl1pPr>
            <a:lvl2pPr marL="457200" indent="0">
              <a:buNone/>
              <a:defRPr sz="2000">
                <a:latin typeface="+mn-lt"/>
              </a:defRPr>
            </a:lvl2pPr>
            <a:lvl3pPr marL="914400" indent="0">
              <a:buNone/>
              <a:defRPr sz="2000">
                <a:latin typeface="+mn-lt"/>
              </a:defRPr>
            </a:lvl3pPr>
            <a:lvl4pPr marL="1371600" indent="0">
              <a:buNone/>
              <a:defRPr sz="2000">
                <a:latin typeface="+mn-lt"/>
              </a:defRPr>
            </a:lvl4pPr>
            <a:lvl5pPr marL="1828800" inden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4216400" y="2087563"/>
            <a:ext cx="6730274" cy="389054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27098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and Content and Image 2">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9F46B00-4AE8-52A2-6926-FC2F5DD1FAD4}"/>
              </a:ext>
              <a:ext uri="{C183D7F6-B498-43B3-948B-1728B52AA6E4}">
                <adec:decorative xmlns:adec="http://schemas.microsoft.com/office/drawing/2017/decorative" val="1"/>
              </a:ext>
            </a:extLst>
          </p:cNvPr>
          <p:cNvGrpSpPr/>
          <p:nvPr userDrawn="1"/>
        </p:nvGrpSpPr>
        <p:grpSpPr>
          <a:xfrm>
            <a:off x="-2364" y="0"/>
            <a:ext cx="12194364" cy="6858000"/>
            <a:chOff x="-2364" y="0"/>
            <a:chExt cx="12194364"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549489" y="457199"/>
            <a:ext cx="5943599" cy="1920240"/>
          </a:xfrm>
        </p:spPr>
        <p:txBody>
          <a:bodyPr anchor="b">
            <a:noAutofit/>
          </a:bodyPr>
          <a:lstStyle>
            <a:lvl1pPr>
              <a:defRPr sz="4200" b="1">
                <a:latin typeface="+mj-lt"/>
              </a:defRPr>
            </a:lvl1pPr>
          </a:lstStyle>
          <a:p>
            <a:r>
              <a:rPr lang="en-US" dirty="0"/>
              <a:t>Click to add title</a:t>
            </a:r>
          </a:p>
        </p:txBody>
      </p:sp>
      <p:sp>
        <p:nvSpPr>
          <p:cNvPr id="15" name="Content Placeholder 2">
            <a:extLst>
              <a:ext uri="{FF2B5EF4-FFF2-40B4-BE49-F238E27FC236}">
                <a16:creationId xmlns:a16="http://schemas.microsoft.com/office/drawing/2014/main" id="{6BBDFA0C-B372-969D-6C8A-F664A4BF8D41}"/>
              </a:ext>
            </a:extLst>
          </p:cNvPr>
          <p:cNvSpPr>
            <a:spLocks noGrp="1" noChangeAspect="1"/>
          </p:cNvSpPr>
          <p:nvPr>
            <p:ph idx="17" hasCustomPrompt="1"/>
          </p:nvPr>
        </p:nvSpPr>
        <p:spPr>
          <a:xfrm>
            <a:off x="823108" y="640080"/>
            <a:ext cx="4297680" cy="4297680"/>
          </a:xfrm>
          <a:prstGeom prst="ellipse">
            <a:avLst/>
          </a:prstGeom>
          <a:solidFill>
            <a:schemeClr val="accent2"/>
          </a:solidFill>
        </p:spPr>
        <p:txBody>
          <a:bodyPr anchor="ctr" anchorCtr="0">
            <a:noAutofit/>
          </a:bodyPr>
          <a:lstStyle>
            <a:lvl1pPr marL="0" indent="0" algn="ctr">
              <a:buFont typeface="Arial" panose="020B0604020202020204" pitchFamily="34" charset="0"/>
              <a:buNone/>
              <a:defRPr sz="2000">
                <a:latin typeface="+mn-lt"/>
              </a:defRPr>
            </a:lvl1pPr>
            <a:lvl2pPr marL="347663" indent="0" algn="ctr">
              <a:buFont typeface="Arial" panose="020B0604020202020204" pitchFamily="34" charset="0"/>
              <a:buNone/>
              <a:defRPr sz="2000">
                <a:latin typeface="+mn-lt"/>
              </a:defRPr>
            </a:lvl2pPr>
            <a:lvl3pPr marL="685800" indent="0" algn="ctr">
              <a:buFont typeface="Arial" panose="020B0604020202020204" pitchFamily="34" charset="0"/>
              <a:buNone/>
              <a:defRPr sz="2000">
                <a:latin typeface="+mn-lt"/>
              </a:defRPr>
            </a:lvl3pPr>
            <a:lvl4pPr marL="914400" indent="0" algn="ctr">
              <a:buFont typeface="Arial" panose="020B0604020202020204" pitchFamily="34" charset="0"/>
              <a:buNone/>
              <a:defRPr sz="2000">
                <a:latin typeface="+mn-lt"/>
              </a:defRPr>
            </a:lvl4pPr>
            <a:lvl5pPr marL="1143000" indent="0" algn="ctr">
              <a:buFont typeface="Arial" panose="020B0604020202020204" pitchFamily="34" charse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99A8D2CC-EE75-85FA-1577-88C0BEC7B10C}"/>
              </a:ext>
            </a:extLst>
          </p:cNvPr>
          <p:cNvSpPr>
            <a:spLocks noGrp="1"/>
          </p:cNvSpPr>
          <p:nvPr>
            <p:ph idx="15" hasCustomPrompt="1"/>
          </p:nvPr>
        </p:nvSpPr>
        <p:spPr>
          <a:xfrm>
            <a:off x="5549490" y="2706369"/>
            <a:ext cx="5943600" cy="3383279"/>
          </a:xfrm>
        </p:spPr>
        <p:txBody>
          <a:bodyPr>
            <a:normAutofit/>
          </a:bodyPr>
          <a:lstStyle>
            <a:lvl1pPr marL="283464" indent="-283464">
              <a:spcBef>
                <a:spcPts val="1000"/>
              </a:spcBef>
              <a:buFont typeface="Arial" panose="020B0604020202020204" pitchFamily="34" charset="0"/>
              <a:buChar char="•"/>
              <a:defRPr sz="2000">
                <a:solidFill>
                  <a:schemeClr val="tx1"/>
                </a:solidFill>
                <a:latin typeface="+mn-lt"/>
              </a:defRPr>
            </a:lvl1pPr>
            <a:lvl2pPr marL="566928" indent="-283464">
              <a:spcBef>
                <a:spcPts val="1000"/>
              </a:spcBef>
              <a:buFont typeface="Arial" panose="020B0604020202020204" pitchFamily="34" charset="0"/>
              <a:buChar char="•"/>
              <a:defRPr sz="2000">
                <a:solidFill>
                  <a:schemeClr val="tx1"/>
                </a:solidFill>
                <a:latin typeface="+mn-lt"/>
              </a:defRPr>
            </a:lvl2pPr>
            <a:lvl3pPr marL="850392" indent="-283464">
              <a:spcBef>
                <a:spcPts val="1000"/>
              </a:spcBef>
              <a:buFont typeface="Arial" panose="020B0604020202020204" pitchFamily="34" charset="0"/>
              <a:buChar char="•"/>
              <a:defRPr sz="2000">
                <a:solidFill>
                  <a:schemeClr val="tx1"/>
                </a:solidFill>
                <a:latin typeface="+mn-lt"/>
              </a:defRPr>
            </a:lvl3pPr>
            <a:lvl4pPr marL="1133856" indent="-283464">
              <a:spcBef>
                <a:spcPts val="1000"/>
              </a:spcBef>
              <a:buFont typeface="Arial" panose="020B0604020202020204" pitchFamily="34" charset="0"/>
              <a:buChar char="•"/>
              <a:defRPr sz="2000">
                <a:solidFill>
                  <a:schemeClr val="tx1"/>
                </a:solidFill>
                <a:latin typeface="+mn-lt"/>
              </a:defRPr>
            </a:lvl4pPr>
            <a:lvl5pPr marL="1463040" indent="-283464">
              <a:spcBef>
                <a:spcPts val="1000"/>
              </a:spcBef>
              <a:buFont typeface="Arial" panose="020B0604020202020204" pitchFamily="34" charset="0"/>
              <a:buChar char="•"/>
              <a:defRPr sz="2000">
                <a:solidFill>
                  <a:schemeClr val="tx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25656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4" r:id="rId4"/>
    <p:sldLayoutId id="2147483671" r:id="rId5"/>
    <p:sldLayoutId id="2147483659" r:id="rId6"/>
    <p:sldLayoutId id="2147483668" r:id="rId7"/>
    <p:sldLayoutId id="2147483669" r:id="rId8"/>
    <p:sldLayoutId id="2147483675" r:id="rId9"/>
    <p:sldLayoutId id="2147483677" r:id="rId10"/>
    <p:sldLayoutId id="2147483676" r:id="rId11"/>
    <p:sldLayoutId id="2147483661" r:id="rId12"/>
    <p:sldLayoutId id="2147483666" r:id="rId13"/>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0.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047966" y="246581"/>
            <a:ext cx="6709023" cy="2172598"/>
          </a:xfrm>
        </p:spPr>
        <p:txBody>
          <a:bodyPr/>
          <a:lstStyle/>
          <a:p>
            <a:pPr algn="ctr"/>
            <a:r>
              <a:rPr lang="en-GB" sz="5400" noProof="0" dirty="0">
                <a:solidFill>
                  <a:schemeClr val="accent1">
                    <a:lumMod val="75000"/>
                  </a:schemeClr>
                </a:solidFill>
                <a:latin typeface="Arial Rounded MT Bold" panose="020F0704030504030204" pitchFamily="34" charset="0"/>
              </a:rPr>
              <a:t>LCMB7023</a:t>
            </a:r>
            <a:br>
              <a:rPr lang="en-GB" sz="5400" noProof="0" dirty="0">
                <a:solidFill>
                  <a:schemeClr val="accent1">
                    <a:lumMod val="75000"/>
                  </a:schemeClr>
                </a:solidFill>
                <a:latin typeface="Arial Rounded MT Bold" panose="020F0704030504030204" pitchFamily="34" charset="0"/>
              </a:rPr>
            </a:br>
            <a:r>
              <a:rPr lang="en-GB" sz="5400" noProof="0" dirty="0">
                <a:solidFill>
                  <a:schemeClr val="accent1">
                    <a:lumMod val="75000"/>
                  </a:schemeClr>
                </a:solidFill>
                <a:latin typeface="Arial Rounded MT Bold" panose="020F0704030504030204" pitchFamily="34" charset="0"/>
              </a:rPr>
              <a:t>Human Capital Management</a:t>
            </a:r>
            <a:endParaRPr lang="en-GB" sz="4000" noProof="0" dirty="0">
              <a:solidFill>
                <a:schemeClr val="accent1">
                  <a:lumMod val="75000"/>
                </a:schemeClr>
              </a:solidFill>
              <a:latin typeface="Arial Rounded MT Bold" panose="020F0704030504030204" pitchFamily="34" charset="0"/>
            </a:endParaRPr>
          </a:p>
        </p:txBody>
      </p:sp>
      <p:sp>
        <p:nvSpPr>
          <p:cNvPr id="4" name="TextBox 3">
            <a:extLst>
              <a:ext uri="{FF2B5EF4-FFF2-40B4-BE49-F238E27FC236}">
                <a16:creationId xmlns:a16="http://schemas.microsoft.com/office/drawing/2014/main" id="{6115401A-2E28-B074-7642-B433150659FB}"/>
              </a:ext>
            </a:extLst>
          </p:cNvPr>
          <p:cNvSpPr txBox="1"/>
          <p:nvPr/>
        </p:nvSpPr>
        <p:spPr>
          <a:xfrm>
            <a:off x="215759" y="3026210"/>
            <a:ext cx="8971908" cy="1077218"/>
          </a:xfrm>
          <a:prstGeom prst="rect">
            <a:avLst/>
          </a:prstGeom>
          <a:noFill/>
        </p:spPr>
        <p:txBody>
          <a:bodyPr wrap="square">
            <a:spAutoFit/>
          </a:bodyPr>
          <a:lstStyle/>
          <a:p>
            <a:r>
              <a:rPr lang="en-GB" sz="3200" b="1" u="sng" noProof="0" dirty="0">
                <a:latin typeface="Arial Rounded MT Bold" panose="020F0704030504030204" pitchFamily="34" charset="0"/>
              </a:rPr>
              <a:t>Topic:</a:t>
            </a:r>
            <a:r>
              <a:rPr lang="en-GB" sz="3200" noProof="0" dirty="0">
                <a:latin typeface="Arial Rounded MT Bold" panose="020F0704030504030204" pitchFamily="34" charset="0"/>
              </a:rPr>
              <a:t> The UK National Health Service</a:t>
            </a:r>
            <a:br>
              <a:rPr lang="en-GB" sz="3200" noProof="0" dirty="0">
                <a:latin typeface="Arial Rounded MT Bold" panose="020F0704030504030204" pitchFamily="34" charset="0"/>
              </a:rPr>
            </a:br>
            <a:r>
              <a:rPr lang="en-GB" sz="3200" b="1" u="sng" noProof="0" dirty="0">
                <a:latin typeface="Arial Rounded MT Bold" panose="020F0704030504030204" pitchFamily="34" charset="0"/>
              </a:rPr>
              <a:t>Focus Area: </a:t>
            </a:r>
            <a:r>
              <a:rPr lang="en-GB" sz="3200" noProof="0" dirty="0">
                <a:latin typeface="Arial Rounded MT Bold" panose="020F0704030504030204" pitchFamily="34" charset="0"/>
              </a:rPr>
              <a:t>Recruitment </a:t>
            </a:r>
            <a:endParaRPr lang="en-GB" sz="3200" noProof="0" dirty="0"/>
          </a:p>
        </p:txBody>
      </p:sp>
      <p:cxnSp>
        <p:nvCxnSpPr>
          <p:cNvPr id="6" name="Straight Connector 5">
            <a:extLst>
              <a:ext uri="{FF2B5EF4-FFF2-40B4-BE49-F238E27FC236}">
                <a16:creationId xmlns:a16="http://schemas.microsoft.com/office/drawing/2014/main" id="{15C09E3D-938D-A879-F903-A96848E7D9F7}"/>
              </a:ext>
            </a:extLst>
          </p:cNvPr>
          <p:cNvCxnSpPr/>
          <p:nvPr/>
        </p:nvCxnSpPr>
        <p:spPr>
          <a:xfrm>
            <a:off x="215759" y="2907587"/>
            <a:ext cx="7613149"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7" name="Table 6">
            <a:extLst>
              <a:ext uri="{FF2B5EF4-FFF2-40B4-BE49-F238E27FC236}">
                <a16:creationId xmlns:a16="http://schemas.microsoft.com/office/drawing/2014/main" id="{B9F5D4BF-EECB-B066-8D89-5F9E7102C503}"/>
              </a:ext>
            </a:extLst>
          </p:cNvPr>
          <p:cNvGraphicFramePr>
            <a:graphicFrameLocks noGrp="1"/>
          </p:cNvGraphicFramePr>
          <p:nvPr>
            <p:extLst>
              <p:ext uri="{D42A27DB-BD31-4B8C-83A1-F6EECF244321}">
                <p14:modId xmlns:p14="http://schemas.microsoft.com/office/powerpoint/2010/main" val="3580093837"/>
              </p:ext>
            </p:extLst>
          </p:nvPr>
        </p:nvGraphicFramePr>
        <p:xfrm>
          <a:off x="2237483" y="4516916"/>
          <a:ext cx="6124319" cy="2286820"/>
        </p:xfrm>
        <a:graphic>
          <a:graphicData uri="http://schemas.openxmlformats.org/drawingml/2006/table">
            <a:tbl>
              <a:tblPr firstRow="1" bandRow="1">
                <a:tableStyleId>{69012ECD-51FC-41F1-AA8D-1B2483CD663E}</a:tableStyleId>
              </a:tblPr>
              <a:tblGrid>
                <a:gridCol w="3628639">
                  <a:extLst>
                    <a:ext uri="{9D8B030D-6E8A-4147-A177-3AD203B41FA5}">
                      <a16:colId xmlns:a16="http://schemas.microsoft.com/office/drawing/2014/main" val="1714183899"/>
                    </a:ext>
                  </a:extLst>
                </a:gridCol>
                <a:gridCol w="2495680">
                  <a:extLst>
                    <a:ext uri="{9D8B030D-6E8A-4147-A177-3AD203B41FA5}">
                      <a16:colId xmlns:a16="http://schemas.microsoft.com/office/drawing/2014/main" val="1541243918"/>
                    </a:ext>
                  </a:extLst>
                </a:gridCol>
              </a:tblGrid>
              <a:tr h="592020">
                <a:tc gridSpan="2">
                  <a:txBody>
                    <a:bodyPr/>
                    <a:lstStyle/>
                    <a:p>
                      <a:pPr algn="ctr"/>
                      <a:endParaRPr lang="en-GB" sz="2800" noProof="0" dirty="0"/>
                    </a:p>
                  </a:txBody>
                  <a:tcPr anchor="ctr"/>
                </a:tc>
                <a:tc hMerge="1">
                  <a:txBody>
                    <a:bodyPr/>
                    <a:lstStyle/>
                    <a:p>
                      <a:endParaRPr lang="en-US" dirty="0"/>
                    </a:p>
                  </a:txBody>
                  <a:tcPr/>
                </a:tc>
                <a:extLst>
                  <a:ext uri="{0D108BD9-81ED-4DB2-BD59-A6C34878D82A}">
                    <a16:rowId xmlns:a16="http://schemas.microsoft.com/office/drawing/2014/main" val="2352905913"/>
                  </a:ext>
                </a:extLst>
              </a:tr>
              <a:tr h="423700">
                <a:tc>
                  <a:txBody>
                    <a:bodyPr/>
                    <a:lstStyle/>
                    <a:p>
                      <a:pPr algn="ctr"/>
                      <a:r>
                        <a:rPr lang="en-GB" sz="2000" b="1" noProof="0" dirty="0"/>
                        <a:t>Student Name</a:t>
                      </a:r>
                    </a:p>
                  </a:txBody>
                  <a:tcPr anchor="ctr"/>
                </a:tc>
                <a:tc>
                  <a:txBody>
                    <a:bodyPr/>
                    <a:lstStyle/>
                    <a:p>
                      <a:pPr algn="ctr"/>
                      <a:r>
                        <a:rPr lang="en-GB" sz="2000" b="1" noProof="0" dirty="0"/>
                        <a:t>Student ID</a:t>
                      </a:r>
                    </a:p>
                  </a:txBody>
                  <a:tcPr anchor="ctr"/>
                </a:tc>
                <a:extLst>
                  <a:ext uri="{0D108BD9-81ED-4DB2-BD59-A6C34878D82A}">
                    <a16:rowId xmlns:a16="http://schemas.microsoft.com/office/drawing/2014/main" val="13908887"/>
                  </a:ext>
                </a:extLst>
              </a:tr>
              <a:tr h="423700">
                <a:tc>
                  <a:txBody>
                    <a:bodyPr/>
                    <a:lstStyle/>
                    <a:p>
                      <a:r>
                        <a:rPr lang="en-GB" noProof="0" dirty="0"/>
                        <a:t>Thelma Dhussey</a:t>
                      </a:r>
                    </a:p>
                  </a:txBody>
                  <a:tcPr/>
                </a:tc>
                <a:tc>
                  <a:txBody>
                    <a:bodyPr/>
                    <a:lstStyle/>
                    <a:p>
                      <a:r>
                        <a:rPr lang="en-GB" noProof="0" dirty="0"/>
                        <a:t>2516910</a:t>
                      </a:r>
                    </a:p>
                  </a:txBody>
                  <a:tcPr/>
                </a:tc>
                <a:extLst>
                  <a:ext uri="{0D108BD9-81ED-4DB2-BD59-A6C34878D82A}">
                    <a16:rowId xmlns:a16="http://schemas.microsoft.com/office/drawing/2014/main" val="4146407226"/>
                  </a:ext>
                </a:extLst>
              </a:tr>
              <a:tr h="423700">
                <a:tc>
                  <a:txBody>
                    <a:bodyPr/>
                    <a:lstStyle/>
                    <a:p>
                      <a:endParaRPr lang="en-GB" noProof="0" dirty="0"/>
                    </a:p>
                  </a:txBody>
                  <a:tcPr/>
                </a:tc>
                <a:tc>
                  <a:txBody>
                    <a:bodyPr/>
                    <a:lstStyle/>
                    <a:p>
                      <a:endParaRPr lang="en-GB" noProof="0" dirty="0"/>
                    </a:p>
                  </a:txBody>
                  <a:tcPr/>
                </a:tc>
                <a:extLst>
                  <a:ext uri="{0D108BD9-81ED-4DB2-BD59-A6C34878D82A}">
                    <a16:rowId xmlns:a16="http://schemas.microsoft.com/office/drawing/2014/main" val="1809305807"/>
                  </a:ext>
                </a:extLst>
              </a:tr>
              <a:tr h="423700">
                <a:tc>
                  <a:txBody>
                    <a:bodyPr/>
                    <a:lstStyle/>
                    <a:p>
                      <a:endParaRPr lang="en-GB" noProof="0" dirty="0"/>
                    </a:p>
                  </a:txBody>
                  <a:tcPr/>
                </a:tc>
                <a:tc>
                  <a:txBody>
                    <a:bodyPr/>
                    <a:lstStyle/>
                    <a:p>
                      <a:endParaRPr lang="en-GB" noProof="0" dirty="0"/>
                    </a:p>
                  </a:txBody>
                  <a:tcPr/>
                </a:tc>
                <a:extLst>
                  <a:ext uri="{0D108BD9-81ED-4DB2-BD59-A6C34878D82A}">
                    <a16:rowId xmlns:a16="http://schemas.microsoft.com/office/drawing/2014/main" val="3870842199"/>
                  </a:ext>
                </a:extLst>
              </a:tr>
            </a:tbl>
          </a:graphicData>
        </a:graphic>
      </p:graphicFrame>
      <p:pic>
        <p:nvPicPr>
          <p:cNvPr id="3074" name="Picture 2">
            <a:extLst>
              <a:ext uri="{FF2B5EF4-FFF2-40B4-BE49-F238E27FC236}">
                <a16:creationId xmlns:a16="http://schemas.microsoft.com/office/drawing/2014/main" id="{5C7B6D58-5D6D-0711-88B5-1A84908A37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8299" y="3429000"/>
            <a:ext cx="2067942" cy="8384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AA093-E00B-31E9-0A13-71142E30E57C}"/>
              </a:ext>
            </a:extLst>
          </p:cNvPr>
          <p:cNvSpPr>
            <a:spLocks noGrp="1"/>
          </p:cNvSpPr>
          <p:nvPr>
            <p:ph type="ctrTitle"/>
          </p:nvPr>
        </p:nvSpPr>
        <p:spPr>
          <a:xfrm>
            <a:off x="925123" y="1433476"/>
            <a:ext cx="6245912" cy="3269447"/>
          </a:xfrm>
        </p:spPr>
        <p:txBody>
          <a:bodyPr/>
          <a:lstStyle/>
          <a:p>
            <a:r>
              <a:rPr lang="en-GB" i="1" dirty="0"/>
              <a:t>The current HCM challenges in the Recruitment area within the NHS</a:t>
            </a:r>
          </a:p>
        </p:txBody>
      </p:sp>
    </p:spTree>
    <p:extLst>
      <p:ext uri="{BB962C8B-B14F-4D97-AF65-F5344CB8AC3E}">
        <p14:creationId xmlns:p14="http://schemas.microsoft.com/office/powerpoint/2010/main" val="4117153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652089" y="0"/>
            <a:ext cx="9779183" cy="1744415"/>
          </a:xfrm>
        </p:spPr>
        <p:txBody>
          <a:bodyPr/>
          <a:lstStyle/>
          <a:p>
            <a:r>
              <a:rPr lang="en-GB" dirty="0">
                <a:solidFill>
                  <a:schemeClr val="accent1">
                    <a:lumMod val="75000"/>
                  </a:schemeClr>
                </a:solidFill>
              </a:rPr>
              <a:t>Recruitment- A Strategic HCM Challenge within the NHS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255482" y="1896281"/>
            <a:ext cx="6497858" cy="4570620"/>
          </a:xfrm>
        </p:spPr>
        <p:txBody>
          <a:bodyPr vert="horz" lIns="91440" tIns="45720" rIns="91440" bIns="45720" rtlCol="0" anchor="t">
            <a:noAutofit/>
          </a:bodyPr>
          <a:lstStyle/>
          <a:p>
            <a:pPr marL="457200" lvl="0" indent="-457200" algn="just">
              <a:lnSpc>
                <a:spcPct val="120000"/>
              </a:lnSpc>
              <a:buClr>
                <a:schemeClr val="accent1">
                  <a:lumMod val="75000"/>
                </a:schemeClr>
              </a:buClr>
              <a:buSzPct val="130000"/>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Recruitment is a strategic human capital management challenge because it is crucial for attracting adequately skilled personnel to deliver quality services in the NHS. </a:t>
            </a:r>
          </a:p>
          <a:p>
            <a:pPr marL="457200" lvl="0" indent="-457200" algn="just">
              <a:lnSpc>
                <a:spcPct val="120000"/>
              </a:lnSpc>
              <a:buClr>
                <a:schemeClr val="accent1">
                  <a:lumMod val="75000"/>
                </a:schemeClr>
              </a:buClr>
              <a:buSzPct val="130000"/>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Despite workforce growth, there remains ongoing workforce skill shortages within the NHS, with recruitment being a priority for ensuring patient safety, recovery of the waiting list and staff wellbeing (NHS England, 2024; Dixon-Woods et al., 2024). </a:t>
            </a:r>
          </a:p>
          <a:p>
            <a:pPr marL="457200" lvl="0" indent="-457200" algn="just">
              <a:lnSpc>
                <a:spcPct val="120000"/>
              </a:lnSpc>
              <a:buClr>
                <a:schemeClr val="accent1">
                  <a:lumMod val="75000"/>
                </a:schemeClr>
              </a:buClr>
              <a:buSzPct val="130000"/>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A lack of employees can also diminish employee value, with potential candidates considering NHS work to be under-resourced and pressurised.</a:t>
            </a:r>
          </a:p>
        </p:txBody>
      </p:sp>
      <p:pic>
        <p:nvPicPr>
          <p:cNvPr id="5" name="Picture 4">
            <a:extLst>
              <a:ext uri="{FF2B5EF4-FFF2-40B4-BE49-F238E27FC236}">
                <a16:creationId xmlns:a16="http://schemas.microsoft.com/office/drawing/2014/main" id="{9ABB8BB6-3EAE-2539-2794-8B6D7CCF034D}"/>
              </a:ext>
            </a:extLst>
          </p:cNvPr>
          <p:cNvPicPr>
            <a:picLocks noChangeAspect="1"/>
          </p:cNvPicPr>
          <p:nvPr/>
        </p:nvPicPr>
        <p:blipFill>
          <a:blip r:embed="rId3"/>
          <a:stretch>
            <a:fillRect/>
          </a:stretch>
        </p:blipFill>
        <p:spPr>
          <a:xfrm>
            <a:off x="6929430" y="2006829"/>
            <a:ext cx="4550146" cy="32389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25608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1629281" y="132202"/>
            <a:ext cx="10257918" cy="1421176"/>
          </a:xfrm>
        </p:spPr>
        <p:txBody>
          <a:bodyPr/>
          <a:lstStyle/>
          <a:p>
            <a:r>
              <a:rPr lang="en-GB" sz="4800" dirty="0">
                <a:solidFill>
                  <a:schemeClr val="accent1">
                    <a:lumMod val="75000"/>
                  </a:schemeClr>
                </a:solidFill>
              </a:rPr>
              <a:t>Scale of the Recruitment Problem</a:t>
            </a:r>
          </a:p>
        </p:txBody>
      </p:sp>
      <p:sp>
        <p:nvSpPr>
          <p:cNvPr id="13" name="TextBox 12">
            <a:extLst>
              <a:ext uri="{FF2B5EF4-FFF2-40B4-BE49-F238E27FC236}">
                <a16:creationId xmlns:a16="http://schemas.microsoft.com/office/drawing/2014/main" id="{34C3D06F-EBD0-A458-0C5E-80B396950BCD}"/>
              </a:ext>
            </a:extLst>
          </p:cNvPr>
          <p:cNvSpPr txBox="1"/>
          <p:nvPr/>
        </p:nvSpPr>
        <p:spPr>
          <a:xfrm>
            <a:off x="727575" y="1421176"/>
            <a:ext cx="7130667" cy="4294574"/>
          </a:xfrm>
          <a:prstGeom prst="rect">
            <a:avLst/>
          </a:prstGeom>
          <a:noFill/>
        </p:spPr>
        <p:txBody>
          <a:bodyPr wrap="square">
            <a:spAutoFit/>
          </a:bodyPr>
          <a:lstStyle/>
          <a:p>
            <a:pPr marL="342900" marR="0" lvl="0" indent="-342900" algn="just" fontAlgn="base">
              <a:lnSpc>
                <a:spcPct val="150000"/>
              </a:lnSpc>
              <a:buClr>
                <a:schemeClr val="accent1">
                  <a:lumMod val="75000"/>
                </a:schemeClr>
              </a:buClr>
              <a:buSzPct val="1500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NHS has a high level of recruitment demand. </a:t>
            </a:r>
          </a:p>
          <a:p>
            <a:pPr marL="342900" marR="0" lvl="0" indent="-342900" algn="just" fontAlgn="base">
              <a:lnSpc>
                <a:spcPct val="150000"/>
              </a:lnSpc>
              <a:buClr>
                <a:schemeClr val="accent1">
                  <a:lumMod val="75000"/>
                </a:schemeClr>
              </a:buClr>
              <a:buSzPct val="1500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In Q2 2025/26, the NHS workforce had 100,020 vacancies, with a 6.7% vacancy rate, down from 7.4% the previous year; nursing vacancies were 25,500 (NHS England, 2026). </a:t>
            </a:r>
          </a:p>
          <a:p>
            <a:pPr marL="342900" marR="0" lvl="0" indent="-342900" algn="just" fontAlgn="base">
              <a:lnSpc>
                <a:spcPct val="150000"/>
              </a:lnSpc>
              <a:spcAft>
                <a:spcPts val="800"/>
              </a:spcAft>
              <a:buClr>
                <a:schemeClr val="accent1">
                  <a:lumMod val="75000"/>
                </a:schemeClr>
              </a:buClr>
              <a:buSzPct val="1500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The improvement is good, but vacancies are not yet reduced significantly to abate capacity limitations and lead to excessive workload. </a:t>
            </a:r>
          </a:p>
          <a:p>
            <a:pPr marL="342900" marR="0" lvl="0" indent="-342900" algn="just" fontAlgn="base">
              <a:lnSpc>
                <a:spcPct val="150000"/>
              </a:lnSpc>
              <a:spcAft>
                <a:spcPts val="800"/>
              </a:spcAft>
              <a:buClr>
                <a:schemeClr val="accent1">
                  <a:lumMod val="75000"/>
                </a:schemeClr>
              </a:buClr>
              <a:buSzPct val="150000"/>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This is not just a vacancy-filling problem; it's about workforce sustainability!</a:t>
            </a:r>
          </a:p>
        </p:txBody>
      </p:sp>
      <p:pic>
        <p:nvPicPr>
          <p:cNvPr id="15" name="Picture 14">
            <a:extLst>
              <a:ext uri="{FF2B5EF4-FFF2-40B4-BE49-F238E27FC236}">
                <a16:creationId xmlns:a16="http://schemas.microsoft.com/office/drawing/2014/main" id="{9CC5E935-E033-1C8A-7A7A-193C32F1D738}"/>
              </a:ext>
            </a:extLst>
          </p:cNvPr>
          <p:cNvPicPr>
            <a:picLocks noChangeAspect="1"/>
          </p:cNvPicPr>
          <p:nvPr/>
        </p:nvPicPr>
        <p:blipFill>
          <a:blip r:embed="rId3"/>
          <a:srcRect l="8110" r="-26" b="8594"/>
          <a:stretch>
            <a:fillRect/>
          </a:stretch>
        </p:blipFill>
        <p:spPr>
          <a:xfrm>
            <a:off x="7899092" y="1923694"/>
            <a:ext cx="4120222" cy="3289537"/>
          </a:xfrm>
          <a:prstGeom prst="rect">
            <a:avLst/>
          </a:prstGeom>
          <a:ln w="19050">
            <a:solidFill>
              <a:schemeClr val="accent1"/>
            </a:solidFill>
          </a:ln>
        </p:spPr>
      </p:pic>
      <p:sp>
        <p:nvSpPr>
          <p:cNvPr id="17" name="TextBox 16">
            <a:extLst>
              <a:ext uri="{FF2B5EF4-FFF2-40B4-BE49-F238E27FC236}">
                <a16:creationId xmlns:a16="http://schemas.microsoft.com/office/drawing/2014/main" id="{D9407464-4D25-1A31-0FB5-17769537FF2B}"/>
              </a:ext>
            </a:extLst>
          </p:cNvPr>
          <p:cNvSpPr txBox="1"/>
          <p:nvPr/>
        </p:nvSpPr>
        <p:spPr>
          <a:xfrm>
            <a:off x="8415507" y="5346417"/>
            <a:ext cx="3207288" cy="338554"/>
          </a:xfrm>
          <a:prstGeom prst="rect">
            <a:avLst/>
          </a:prstGeom>
          <a:noFill/>
        </p:spPr>
        <p:txBody>
          <a:bodyPr wrap="square">
            <a:spAutoFit/>
          </a:bodyPr>
          <a:lstStyle/>
          <a:p>
            <a:pPr algn="ctr"/>
            <a:r>
              <a:rPr lang="en-GB" sz="1600" dirty="0">
                <a:latin typeface="Times New Roman" panose="02020603050405020304" pitchFamily="18" charset="0"/>
                <a:cs typeface="Times New Roman" panose="02020603050405020304" pitchFamily="18" charset="0"/>
              </a:rPr>
              <a:t>Source: (NHS England, 2026)</a:t>
            </a:r>
            <a:endParaRPr lang="en-GB" sz="1600" dirty="0"/>
          </a:p>
        </p:txBody>
      </p:sp>
    </p:spTree>
    <p:extLst>
      <p:ext uri="{BB962C8B-B14F-4D97-AF65-F5344CB8AC3E}">
        <p14:creationId xmlns:p14="http://schemas.microsoft.com/office/powerpoint/2010/main" val="3662677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F5EE67-DE83-C00F-F31C-58A2B46234DB}"/>
              </a:ext>
            </a:extLst>
          </p:cNvPr>
          <p:cNvSpPr>
            <a:spLocks noGrp="1"/>
          </p:cNvSpPr>
          <p:nvPr>
            <p:ph type="title"/>
          </p:nvPr>
        </p:nvSpPr>
        <p:spPr>
          <a:xfrm>
            <a:off x="936138" y="532115"/>
            <a:ext cx="5740084" cy="1216262"/>
          </a:xfrm>
        </p:spPr>
        <p:txBody>
          <a:bodyPr/>
          <a:lstStyle/>
          <a:p>
            <a:r>
              <a:rPr lang="en-GB" sz="4800" dirty="0">
                <a:solidFill>
                  <a:schemeClr val="accent1">
                    <a:lumMod val="75000"/>
                  </a:schemeClr>
                </a:solidFill>
              </a:rPr>
              <a:t>Domestic Workforce Supply Gap</a:t>
            </a:r>
          </a:p>
        </p:txBody>
      </p:sp>
      <p:pic>
        <p:nvPicPr>
          <p:cNvPr id="1026" name="Picture 2" descr="What are the Three Stages of Workforce Planning? | coAmplifi">
            <a:extLst>
              <a:ext uri="{FF2B5EF4-FFF2-40B4-BE49-F238E27FC236}">
                <a16:creationId xmlns:a16="http://schemas.microsoft.com/office/drawing/2014/main" id="{C4A8321F-C81B-AB35-0C81-AF95177D16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6776635" y="0"/>
            <a:ext cx="5415365" cy="22804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0818E55-2BF2-636E-9ADB-0289BB7DF159}"/>
              </a:ext>
            </a:extLst>
          </p:cNvPr>
          <p:cNvSpPr txBox="1"/>
          <p:nvPr/>
        </p:nvSpPr>
        <p:spPr>
          <a:xfrm>
            <a:off x="341522" y="2656569"/>
            <a:ext cx="10377889" cy="3730317"/>
          </a:xfrm>
          <a:prstGeom prst="rect">
            <a:avLst/>
          </a:prstGeom>
          <a:noFill/>
        </p:spPr>
        <p:txBody>
          <a:bodyPr wrap="square">
            <a:spAutoFit/>
          </a:bodyPr>
          <a:lstStyle/>
          <a:p>
            <a:pPr marL="342900" marR="0" lvl="0" indent="-342900" algn="just">
              <a:lnSpc>
                <a:spcPct val="150000"/>
              </a:lnSpc>
              <a:buSzPct val="140000"/>
              <a:buFont typeface="Wingdings" panose="05000000000000000000" pitchFamily="2" charset="2"/>
              <a:buChar char="q"/>
            </a:pP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NHS Long Term Workforce Plan agrees that the only way to deliver supply is to increase in the long term, by providing more training, retention and productivity (NHS England, 2024; NHS England, 2020). </a:t>
            </a:r>
          </a:p>
          <a:p>
            <a:pPr marL="342900" marR="0" lvl="0" indent="-342900" algn="just">
              <a:lnSpc>
                <a:spcPct val="150000"/>
              </a:lnSpc>
              <a:buSzPct val="140000"/>
              <a:buFont typeface="Wingdings" panose="05000000000000000000" pitchFamily="2" charset="2"/>
              <a:buChar char="q"/>
            </a:pP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Yet, the training pipelines are lengthy, and regional shortages and intense competition for necessary clinical skills limit recruitment (Geary et al., 2024). </a:t>
            </a:r>
          </a:p>
          <a:p>
            <a:pPr marL="342900" marR="0" lvl="0" indent="-342900" algn="just">
              <a:lnSpc>
                <a:spcPct val="150000"/>
              </a:lnSpc>
              <a:spcAft>
                <a:spcPts val="800"/>
              </a:spcAft>
              <a:buSzPct val="140000"/>
              <a:buFont typeface="Wingdings" panose="05000000000000000000" pitchFamily="2" charset="2"/>
              <a:buChar char="q"/>
            </a:pP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According to the Human Capital Theory approach, insufficient investment in future skills supply causes a lag between the demand for workforce and skilled labour (Abrha and </a:t>
            </a:r>
            <a:r>
              <a:rPr lang="en-GB" sz="2000" kern="1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Weldeyohans</a:t>
            </a: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2025).</a:t>
            </a:r>
          </a:p>
        </p:txBody>
      </p:sp>
    </p:spTree>
    <p:extLst>
      <p:ext uri="{BB962C8B-B14F-4D97-AF65-F5344CB8AC3E}">
        <p14:creationId xmlns:p14="http://schemas.microsoft.com/office/powerpoint/2010/main" val="2529338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E190-899A-46D2-989D-C4BC6A46F946}"/>
              </a:ext>
            </a:extLst>
          </p:cNvPr>
          <p:cNvSpPr>
            <a:spLocks noGrp="1"/>
          </p:cNvSpPr>
          <p:nvPr>
            <p:ph type="title"/>
          </p:nvPr>
        </p:nvSpPr>
        <p:spPr>
          <a:xfrm>
            <a:off x="1487279" y="253388"/>
            <a:ext cx="8218582" cy="1189822"/>
          </a:xfrm>
        </p:spPr>
        <p:txBody>
          <a:bodyPr/>
          <a:lstStyle/>
          <a:p>
            <a:r>
              <a:rPr lang="en-GB" sz="4400" dirty="0">
                <a:solidFill>
                  <a:schemeClr val="accent1">
                    <a:lumMod val="75000"/>
                  </a:schemeClr>
                </a:solidFill>
              </a:rPr>
              <a:t>Employer Brand and Candidate Attractiveness</a:t>
            </a:r>
          </a:p>
        </p:txBody>
      </p:sp>
      <p:pic>
        <p:nvPicPr>
          <p:cNvPr id="17" name="Picture Placeholder 16">
            <a:extLst>
              <a:ext uri="{FF2B5EF4-FFF2-40B4-BE49-F238E27FC236}">
                <a16:creationId xmlns:a16="http://schemas.microsoft.com/office/drawing/2014/main" id="{2ECBBDA4-D2C1-0F46-BA36-5967266F87AD}"/>
              </a:ext>
            </a:extLst>
          </p:cNvPr>
          <p:cNvPicPr>
            <a:picLocks noGrp="1" noChangeAspect="1"/>
          </p:cNvPicPr>
          <p:nvPr>
            <p:ph type="pic" sz="quarter" idx="10"/>
          </p:nvPr>
        </p:nvPicPr>
        <p:blipFill>
          <a:blip r:embed="rId3"/>
          <a:srcRect l="14269" t="17534" r="12332" b="-2332"/>
          <a:stretch>
            <a:fillRect/>
          </a:stretch>
        </p:blipFill>
        <p:spPr>
          <a:xfrm>
            <a:off x="162973" y="2126255"/>
            <a:ext cx="4386993" cy="3062690"/>
          </a:xfrm>
        </p:spPr>
      </p:pic>
      <p:sp>
        <p:nvSpPr>
          <p:cNvPr id="7" name="TextBox 6">
            <a:extLst>
              <a:ext uri="{FF2B5EF4-FFF2-40B4-BE49-F238E27FC236}">
                <a16:creationId xmlns:a16="http://schemas.microsoft.com/office/drawing/2014/main" id="{305B86B7-D4F5-5101-FED0-29222C690E7F}"/>
              </a:ext>
            </a:extLst>
          </p:cNvPr>
          <p:cNvSpPr txBox="1"/>
          <p:nvPr/>
        </p:nvSpPr>
        <p:spPr>
          <a:xfrm>
            <a:off x="4704202" y="1586430"/>
            <a:ext cx="6973678" cy="3987054"/>
          </a:xfrm>
          <a:prstGeom prst="rect">
            <a:avLst/>
          </a:prstGeom>
          <a:noFill/>
        </p:spPr>
        <p:txBody>
          <a:bodyPr wrap="square">
            <a:spAutoFit/>
          </a:bodyPr>
          <a:lstStyle/>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9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The ability to recruit is influenced by NHS employer perception. </a:t>
            </a:r>
          </a:p>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9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The results of the 2025 NHS Staff Survey saw a trending decrease, with 58.05% of staff saying they would recommend their organisation as a place to work compared to 60.79% in 2024 (NHS Staff Survey, 2026). </a:t>
            </a:r>
          </a:p>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9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It undermines employer branding as employees are the first to promote it. </a:t>
            </a:r>
          </a:p>
          <a:p>
            <a:pPr marL="342900" marR="0" lvl="0" indent="-342900" algn="just" fontAlgn="base">
              <a:lnSpc>
                <a:spcPct val="150000"/>
              </a:lnSpc>
              <a:spcAft>
                <a:spcPts val="800"/>
              </a:spcAft>
              <a:buClr>
                <a:schemeClr val="accent1">
                  <a:lumMod val="75000"/>
                </a:schemeClr>
              </a:buClr>
              <a:buSzPct val="140000"/>
              <a:buFont typeface="Wingdings" panose="05000000000000000000" pitchFamily="2" charset="2"/>
              <a:buChar char=""/>
            </a:pPr>
            <a:r>
              <a:rPr lang="en-GB" sz="19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Poorly perceived psychological contracts can impact applicants' perceptions of the job before the recruitment process even starts.</a:t>
            </a:r>
          </a:p>
        </p:txBody>
      </p:sp>
      <p:pic>
        <p:nvPicPr>
          <p:cNvPr id="8" name="Picture 2">
            <a:extLst>
              <a:ext uri="{FF2B5EF4-FFF2-40B4-BE49-F238E27FC236}">
                <a16:creationId xmlns:a16="http://schemas.microsoft.com/office/drawing/2014/main" id="{40FEC676-D828-B530-4C97-C7A7A3667A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6493" y="5871990"/>
            <a:ext cx="1452138" cy="5887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79750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F58C-138C-55F4-DA77-4C3F06C81A1C}"/>
              </a:ext>
            </a:extLst>
          </p:cNvPr>
          <p:cNvSpPr>
            <a:spLocks noGrp="1"/>
          </p:cNvSpPr>
          <p:nvPr>
            <p:ph type="title"/>
          </p:nvPr>
        </p:nvSpPr>
        <p:spPr>
          <a:xfrm>
            <a:off x="991223" y="280930"/>
            <a:ext cx="8340065" cy="1371600"/>
          </a:xfrm>
        </p:spPr>
        <p:txBody>
          <a:bodyPr/>
          <a:lstStyle/>
          <a:p>
            <a:r>
              <a:rPr lang="en-GB" dirty="0">
                <a:solidFill>
                  <a:schemeClr val="accent1">
                    <a:lumMod val="75000"/>
                  </a:schemeClr>
                </a:solidFill>
              </a:rPr>
              <a:t>Staffing Pressure as a Recruitment Barrier</a:t>
            </a:r>
          </a:p>
        </p:txBody>
      </p:sp>
      <p:pic>
        <p:nvPicPr>
          <p:cNvPr id="25" name="Picture Placeholder 24">
            <a:extLst>
              <a:ext uri="{FF2B5EF4-FFF2-40B4-BE49-F238E27FC236}">
                <a16:creationId xmlns:a16="http://schemas.microsoft.com/office/drawing/2014/main" id="{E57751D1-D655-B1C0-2407-A8826F551024}"/>
              </a:ext>
            </a:extLst>
          </p:cNvPr>
          <p:cNvPicPr>
            <a:picLocks noGrp="1" noChangeAspect="1"/>
          </p:cNvPicPr>
          <p:nvPr>
            <p:ph type="pic" sz="quarter" idx="14"/>
          </p:nvPr>
        </p:nvPicPr>
        <p:blipFill>
          <a:blip r:embed="rId3"/>
          <a:srcRect l="21914" r="21914"/>
          <a:stretch/>
        </p:blipFill>
        <p:spPr>
          <a:xfrm>
            <a:off x="7317920" y="1447800"/>
            <a:ext cx="4214010" cy="4214010"/>
          </a:xfrm>
        </p:spPr>
      </p:pic>
      <p:sp>
        <p:nvSpPr>
          <p:cNvPr id="7" name="TextBox 6">
            <a:extLst>
              <a:ext uri="{FF2B5EF4-FFF2-40B4-BE49-F238E27FC236}">
                <a16:creationId xmlns:a16="http://schemas.microsoft.com/office/drawing/2014/main" id="{ECFC62E5-4BA7-0599-3F43-F399F42BF5EE}"/>
              </a:ext>
            </a:extLst>
          </p:cNvPr>
          <p:cNvSpPr txBox="1"/>
          <p:nvPr/>
        </p:nvSpPr>
        <p:spPr>
          <a:xfrm>
            <a:off x="297455" y="2541687"/>
            <a:ext cx="6819442" cy="3730317"/>
          </a:xfrm>
          <a:prstGeom prst="rect">
            <a:avLst/>
          </a:prstGeom>
          <a:noFill/>
        </p:spPr>
        <p:txBody>
          <a:bodyPr wrap="square">
            <a:spAutoFit/>
          </a:bodyPr>
          <a:lstStyle/>
          <a:p>
            <a:pPr marL="342900" marR="0" lvl="0" indent="-342900" algn="just">
              <a:lnSpc>
                <a:spcPct val="150000"/>
              </a:lnSpc>
              <a:buSzPct val="120000"/>
              <a:buFont typeface="Wingdings" panose="05000000000000000000" pitchFamily="2" charset="2"/>
              <a:buChar char="v"/>
            </a:pP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According to the NHS Staff Survey (2026), 32.82% of staff agreed that there was sufficient staff to get their work done. </a:t>
            </a:r>
          </a:p>
          <a:p>
            <a:pPr marL="342900" marR="0" lvl="0" indent="-342900" algn="just">
              <a:lnSpc>
                <a:spcPct val="150000"/>
              </a:lnSpc>
              <a:buSzPct val="120000"/>
              <a:buFont typeface="Wingdings" panose="05000000000000000000" pitchFamily="2" charset="2"/>
              <a:buChar char="v"/>
            </a:pP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is a hiring and retention challenge as it adds to workload, stress, and negative word of mouth. </a:t>
            </a:r>
          </a:p>
          <a:p>
            <a:pPr marL="342900" marR="0" lvl="0" indent="-342900" algn="just">
              <a:lnSpc>
                <a:spcPct val="150000"/>
              </a:lnSpc>
              <a:spcAft>
                <a:spcPts val="800"/>
              </a:spcAft>
              <a:buSzPct val="120000"/>
              <a:buFont typeface="Wingdings" panose="05000000000000000000" pitchFamily="2" charset="2"/>
              <a:buChar char="v"/>
            </a:pPr>
            <a:r>
              <a:rPr lang="en-GB" sz="2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This disproportionate arrangement results in a vicious circle: vacancies lead to pressure, pressure leads to decreasing attractiveness, which leads to further difficulties in recruiting the required employees (Sharma, 2025).</a:t>
            </a:r>
          </a:p>
        </p:txBody>
      </p:sp>
    </p:spTree>
    <p:extLst>
      <p:ext uri="{BB962C8B-B14F-4D97-AF65-F5344CB8AC3E}">
        <p14:creationId xmlns:p14="http://schemas.microsoft.com/office/powerpoint/2010/main" val="362649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2FA0-5805-E9D5-E5A1-5B4B485CB096}"/>
              </a:ext>
            </a:extLst>
          </p:cNvPr>
          <p:cNvSpPr>
            <a:spLocks noGrp="1"/>
          </p:cNvSpPr>
          <p:nvPr>
            <p:ph type="title"/>
          </p:nvPr>
        </p:nvSpPr>
        <p:spPr>
          <a:xfrm>
            <a:off x="429362" y="104660"/>
            <a:ext cx="9692640" cy="1371600"/>
          </a:xfrm>
        </p:spPr>
        <p:txBody>
          <a:bodyPr/>
          <a:lstStyle/>
          <a:p>
            <a:r>
              <a:rPr lang="en-GB" sz="4400" dirty="0">
                <a:solidFill>
                  <a:schemeClr val="accent1">
                    <a:lumMod val="75000"/>
                  </a:schemeClr>
                </a:solidFill>
              </a:rPr>
              <a:t>International Recruitment- Necessary but Risky</a:t>
            </a:r>
          </a:p>
        </p:txBody>
      </p:sp>
      <p:sp>
        <p:nvSpPr>
          <p:cNvPr id="10" name="TextBox 9">
            <a:extLst>
              <a:ext uri="{FF2B5EF4-FFF2-40B4-BE49-F238E27FC236}">
                <a16:creationId xmlns:a16="http://schemas.microsoft.com/office/drawing/2014/main" id="{AB7EAC17-6484-7031-A067-C402C5C9C3BA}"/>
              </a:ext>
            </a:extLst>
          </p:cNvPr>
          <p:cNvSpPr txBox="1"/>
          <p:nvPr/>
        </p:nvSpPr>
        <p:spPr>
          <a:xfrm>
            <a:off x="316735" y="1674564"/>
            <a:ext cx="7020499" cy="4864217"/>
          </a:xfrm>
          <a:prstGeom prst="rect">
            <a:avLst/>
          </a:prstGeom>
          <a:noFill/>
        </p:spPr>
        <p:txBody>
          <a:bodyPr wrap="square">
            <a:spAutoFit/>
          </a:bodyPr>
          <a:lstStyle/>
          <a:p>
            <a:pPr marL="342900" marR="0" lvl="0" indent="-342900" algn="just">
              <a:lnSpc>
                <a:spcPct val="150000"/>
              </a:lnSpc>
              <a:buClr>
                <a:schemeClr val="accent1">
                  <a:lumMod val="75000"/>
                </a:schemeClr>
              </a:buClr>
              <a:buSzPct val="130000"/>
              <a:buFont typeface="Wingdings" panose="05000000000000000000" pitchFamily="2" charset="2"/>
              <a:buChar char="q"/>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Relying on International recruitment to meet critical quotas will not solve its problems, however. </a:t>
            </a:r>
          </a:p>
          <a:p>
            <a:pPr marL="342900" marR="0" lvl="0" indent="-342900" algn="just">
              <a:lnSpc>
                <a:spcPct val="150000"/>
              </a:lnSpc>
              <a:buClr>
                <a:schemeClr val="accent1">
                  <a:lumMod val="75000"/>
                </a:schemeClr>
              </a:buClr>
              <a:buSzPct val="130000"/>
              <a:buFont typeface="Wingdings" panose="05000000000000000000" pitchFamily="2" charset="2"/>
              <a:buChar char="q"/>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It poses problems with respect to ethical recruitment, immigration dependency, onboarding, cultural integration and cultural retention (Gajjar, 2026). </a:t>
            </a:r>
          </a:p>
          <a:p>
            <a:pPr marL="342900" marR="0" lvl="0" indent="-342900" algn="just">
              <a:lnSpc>
                <a:spcPct val="150000"/>
              </a:lnSpc>
              <a:buClr>
                <a:schemeClr val="accent1">
                  <a:lumMod val="75000"/>
                </a:schemeClr>
              </a:buClr>
              <a:buSzPct val="130000"/>
              <a:buFont typeface="Wingdings" panose="05000000000000000000" pitchFamily="2" charset="2"/>
              <a:buChar char="q"/>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The King's Fund is warning that cutting immigration but not addressing the NHS's internal workforce needs could undermine their ability to recruit more staff (The King's Fund, 2025; The King's Fund, 2024). </a:t>
            </a:r>
          </a:p>
          <a:p>
            <a:pPr marL="342900" marR="0" lvl="0" indent="-342900" algn="just">
              <a:lnSpc>
                <a:spcPct val="150000"/>
              </a:lnSpc>
              <a:spcAft>
                <a:spcPts val="800"/>
              </a:spcAft>
              <a:buClr>
                <a:schemeClr val="accent1">
                  <a:lumMod val="75000"/>
                </a:schemeClr>
              </a:buClr>
              <a:buSzPct val="130000"/>
              <a:buFont typeface="Wingdings" panose="05000000000000000000" pitchFamily="2" charset="2"/>
              <a:buChar char="q"/>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A balanced approach should involve ethical international recruitment along with the creation of an internal talent pool.</a:t>
            </a:r>
          </a:p>
        </p:txBody>
      </p:sp>
      <p:pic>
        <p:nvPicPr>
          <p:cNvPr id="12" name="Picture 11">
            <a:extLst>
              <a:ext uri="{FF2B5EF4-FFF2-40B4-BE49-F238E27FC236}">
                <a16:creationId xmlns:a16="http://schemas.microsoft.com/office/drawing/2014/main" id="{1BD3FDF7-106C-2FAF-270D-4D93464BAB4F}"/>
              </a:ext>
            </a:extLst>
          </p:cNvPr>
          <p:cNvPicPr>
            <a:picLocks noChangeAspect="1"/>
          </p:cNvPicPr>
          <p:nvPr/>
        </p:nvPicPr>
        <p:blipFill>
          <a:blip r:embed="rId3"/>
          <a:srcRect l="10462" t="14941" r="6543" b="15340"/>
          <a:stretch>
            <a:fillRect/>
          </a:stretch>
        </p:blipFill>
        <p:spPr>
          <a:xfrm>
            <a:off x="7544930" y="2524374"/>
            <a:ext cx="4507522" cy="3164595"/>
          </a:xfrm>
          <a:prstGeom prst="rect">
            <a:avLst/>
          </a:prstGeom>
        </p:spPr>
      </p:pic>
      <p:pic>
        <p:nvPicPr>
          <p:cNvPr id="2050" name="Picture 2">
            <a:extLst>
              <a:ext uri="{FF2B5EF4-FFF2-40B4-BE49-F238E27FC236}">
                <a16:creationId xmlns:a16="http://schemas.microsoft.com/office/drawing/2014/main" id="{EEBB91D2-E84F-4795-B999-E3030D0328A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45515" y="6109308"/>
            <a:ext cx="1846485" cy="748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7915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00FF-6B42-7D84-7831-AACC4E189E93}"/>
              </a:ext>
            </a:extLst>
          </p:cNvPr>
          <p:cNvSpPr>
            <a:spLocks noGrp="1"/>
          </p:cNvSpPr>
          <p:nvPr>
            <p:ph type="title"/>
          </p:nvPr>
        </p:nvSpPr>
        <p:spPr>
          <a:xfrm>
            <a:off x="4745258" y="561861"/>
            <a:ext cx="5943599" cy="614740"/>
          </a:xfrm>
        </p:spPr>
        <p:txBody>
          <a:bodyPr/>
          <a:lstStyle/>
          <a:p>
            <a:r>
              <a:rPr lang="en-GB" sz="5400" dirty="0">
                <a:solidFill>
                  <a:schemeClr val="accent1">
                    <a:lumMod val="75000"/>
                  </a:schemeClr>
                </a:solidFill>
              </a:rPr>
              <a:t>Recommendations</a:t>
            </a:r>
          </a:p>
        </p:txBody>
      </p:sp>
      <p:pic>
        <p:nvPicPr>
          <p:cNvPr id="10" name="Content Placeholder 9">
            <a:extLst>
              <a:ext uri="{FF2B5EF4-FFF2-40B4-BE49-F238E27FC236}">
                <a16:creationId xmlns:a16="http://schemas.microsoft.com/office/drawing/2014/main" id="{CBA96A3D-D145-E1FE-D3AA-13529D36A0EA}"/>
              </a:ext>
            </a:extLst>
          </p:cNvPr>
          <p:cNvPicPr>
            <a:picLocks noGrp="1" noChangeAspect="1"/>
          </p:cNvPicPr>
          <p:nvPr>
            <p:ph idx="17"/>
          </p:nvPr>
        </p:nvPicPr>
        <p:blipFill>
          <a:blip r:embed="rId3"/>
          <a:stretch>
            <a:fillRect/>
          </a:stretch>
        </p:blipFill>
        <p:spPr>
          <a:xfrm>
            <a:off x="540716" y="1344058"/>
            <a:ext cx="4075352" cy="3872825"/>
          </a:xfrm>
        </p:spPr>
      </p:pic>
      <p:sp>
        <p:nvSpPr>
          <p:cNvPr id="8" name="TextBox 7">
            <a:extLst>
              <a:ext uri="{FF2B5EF4-FFF2-40B4-BE49-F238E27FC236}">
                <a16:creationId xmlns:a16="http://schemas.microsoft.com/office/drawing/2014/main" id="{4DCDF002-9759-1FE0-C388-BC831A63E9C5}"/>
              </a:ext>
            </a:extLst>
          </p:cNvPr>
          <p:cNvSpPr txBox="1"/>
          <p:nvPr/>
        </p:nvSpPr>
        <p:spPr>
          <a:xfrm>
            <a:off x="4616068" y="1176601"/>
            <a:ext cx="6984694" cy="5649239"/>
          </a:xfrm>
          <a:prstGeom prst="rect">
            <a:avLst/>
          </a:prstGeom>
          <a:noFill/>
        </p:spPr>
        <p:txBody>
          <a:bodyPr wrap="square">
            <a:spAutoFit/>
          </a:bodyPr>
          <a:lstStyle/>
          <a:p>
            <a:pPr marL="0" marR="0"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NHS needs to have a joined-up recruitment approach:</a:t>
            </a:r>
          </a:p>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8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Invest in increasing local pipelines via apprenticeships and return-to-practice and university partnerships (HEIF and NHS England, 2023). </a:t>
            </a:r>
          </a:p>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8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Establish faster hires, onboarding using technology, and minimise duplication of data when hired by the deadline. </a:t>
            </a:r>
          </a:p>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8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Improve employer branding - flexible working, wellbeing and career development. </a:t>
            </a:r>
          </a:p>
          <a:p>
            <a:pPr marL="342900" marR="0" lvl="0" indent="-342900" algn="just" fontAlgn="base">
              <a:lnSpc>
                <a:spcPct val="150000"/>
              </a:lnSpc>
              <a:buClr>
                <a:schemeClr val="accent1">
                  <a:lumMod val="75000"/>
                </a:schemeClr>
              </a:buClr>
              <a:buSzPct val="140000"/>
              <a:buFont typeface="Wingdings" panose="05000000000000000000" pitchFamily="2" charset="2"/>
              <a:buChar char=""/>
            </a:pPr>
            <a:r>
              <a:rPr lang="en-GB" sz="18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Develop projections of the skill demands and shortages in the workforce, by region, by role (GOV.UK, 2023). </a:t>
            </a:r>
          </a:p>
          <a:p>
            <a:pPr marL="342900" marR="0" lvl="0" indent="-342900" algn="just" fontAlgn="base">
              <a:lnSpc>
                <a:spcPct val="150000"/>
              </a:lnSpc>
              <a:spcAft>
                <a:spcPts val="800"/>
              </a:spcAft>
              <a:buClr>
                <a:schemeClr val="accent1">
                  <a:lumMod val="75000"/>
                </a:schemeClr>
              </a:buClr>
              <a:buSzPct val="140000"/>
              <a:buFont typeface="Wingdings" panose="05000000000000000000" pitchFamily="2" charset="2"/>
              <a:buChar char=""/>
            </a:pPr>
            <a:r>
              <a:rPr lang="en-GB" sz="1800" u="none" strike="noStrike" kern="100" dirty="0">
                <a:effectLst/>
                <a:uFill>
                  <a:solidFill>
                    <a:srgbClr val="000000"/>
                  </a:solidFill>
                </a:uFill>
                <a:latin typeface="Times New Roman" panose="02020603050405020304" pitchFamily="18" charset="0"/>
                <a:ea typeface="Calibri" panose="020F0502020204030204" pitchFamily="34" charset="0"/>
                <a:cs typeface="Times New Roman" panose="02020603050405020304" pitchFamily="18" charset="0"/>
              </a:rPr>
              <a:t>Support international recruits through mentoring, inclusion and promotion. </a:t>
            </a:r>
          </a:p>
          <a:p>
            <a:pPr marL="0" marR="0"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Recruitment should be done as strategically as possible and not as a quick fix to fill vacancies.</a:t>
            </a:r>
          </a:p>
        </p:txBody>
      </p:sp>
    </p:spTree>
    <p:extLst>
      <p:ext uri="{BB962C8B-B14F-4D97-AF65-F5344CB8AC3E}">
        <p14:creationId xmlns:p14="http://schemas.microsoft.com/office/powerpoint/2010/main" val="853261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1167493" y="143219"/>
            <a:ext cx="4663440" cy="809396"/>
          </a:xfrm>
        </p:spPr>
        <p:txBody>
          <a:bodyPr/>
          <a:lstStyle/>
          <a:p>
            <a:r>
              <a:rPr lang="en-GB" sz="5400" dirty="0">
                <a:solidFill>
                  <a:schemeClr val="accent1">
                    <a:lumMod val="75000"/>
                  </a:schemeClr>
                </a:solidFill>
              </a:rPr>
              <a:t>Reference List</a:t>
            </a:r>
          </a:p>
        </p:txBody>
      </p:sp>
      <p:sp>
        <p:nvSpPr>
          <p:cNvPr id="10" name="TextBox 9">
            <a:extLst>
              <a:ext uri="{FF2B5EF4-FFF2-40B4-BE49-F238E27FC236}">
                <a16:creationId xmlns:a16="http://schemas.microsoft.com/office/drawing/2014/main" id="{9DC485E2-F07D-3D59-E923-EED527F84ADA}"/>
              </a:ext>
            </a:extLst>
          </p:cNvPr>
          <p:cNvSpPr txBox="1"/>
          <p:nvPr/>
        </p:nvSpPr>
        <p:spPr>
          <a:xfrm>
            <a:off x="240535" y="990137"/>
            <a:ext cx="11239041" cy="5216813"/>
          </a:xfrm>
          <a:prstGeom prst="rect">
            <a:avLst/>
          </a:prstGeom>
          <a:noFill/>
          <a:ln>
            <a:solidFill>
              <a:schemeClr val="accent1"/>
            </a:solidFill>
          </a:ln>
        </p:spPr>
        <p:txBody>
          <a:bodyPr wrap="square">
            <a:spAutoFit/>
          </a:bodyPr>
          <a:lstStyle/>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Abrha, T. and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Weldeyohans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B. (2025). The Role of Human Capital in Economic Development: A Theoretical Analysis.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Human Resource Management</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13(2), pp.30–35.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doi:https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doi.org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/10.11648/j.jhrm.20251302.11.</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Dixon-Woods, M., Summers, C., Morgan, M. and Patel, K. (2024). The future of the NHS depends on its workforce.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BMJ</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384(384).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www.bmj.com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/content/384/bmj-2024-079474.</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Gajjar, D. (2026).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recruitment in the NHS workforce</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parliament.uk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researchbriefings.files.parliament.uk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/documents/CBP-10568/CBP-10568.pdf.</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Geary, U., McKee, M. and Petty-</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Saphon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K. (2024). Mind the implementation gap: a systems analysis of the NHS Long Term Workforce Plan to increase the number of doctors trained in the UK raises many questions.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British Medical Bulletin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150</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(1), pp.1-10.</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GOV.UK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Code of practice for the international recruitment of health and social care personnel in England</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GOV.UK.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www.gov.uk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/government/publications/code-of-practice-for-the-international-recruitment-of-health-and-social-care-personnel/code-of-practice-for-the-international-recruitment-of-health-and-social-care-personnel-in-england.</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NHS England (2020).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NHS England» We Are the NHS: People Plan for 2020/21 – Action for Us All</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www.england.nhs.uk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www.england.nhs.uk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/publication/we-are-the-nhs-people-plan-for-2020-21-action-for-us-all/.</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NHS England (2023).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NHS Long Term Workforce Plan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NHS England</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www.england.nhs.uk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wp</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-content/uploads/2023/06/nhs-long-term-workforce-plan-v1.21.pdf.</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NHS England (2024).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NHS England - NHS Long Term Workforce Plan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NHS England.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www.england.nhs.uk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/long-read/nhs-long-term-workforce-plan-2/.</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NHS England (2026).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NHS Vacancy Statistics England, April 2015 - December 2025, Experimental Statistics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nhs.uk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digital.nhs.uk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/data-and-information/publications/statistical/</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nhs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-vacancies-survey/april-2015---december-2025-experimental-statistics.</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NHS Staff Survey (2026).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2025 NHS Staff Survey National results briefing</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www.nhsstaffsurveys.com</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/static/98fbf017ea18aad1523254e02072cd02/National-Results-Briefing-2025.pdf.</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Sharma, D. (2025). The Impact of Employee Mental Health on the Success of the Organization. In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Prioritizing Employee Mental Health and Well-Being for Organizational Success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(pp. 1-28). IGI Global Scientific Publishing.</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The King's Fund (2024).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Staff Shortages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The King’s Fund.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www.kingsfund.org.uk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/insight-and-analysis/data-and-charts/staff-shortages.</a:t>
            </a:r>
          </a:p>
          <a:p>
            <a:pPr marL="0" marR="0" algn="just">
              <a:spcAft>
                <a:spcPts val="800"/>
              </a:spcAft>
              <a:buNone/>
            </a:pP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The King's Fund (2025). </a:t>
            </a:r>
            <a:r>
              <a:rPr lang="en-GB" sz="1100" i="1" kern="100" dirty="0">
                <a:effectLst/>
                <a:latin typeface="Times New Roman" panose="02020603050405020304" pitchFamily="18" charset="0"/>
                <a:ea typeface="Calibri" panose="020F0502020204030204" pitchFamily="34" charset="0"/>
                <a:cs typeface="Times New Roman" panose="02020603050405020304" pitchFamily="18" charset="0"/>
              </a:rPr>
              <a:t>Securing the NHS workforce for the future: our recommendations for action</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 [online] The King’s Fund. Available at: https://</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www.kingsfund.org.uk</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/insight-and-analysis/long-reads/securing-</a:t>
            </a:r>
            <a:r>
              <a:rPr lang="en-GB" sz="1100" kern="100" dirty="0" err="1">
                <a:effectLst/>
                <a:latin typeface="Times New Roman" panose="02020603050405020304" pitchFamily="18" charset="0"/>
                <a:ea typeface="Calibri" panose="020F0502020204030204" pitchFamily="34" charset="0"/>
                <a:cs typeface="Times New Roman" panose="02020603050405020304" pitchFamily="18" charset="0"/>
              </a:rPr>
              <a:t>nhs</a:t>
            </a:r>
            <a:r>
              <a:rPr lang="en-GB" sz="1100" kern="100" dirty="0">
                <a:effectLst/>
                <a:latin typeface="Times New Roman" panose="02020603050405020304" pitchFamily="18" charset="0"/>
                <a:ea typeface="Calibri" panose="020F0502020204030204" pitchFamily="34" charset="0"/>
                <a:cs typeface="Times New Roman" panose="02020603050405020304" pitchFamily="18" charset="0"/>
              </a:rPr>
              <a:t>-workforce-future-recommendations-action.</a:t>
            </a:r>
          </a:p>
        </p:txBody>
      </p:sp>
    </p:spTree>
    <p:extLst>
      <p:ext uri="{BB962C8B-B14F-4D97-AF65-F5344CB8AC3E}">
        <p14:creationId xmlns:p14="http://schemas.microsoft.com/office/powerpoint/2010/main" val="1265939620"/>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0</TotalTime>
  <Words>1320</Words>
  <Application>Microsoft Macintosh PowerPoint</Application>
  <PresentationFormat>Widescreen</PresentationFormat>
  <Paragraphs>67</Paragraphs>
  <Slides>10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Rounded MT Bold</vt:lpstr>
      <vt:lpstr>Calibri</vt:lpstr>
      <vt:lpstr>Tenorite</vt:lpstr>
      <vt:lpstr>Times New Roman</vt:lpstr>
      <vt:lpstr>Wingdings</vt:lpstr>
      <vt:lpstr>Custom</vt:lpstr>
      <vt:lpstr>LCMB7023 Human Capital Management</vt:lpstr>
      <vt:lpstr>The current HCM challenges in the Recruitment area within the NHS</vt:lpstr>
      <vt:lpstr>Recruitment- A Strategic HCM Challenge within the NHS</vt:lpstr>
      <vt:lpstr>Scale of the Recruitment Problem</vt:lpstr>
      <vt:lpstr>Domestic Workforce Supply Gap</vt:lpstr>
      <vt:lpstr>Employer Brand and Candidate Attractiveness</vt:lpstr>
      <vt:lpstr>Staffing Pressure as a Recruitment Barrier</vt:lpstr>
      <vt:lpstr>International Recruitment- Necessary but Risky</vt:lpstr>
      <vt:lpstr>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2026-05-09T05:54:39Z</dcterms:created>
  <dcterms:modified xsi:type="dcterms:W3CDTF">2026-05-11T15:18:36Z</dcterms:modified>
</cp:coreProperties>
</file>