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60" r:id="rId4"/>
    <p:sldId id="264" r:id="rId5"/>
    <p:sldId id="261" r:id="rId6"/>
    <p:sldId id="262" r:id="rId7"/>
    <p:sldId id="263" r:id="rId8"/>
    <p:sldId id="265" r:id="rId9"/>
    <p:sldId id="266" r:id="rId10"/>
    <p:sldId id="272" r:id="rId11"/>
    <p:sldId id="268" r:id="rId12"/>
    <p:sldId id="269" r:id="rId13"/>
    <p:sldId id="270" r:id="rId14"/>
    <p:sldId id="273" r:id="rId15"/>
    <p:sldId id="275" r:id="rId16"/>
    <p:sldId id="276" r:id="rId17"/>
    <p:sldId id="277" r:id="rId18"/>
    <p:sldId id="278" r:id="rId19"/>
    <p:sldId id="279" r:id="rId20"/>
    <p:sldId id="280" r:id="rId21"/>
    <p:sldId id="282" r:id="rId22"/>
    <p:sldId id="283" r:id="rId23"/>
    <p:sldId id="284" r:id="rId24"/>
    <p:sldId id="285" r:id="rId2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6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1271589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9745598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29125504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1155916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19867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494334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924957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1335751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5532961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0903990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89417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31/01/2018</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69279144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xml"/><Relationship Id="rId4" Type="http://schemas.openxmlformats.org/officeDocument/2006/relationships/image" Target="../media/image10.jpe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836712"/>
            <a:ext cx="8229600" cy="1828800"/>
          </a:xfrm>
        </p:spPr>
        <p:txBody>
          <a:bodyPr>
            <a:normAutofit fontScale="90000"/>
          </a:bodyPr>
          <a:lstStyle/>
          <a:p>
            <a:r>
              <a:rPr lang="en-GB" dirty="0" smtClean="0">
                <a:solidFill>
                  <a:schemeClr val="bg1"/>
                </a:solidFill>
              </a:rPr>
              <a:t>Athens and Rome: Life and Culture in Classical Antiquity</a:t>
            </a:r>
            <a:endParaRPr lang="en-GB" dirty="0">
              <a:solidFill>
                <a:schemeClr val="bg1"/>
              </a:solidFill>
            </a:endParaRPr>
          </a:p>
        </p:txBody>
      </p:sp>
      <p:sp>
        <p:nvSpPr>
          <p:cNvPr id="3" name="Subtitle 2"/>
          <p:cNvSpPr>
            <a:spLocks noGrp="1"/>
          </p:cNvSpPr>
          <p:nvPr>
            <p:ph type="subTitle" idx="1"/>
          </p:nvPr>
        </p:nvSpPr>
        <p:spPr>
          <a:xfrm>
            <a:off x="1331640" y="6249140"/>
            <a:ext cx="6400800" cy="608860"/>
          </a:xfrm>
        </p:spPr>
        <p:txBody>
          <a:bodyPr>
            <a:normAutofit/>
          </a:bodyPr>
          <a:lstStyle/>
          <a:p>
            <a:r>
              <a:rPr lang="en-GB" b="1" dirty="0" smtClean="0">
                <a:solidFill>
                  <a:schemeClr val="bg1"/>
                </a:solidFill>
              </a:rPr>
              <a:t>CLCS4007</a:t>
            </a:r>
          </a:p>
        </p:txBody>
      </p:sp>
      <p:sp>
        <p:nvSpPr>
          <p:cNvPr id="4" name="Subtitle 2"/>
          <p:cNvSpPr txBox="1">
            <a:spLocks/>
          </p:cNvSpPr>
          <p:nvPr/>
        </p:nvSpPr>
        <p:spPr>
          <a:xfrm>
            <a:off x="179512" y="3140968"/>
            <a:ext cx="8856984" cy="2160240"/>
          </a:xfrm>
          <a:prstGeom prst="rect">
            <a:avLst/>
          </a:prstGeom>
        </p:spPr>
        <p:txBody>
          <a:bodyPr vert="horz">
            <a:normAutofit fontScale="92500" lnSpcReduction="20000"/>
          </a:bodyPr>
          <a:lstStyle/>
          <a:p>
            <a:pPr algn="ctr">
              <a:spcBef>
                <a:spcPct val="20000"/>
              </a:spcBef>
              <a:buClr>
                <a:prstClr val="white">
                  <a:shade val="95000"/>
                </a:prstClr>
              </a:buClr>
              <a:buSzPct val="65000"/>
              <a:defRPr/>
            </a:pPr>
            <a:endParaRPr lang="en-GB" sz="3600" dirty="0">
              <a:solidFill>
                <a:prstClr val="black"/>
              </a:solidFill>
            </a:endParaRPr>
          </a:p>
          <a:p>
            <a:pPr algn="ctr">
              <a:spcBef>
                <a:spcPct val="20000"/>
              </a:spcBef>
              <a:buClr>
                <a:prstClr val="white">
                  <a:shade val="95000"/>
                </a:prstClr>
              </a:buClr>
              <a:buSzPct val="65000"/>
              <a:defRPr/>
            </a:pPr>
            <a:r>
              <a:rPr lang="en-GB" sz="3100">
                <a:solidFill>
                  <a:prstClr val="black"/>
                </a:solidFill>
              </a:rPr>
              <a:t>Lecture </a:t>
            </a:r>
            <a:r>
              <a:rPr lang="en-GB" sz="3100" smtClean="0">
                <a:solidFill>
                  <a:prstClr val="black"/>
                </a:solidFill>
              </a:rPr>
              <a:t>17 </a:t>
            </a:r>
            <a:r>
              <a:rPr lang="en-GB" sz="3100" dirty="0">
                <a:solidFill>
                  <a:prstClr val="black"/>
                </a:solidFill>
              </a:rPr>
              <a:t>– </a:t>
            </a:r>
            <a:r>
              <a:rPr lang="en-GB" sz="3100" dirty="0" smtClean="0">
                <a:solidFill>
                  <a:prstClr val="black"/>
                </a:solidFill>
              </a:rPr>
              <a:t>Medical Practice in the Ancient World</a:t>
            </a:r>
            <a:r>
              <a:rPr lang="en-GB" sz="3100" i="1" dirty="0">
                <a:solidFill>
                  <a:prstClr val="black"/>
                </a:solidFill>
              </a:rPr>
              <a:t>	</a:t>
            </a: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1688164" y="4088899"/>
            <a:ext cx="1727684" cy="2046445"/>
          </a:xfrm>
          <a:prstGeom prst="rect">
            <a:avLst/>
          </a:prstGeom>
        </p:spPr>
      </p:pic>
      <p:pic>
        <p:nvPicPr>
          <p:cNvPr id="6" name="Picture 5"/>
          <p:cNvPicPr>
            <a:picLocks noChangeAspect="1"/>
          </p:cNvPicPr>
          <p:nvPr/>
        </p:nvPicPr>
        <p:blipFill>
          <a:blip r:embed="rId3"/>
          <a:stretch>
            <a:fillRect/>
          </a:stretch>
        </p:blipFill>
        <p:spPr>
          <a:xfrm>
            <a:off x="3618899" y="4119214"/>
            <a:ext cx="1978210" cy="2016131"/>
          </a:xfrm>
          <a:prstGeom prst="rect">
            <a:avLst/>
          </a:prstGeom>
        </p:spPr>
      </p:pic>
      <p:pic>
        <p:nvPicPr>
          <p:cNvPr id="7" name="Picture 6"/>
          <p:cNvPicPr>
            <a:picLocks noChangeAspect="1"/>
          </p:cNvPicPr>
          <p:nvPr/>
        </p:nvPicPr>
        <p:blipFill>
          <a:blip r:embed="rId4"/>
          <a:stretch>
            <a:fillRect/>
          </a:stretch>
        </p:blipFill>
        <p:spPr>
          <a:xfrm>
            <a:off x="5800160" y="4152066"/>
            <a:ext cx="971056" cy="1983278"/>
          </a:xfrm>
          <a:prstGeom prst="rect">
            <a:avLst/>
          </a:prstGeom>
        </p:spPr>
      </p:pic>
    </p:spTree>
    <p:extLst>
      <p:ext uri="{BB962C8B-B14F-4D97-AF65-F5344CB8AC3E}">
        <p14:creationId xmlns:p14="http://schemas.microsoft.com/office/powerpoint/2010/main" val="193804462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904696"/>
          </a:xfrm>
        </p:spPr>
        <p:txBody>
          <a:bodyPr/>
          <a:lstStyle/>
          <a:p>
            <a:pPr>
              <a:buNone/>
            </a:pPr>
            <a:endParaRPr lang="en-GB" dirty="0" smtClean="0"/>
          </a:p>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Religion and Medicine</a:t>
            </a:r>
            <a:endParaRPr lang="en-GB" sz="6000" b="1" dirty="0">
              <a:solidFill>
                <a:schemeClr val="bg1"/>
              </a:solidFill>
            </a:endParaRPr>
          </a:p>
        </p:txBody>
      </p:sp>
    </p:spTree>
    <p:extLst>
      <p:ext uri="{BB962C8B-B14F-4D97-AF65-F5344CB8AC3E}">
        <p14:creationId xmlns:p14="http://schemas.microsoft.com/office/powerpoint/2010/main" val="11021385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Asclepius </a:t>
            </a:r>
            <a:endParaRPr lang="en-GB" dirty="0">
              <a:solidFill>
                <a:schemeClr val="bg1"/>
              </a:solidFill>
            </a:endParaRPr>
          </a:p>
        </p:txBody>
      </p:sp>
      <p:sp>
        <p:nvSpPr>
          <p:cNvPr id="3" name="Content Placeholder 2"/>
          <p:cNvSpPr>
            <a:spLocks noGrp="1"/>
          </p:cNvSpPr>
          <p:nvPr>
            <p:ph idx="1"/>
          </p:nvPr>
        </p:nvSpPr>
        <p:spPr>
          <a:xfrm>
            <a:off x="457200" y="1600200"/>
            <a:ext cx="8229600" cy="4997152"/>
          </a:xfrm>
        </p:spPr>
        <p:txBody>
          <a:bodyPr>
            <a:normAutofit/>
          </a:bodyPr>
          <a:lstStyle/>
          <a:p>
            <a:r>
              <a:rPr lang="en-GB" dirty="0" smtClean="0">
                <a:solidFill>
                  <a:schemeClr val="bg1"/>
                </a:solidFill>
              </a:rPr>
              <a:t>The gods as the origin of diseases and suffering:</a:t>
            </a:r>
          </a:p>
          <a:p>
            <a:pPr lvl="1"/>
            <a:r>
              <a:rPr lang="en-GB" dirty="0" smtClean="0">
                <a:solidFill>
                  <a:schemeClr val="bg1"/>
                </a:solidFill>
              </a:rPr>
              <a:t>Apollo and Artemis shooting their arrows; cf. Iliad.</a:t>
            </a:r>
          </a:p>
          <a:p>
            <a:pPr lvl="1"/>
            <a:r>
              <a:rPr lang="en-GB" dirty="0" smtClean="0">
                <a:solidFill>
                  <a:schemeClr val="bg1"/>
                </a:solidFill>
              </a:rPr>
              <a:t>Zeus’ punishment of Prometheus through Pandora.</a:t>
            </a:r>
          </a:p>
          <a:p>
            <a:pPr lvl="1"/>
            <a:endParaRPr lang="en-GB" sz="1200" dirty="0">
              <a:solidFill>
                <a:schemeClr val="bg1"/>
              </a:solidFill>
            </a:endParaRPr>
          </a:p>
          <a:p>
            <a:r>
              <a:rPr lang="en-GB" dirty="0" smtClean="0">
                <a:solidFill>
                  <a:schemeClr val="bg1"/>
                </a:solidFill>
              </a:rPr>
              <a:t>Gods as curers of illness and affliction:</a:t>
            </a:r>
          </a:p>
          <a:p>
            <a:pPr lvl="1"/>
            <a:r>
              <a:rPr lang="en-GB" dirty="0" smtClean="0">
                <a:solidFill>
                  <a:schemeClr val="bg1"/>
                </a:solidFill>
              </a:rPr>
              <a:t>Asclepius, son of Apollo, recognised as hero and deity at least by fifth century BC.</a:t>
            </a:r>
          </a:p>
          <a:p>
            <a:pPr marL="137160" indent="0">
              <a:buNone/>
            </a:pPr>
            <a:endParaRPr lang="en-GB" sz="1200" dirty="0">
              <a:solidFill>
                <a:schemeClr val="bg1"/>
              </a:solidFill>
            </a:endParaRPr>
          </a:p>
          <a:p>
            <a:pPr marL="137160" indent="0">
              <a:buNone/>
            </a:pPr>
            <a:r>
              <a:rPr lang="en-GB" dirty="0" smtClean="0">
                <a:solidFill>
                  <a:schemeClr val="bg1"/>
                </a:solidFill>
              </a:rPr>
              <a:t>“I swear by Apollo the doctor and Asclepius and the goddess Health (Hygeia) and All-Health…” – </a:t>
            </a:r>
            <a:r>
              <a:rPr lang="en-GB" b="1" dirty="0" smtClean="0">
                <a:solidFill>
                  <a:schemeClr val="bg1"/>
                </a:solidFill>
              </a:rPr>
              <a:t>Hippocratic </a:t>
            </a:r>
            <a:r>
              <a:rPr lang="en-GB" b="1" i="1" dirty="0" smtClean="0">
                <a:solidFill>
                  <a:schemeClr val="bg1"/>
                </a:solidFill>
              </a:rPr>
              <a:t>Oath</a:t>
            </a:r>
            <a:r>
              <a:rPr lang="en-GB" dirty="0" smtClean="0">
                <a:solidFill>
                  <a:schemeClr val="bg1"/>
                </a:solidFill>
              </a:rPr>
              <a:t>.</a:t>
            </a:r>
          </a:p>
          <a:p>
            <a:pPr lvl="1"/>
            <a:endParaRPr lang="en-GB" dirty="0"/>
          </a:p>
        </p:txBody>
      </p:sp>
    </p:spTree>
    <p:extLst>
      <p:ext uri="{BB962C8B-B14F-4D97-AF65-F5344CB8AC3E}">
        <p14:creationId xmlns:p14="http://schemas.microsoft.com/office/powerpoint/2010/main" val="213271705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solidFill>
                  <a:schemeClr val="bg1"/>
                </a:solidFill>
              </a:rPr>
              <a:t>Cult of Asclepius</a:t>
            </a:r>
            <a:endParaRPr lang="en-GB" dirty="0">
              <a:solidFill>
                <a:schemeClr val="bg1"/>
              </a:solidFill>
            </a:endParaRPr>
          </a:p>
        </p:txBody>
      </p:sp>
      <p:sp>
        <p:nvSpPr>
          <p:cNvPr id="3" name="Content Placeholder 2"/>
          <p:cNvSpPr>
            <a:spLocks noGrp="1"/>
          </p:cNvSpPr>
          <p:nvPr>
            <p:ph sz="half" idx="1"/>
          </p:nvPr>
        </p:nvSpPr>
        <p:spPr>
          <a:xfrm>
            <a:off x="107504" y="1484784"/>
            <a:ext cx="4536504" cy="5373216"/>
          </a:xfrm>
        </p:spPr>
        <p:txBody>
          <a:bodyPr>
            <a:normAutofit fontScale="92500" lnSpcReduction="10000"/>
          </a:bodyPr>
          <a:lstStyle/>
          <a:p>
            <a:r>
              <a:rPr lang="en-GB" dirty="0" smtClean="0">
                <a:solidFill>
                  <a:schemeClr val="bg1"/>
                </a:solidFill>
              </a:rPr>
              <a:t>Major cult centre at Epidaurus.</a:t>
            </a:r>
          </a:p>
          <a:p>
            <a:endParaRPr lang="en-GB" sz="300" dirty="0" smtClean="0">
              <a:solidFill>
                <a:schemeClr val="bg1"/>
              </a:solidFill>
            </a:endParaRPr>
          </a:p>
          <a:p>
            <a:r>
              <a:rPr lang="en-GB" dirty="0" smtClean="0">
                <a:solidFill>
                  <a:schemeClr val="bg1"/>
                </a:solidFill>
              </a:rPr>
              <a:t>Sanctuary </a:t>
            </a:r>
            <a:r>
              <a:rPr lang="en-GB" dirty="0">
                <a:solidFill>
                  <a:schemeClr val="bg1"/>
                </a:solidFill>
              </a:rPr>
              <a:t>to Asclepius and Hygeia appears on the south side of the Acropolis  in 420/419 BC.</a:t>
            </a:r>
          </a:p>
          <a:p>
            <a:endParaRPr lang="en-GB" sz="300" dirty="0"/>
          </a:p>
          <a:p>
            <a:r>
              <a:rPr lang="en-GB" dirty="0">
                <a:solidFill>
                  <a:schemeClr val="bg1"/>
                </a:solidFill>
              </a:rPr>
              <a:t>By the mid 4th century his cult was established in many parts of the Greek speaking world, from Cyrene on the coast of Africa to the island of Thasos in the N. Aegean and from Asia Minor in the East to Sicily in the West.  </a:t>
            </a:r>
          </a:p>
          <a:p>
            <a:endParaRPr lang="en-GB" dirty="0"/>
          </a:p>
        </p:txBody>
      </p:sp>
      <p:pic>
        <p:nvPicPr>
          <p:cNvPr id="6"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1556792"/>
            <a:ext cx="2447503" cy="499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pic>
        <p:nvPicPr>
          <p:cNvPr id="7"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64288" y="1556793"/>
            <a:ext cx="1800200" cy="4991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pic>
    </p:spTree>
    <p:extLst>
      <p:ext uri="{BB962C8B-B14F-4D97-AF65-F5344CB8AC3E}">
        <p14:creationId xmlns:p14="http://schemas.microsoft.com/office/powerpoint/2010/main" val="106037556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Epidaurus</a:t>
            </a:r>
            <a:endParaRPr lang="en-GB" dirty="0">
              <a:solidFill>
                <a:schemeClr val="bg1"/>
              </a:solidFill>
            </a:endParaRPr>
          </a:p>
        </p:txBody>
      </p:sp>
      <p:sp>
        <p:nvSpPr>
          <p:cNvPr id="3" name="Content Placeholder 2"/>
          <p:cNvSpPr>
            <a:spLocks noGrp="1"/>
          </p:cNvSpPr>
          <p:nvPr>
            <p:ph sz="half" idx="1"/>
          </p:nvPr>
        </p:nvSpPr>
        <p:spPr>
          <a:xfrm>
            <a:off x="179512" y="3645024"/>
            <a:ext cx="8712968" cy="3096344"/>
          </a:xfrm>
        </p:spPr>
        <p:txBody>
          <a:bodyPr>
            <a:normAutofit lnSpcReduction="10000"/>
          </a:bodyPr>
          <a:lstStyle/>
          <a:p>
            <a:pPr>
              <a:lnSpc>
                <a:spcPct val="80000"/>
              </a:lnSpc>
              <a:defRPr/>
            </a:pPr>
            <a:r>
              <a:rPr lang="en-GB" sz="2400" dirty="0">
                <a:solidFill>
                  <a:schemeClr val="bg1"/>
                </a:solidFill>
              </a:rPr>
              <a:t>Records of sickness and healing by the god Asclepius: paralysis, facial blemishes, blindness, ‘lice,’ swellings and a failure to conceive are all mentioned.</a:t>
            </a:r>
          </a:p>
          <a:p>
            <a:pPr>
              <a:lnSpc>
                <a:spcPct val="80000"/>
              </a:lnSpc>
              <a:defRPr/>
            </a:pPr>
            <a:endParaRPr lang="en-GB" sz="500" dirty="0" smtClean="0">
              <a:solidFill>
                <a:schemeClr val="bg1"/>
              </a:solidFill>
            </a:endParaRPr>
          </a:p>
          <a:p>
            <a:pPr>
              <a:lnSpc>
                <a:spcPct val="80000"/>
              </a:lnSpc>
              <a:defRPr/>
            </a:pPr>
            <a:r>
              <a:rPr lang="en-GB" sz="2400" dirty="0" smtClean="0">
                <a:solidFill>
                  <a:schemeClr val="bg1"/>
                </a:solidFill>
              </a:rPr>
              <a:t>The </a:t>
            </a:r>
            <a:r>
              <a:rPr lang="en-GB" sz="2400" dirty="0">
                <a:solidFill>
                  <a:schemeClr val="bg1"/>
                </a:solidFill>
              </a:rPr>
              <a:t>walls of the shrines were also hung with tablets and representations of parts of the body that were healed, some in terracotta or stone, others in bronze, silver or god – hands, feet, legs, arms, ears, breasts, genitalia, as well as images of the whole invalid.</a:t>
            </a:r>
          </a:p>
          <a:p>
            <a:pPr>
              <a:lnSpc>
                <a:spcPct val="80000"/>
              </a:lnSpc>
              <a:defRPr/>
            </a:pPr>
            <a:endParaRPr lang="en-GB" sz="500" dirty="0" smtClean="0">
              <a:solidFill>
                <a:schemeClr val="bg1"/>
              </a:solidFill>
            </a:endParaRPr>
          </a:p>
          <a:p>
            <a:pPr>
              <a:lnSpc>
                <a:spcPct val="80000"/>
              </a:lnSpc>
              <a:defRPr/>
            </a:pPr>
            <a:r>
              <a:rPr lang="en-GB" sz="2400" dirty="0" smtClean="0">
                <a:solidFill>
                  <a:schemeClr val="bg1"/>
                </a:solidFill>
              </a:rPr>
              <a:t>Incubation</a:t>
            </a:r>
            <a:r>
              <a:rPr lang="en-GB" sz="2400" dirty="0">
                <a:solidFill>
                  <a:schemeClr val="bg1"/>
                </a:solidFill>
              </a:rPr>
              <a:t>: sleeping in the temple in order to receive a dream or vision from Asclepius</a:t>
            </a:r>
            <a:endParaRPr lang="en-GB" dirty="0">
              <a:solidFill>
                <a:schemeClr val="bg1"/>
              </a:solidFill>
            </a:endParaRPr>
          </a:p>
        </p:txBody>
      </p:sp>
      <p:pic>
        <p:nvPicPr>
          <p:cNvPr id="1026" name="Picture 2" descr="http://www.greeklandscapes.com/images/maps/satellite/halkidiki-fires.jpg"/>
          <p:cNvPicPr>
            <a:picLocks noChangeAspect="1" noChangeArrowheads="1"/>
          </p:cNvPicPr>
          <p:nvPr/>
        </p:nvPicPr>
        <p:blipFill rotWithShape="1">
          <a:blip r:embed="rId2">
            <a:extLst>
              <a:ext uri="{28A0092B-C50C-407E-A947-70E740481C1C}">
                <a14:useLocalDpi xmlns:a14="http://schemas.microsoft.com/office/drawing/2010/main" val="0"/>
              </a:ext>
            </a:extLst>
          </a:blip>
          <a:srcRect l="10927" t="37140" r="29898" b="33797"/>
          <a:stretch/>
        </p:blipFill>
        <p:spPr bwMode="auto">
          <a:xfrm>
            <a:off x="5364088" y="1556792"/>
            <a:ext cx="3184444" cy="1944216"/>
          </a:xfrm>
          <a:prstGeom prst="rect">
            <a:avLst/>
          </a:prstGeom>
          <a:noFill/>
          <a:extLst>
            <a:ext uri="{909E8E84-426E-40DD-AFC4-6F175D3DCCD1}">
              <a14:hiddenFill xmlns:a14="http://schemas.microsoft.com/office/drawing/2010/main">
                <a:solidFill>
                  <a:srgbClr val="FFFFFF"/>
                </a:solidFill>
              </a14:hiddenFill>
            </a:ext>
          </a:extLst>
        </p:spPr>
      </p:pic>
      <p:sp>
        <p:nvSpPr>
          <p:cNvPr id="5" name="Oval 4"/>
          <p:cNvSpPr/>
          <p:nvPr/>
        </p:nvSpPr>
        <p:spPr>
          <a:xfrm>
            <a:off x="7020272" y="2708920"/>
            <a:ext cx="108012" cy="144016"/>
          </a:xfrm>
          <a:prstGeom prst="ellipse">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flipH="1">
            <a:off x="7596336" y="2465209"/>
            <a:ext cx="74307"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2" descr="Relief Plaque from Epidauro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39753" y="1556792"/>
            <a:ext cx="2819482" cy="172402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x-voto tablet from Epdauros"/>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544" y="1556792"/>
            <a:ext cx="1656184" cy="19548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743361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Magic, Ritual and Medicine</a:t>
            </a:r>
            <a:endParaRPr lang="en-GB" dirty="0">
              <a:solidFill>
                <a:schemeClr val="bg1"/>
              </a:solidFill>
            </a:endParaRPr>
          </a:p>
        </p:txBody>
      </p:sp>
      <p:sp>
        <p:nvSpPr>
          <p:cNvPr id="3" name="Content Placeholder 2"/>
          <p:cNvSpPr>
            <a:spLocks noGrp="1"/>
          </p:cNvSpPr>
          <p:nvPr>
            <p:ph idx="1"/>
          </p:nvPr>
        </p:nvSpPr>
        <p:spPr>
          <a:xfrm>
            <a:off x="251520" y="1600200"/>
            <a:ext cx="8712968" cy="5257800"/>
          </a:xfrm>
        </p:spPr>
        <p:txBody>
          <a:bodyPr>
            <a:normAutofit fontScale="85000" lnSpcReduction="20000"/>
          </a:bodyPr>
          <a:lstStyle/>
          <a:p>
            <a:r>
              <a:rPr lang="en-GB" dirty="0" smtClean="0">
                <a:solidFill>
                  <a:schemeClr val="bg1"/>
                </a:solidFill>
              </a:rPr>
              <a:t>Elements of medical rituals:</a:t>
            </a:r>
          </a:p>
          <a:p>
            <a:pPr lvl="1">
              <a:defRPr/>
            </a:pPr>
            <a:r>
              <a:rPr lang="en-GB" dirty="0">
                <a:solidFill>
                  <a:schemeClr val="bg1"/>
                </a:solidFill>
              </a:rPr>
              <a:t>The use of </a:t>
            </a:r>
            <a:r>
              <a:rPr lang="en-GB" i="1" dirty="0" err="1">
                <a:solidFill>
                  <a:schemeClr val="bg1"/>
                </a:solidFill>
              </a:rPr>
              <a:t>pharmaka</a:t>
            </a:r>
            <a:r>
              <a:rPr lang="en-GB" dirty="0">
                <a:solidFill>
                  <a:schemeClr val="bg1"/>
                </a:solidFill>
              </a:rPr>
              <a:t> (drugs) </a:t>
            </a:r>
          </a:p>
          <a:p>
            <a:pPr lvl="1">
              <a:defRPr/>
            </a:pPr>
            <a:r>
              <a:rPr lang="en-GB" dirty="0" smtClean="0">
                <a:solidFill>
                  <a:schemeClr val="bg1"/>
                </a:solidFill>
              </a:rPr>
              <a:t>Incantations (singing over the effected parts of the body)</a:t>
            </a:r>
            <a:endParaRPr lang="en-GB" dirty="0">
              <a:solidFill>
                <a:schemeClr val="bg1"/>
              </a:solidFill>
            </a:endParaRPr>
          </a:p>
          <a:p>
            <a:pPr lvl="1">
              <a:defRPr/>
            </a:pPr>
            <a:r>
              <a:rPr lang="en-GB" dirty="0">
                <a:solidFill>
                  <a:schemeClr val="bg1"/>
                </a:solidFill>
              </a:rPr>
              <a:t>the wrapping of substances and amulets</a:t>
            </a:r>
          </a:p>
          <a:p>
            <a:endParaRPr lang="en-GB" sz="600" dirty="0" smtClean="0"/>
          </a:p>
          <a:p>
            <a:pPr marL="137160" indent="0">
              <a:buNone/>
            </a:pPr>
            <a:r>
              <a:rPr lang="en-GB" dirty="0" smtClean="0">
                <a:solidFill>
                  <a:schemeClr val="bg1"/>
                </a:solidFill>
              </a:rPr>
              <a:t>“</a:t>
            </a:r>
            <a:r>
              <a:rPr lang="en-GB" dirty="0">
                <a:solidFill>
                  <a:schemeClr val="bg1"/>
                </a:solidFill>
              </a:rPr>
              <a:t>Pericles, as he lay sick, showed one of his friends who </a:t>
            </a:r>
            <a:r>
              <a:rPr lang="en-GB" dirty="0" smtClean="0">
                <a:solidFill>
                  <a:schemeClr val="bg1"/>
                </a:solidFill>
              </a:rPr>
              <a:t>had </a:t>
            </a:r>
            <a:r>
              <a:rPr lang="en-GB" dirty="0">
                <a:solidFill>
                  <a:schemeClr val="bg1"/>
                </a:solidFill>
              </a:rPr>
              <a:t>come to see him an amulet that the women had hung round his neck, as much as to say that he was very badly off to put up with such folly as that</a:t>
            </a:r>
            <a:r>
              <a:rPr lang="en-GB" dirty="0" smtClean="0">
                <a:solidFill>
                  <a:schemeClr val="bg1"/>
                </a:solidFill>
              </a:rPr>
              <a:t>.” – </a:t>
            </a:r>
            <a:r>
              <a:rPr lang="en-GB" b="1" dirty="0" smtClean="0">
                <a:solidFill>
                  <a:schemeClr val="bg1"/>
                </a:solidFill>
              </a:rPr>
              <a:t>Plutarch </a:t>
            </a:r>
            <a:r>
              <a:rPr lang="en-GB" b="1" i="1" dirty="0" smtClean="0">
                <a:solidFill>
                  <a:schemeClr val="bg1"/>
                </a:solidFill>
              </a:rPr>
              <a:t>Life of Pericles </a:t>
            </a:r>
            <a:r>
              <a:rPr lang="en-GB" b="1" dirty="0" smtClean="0">
                <a:solidFill>
                  <a:schemeClr val="bg1"/>
                </a:solidFill>
              </a:rPr>
              <a:t>38.2</a:t>
            </a:r>
            <a:r>
              <a:rPr lang="en-GB" dirty="0" smtClean="0">
                <a:solidFill>
                  <a:schemeClr val="bg1"/>
                </a:solidFill>
              </a:rPr>
              <a:t>.</a:t>
            </a:r>
          </a:p>
          <a:p>
            <a:pPr marL="137160" indent="0">
              <a:buNone/>
            </a:pPr>
            <a:endParaRPr lang="en-GB" sz="600" dirty="0" smtClean="0">
              <a:solidFill>
                <a:schemeClr val="bg1"/>
              </a:solidFill>
            </a:endParaRPr>
          </a:p>
          <a:p>
            <a:pPr marL="137160" indent="0">
              <a:buNone/>
            </a:pPr>
            <a:r>
              <a:rPr lang="en-GB" dirty="0" smtClean="0">
                <a:solidFill>
                  <a:schemeClr val="bg1"/>
                </a:solidFill>
              </a:rPr>
              <a:t>“</a:t>
            </a:r>
            <a:r>
              <a:rPr lang="en-GB" dirty="0">
                <a:solidFill>
                  <a:schemeClr val="bg1"/>
                </a:solidFill>
              </a:rPr>
              <a:t>And those who came to </a:t>
            </a:r>
            <a:r>
              <a:rPr lang="en-GB" dirty="0" smtClean="0">
                <a:solidFill>
                  <a:schemeClr val="bg1"/>
                </a:solidFill>
              </a:rPr>
              <a:t>him [Asclepius] </a:t>
            </a:r>
            <a:r>
              <a:rPr lang="en-GB" dirty="0">
                <a:solidFill>
                  <a:schemeClr val="bg1"/>
                </a:solidFill>
              </a:rPr>
              <a:t>afflicted with congenital sores, or with their limbs wounded by </a:t>
            </a:r>
            <a:r>
              <a:rPr lang="en-GB" dirty="0" smtClean="0">
                <a:solidFill>
                  <a:schemeClr val="bg1"/>
                </a:solidFill>
              </a:rPr>
              <a:t>grey bronze </a:t>
            </a:r>
            <a:r>
              <a:rPr lang="en-GB" dirty="0">
                <a:solidFill>
                  <a:schemeClr val="bg1"/>
                </a:solidFill>
              </a:rPr>
              <a:t>or by a far-hurled stone</a:t>
            </a:r>
            <a:r>
              <a:rPr lang="en-GB" dirty="0" smtClean="0">
                <a:solidFill>
                  <a:schemeClr val="bg1"/>
                </a:solidFill>
              </a:rPr>
              <a:t>, </a:t>
            </a:r>
            <a:r>
              <a:rPr lang="en-GB" dirty="0">
                <a:solidFill>
                  <a:schemeClr val="bg1"/>
                </a:solidFill>
              </a:rPr>
              <a:t>or with their bodies wasting away from summer's fire or winter's cold, he released and delivered all of them from their different pains, tending some of them with gentle incantations, others with soothing potions, or by wrapping remedies all around their limbs, and others he set right with surgery</a:t>
            </a:r>
            <a:r>
              <a:rPr lang="en-GB" dirty="0" smtClean="0">
                <a:solidFill>
                  <a:schemeClr val="bg1"/>
                </a:solidFill>
              </a:rPr>
              <a:t>.” – </a:t>
            </a:r>
            <a:r>
              <a:rPr lang="en-GB" b="1" dirty="0" smtClean="0">
                <a:solidFill>
                  <a:schemeClr val="bg1"/>
                </a:solidFill>
              </a:rPr>
              <a:t>Pindar </a:t>
            </a:r>
            <a:r>
              <a:rPr lang="en-GB" b="1" i="1" dirty="0" err="1" smtClean="0">
                <a:solidFill>
                  <a:schemeClr val="bg1"/>
                </a:solidFill>
              </a:rPr>
              <a:t>Pythian</a:t>
            </a:r>
            <a:r>
              <a:rPr lang="en-GB" b="1" i="1" dirty="0" smtClean="0">
                <a:solidFill>
                  <a:schemeClr val="bg1"/>
                </a:solidFill>
              </a:rPr>
              <a:t> </a:t>
            </a:r>
            <a:r>
              <a:rPr lang="en-GB" b="1" dirty="0" smtClean="0">
                <a:solidFill>
                  <a:schemeClr val="bg1"/>
                </a:solidFill>
              </a:rPr>
              <a:t>3.47-53</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14688860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404664"/>
            <a:ext cx="8928992" cy="6336704"/>
          </a:xfrm>
        </p:spPr>
        <p:txBody>
          <a:bodyPr>
            <a:noAutofit/>
          </a:bodyPr>
          <a:lstStyle/>
          <a:p>
            <a:pPr marL="137160" indent="0">
              <a:buNone/>
            </a:pPr>
            <a:r>
              <a:rPr lang="en-GB" sz="3200" dirty="0" smtClean="0">
                <a:solidFill>
                  <a:schemeClr val="bg1"/>
                </a:solidFill>
              </a:rPr>
              <a:t>“</a:t>
            </a:r>
            <a:r>
              <a:rPr lang="en-GB" sz="3200" b="1" dirty="0" smtClean="0">
                <a:solidFill>
                  <a:schemeClr val="bg1"/>
                </a:solidFill>
              </a:rPr>
              <a:t>This disease [epilepsy] seems to me to be no more divine than any other disease: it has the same nature as the others, and the same cause</a:t>
            </a:r>
            <a:r>
              <a:rPr lang="en-GB" sz="3200" dirty="0" smtClean="0">
                <a:solidFill>
                  <a:schemeClr val="bg1"/>
                </a:solidFill>
              </a:rPr>
              <a:t>… Now the disease attacks the phlegmatic, but not the bilious. Its beginning is while the embryo is in the womb, for the brain like the other parts, is purged and develops before birth… </a:t>
            </a:r>
            <a:r>
              <a:rPr lang="en-GB" sz="3200" b="1" dirty="0" smtClean="0">
                <a:solidFill>
                  <a:schemeClr val="bg1"/>
                </a:solidFill>
              </a:rPr>
              <a:t>there is no need to put it in a special category and to consider it more divine than other diseases; they are all divine, and all human</a:t>
            </a:r>
            <a:r>
              <a:rPr lang="en-GB" sz="3200" dirty="0" smtClean="0">
                <a:solidFill>
                  <a:schemeClr val="bg1"/>
                </a:solidFill>
              </a:rPr>
              <a:t>.” – </a:t>
            </a:r>
            <a:r>
              <a:rPr lang="en-GB" sz="3200" b="1" dirty="0" smtClean="0">
                <a:solidFill>
                  <a:schemeClr val="bg1"/>
                </a:solidFill>
              </a:rPr>
              <a:t>Hippocrates </a:t>
            </a:r>
            <a:r>
              <a:rPr lang="en-GB" sz="3200" b="1" i="1" dirty="0" smtClean="0">
                <a:solidFill>
                  <a:schemeClr val="bg1"/>
                </a:solidFill>
              </a:rPr>
              <a:t>On the Sacred Disease </a:t>
            </a:r>
            <a:r>
              <a:rPr lang="en-GB" sz="3200" b="1" dirty="0" smtClean="0">
                <a:solidFill>
                  <a:schemeClr val="bg1"/>
                </a:solidFill>
              </a:rPr>
              <a:t>5, 10, 21</a:t>
            </a:r>
            <a:r>
              <a:rPr lang="en-GB" sz="3200" dirty="0" smtClean="0">
                <a:solidFill>
                  <a:schemeClr val="bg1"/>
                </a:solidFill>
              </a:rPr>
              <a:t>.</a:t>
            </a:r>
            <a:endParaRPr lang="en-GB" sz="3200" dirty="0">
              <a:solidFill>
                <a:schemeClr val="bg1"/>
              </a:solidFill>
            </a:endParaRPr>
          </a:p>
        </p:txBody>
      </p:sp>
    </p:spTree>
    <p:extLst>
      <p:ext uri="{BB962C8B-B14F-4D97-AF65-F5344CB8AC3E}">
        <p14:creationId xmlns:p14="http://schemas.microsoft.com/office/powerpoint/2010/main" val="3015160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04664"/>
            <a:ext cx="8229600" cy="5904696"/>
          </a:xfrm>
        </p:spPr>
        <p:txBody>
          <a:bodyPr/>
          <a:lstStyle/>
          <a:p>
            <a:pPr>
              <a:buNone/>
            </a:pPr>
            <a:endParaRPr lang="en-GB" dirty="0" smtClean="0"/>
          </a:p>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Hippocratic Medicine</a:t>
            </a:r>
            <a:endParaRPr lang="en-GB" sz="6000" b="1" dirty="0">
              <a:solidFill>
                <a:schemeClr val="bg1"/>
              </a:solidFill>
            </a:endParaRPr>
          </a:p>
        </p:txBody>
      </p:sp>
    </p:spTree>
    <p:extLst>
      <p:ext uri="{BB962C8B-B14F-4D97-AF65-F5344CB8AC3E}">
        <p14:creationId xmlns:p14="http://schemas.microsoft.com/office/powerpoint/2010/main" val="182635907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The Hippocratic Corpus</a:t>
            </a:r>
            <a:endParaRPr lang="en-GB" dirty="0">
              <a:solidFill>
                <a:schemeClr val="bg1"/>
              </a:solidFill>
            </a:endParaRPr>
          </a:p>
        </p:txBody>
      </p:sp>
      <p:sp>
        <p:nvSpPr>
          <p:cNvPr id="3" name="Content Placeholder 2"/>
          <p:cNvSpPr>
            <a:spLocks noGrp="1"/>
          </p:cNvSpPr>
          <p:nvPr>
            <p:ph idx="1"/>
          </p:nvPr>
        </p:nvSpPr>
        <p:spPr>
          <a:xfrm>
            <a:off x="457200" y="1600200"/>
            <a:ext cx="8229600" cy="4997152"/>
          </a:xfrm>
        </p:spPr>
        <p:txBody>
          <a:bodyPr>
            <a:normAutofit fontScale="92500"/>
          </a:bodyPr>
          <a:lstStyle/>
          <a:p>
            <a:r>
              <a:rPr lang="en-GB" dirty="0" smtClean="0">
                <a:solidFill>
                  <a:schemeClr val="bg1"/>
                </a:solidFill>
              </a:rPr>
              <a:t>A collection of around 60 texts which mostly date between 420-370 BC (some are much later).</a:t>
            </a:r>
          </a:p>
          <a:p>
            <a:endParaRPr lang="en-GB" sz="1000" dirty="0">
              <a:solidFill>
                <a:schemeClr val="bg1"/>
              </a:solidFill>
            </a:endParaRPr>
          </a:p>
          <a:p>
            <a:r>
              <a:rPr lang="en-GB" dirty="0" smtClean="0">
                <a:solidFill>
                  <a:schemeClr val="bg1"/>
                </a:solidFill>
              </a:rPr>
              <a:t>Collated in Hellenistic Alexandria – works of </a:t>
            </a:r>
            <a:r>
              <a:rPr lang="en-GB" dirty="0">
                <a:solidFill>
                  <a:schemeClr val="bg1"/>
                </a:solidFill>
              </a:rPr>
              <a:t>v</a:t>
            </a:r>
            <a:r>
              <a:rPr lang="en-GB" dirty="0" smtClean="0">
                <a:solidFill>
                  <a:schemeClr val="bg1"/>
                </a:solidFill>
              </a:rPr>
              <a:t>arying length and state of preservation, some not the work of a single author. </a:t>
            </a:r>
          </a:p>
          <a:p>
            <a:endParaRPr lang="en-GB" sz="1000" dirty="0">
              <a:solidFill>
                <a:schemeClr val="bg1"/>
              </a:solidFill>
            </a:endParaRPr>
          </a:p>
          <a:p>
            <a:r>
              <a:rPr lang="en-GB" dirty="0" smtClean="0">
                <a:solidFill>
                  <a:schemeClr val="bg1"/>
                </a:solidFill>
              </a:rPr>
              <a:t>Mixture of theory on the body and origin of disease, as well as practical advice on remedies and bandaging wounds.</a:t>
            </a:r>
          </a:p>
          <a:p>
            <a:endParaRPr lang="en-GB" sz="1000" dirty="0">
              <a:solidFill>
                <a:schemeClr val="bg1"/>
              </a:solidFill>
            </a:endParaRPr>
          </a:p>
          <a:p>
            <a:r>
              <a:rPr lang="en-GB" dirty="0" smtClean="0">
                <a:solidFill>
                  <a:schemeClr val="bg1"/>
                </a:solidFill>
              </a:rPr>
              <a:t>Very little know of the “historical” Hippocrates or which, if any, of the texts can be attributed to him.</a:t>
            </a:r>
            <a:endParaRPr lang="en-GB" dirty="0">
              <a:solidFill>
                <a:schemeClr val="bg1"/>
              </a:solidFill>
            </a:endParaRPr>
          </a:p>
        </p:txBody>
      </p:sp>
    </p:spTree>
    <p:extLst>
      <p:ext uri="{BB962C8B-B14F-4D97-AF65-F5344CB8AC3E}">
        <p14:creationId xmlns:p14="http://schemas.microsoft.com/office/powerpoint/2010/main" val="3322471031"/>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“Scientific Medicine”</a:t>
            </a:r>
            <a:endParaRPr lang="en-GB" dirty="0">
              <a:solidFill>
                <a:schemeClr val="bg1"/>
              </a:solidFill>
            </a:endParaRPr>
          </a:p>
        </p:txBody>
      </p:sp>
      <p:sp>
        <p:nvSpPr>
          <p:cNvPr id="3" name="Content Placeholder 2"/>
          <p:cNvSpPr>
            <a:spLocks noGrp="1"/>
          </p:cNvSpPr>
          <p:nvPr>
            <p:ph idx="1"/>
          </p:nvPr>
        </p:nvSpPr>
        <p:spPr>
          <a:xfrm>
            <a:off x="179512" y="1600200"/>
            <a:ext cx="8856984" cy="5257800"/>
          </a:xfrm>
        </p:spPr>
        <p:txBody>
          <a:bodyPr>
            <a:normAutofit fontScale="92500" lnSpcReduction="20000"/>
          </a:bodyPr>
          <a:lstStyle/>
          <a:p>
            <a:r>
              <a:rPr lang="en-GB" dirty="0" smtClean="0">
                <a:solidFill>
                  <a:schemeClr val="bg1"/>
                </a:solidFill>
              </a:rPr>
              <a:t>General themes of Hippocratic medicine:</a:t>
            </a:r>
          </a:p>
          <a:p>
            <a:pPr lvl="1"/>
            <a:r>
              <a:rPr lang="en-GB" dirty="0" smtClean="0">
                <a:solidFill>
                  <a:schemeClr val="bg1"/>
                </a:solidFill>
              </a:rPr>
              <a:t>Generally free from superstition.</a:t>
            </a:r>
          </a:p>
          <a:p>
            <a:pPr lvl="1"/>
            <a:r>
              <a:rPr lang="en-GB" dirty="0" smtClean="0">
                <a:solidFill>
                  <a:schemeClr val="bg1"/>
                </a:solidFill>
              </a:rPr>
              <a:t>Places patient in context of his or her environment.</a:t>
            </a:r>
          </a:p>
          <a:p>
            <a:pPr lvl="1"/>
            <a:r>
              <a:rPr lang="en-GB" dirty="0" smtClean="0">
                <a:solidFill>
                  <a:schemeClr val="bg1"/>
                </a:solidFill>
              </a:rPr>
              <a:t>Honest about failures, does not claim to cure all.</a:t>
            </a:r>
          </a:p>
          <a:p>
            <a:pPr lvl="1"/>
            <a:r>
              <a:rPr lang="en-GB" dirty="0" smtClean="0">
                <a:solidFill>
                  <a:schemeClr val="bg1"/>
                </a:solidFill>
              </a:rPr>
              <a:t>Medicine as caring for patients rather than about making money (at least expressed as an ideal).</a:t>
            </a:r>
          </a:p>
          <a:p>
            <a:pPr lvl="1"/>
            <a:endParaRPr lang="en-GB" sz="600" dirty="0">
              <a:solidFill>
                <a:schemeClr val="bg1"/>
              </a:solidFill>
            </a:endParaRPr>
          </a:p>
          <a:p>
            <a:r>
              <a:rPr lang="en-GB" dirty="0">
                <a:solidFill>
                  <a:schemeClr val="bg1"/>
                </a:solidFill>
              </a:rPr>
              <a:t>Doctors had to diagnose patients on basis of what they could see and examine – external symptoms; excretions from the body – urine, pus etc.</a:t>
            </a:r>
          </a:p>
          <a:p>
            <a:endParaRPr lang="en-GB" sz="600" dirty="0">
              <a:solidFill>
                <a:schemeClr val="bg1"/>
              </a:solidFill>
            </a:endParaRPr>
          </a:p>
          <a:p>
            <a:r>
              <a:rPr lang="en-GB" dirty="0">
                <a:solidFill>
                  <a:schemeClr val="bg1"/>
                </a:solidFill>
              </a:rPr>
              <a:t>Reliance on descriptions of patients feelings.</a:t>
            </a:r>
          </a:p>
          <a:p>
            <a:pPr marL="137160" indent="0">
              <a:buNone/>
            </a:pPr>
            <a:endParaRPr lang="en-GB" sz="600" dirty="0">
              <a:solidFill>
                <a:schemeClr val="bg1"/>
              </a:solidFill>
            </a:endParaRPr>
          </a:p>
          <a:p>
            <a:pPr marL="137160" indent="0">
              <a:buNone/>
            </a:pPr>
            <a:r>
              <a:rPr lang="en-GB" dirty="0">
                <a:solidFill>
                  <a:schemeClr val="bg1"/>
                </a:solidFill>
              </a:rPr>
              <a:t>“The respiration throughout, like that of a person recollecting himself, was rare, and large, and spleen was swelled upon in a round tumour, the sweats cold throughout…” – </a:t>
            </a:r>
            <a:r>
              <a:rPr lang="en-GB" b="1" dirty="0">
                <a:solidFill>
                  <a:schemeClr val="bg1"/>
                </a:solidFill>
              </a:rPr>
              <a:t>Hippocrates </a:t>
            </a:r>
            <a:r>
              <a:rPr lang="en-GB" b="1" i="1" dirty="0">
                <a:solidFill>
                  <a:schemeClr val="bg1"/>
                </a:solidFill>
              </a:rPr>
              <a:t>Epidemics </a:t>
            </a:r>
            <a:r>
              <a:rPr lang="en-GB" b="1" dirty="0">
                <a:solidFill>
                  <a:schemeClr val="bg1"/>
                </a:solidFill>
              </a:rPr>
              <a:t>1, case 1</a:t>
            </a:r>
            <a:r>
              <a:rPr lang="en-GB" dirty="0">
                <a:solidFill>
                  <a:schemeClr val="bg1"/>
                </a:solidFill>
              </a:rPr>
              <a:t>.</a:t>
            </a:r>
          </a:p>
          <a:p>
            <a:endParaRPr lang="en-GB" dirty="0" smtClean="0">
              <a:solidFill>
                <a:schemeClr val="bg1"/>
              </a:solidFill>
            </a:endParaRPr>
          </a:p>
          <a:p>
            <a:pPr lvl="1"/>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4028436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“Four Humours”</a:t>
            </a:r>
            <a:endParaRPr lang="en-GB" dirty="0">
              <a:solidFill>
                <a:schemeClr val="bg1"/>
              </a:solidFill>
            </a:endParaRPr>
          </a:p>
        </p:txBody>
      </p:sp>
      <p:sp>
        <p:nvSpPr>
          <p:cNvPr id="3" name="Content Placeholder 2"/>
          <p:cNvSpPr>
            <a:spLocks noGrp="1"/>
          </p:cNvSpPr>
          <p:nvPr>
            <p:ph idx="1"/>
          </p:nvPr>
        </p:nvSpPr>
        <p:spPr>
          <a:xfrm>
            <a:off x="0" y="1600200"/>
            <a:ext cx="4860032" cy="5069160"/>
          </a:xfrm>
        </p:spPr>
        <p:txBody>
          <a:bodyPr>
            <a:normAutofit fontScale="85000" lnSpcReduction="20000"/>
          </a:bodyPr>
          <a:lstStyle/>
          <a:p>
            <a:r>
              <a:rPr lang="en-GB" i="1" dirty="0" smtClean="0">
                <a:solidFill>
                  <a:schemeClr val="bg1"/>
                </a:solidFill>
              </a:rPr>
              <a:t>On the Nature of Man </a:t>
            </a:r>
            <a:r>
              <a:rPr lang="en-GB" dirty="0" smtClean="0">
                <a:solidFill>
                  <a:schemeClr val="bg1"/>
                </a:solidFill>
              </a:rPr>
              <a:t>names these fluids as yellow, bile, black bile, blood and phlegm.</a:t>
            </a:r>
          </a:p>
          <a:p>
            <a:endParaRPr lang="en-GB" sz="1200" i="1" dirty="0">
              <a:solidFill>
                <a:schemeClr val="bg1"/>
              </a:solidFill>
            </a:endParaRPr>
          </a:p>
          <a:p>
            <a:r>
              <a:rPr lang="en-GB" dirty="0" smtClean="0">
                <a:solidFill>
                  <a:schemeClr val="bg1"/>
                </a:solidFill>
              </a:rPr>
              <a:t>Other Hippocratic texts mention phlegm, bile, water and blood.</a:t>
            </a:r>
          </a:p>
          <a:p>
            <a:endParaRPr lang="en-GB" sz="1200" dirty="0">
              <a:solidFill>
                <a:schemeClr val="bg1"/>
              </a:solidFill>
            </a:endParaRPr>
          </a:p>
          <a:p>
            <a:r>
              <a:rPr lang="en-GB" dirty="0" smtClean="0">
                <a:solidFill>
                  <a:schemeClr val="bg1"/>
                </a:solidFill>
              </a:rPr>
              <a:t>Health required a balance in the constituents of the body, disease could be an indication that they were imbalanced. </a:t>
            </a:r>
          </a:p>
          <a:p>
            <a:endParaRPr lang="en-GB" sz="1200" dirty="0">
              <a:solidFill>
                <a:schemeClr val="bg1"/>
              </a:solidFill>
            </a:endParaRPr>
          </a:p>
          <a:p>
            <a:r>
              <a:rPr lang="en-GB" dirty="0" smtClean="0">
                <a:solidFill>
                  <a:schemeClr val="bg1"/>
                </a:solidFill>
              </a:rPr>
              <a:t>Wet and dry also important notions – for example, importance of moisture to the womb and “hysteria”.</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5004048" y="2420888"/>
            <a:ext cx="3771503" cy="3675501"/>
          </a:xfrm>
          <a:prstGeom prst="rect">
            <a:avLst/>
          </a:prstGeom>
        </p:spPr>
      </p:pic>
    </p:spTree>
    <p:extLst>
      <p:ext uri="{BB962C8B-B14F-4D97-AF65-F5344CB8AC3E}">
        <p14:creationId xmlns:p14="http://schemas.microsoft.com/office/powerpoint/2010/main" val="74282828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457200" y="0"/>
            <a:ext cx="8229600" cy="980728"/>
          </a:xfrm>
        </p:spPr>
        <p:txBody>
          <a:bodyPr/>
          <a:lstStyle/>
          <a:p>
            <a:r>
              <a:rPr lang="en-GB" dirty="0" smtClean="0">
                <a:solidFill>
                  <a:schemeClr val="bg1"/>
                </a:solidFill>
              </a:rPr>
              <a:t>Doctors</a:t>
            </a:r>
            <a:endParaRPr lang="en-GB" dirty="0">
              <a:solidFill>
                <a:schemeClr val="bg1"/>
              </a:solidFill>
            </a:endParaRPr>
          </a:p>
        </p:txBody>
      </p:sp>
      <p:sp>
        <p:nvSpPr>
          <p:cNvPr id="3" name="Content Placeholder 2"/>
          <p:cNvSpPr>
            <a:spLocks noGrp="1"/>
          </p:cNvSpPr>
          <p:nvPr>
            <p:ph idx="1"/>
          </p:nvPr>
        </p:nvSpPr>
        <p:spPr>
          <a:xfrm>
            <a:off x="179512" y="1268760"/>
            <a:ext cx="8784976" cy="5589240"/>
          </a:xfrm>
        </p:spPr>
        <p:txBody>
          <a:bodyPr>
            <a:normAutofit/>
          </a:bodyPr>
          <a:lstStyle/>
          <a:p>
            <a:r>
              <a:rPr lang="en-GB" dirty="0" smtClean="0">
                <a:solidFill>
                  <a:schemeClr val="bg1"/>
                </a:solidFill>
              </a:rPr>
              <a:t>Many of the rural poor, living or working on the land, may not have often utilised the services of a “doctor” (</a:t>
            </a:r>
            <a:r>
              <a:rPr lang="el-GR" dirty="0" smtClean="0">
                <a:solidFill>
                  <a:schemeClr val="bg1"/>
                </a:solidFill>
              </a:rPr>
              <a:t>ἱατρός</a:t>
            </a:r>
            <a:r>
              <a:rPr lang="en-GB" dirty="0" smtClean="0">
                <a:solidFill>
                  <a:schemeClr val="bg1"/>
                </a:solidFill>
              </a:rPr>
              <a:t>).</a:t>
            </a:r>
          </a:p>
          <a:p>
            <a:endParaRPr lang="en-GB" sz="500" dirty="0">
              <a:solidFill>
                <a:schemeClr val="bg1"/>
              </a:solidFill>
            </a:endParaRPr>
          </a:p>
          <a:p>
            <a:r>
              <a:rPr lang="en-GB" dirty="0" smtClean="0">
                <a:solidFill>
                  <a:schemeClr val="bg1"/>
                </a:solidFill>
              </a:rPr>
              <a:t>Usually no “official” training required to act as a doctor – some classical </a:t>
            </a:r>
            <a:r>
              <a:rPr lang="en-GB" i="1" dirty="0" smtClean="0">
                <a:solidFill>
                  <a:schemeClr val="bg1"/>
                </a:solidFill>
              </a:rPr>
              <a:t>polies </a:t>
            </a:r>
            <a:r>
              <a:rPr lang="en-GB" dirty="0" smtClean="0">
                <a:solidFill>
                  <a:schemeClr val="bg1"/>
                </a:solidFill>
              </a:rPr>
              <a:t>did attempt to entice a doctor to reside in the city.</a:t>
            </a:r>
          </a:p>
          <a:p>
            <a:endParaRPr lang="en-GB" sz="500" dirty="0">
              <a:solidFill>
                <a:schemeClr val="bg1"/>
              </a:solidFill>
            </a:endParaRPr>
          </a:p>
          <a:p>
            <a:pPr marL="137160" indent="0">
              <a:buNone/>
            </a:pPr>
            <a:r>
              <a:rPr lang="en-GB" dirty="0">
                <a:solidFill>
                  <a:schemeClr val="bg1"/>
                </a:solidFill>
              </a:rPr>
              <a:t>“He conferred citizenship on all who practised medicine at Rome, and on all teachers of the liberal arts, to make them more desirous of living in the city and to induce others to resort to it.” – </a:t>
            </a:r>
            <a:r>
              <a:rPr lang="en-GB" b="1" dirty="0">
                <a:solidFill>
                  <a:schemeClr val="bg1"/>
                </a:solidFill>
              </a:rPr>
              <a:t>Suetonius </a:t>
            </a:r>
            <a:r>
              <a:rPr lang="en-GB" b="1" i="1" dirty="0" err="1">
                <a:solidFill>
                  <a:schemeClr val="bg1"/>
                </a:solidFill>
              </a:rPr>
              <a:t>Divus</a:t>
            </a:r>
            <a:r>
              <a:rPr lang="en-GB" b="1" i="1" dirty="0">
                <a:solidFill>
                  <a:schemeClr val="bg1"/>
                </a:solidFill>
              </a:rPr>
              <a:t> Julius </a:t>
            </a:r>
            <a:r>
              <a:rPr lang="en-GB" b="1" dirty="0">
                <a:solidFill>
                  <a:schemeClr val="bg1"/>
                </a:solidFill>
              </a:rPr>
              <a:t>42.1</a:t>
            </a:r>
            <a:r>
              <a:rPr lang="en-GB" dirty="0">
                <a:solidFill>
                  <a:schemeClr val="bg1"/>
                </a:solidFill>
              </a:rPr>
              <a:t>.</a:t>
            </a:r>
          </a:p>
          <a:p>
            <a:pPr marL="137160" indent="0">
              <a:buNone/>
            </a:pPr>
            <a:endParaRPr lang="en-GB" dirty="0" smtClean="0">
              <a:solidFill>
                <a:schemeClr val="bg1"/>
              </a:solidFill>
            </a:endParaRPr>
          </a:p>
          <a:p>
            <a:pPr marL="137160" indent="0">
              <a:buNone/>
            </a:pPr>
            <a:endParaRPr lang="en-GB" sz="600"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46394729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7504" y="188640"/>
            <a:ext cx="8856984" cy="6124754"/>
          </a:xfrm>
          <a:prstGeom prst="rect">
            <a:avLst/>
          </a:prstGeom>
        </p:spPr>
        <p:txBody>
          <a:bodyPr wrap="square">
            <a:spAutoFit/>
          </a:bodyPr>
          <a:lstStyle/>
          <a:p>
            <a:pPr marL="137160" indent="0">
              <a:buNone/>
            </a:pPr>
            <a:r>
              <a:rPr lang="en-GB" sz="2800" dirty="0">
                <a:solidFill>
                  <a:schemeClr val="bg1"/>
                </a:solidFill>
              </a:rPr>
              <a:t>“It is in trends of this description that the medical art first took its rise; though </a:t>
            </a:r>
            <a:r>
              <a:rPr lang="en-GB" sz="2800" b="1" dirty="0">
                <a:solidFill>
                  <a:schemeClr val="bg1"/>
                </a:solidFill>
              </a:rPr>
              <a:t>it was originally intended, no doubt, by Nature, that our only remedies should be those which universally exist, are everywhere to be found</a:t>
            </a:r>
            <a:r>
              <a:rPr lang="en-GB" sz="2800" dirty="0">
                <a:solidFill>
                  <a:schemeClr val="bg1"/>
                </a:solidFill>
              </a:rPr>
              <a:t>… But at a later period the deceitful character of mankind, </a:t>
            </a:r>
            <a:r>
              <a:rPr lang="en-GB" sz="2800" b="1" dirty="0">
                <a:solidFill>
                  <a:schemeClr val="bg1"/>
                </a:solidFill>
              </a:rPr>
              <a:t>combined with an ingenuity prompted by shameless gain</a:t>
            </a:r>
            <a:r>
              <a:rPr lang="en-GB" sz="2800" dirty="0">
                <a:solidFill>
                  <a:schemeClr val="bg1"/>
                </a:solidFill>
              </a:rPr>
              <a:t>… in which each one of us is promised an extension of his life… that is, </a:t>
            </a:r>
            <a:r>
              <a:rPr lang="en-GB" sz="2800" b="1" dirty="0">
                <a:solidFill>
                  <a:schemeClr val="bg1"/>
                </a:solidFill>
              </a:rPr>
              <a:t>if he will pay for it</a:t>
            </a:r>
            <a:r>
              <a:rPr lang="en-GB" sz="2800" dirty="0">
                <a:solidFill>
                  <a:schemeClr val="bg1"/>
                </a:solidFill>
              </a:rPr>
              <a:t>. </a:t>
            </a:r>
            <a:r>
              <a:rPr lang="en-GB" sz="2800" b="1" dirty="0">
                <a:solidFill>
                  <a:schemeClr val="bg1"/>
                </a:solidFill>
              </a:rPr>
              <a:t>Compositions and mixtures of an inexplicable nature at once have their praises sung, and the products of Arabia and India are held in unrestrained admiration in the very midst</a:t>
            </a:r>
            <a:r>
              <a:rPr lang="en-GB" sz="2800" dirty="0">
                <a:solidFill>
                  <a:schemeClr val="bg1"/>
                </a:solidFill>
              </a:rPr>
              <a:t>… the real remedies are to be found upon the tables of the very poorest man among us.” – </a:t>
            </a:r>
            <a:r>
              <a:rPr lang="en-GB" sz="2800" b="1" dirty="0">
                <a:solidFill>
                  <a:schemeClr val="bg1"/>
                </a:solidFill>
              </a:rPr>
              <a:t>Pliny </a:t>
            </a:r>
            <a:r>
              <a:rPr lang="en-GB" sz="2800" b="1" i="1" dirty="0" smtClean="0">
                <a:solidFill>
                  <a:schemeClr val="bg1"/>
                </a:solidFill>
              </a:rPr>
              <a:t>NH </a:t>
            </a:r>
            <a:r>
              <a:rPr lang="en-GB" sz="2800" b="1" dirty="0">
                <a:solidFill>
                  <a:schemeClr val="bg1"/>
                </a:solidFill>
              </a:rPr>
              <a:t>24.1.4-5</a:t>
            </a:r>
            <a:r>
              <a:rPr lang="en-GB" sz="2800" dirty="0">
                <a:solidFill>
                  <a:schemeClr val="bg1"/>
                </a:solidFill>
              </a:rPr>
              <a:t>.</a:t>
            </a:r>
          </a:p>
        </p:txBody>
      </p:sp>
    </p:spTree>
    <p:extLst>
      <p:ext uri="{BB962C8B-B14F-4D97-AF65-F5344CB8AC3E}">
        <p14:creationId xmlns:p14="http://schemas.microsoft.com/office/powerpoint/2010/main" val="95274063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23"/>
            <a:ext cx="8229600" cy="1143000"/>
          </a:xfrm>
        </p:spPr>
        <p:txBody>
          <a:bodyPr/>
          <a:lstStyle/>
          <a:p>
            <a:r>
              <a:rPr lang="en-GB" dirty="0" smtClean="0">
                <a:solidFill>
                  <a:schemeClr val="bg1"/>
                </a:solidFill>
              </a:rPr>
              <a:t>Medicine at Alexandria</a:t>
            </a:r>
            <a:endParaRPr lang="en-GB" dirty="0">
              <a:solidFill>
                <a:schemeClr val="bg1"/>
              </a:solidFill>
            </a:endParaRPr>
          </a:p>
        </p:txBody>
      </p:sp>
      <p:sp>
        <p:nvSpPr>
          <p:cNvPr id="3" name="Content Placeholder 2"/>
          <p:cNvSpPr>
            <a:spLocks noGrp="1"/>
          </p:cNvSpPr>
          <p:nvPr>
            <p:ph idx="1"/>
          </p:nvPr>
        </p:nvSpPr>
        <p:spPr>
          <a:xfrm>
            <a:off x="80099" y="1059971"/>
            <a:ext cx="8983802" cy="3556992"/>
          </a:xfrm>
        </p:spPr>
        <p:txBody>
          <a:bodyPr>
            <a:normAutofit fontScale="85000" lnSpcReduction="20000"/>
          </a:bodyPr>
          <a:lstStyle/>
          <a:p>
            <a:r>
              <a:rPr lang="en-GB" dirty="0" smtClean="0">
                <a:solidFill>
                  <a:schemeClr val="bg1"/>
                </a:solidFill>
              </a:rPr>
              <a:t>Alexandria as a major centre of culture and learning, including medicine. </a:t>
            </a:r>
          </a:p>
          <a:p>
            <a:endParaRPr lang="en-GB" sz="400" dirty="0">
              <a:solidFill>
                <a:schemeClr val="bg1"/>
              </a:solidFill>
            </a:endParaRPr>
          </a:p>
          <a:p>
            <a:r>
              <a:rPr lang="en-GB" dirty="0" smtClean="0">
                <a:solidFill>
                  <a:schemeClr val="bg1"/>
                </a:solidFill>
              </a:rPr>
              <a:t>Famous doctors – </a:t>
            </a:r>
            <a:r>
              <a:rPr lang="en-GB" dirty="0" err="1" smtClean="0">
                <a:solidFill>
                  <a:schemeClr val="bg1"/>
                </a:solidFill>
              </a:rPr>
              <a:t>Herophilus</a:t>
            </a:r>
            <a:r>
              <a:rPr lang="en-GB" dirty="0" smtClean="0">
                <a:solidFill>
                  <a:schemeClr val="bg1"/>
                </a:solidFill>
              </a:rPr>
              <a:t> of Chalcedon and </a:t>
            </a:r>
            <a:r>
              <a:rPr lang="en-GB" dirty="0" err="1" smtClean="0">
                <a:solidFill>
                  <a:schemeClr val="bg1"/>
                </a:solidFill>
              </a:rPr>
              <a:t>Erasistratus</a:t>
            </a:r>
            <a:r>
              <a:rPr lang="en-GB" dirty="0" smtClean="0">
                <a:solidFill>
                  <a:schemeClr val="bg1"/>
                </a:solidFill>
              </a:rPr>
              <a:t> of </a:t>
            </a:r>
            <a:r>
              <a:rPr lang="en-GB" dirty="0" err="1" smtClean="0">
                <a:solidFill>
                  <a:schemeClr val="bg1"/>
                </a:solidFill>
              </a:rPr>
              <a:t>Ceos</a:t>
            </a:r>
            <a:r>
              <a:rPr lang="en-GB" dirty="0" smtClean="0">
                <a:solidFill>
                  <a:schemeClr val="bg1"/>
                </a:solidFill>
              </a:rPr>
              <a:t>.</a:t>
            </a:r>
          </a:p>
          <a:p>
            <a:endParaRPr lang="en-GB" sz="400" dirty="0">
              <a:solidFill>
                <a:schemeClr val="bg1"/>
              </a:solidFill>
            </a:endParaRPr>
          </a:p>
          <a:p>
            <a:r>
              <a:rPr lang="en-GB" dirty="0" err="1" smtClean="0">
                <a:solidFill>
                  <a:schemeClr val="bg1"/>
                </a:solidFill>
              </a:rPr>
              <a:t>Herophilus</a:t>
            </a:r>
            <a:r>
              <a:rPr lang="en-GB" dirty="0" smtClean="0">
                <a:solidFill>
                  <a:schemeClr val="bg1"/>
                </a:solidFill>
              </a:rPr>
              <a:t> correctly identified the brain as the base of intellect and centre of nervous system (contra Aristotle); gave first detailed description of the human liver; studied the pulse.</a:t>
            </a:r>
          </a:p>
          <a:p>
            <a:endParaRPr lang="en-GB" sz="400" dirty="0">
              <a:solidFill>
                <a:schemeClr val="bg1"/>
              </a:solidFill>
            </a:endParaRPr>
          </a:p>
          <a:p>
            <a:r>
              <a:rPr lang="en-GB" dirty="0" err="1" smtClean="0">
                <a:solidFill>
                  <a:schemeClr val="bg1"/>
                </a:solidFill>
              </a:rPr>
              <a:t>Erasistratus</a:t>
            </a:r>
            <a:r>
              <a:rPr lang="en-GB" dirty="0" smtClean="0">
                <a:solidFill>
                  <a:schemeClr val="bg1"/>
                </a:solidFill>
              </a:rPr>
              <a:t> studied the valves of the heart, arteries carrying </a:t>
            </a:r>
            <a:r>
              <a:rPr lang="en-GB" i="1" dirty="0" err="1" smtClean="0">
                <a:solidFill>
                  <a:schemeClr val="bg1"/>
                </a:solidFill>
              </a:rPr>
              <a:t>pneuma</a:t>
            </a:r>
            <a:r>
              <a:rPr lang="en-GB" dirty="0" smtClean="0">
                <a:solidFill>
                  <a:schemeClr val="bg1"/>
                </a:solidFill>
              </a:rPr>
              <a:t> (breath) and the veins carrying blood.</a:t>
            </a:r>
            <a:endParaRPr lang="en-GB" dirty="0">
              <a:solidFill>
                <a:schemeClr val="bg1"/>
              </a:solidFill>
            </a:endParaRPr>
          </a:p>
        </p:txBody>
      </p:sp>
      <p:sp>
        <p:nvSpPr>
          <p:cNvPr id="4" name="Rectangle 3"/>
          <p:cNvSpPr/>
          <p:nvPr/>
        </p:nvSpPr>
        <p:spPr>
          <a:xfrm>
            <a:off x="0" y="4533010"/>
            <a:ext cx="9144000" cy="2246769"/>
          </a:xfrm>
          <a:prstGeom prst="rect">
            <a:avLst/>
          </a:prstGeom>
        </p:spPr>
        <p:txBody>
          <a:bodyPr wrap="square">
            <a:spAutoFit/>
          </a:bodyPr>
          <a:lstStyle/>
          <a:p>
            <a:pPr marL="137160" indent="0">
              <a:buNone/>
            </a:pPr>
            <a:r>
              <a:rPr lang="en-GB" sz="2000" dirty="0">
                <a:solidFill>
                  <a:schemeClr val="bg1"/>
                </a:solidFill>
              </a:rPr>
              <a:t>“I have heard that the ancient Greeks wore a ring on the finger of the left hand which is next to the little finger. They say, too, that the Roman men commonly wore their rings in that way. </a:t>
            </a:r>
            <a:r>
              <a:rPr lang="en-GB" sz="2000" b="1" dirty="0" err="1">
                <a:solidFill>
                  <a:schemeClr val="bg1"/>
                </a:solidFill>
              </a:rPr>
              <a:t>Apion</a:t>
            </a:r>
            <a:r>
              <a:rPr lang="en-GB" sz="2000" b="1" dirty="0">
                <a:solidFill>
                  <a:schemeClr val="bg1"/>
                </a:solidFill>
              </a:rPr>
              <a:t> in his </a:t>
            </a:r>
            <a:r>
              <a:rPr lang="en-GB" sz="2000" b="1" i="1" dirty="0">
                <a:solidFill>
                  <a:schemeClr val="bg1"/>
                </a:solidFill>
              </a:rPr>
              <a:t>Egyptian History</a:t>
            </a:r>
            <a:r>
              <a:rPr lang="en-GB" sz="2000" b="1" dirty="0">
                <a:solidFill>
                  <a:schemeClr val="bg1"/>
                </a:solidFill>
              </a:rPr>
              <a:t> says that the reason for this practice is, that upon cutting into and opening human bodies, a custom in Egypt which the Greeks call </a:t>
            </a:r>
            <a:r>
              <a:rPr lang="en-GB" sz="2000" b="1" dirty="0" err="1">
                <a:solidFill>
                  <a:schemeClr val="bg1"/>
                </a:solidFill>
              </a:rPr>
              <a:t>ἀν</a:t>
            </a:r>
            <a:r>
              <a:rPr lang="en-GB" sz="2000" b="1" dirty="0">
                <a:solidFill>
                  <a:schemeClr val="bg1"/>
                </a:solidFill>
              </a:rPr>
              <a:t>ατομαί, or "dissection," </a:t>
            </a:r>
            <a:r>
              <a:rPr lang="en-GB" sz="2000" dirty="0">
                <a:solidFill>
                  <a:schemeClr val="bg1"/>
                </a:solidFill>
              </a:rPr>
              <a:t>it was found that a very fine nerve proceeded from that finger alone of which we have spoken, and made its way to the human heart…” – </a:t>
            </a:r>
            <a:r>
              <a:rPr lang="en-GB" sz="2000" b="1" dirty="0" smtClean="0">
                <a:solidFill>
                  <a:schemeClr val="bg1"/>
                </a:solidFill>
              </a:rPr>
              <a:t>Aul. </a:t>
            </a:r>
            <a:r>
              <a:rPr lang="en-GB" sz="2000" b="1" dirty="0" err="1" smtClean="0">
                <a:solidFill>
                  <a:schemeClr val="bg1"/>
                </a:solidFill>
              </a:rPr>
              <a:t>Gell</a:t>
            </a:r>
            <a:r>
              <a:rPr lang="en-GB" sz="2000" b="1" dirty="0" smtClean="0">
                <a:solidFill>
                  <a:schemeClr val="bg1"/>
                </a:solidFill>
              </a:rPr>
              <a:t>. 10.10</a:t>
            </a:r>
            <a:r>
              <a:rPr lang="en-GB" sz="2000" i="1" dirty="0">
                <a:solidFill>
                  <a:schemeClr val="bg1"/>
                </a:solidFill>
              </a:rPr>
              <a:t>.</a:t>
            </a:r>
            <a:endParaRPr lang="en-GB" sz="2000" dirty="0">
              <a:solidFill>
                <a:schemeClr val="bg1"/>
              </a:solidFill>
            </a:endParaRPr>
          </a:p>
        </p:txBody>
      </p:sp>
    </p:spTree>
    <p:extLst>
      <p:ext uri="{BB962C8B-B14F-4D97-AF65-F5344CB8AC3E}">
        <p14:creationId xmlns:p14="http://schemas.microsoft.com/office/powerpoint/2010/main" val="89957336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404664"/>
            <a:ext cx="8712968" cy="5904696"/>
          </a:xfrm>
        </p:spPr>
        <p:txBody>
          <a:bodyPr/>
          <a:lstStyle/>
          <a:p>
            <a:pPr>
              <a:buNone/>
            </a:pPr>
            <a:endParaRPr lang="en-GB" dirty="0" smtClean="0"/>
          </a:p>
          <a:p>
            <a:pPr>
              <a:buNone/>
            </a:pPr>
            <a:endParaRPr lang="en-GB" dirty="0" smtClean="0"/>
          </a:p>
          <a:p>
            <a:pPr>
              <a:buNone/>
            </a:pPr>
            <a:endParaRPr lang="en-GB" dirty="0" smtClean="0"/>
          </a:p>
          <a:p>
            <a:pPr>
              <a:buNone/>
            </a:pPr>
            <a:endParaRPr lang="en-GB" dirty="0" smtClean="0"/>
          </a:p>
          <a:p>
            <a:pPr algn="ctr">
              <a:buNone/>
            </a:pPr>
            <a:r>
              <a:rPr lang="en-GB" sz="6000" b="1" dirty="0" smtClean="0">
                <a:solidFill>
                  <a:schemeClr val="bg1"/>
                </a:solidFill>
              </a:rPr>
              <a:t>Roman Medicine</a:t>
            </a:r>
            <a:endParaRPr lang="en-GB" sz="6000" b="1" dirty="0">
              <a:solidFill>
                <a:schemeClr val="bg1"/>
              </a:solidFill>
            </a:endParaRPr>
          </a:p>
        </p:txBody>
      </p:sp>
    </p:spTree>
    <p:extLst>
      <p:ext uri="{BB962C8B-B14F-4D97-AF65-F5344CB8AC3E}">
        <p14:creationId xmlns:p14="http://schemas.microsoft.com/office/powerpoint/2010/main" val="3922894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88640"/>
            <a:ext cx="9144000" cy="6669360"/>
          </a:xfrm>
        </p:spPr>
        <p:txBody>
          <a:bodyPr>
            <a:normAutofit fontScale="85000" lnSpcReduction="20000"/>
          </a:bodyPr>
          <a:lstStyle/>
          <a:p>
            <a:r>
              <a:rPr lang="en-GB" dirty="0" smtClean="0">
                <a:solidFill>
                  <a:schemeClr val="bg1"/>
                </a:solidFill>
              </a:rPr>
              <a:t>Frequent moralising contrast between traditional simplicity and constancy, and new, novel and innovative foreign medicines. </a:t>
            </a:r>
          </a:p>
          <a:p>
            <a:endParaRPr lang="en-GB" sz="500" dirty="0">
              <a:solidFill>
                <a:schemeClr val="bg1"/>
              </a:solidFill>
            </a:endParaRPr>
          </a:p>
          <a:p>
            <a:r>
              <a:rPr lang="en-GB" dirty="0">
                <a:solidFill>
                  <a:schemeClr val="bg1"/>
                </a:solidFill>
              </a:rPr>
              <a:t>Pliny the Elder </a:t>
            </a:r>
            <a:r>
              <a:rPr lang="en-GB" dirty="0" smtClean="0">
                <a:solidFill>
                  <a:schemeClr val="bg1"/>
                </a:solidFill>
              </a:rPr>
              <a:t>there </a:t>
            </a:r>
            <a:r>
              <a:rPr lang="en-GB" dirty="0">
                <a:solidFill>
                  <a:schemeClr val="bg1"/>
                </a:solidFill>
              </a:rPr>
              <a:t>were no doctors (</a:t>
            </a:r>
            <a:r>
              <a:rPr lang="en-GB" i="1" dirty="0" err="1">
                <a:solidFill>
                  <a:schemeClr val="bg1"/>
                </a:solidFill>
              </a:rPr>
              <a:t>medici</a:t>
            </a:r>
            <a:r>
              <a:rPr lang="en-GB" dirty="0">
                <a:solidFill>
                  <a:schemeClr val="bg1"/>
                </a:solidFill>
              </a:rPr>
              <a:t>) in Rome until </a:t>
            </a:r>
            <a:r>
              <a:rPr lang="en-GB" dirty="0" err="1">
                <a:solidFill>
                  <a:schemeClr val="bg1"/>
                </a:solidFill>
              </a:rPr>
              <a:t>Archagathus</a:t>
            </a:r>
            <a:r>
              <a:rPr lang="en-GB" dirty="0">
                <a:solidFill>
                  <a:schemeClr val="bg1"/>
                </a:solidFill>
              </a:rPr>
              <a:t> arrived in Rome in 219 </a:t>
            </a:r>
            <a:r>
              <a:rPr lang="en-GB" dirty="0" smtClean="0">
                <a:solidFill>
                  <a:schemeClr val="bg1"/>
                </a:solidFill>
              </a:rPr>
              <a:t>BC</a:t>
            </a:r>
            <a:r>
              <a:rPr lang="en-GB" dirty="0">
                <a:solidFill>
                  <a:schemeClr val="bg1"/>
                </a:solidFill>
              </a:rPr>
              <a:t>:</a:t>
            </a:r>
            <a:endParaRPr lang="en-GB" dirty="0" smtClean="0">
              <a:solidFill>
                <a:schemeClr val="bg1"/>
              </a:solidFill>
            </a:endParaRPr>
          </a:p>
          <a:p>
            <a:pPr marL="137160" indent="0">
              <a:buNone/>
            </a:pPr>
            <a:endParaRPr lang="en-GB" sz="500" dirty="0">
              <a:solidFill>
                <a:schemeClr val="bg1"/>
              </a:solidFill>
            </a:endParaRPr>
          </a:p>
          <a:p>
            <a:pPr marL="137160" indent="0">
              <a:buNone/>
            </a:pPr>
            <a:r>
              <a:rPr lang="en-GB" dirty="0" smtClean="0">
                <a:solidFill>
                  <a:schemeClr val="bg1"/>
                </a:solidFill>
              </a:rPr>
              <a:t>“…on </a:t>
            </a:r>
            <a:r>
              <a:rPr lang="en-GB" dirty="0">
                <a:solidFill>
                  <a:schemeClr val="bg1"/>
                </a:solidFill>
              </a:rPr>
              <a:t>his arrival he was greatly welcomed at first, but that soon afterwards, from the cruelty displayed by him in cutting and searing his patients, he acquired the new name of "</a:t>
            </a:r>
            <a:r>
              <a:rPr lang="en-GB" dirty="0" err="1">
                <a:solidFill>
                  <a:schemeClr val="bg1"/>
                </a:solidFill>
              </a:rPr>
              <a:t>Carnifex</a:t>
            </a:r>
            <a:r>
              <a:rPr lang="en-GB" dirty="0" smtClean="0">
                <a:solidFill>
                  <a:schemeClr val="bg1"/>
                </a:solidFill>
              </a:rPr>
              <a:t>,“ </a:t>
            </a:r>
            <a:r>
              <a:rPr lang="en-GB" dirty="0">
                <a:solidFill>
                  <a:schemeClr val="bg1"/>
                </a:solidFill>
              </a:rPr>
              <a:t>(</a:t>
            </a:r>
            <a:r>
              <a:rPr lang="en-GB" dirty="0" smtClean="0">
                <a:solidFill>
                  <a:schemeClr val="bg1"/>
                </a:solidFill>
              </a:rPr>
              <a:t>Executioner)</a:t>
            </a:r>
            <a:r>
              <a:rPr lang="en-GB" baseline="30000" dirty="0" smtClean="0">
                <a:solidFill>
                  <a:schemeClr val="bg1"/>
                </a:solidFill>
              </a:rPr>
              <a:t> </a:t>
            </a:r>
            <a:r>
              <a:rPr lang="en-GB" dirty="0" smtClean="0">
                <a:solidFill>
                  <a:schemeClr val="bg1"/>
                </a:solidFill>
              </a:rPr>
              <a:t>and </a:t>
            </a:r>
            <a:r>
              <a:rPr lang="en-GB" dirty="0">
                <a:solidFill>
                  <a:schemeClr val="bg1"/>
                </a:solidFill>
              </a:rPr>
              <a:t>brought his art and physicians in general into </a:t>
            </a:r>
            <a:r>
              <a:rPr lang="en-GB" dirty="0" smtClean="0">
                <a:solidFill>
                  <a:schemeClr val="bg1"/>
                </a:solidFill>
              </a:rPr>
              <a:t>great </a:t>
            </a:r>
            <a:r>
              <a:rPr lang="en-GB" dirty="0">
                <a:solidFill>
                  <a:schemeClr val="bg1"/>
                </a:solidFill>
              </a:rPr>
              <a:t>disrepute.” - (</a:t>
            </a:r>
            <a:r>
              <a:rPr lang="en-GB" b="1" i="1" dirty="0">
                <a:solidFill>
                  <a:schemeClr val="bg1"/>
                </a:solidFill>
              </a:rPr>
              <a:t>NH</a:t>
            </a:r>
            <a:r>
              <a:rPr lang="en-GB" b="1" dirty="0">
                <a:solidFill>
                  <a:schemeClr val="bg1"/>
                </a:solidFill>
              </a:rPr>
              <a:t> 29.6.12-13</a:t>
            </a:r>
            <a:r>
              <a:rPr lang="en-GB" dirty="0" smtClean="0">
                <a:solidFill>
                  <a:schemeClr val="bg1"/>
                </a:solidFill>
              </a:rPr>
              <a:t>). </a:t>
            </a:r>
          </a:p>
          <a:p>
            <a:pPr marL="137160" indent="0">
              <a:buNone/>
            </a:pPr>
            <a:endParaRPr lang="en-GB" sz="500" dirty="0">
              <a:solidFill>
                <a:schemeClr val="bg1"/>
              </a:solidFill>
            </a:endParaRPr>
          </a:p>
          <a:p>
            <a:pPr marL="137160" indent="0">
              <a:buNone/>
            </a:pPr>
            <a:r>
              <a:rPr lang="en-GB" dirty="0" smtClean="0">
                <a:solidFill>
                  <a:schemeClr val="bg1"/>
                </a:solidFill>
              </a:rPr>
              <a:t>“</a:t>
            </a:r>
            <a:r>
              <a:rPr lang="en-GB" dirty="0">
                <a:solidFill>
                  <a:schemeClr val="bg1"/>
                </a:solidFill>
              </a:rPr>
              <a:t>It was not only Greek philosophers that he hated, but he was also suspicious of Greeks who practised medicine at Rome</a:t>
            </a:r>
            <a:r>
              <a:rPr lang="en-GB" dirty="0" smtClean="0">
                <a:solidFill>
                  <a:schemeClr val="bg1"/>
                </a:solidFill>
              </a:rPr>
              <a:t>.</a:t>
            </a:r>
            <a:r>
              <a:rPr lang="en-GB" dirty="0">
                <a:solidFill>
                  <a:schemeClr val="bg1"/>
                </a:solidFill>
              </a:rPr>
              <a:t> He had heard, it would seem, of Hippocrates' reply when the Great King of Persia consulted </a:t>
            </a:r>
            <a:r>
              <a:rPr lang="en-GB" dirty="0" smtClean="0">
                <a:solidFill>
                  <a:schemeClr val="bg1"/>
                </a:solidFill>
              </a:rPr>
              <a:t>him… </a:t>
            </a:r>
            <a:r>
              <a:rPr lang="en-GB" dirty="0">
                <a:solidFill>
                  <a:schemeClr val="bg1"/>
                </a:solidFill>
              </a:rPr>
              <a:t>He said all Greek physicians had taken a similar </a:t>
            </a:r>
            <a:r>
              <a:rPr lang="en-GB" dirty="0" smtClean="0">
                <a:solidFill>
                  <a:schemeClr val="bg1"/>
                </a:solidFill>
              </a:rPr>
              <a:t>oath… </a:t>
            </a:r>
            <a:r>
              <a:rPr lang="en-GB" dirty="0">
                <a:solidFill>
                  <a:schemeClr val="bg1"/>
                </a:solidFill>
              </a:rPr>
              <a:t>He himself, he said, had written a book of recipes, which he followed in the treatment and regimen of any who were sick in his family. He never required his patients to fast, but fed them on greens, on bits of duck, pigeon, or hare. Such a diet, he said, was light and good for sick people, except that it often causes dreams</a:t>
            </a:r>
            <a:r>
              <a:rPr lang="en-GB" dirty="0" smtClean="0">
                <a:solidFill>
                  <a:schemeClr val="bg1"/>
                </a:solidFill>
              </a:rPr>
              <a:t>.” </a:t>
            </a:r>
            <a:r>
              <a:rPr lang="en-GB" b="1" dirty="0" smtClean="0">
                <a:solidFill>
                  <a:schemeClr val="bg1"/>
                </a:solidFill>
              </a:rPr>
              <a:t>Plutarch </a:t>
            </a:r>
            <a:r>
              <a:rPr lang="en-GB" b="1" i="1" dirty="0" smtClean="0">
                <a:solidFill>
                  <a:schemeClr val="bg1"/>
                </a:solidFill>
              </a:rPr>
              <a:t>Life of Cato the Elder </a:t>
            </a:r>
            <a:r>
              <a:rPr lang="en-GB" b="1" dirty="0" smtClean="0">
                <a:solidFill>
                  <a:schemeClr val="bg1"/>
                </a:solidFill>
              </a:rPr>
              <a:t>2</a:t>
            </a:r>
            <a:r>
              <a:rPr lang="en-GB" dirty="0" smtClean="0">
                <a:solidFill>
                  <a:schemeClr val="bg1"/>
                </a:solidFill>
              </a:rPr>
              <a:t>3.</a:t>
            </a:r>
            <a:endParaRPr lang="en-GB"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27817247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332656"/>
            <a:ext cx="8640960" cy="5976704"/>
          </a:xfrm>
        </p:spPr>
        <p:txBody>
          <a:bodyPr>
            <a:noAutofit/>
          </a:bodyPr>
          <a:lstStyle/>
          <a:p>
            <a:pPr marL="137160" indent="0">
              <a:buNone/>
            </a:pPr>
            <a:r>
              <a:rPr lang="en-GB" sz="3600" dirty="0" smtClean="0">
                <a:solidFill>
                  <a:schemeClr val="bg1"/>
                </a:solidFill>
              </a:rPr>
              <a:t>“The cabbage is the most outstanding of vegetables. It can be eaten cooked or raw, dip in vinegar. It is wonderful for digestion, and makes a good bowel movement; the urine [after eating cabbage] is good for everything… If you want to purge, the patient should not have dinner the day before, and in the morning – still fasting – give ground-up cabbage and a third pint of water.”- </a:t>
            </a:r>
            <a:r>
              <a:rPr lang="en-GB" sz="3600" b="1" dirty="0" smtClean="0">
                <a:solidFill>
                  <a:schemeClr val="bg1"/>
                </a:solidFill>
              </a:rPr>
              <a:t>Cato </a:t>
            </a:r>
            <a:r>
              <a:rPr lang="en-GB" sz="3600" b="1" i="1" dirty="0" smtClean="0">
                <a:solidFill>
                  <a:schemeClr val="bg1"/>
                </a:solidFill>
              </a:rPr>
              <a:t>On Agriculture </a:t>
            </a:r>
            <a:r>
              <a:rPr lang="en-GB" sz="3600" b="1" dirty="0" smtClean="0">
                <a:solidFill>
                  <a:schemeClr val="bg1"/>
                </a:solidFill>
              </a:rPr>
              <a:t>156.1, 157.12</a:t>
            </a:r>
            <a:r>
              <a:rPr lang="en-GB" sz="3600" dirty="0" smtClean="0">
                <a:solidFill>
                  <a:schemeClr val="bg1"/>
                </a:solidFill>
              </a:rPr>
              <a:t>.</a:t>
            </a:r>
            <a:endParaRPr lang="en-GB" sz="3600" dirty="0">
              <a:solidFill>
                <a:schemeClr val="bg1"/>
              </a:solidFill>
            </a:endParaRPr>
          </a:p>
        </p:txBody>
      </p:sp>
    </p:spTree>
    <p:extLst>
      <p:ext uri="{BB962C8B-B14F-4D97-AF65-F5344CB8AC3E}">
        <p14:creationId xmlns:p14="http://schemas.microsoft.com/office/powerpoint/2010/main" val="7653856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Folk or Magical Remedies</a:t>
            </a:r>
            <a:endParaRPr lang="en-GB" dirty="0">
              <a:solidFill>
                <a:schemeClr val="bg1"/>
              </a:solidFill>
            </a:endParaRPr>
          </a:p>
        </p:txBody>
      </p:sp>
      <p:sp>
        <p:nvSpPr>
          <p:cNvPr id="3" name="Content Placeholder 2"/>
          <p:cNvSpPr>
            <a:spLocks noGrp="1"/>
          </p:cNvSpPr>
          <p:nvPr>
            <p:ph idx="1"/>
          </p:nvPr>
        </p:nvSpPr>
        <p:spPr>
          <a:xfrm>
            <a:off x="251520" y="1600200"/>
            <a:ext cx="8568952" cy="5141168"/>
          </a:xfrm>
        </p:spPr>
        <p:txBody>
          <a:bodyPr>
            <a:normAutofit fontScale="92500" lnSpcReduction="20000"/>
          </a:bodyPr>
          <a:lstStyle/>
          <a:p>
            <a:pPr marL="137160" indent="0">
              <a:buNone/>
            </a:pPr>
            <a:r>
              <a:rPr lang="en-GB" dirty="0" smtClean="0">
                <a:solidFill>
                  <a:schemeClr val="bg1"/>
                </a:solidFill>
              </a:rPr>
              <a:t>“</a:t>
            </a:r>
            <a:r>
              <a:rPr lang="en-GB" dirty="0">
                <a:solidFill>
                  <a:schemeClr val="bg1"/>
                </a:solidFill>
              </a:rPr>
              <a:t>I find it stated that </a:t>
            </a:r>
            <a:r>
              <a:rPr lang="en-GB" dirty="0" smtClean="0">
                <a:solidFill>
                  <a:schemeClr val="bg1"/>
                </a:solidFill>
              </a:rPr>
              <a:t>inflammations on the </a:t>
            </a:r>
            <a:r>
              <a:rPr lang="en-GB" dirty="0">
                <a:solidFill>
                  <a:schemeClr val="bg1"/>
                </a:solidFill>
              </a:rPr>
              <a:t>head may be cured by the patient kissing a mule's </a:t>
            </a:r>
            <a:r>
              <a:rPr lang="en-GB" dirty="0" smtClean="0">
                <a:solidFill>
                  <a:schemeClr val="bg1"/>
                </a:solidFill>
              </a:rPr>
              <a:t>nostrils… </a:t>
            </a:r>
            <a:r>
              <a:rPr lang="en-GB" dirty="0">
                <a:solidFill>
                  <a:schemeClr val="bg1"/>
                </a:solidFill>
              </a:rPr>
              <a:t>Diseases of the </a:t>
            </a:r>
            <a:r>
              <a:rPr lang="en-GB" dirty="0" smtClean="0">
                <a:solidFill>
                  <a:schemeClr val="bg1"/>
                </a:solidFill>
              </a:rPr>
              <a:t>uvula [by the tonsils] </a:t>
            </a:r>
            <a:r>
              <a:rPr lang="en-GB" dirty="0">
                <a:solidFill>
                  <a:schemeClr val="bg1"/>
                </a:solidFill>
              </a:rPr>
              <a:t>are cured with the juices of a snail pierced with a needle; the snail, however, must be then hung up in the </a:t>
            </a:r>
            <a:r>
              <a:rPr lang="en-GB" dirty="0" smtClean="0">
                <a:solidFill>
                  <a:schemeClr val="bg1"/>
                </a:solidFill>
              </a:rPr>
              <a:t>smoke… Millipedes, </a:t>
            </a:r>
            <a:r>
              <a:rPr lang="en-GB" dirty="0">
                <a:solidFill>
                  <a:schemeClr val="bg1"/>
                </a:solidFill>
              </a:rPr>
              <a:t>bruised with pigeons' dung, are taken as a gargle, with raisin wine; and they are applied, externally, with dried figs and nitre, for the purpose of soothing roughness of the </a:t>
            </a:r>
            <a:r>
              <a:rPr lang="en-GB" dirty="0" err="1" smtClean="0">
                <a:solidFill>
                  <a:schemeClr val="bg1"/>
                </a:solidFill>
              </a:rPr>
              <a:t>fauces</a:t>
            </a:r>
            <a:r>
              <a:rPr lang="en-GB" dirty="0" smtClean="0">
                <a:solidFill>
                  <a:schemeClr val="bg1"/>
                </a:solidFill>
              </a:rPr>
              <a:t> [below the mouths cavity] </a:t>
            </a:r>
            <a:r>
              <a:rPr lang="en-GB" dirty="0">
                <a:solidFill>
                  <a:schemeClr val="bg1"/>
                </a:solidFill>
              </a:rPr>
              <a:t>and </a:t>
            </a:r>
            <a:r>
              <a:rPr lang="en-GB" dirty="0" smtClean="0">
                <a:solidFill>
                  <a:schemeClr val="bg1"/>
                </a:solidFill>
              </a:rPr>
              <a:t>inflammations.” – </a:t>
            </a:r>
            <a:r>
              <a:rPr lang="en-GB" b="1" dirty="0" smtClean="0">
                <a:solidFill>
                  <a:schemeClr val="bg1"/>
                </a:solidFill>
              </a:rPr>
              <a:t>Pliny </a:t>
            </a:r>
            <a:r>
              <a:rPr lang="en-GB" b="1" i="1" dirty="0" smtClean="0">
                <a:solidFill>
                  <a:schemeClr val="bg1"/>
                </a:solidFill>
              </a:rPr>
              <a:t>Natural History </a:t>
            </a:r>
            <a:r>
              <a:rPr lang="en-GB" b="1" dirty="0" smtClean="0">
                <a:solidFill>
                  <a:schemeClr val="bg1"/>
                </a:solidFill>
              </a:rPr>
              <a:t>30.11.31-32</a:t>
            </a:r>
            <a:r>
              <a:rPr lang="en-GB" i="1" dirty="0" smtClean="0">
                <a:solidFill>
                  <a:schemeClr val="bg1"/>
                </a:solidFill>
              </a:rPr>
              <a:t>.</a:t>
            </a:r>
          </a:p>
          <a:p>
            <a:pPr marL="137160" indent="0">
              <a:buNone/>
            </a:pPr>
            <a:endParaRPr lang="en-GB" sz="1300" i="1" dirty="0">
              <a:solidFill>
                <a:schemeClr val="bg1"/>
              </a:solidFill>
            </a:endParaRPr>
          </a:p>
          <a:p>
            <a:pPr marL="137160" indent="0">
              <a:buNone/>
            </a:pPr>
            <a:r>
              <a:rPr lang="en-GB" dirty="0" smtClean="0">
                <a:solidFill>
                  <a:schemeClr val="bg1"/>
                </a:solidFill>
              </a:rPr>
              <a:t>“Any sort of dislocation may be cured by this incantation… take a green reed four to five feet in length… Begin to chant </a:t>
            </a:r>
            <a:r>
              <a:rPr lang="en-GB" i="1" dirty="0" err="1" smtClean="0">
                <a:solidFill>
                  <a:schemeClr val="bg1"/>
                </a:solidFill>
              </a:rPr>
              <a:t>motas</a:t>
            </a:r>
            <a:r>
              <a:rPr lang="en-GB" i="1" dirty="0" smtClean="0">
                <a:solidFill>
                  <a:schemeClr val="bg1"/>
                </a:solidFill>
              </a:rPr>
              <a:t> </a:t>
            </a:r>
            <a:r>
              <a:rPr lang="en-GB" i="1" dirty="0" err="1" smtClean="0">
                <a:solidFill>
                  <a:schemeClr val="bg1"/>
                </a:solidFill>
              </a:rPr>
              <a:t>vaeta</a:t>
            </a:r>
            <a:r>
              <a:rPr lang="en-GB" i="1" dirty="0" smtClean="0">
                <a:solidFill>
                  <a:schemeClr val="bg1"/>
                </a:solidFill>
              </a:rPr>
              <a:t> </a:t>
            </a:r>
            <a:r>
              <a:rPr lang="en-GB" i="1" dirty="0" err="1" smtClean="0">
                <a:solidFill>
                  <a:schemeClr val="bg1"/>
                </a:solidFill>
              </a:rPr>
              <a:t>daries</a:t>
            </a:r>
            <a:r>
              <a:rPr lang="en-GB" i="1" dirty="0" smtClean="0">
                <a:solidFill>
                  <a:schemeClr val="bg1"/>
                </a:solidFill>
              </a:rPr>
              <a:t> </a:t>
            </a:r>
            <a:r>
              <a:rPr lang="en-GB" i="1" dirty="0" err="1" smtClean="0">
                <a:solidFill>
                  <a:schemeClr val="bg1"/>
                </a:solidFill>
              </a:rPr>
              <a:t>dardares</a:t>
            </a:r>
            <a:r>
              <a:rPr lang="en-GB" i="1" dirty="0" smtClean="0">
                <a:solidFill>
                  <a:schemeClr val="bg1"/>
                </a:solidFill>
              </a:rPr>
              <a:t> </a:t>
            </a:r>
            <a:r>
              <a:rPr lang="en-GB" i="1" dirty="0" err="1" smtClean="0">
                <a:solidFill>
                  <a:schemeClr val="bg1"/>
                </a:solidFill>
              </a:rPr>
              <a:t>astataries</a:t>
            </a:r>
            <a:r>
              <a:rPr lang="en-GB" i="1" dirty="0" smtClean="0">
                <a:solidFill>
                  <a:schemeClr val="bg1"/>
                </a:solidFill>
              </a:rPr>
              <a:t> </a:t>
            </a:r>
            <a:r>
              <a:rPr lang="en-GB" i="1" dirty="0" err="1" smtClean="0">
                <a:solidFill>
                  <a:schemeClr val="bg1"/>
                </a:solidFill>
              </a:rPr>
              <a:t>dissunapiter</a:t>
            </a:r>
            <a:r>
              <a:rPr lang="en-GB" dirty="0" smtClean="0">
                <a:solidFill>
                  <a:schemeClr val="bg1"/>
                </a:solidFill>
              </a:rPr>
              <a:t>…” – </a:t>
            </a:r>
            <a:r>
              <a:rPr lang="en-GB" b="1" dirty="0" smtClean="0">
                <a:solidFill>
                  <a:schemeClr val="bg1"/>
                </a:solidFill>
              </a:rPr>
              <a:t>Cato </a:t>
            </a:r>
            <a:r>
              <a:rPr lang="en-GB" b="1" i="1" dirty="0" smtClean="0">
                <a:solidFill>
                  <a:schemeClr val="bg1"/>
                </a:solidFill>
              </a:rPr>
              <a:t>On Agriculture </a:t>
            </a:r>
            <a:r>
              <a:rPr lang="en-GB" b="1" dirty="0" smtClean="0">
                <a:solidFill>
                  <a:schemeClr val="bg1"/>
                </a:solidFill>
              </a:rPr>
              <a:t>160</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27842791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Doctors in the Roman World</a:t>
            </a:r>
            <a:endParaRPr lang="en-GB" dirty="0">
              <a:solidFill>
                <a:schemeClr val="bg1"/>
              </a:solidFill>
            </a:endParaRPr>
          </a:p>
        </p:txBody>
      </p:sp>
      <p:sp>
        <p:nvSpPr>
          <p:cNvPr id="4" name="Content Placeholder 3"/>
          <p:cNvSpPr>
            <a:spLocks noGrp="1"/>
          </p:cNvSpPr>
          <p:nvPr>
            <p:ph sz="half" idx="1"/>
          </p:nvPr>
        </p:nvSpPr>
        <p:spPr>
          <a:xfrm>
            <a:off x="179512" y="5877272"/>
            <a:ext cx="4316288" cy="720080"/>
          </a:xfrm>
        </p:spPr>
        <p:txBody>
          <a:bodyPr>
            <a:normAutofit fontScale="92500" lnSpcReduction="20000"/>
          </a:bodyPr>
          <a:lstStyle/>
          <a:p>
            <a:pPr marL="137160" indent="0">
              <a:buNone/>
            </a:pPr>
            <a:r>
              <a:rPr lang="en-GB" dirty="0" smtClean="0">
                <a:solidFill>
                  <a:schemeClr val="bg1"/>
                </a:solidFill>
              </a:rPr>
              <a:t>Tomb of </a:t>
            </a:r>
            <a:r>
              <a:rPr lang="en-GB" dirty="0" err="1" smtClean="0">
                <a:solidFill>
                  <a:schemeClr val="bg1"/>
                </a:solidFill>
              </a:rPr>
              <a:t>Scribonia</a:t>
            </a:r>
            <a:r>
              <a:rPr lang="en-GB" dirty="0" smtClean="0">
                <a:solidFill>
                  <a:schemeClr val="bg1"/>
                </a:solidFill>
              </a:rPr>
              <a:t> Attica, at Ostia.</a:t>
            </a:r>
            <a:endParaRPr lang="en-GB" dirty="0">
              <a:solidFill>
                <a:schemeClr val="bg1"/>
              </a:solidFill>
            </a:endParaRPr>
          </a:p>
        </p:txBody>
      </p:sp>
      <p:sp>
        <p:nvSpPr>
          <p:cNvPr id="5" name="Content Placeholder 4"/>
          <p:cNvSpPr>
            <a:spLocks noGrp="1"/>
          </p:cNvSpPr>
          <p:nvPr>
            <p:ph sz="half" idx="2"/>
          </p:nvPr>
        </p:nvSpPr>
        <p:spPr>
          <a:xfrm>
            <a:off x="4499992" y="1844824"/>
            <a:ext cx="4392488" cy="5013176"/>
          </a:xfrm>
        </p:spPr>
        <p:txBody>
          <a:bodyPr>
            <a:normAutofit fontScale="92500" lnSpcReduction="20000"/>
          </a:bodyPr>
          <a:lstStyle/>
          <a:p>
            <a:r>
              <a:rPr lang="en-GB" dirty="0">
                <a:solidFill>
                  <a:schemeClr val="bg1"/>
                </a:solidFill>
              </a:rPr>
              <a:t>May act as specialists, focusing on one particular part of the body.</a:t>
            </a:r>
          </a:p>
          <a:p>
            <a:pPr marL="137160" indent="0">
              <a:buNone/>
            </a:pPr>
            <a:endParaRPr lang="en-GB" sz="900" dirty="0" smtClean="0">
              <a:solidFill>
                <a:schemeClr val="bg1"/>
              </a:solidFill>
            </a:endParaRPr>
          </a:p>
          <a:p>
            <a:r>
              <a:rPr lang="en-GB" dirty="0" smtClean="0">
                <a:solidFill>
                  <a:schemeClr val="bg1"/>
                </a:solidFill>
              </a:rPr>
              <a:t>Some women appear to have acted as physicians:</a:t>
            </a:r>
          </a:p>
          <a:p>
            <a:pPr marL="137160" indent="0">
              <a:buNone/>
            </a:pPr>
            <a:endParaRPr lang="en-GB" sz="900" dirty="0">
              <a:solidFill>
                <a:schemeClr val="bg1"/>
              </a:solidFill>
            </a:endParaRPr>
          </a:p>
          <a:p>
            <a:pPr marL="137160" indent="0">
              <a:buNone/>
            </a:pPr>
            <a:r>
              <a:rPr lang="en-GB" dirty="0" smtClean="0">
                <a:solidFill>
                  <a:schemeClr val="bg1"/>
                </a:solidFill>
              </a:rPr>
              <a:t>“To the departed spirit of Julia </a:t>
            </a:r>
            <a:r>
              <a:rPr lang="en-GB" dirty="0" err="1" smtClean="0">
                <a:solidFill>
                  <a:schemeClr val="bg1"/>
                </a:solidFill>
              </a:rPr>
              <a:t>Saturnina</a:t>
            </a:r>
            <a:r>
              <a:rPr lang="en-GB" dirty="0" smtClean="0">
                <a:solidFill>
                  <a:schemeClr val="bg1"/>
                </a:solidFill>
              </a:rPr>
              <a:t>, 45 years of age, </a:t>
            </a:r>
            <a:r>
              <a:rPr lang="en-GB" b="1" dirty="0" smtClean="0">
                <a:solidFill>
                  <a:schemeClr val="bg1"/>
                </a:solidFill>
              </a:rPr>
              <a:t>wonderful wife, excellent physician</a:t>
            </a:r>
            <a:r>
              <a:rPr lang="en-GB" dirty="0" smtClean="0">
                <a:solidFill>
                  <a:schemeClr val="bg1"/>
                </a:solidFill>
              </a:rPr>
              <a:t>, most blameless of women. Erected by her husband Cassius </a:t>
            </a:r>
            <a:r>
              <a:rPr lang="en-GB" dirty="0" err="1" smtClean="0">
                <a:solidFill>
                  <a:schemeClr val="bg1"/>
                </a:solidFill>
              </a:rPr>
              <a:t>Philippus</a:t>
            </a:r>
            <a:r>
              <a:rPr lang="en-GB" dirty="0" smtClean="0">
                <a:solidFill>
                  <a:schemeClr val="bg1"/>
                </a:solidFill>
              </a:rPr>
              <a:t> out of gratitude. She lies here and may the earth lie lightly upon her.” -  </a:t>
            </a:r>
            <a:r>
              <a:rPr lang="en-GB" b="1" i="1" dirty="0" smtClean="0">
                <a:solidFill>
                  <a:schemeClr val="bg1"/>
                </a:solidFill>
              </a:rPr>
              <a:t>ILS </a:t>
            </a:r>
            <a:r>
              <a:rPr lang="en-GB" b="1" dirty="0" smtClean="0">
                <a:solidFill>
                  <a:schemeClr val="bg1"/>
                </a:solidFill>
              </a:rPr>
              <a:t>7802 </a:t>
            </a:r>
            <a:r>
              <a:rPr lang="en-GB" dirty="0" smtClean="0">
                <a:solidFill>
                  <a:schemeClr val="bg1"/>
                </a:solidFill>
              </a:rPr>
              <a:t>(Spain).</a:t>
            </a:r>
            <a:endParaRPr lang="en-GB" dirty="0">
              <a:solidFill>
                <a:schemeClr val="bg1"/>
              </a:solidFill>
            </a:endParaRPr>
          </a:p>
        </p:txBody>
      </p:sp>
      <p:pic>
        <p:nvPicPr>
          <p:cNvPr id="2050" name="Picture 2" descr="http://www.nissaba.nl/godinnen/p/Scribonia_Attice.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772816"/>
            <a:ext cx="3816424" cy="388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450671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936104"/>
          </a:xfrm>
        </p:spPr>
        <p:txBody>
          <a:bodyPr/>
          <a:lstStyle/>
          <a:p>
            <a:r>
              <a:rPr lang="en-GB" dirty="0" smtClean="0">
                <a:solidFill>
                  <a:schemeClr val="bg1"/>
                </a:solidFill>
              </a:rPr>
              <a:t>Galen</a:t>
            </a:r>
            <a:endParaRPr lang="en-GB" dirty="0">
              <a:solidFill>
                <a:schemeClr val="bg1"/>
              </a:solidFill>
            </a:endParaRPr>
          </a:p>
        </p:txBody>
      </p:sp>
      <p:sp>
        <p:nvSpPr>
          <p:cNvPr id="3" name="Content Placeholder 2"/>
          <p:cNvSpPr>
            <a:spLocks noGrp="1"/>
          </p:cNvSpPr>
          <p:nvPr>
            <p:ph idx="1"/>
          </p:nvPr>
        </p:nvSpPr>
        <p:spPr>
          <a:xfrm>
            <a:off x="0" y="1052736"/>
            <a:ext cx="9144000" cy="5805264"/>
          </a:xfrm>
        </p:spPr>
        <p:txBody>
          <a:bodyPr>
            <a:normAutofit fontScale="85000" lnSpcReduction="20000"/>
          </a:bodyPr>
          <a:lstStyle/>
          <a:p>
            <a:r>
              <a:rPr lang="en-GB" dirty="0" smtClean="0">
                <a:solidFill>
                  <a:schemeClr val="bg1"/>
                </a:solidFill>
              </a:rPr>
              <a:t>From Pergamum and the son of a rich architect, spend many years training in medicine at Smyrna, Corinth and Alexandria - worked as physician for a team of gladiators before moving to Rome and treating the wealthy.</a:t>
            </a:r>
          </a:p>
          <a:p>
            <a:endParaRPr lang="en-GB" sz="400" dirty="0">
              <a:solidFill>
                <a:schemeClr val="bg1"/>
              </a:solidFill>
            </a:endParaRPr>
          </a:p>
          <a:p>
            <a:r>
              <a:rPr lang="en-GB" dirty="0" smtClean="0">
                <a:solidFill>
                  <a:schemeClr val="bg1"/>
                </a:solidFill>
              </a:rPr>
              <a:t>Returns to Rome after AD 169 and became court physician to Marcus Aurelius.</a:t>
            </a:r>
          </a:p>
          <a:p>
            <a:endParaRPr lang="en-GB" sz="400" dirty="0">
              <a:solidFill>
                <a:schemeClr val="bg1"/>
              </a:solidFill>
            </a:endParaRPr>
          </a:p>
          <a:p>
            <a:r>
              <a:rPr lang="en-GB" dirty="0" smtClean="0">
                <a:solidFill>
                  <a:schemeClr val="bg1"/>
                </a:solidFill>
              </a:rPr>
              <a:t>Largest surviving body of writing from the ancient world, c.350 works attributed to him (though not all survive).</a:t>
            </a:r>
          </a:p>
          <a:p>
            <a:endParaRPr lang="en-GB" sz="400" dirty="0">
              <a:solidFill>
                <a:schemeClr val="bg1"/>
              </a:solidFill>
            </a:endParaRPr>
          </a:p>
          <a:p>
            <a:r>
              <a:rPr lang="en-GB" dirty="0">
                <a:solidFill>
                  <a:schemeClr val="bg1"/>
                </a:solidFill>
              </a:rPr>
              <a:t>Regularly practice dissections and vivisections on animals (pigs, Barbary apes, sheep), sometimes as performances – experiments determined that muscles are controlled by nerves. </a:t>
            </a:r>
          </a:p>
          <a:p>
            <a:endParaRPr lang="en-GB" sz="400" dirty="0">
              <a:solidFill>
                <a:schemeClr val="bg1"/>
              </a:solidFill>
            </a:endParaRPr>
          </a:p>
          <a:p>
            <a:r>
              <a:rPr lang="en-GB" dirty="0">
                <a:solidFill>
                  <a:schemeClr val="bg1"/>
                </a:solidFill>
              </a:rPr>
              <a:t>Follows Plato in dividing body between brain, heart, and liver, each respectively the source of reason, emotion (or spirit), and desire.</a:t>
            </a:r>
          </a:p>
          <a:p>
            <a:endParaRPr lang="en-GB" sz="400" dirty="0">
              <a:solidFill>
                <a:schemeClr val="bg1"/>
              </a:solidFill>
            </a:endParaRPr>
          </a:p>
          <a:p>
            <a:r>
              <a:rPr lang="en-GB" dirty="0">
                <a:solidFill>
                  <a:schemeClr val="bg1"/>
                </a:solidFill>
              </a:rPr>
              <a:t>Also follows the Hippocratic Nature of Man on the idea of four humours, and the need for balance.</a:t>
            </a:r>
          </a:p>
          <a:p>
            <a:endParaRPr lang="en-GB" dirty="0">
              <a:solidFill>
                <a:schemeClr val="bg1"/>
              </a:solidFill>
            </a:endParaRPr>
          </a:p>
        </p:txBody>
      </p:sp>
      <p:sp>
        <p:nvSpPr>
          <p:cNvPr id="4" name="Content Placeholder 2"/>
          <p:cNvSpPr txBox="1">
            <a:spLocks/>
          </p:cNvSpPr>
          <p:nvPr/>
        </p:nvSpPr>
        <p:spPr>
          <a:xfrm>
            <a:off x="1043608" y="6093296"/>
            <a:ext cx="7848872" cy="216064"/>
          </a:xfrm>
          <a:prstGeom prst="rect">
            <a:avLst/>
          </a:prstGeom>
        </p:spPr>
        <p:txBody>
          <a:bodyPr vert="horz">
            <a:normAutofit fontScale="3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endParaRPr lang="en-GB" dirty="0">
              <a:solidFill>
                <a:schemeClr val="bg1"/>
              </a:solidFill>
            </a:endParaRPr>
          </a:p>
        </p:txBody>
      </p:sp>
    </p:spTree>
    <p:extLst>
      <p:ext uri="{BB962C8B-B14F-4D97-AF65-F5344CB8AC3E}">
        <p14:creationId xmlns:p14="http://schemas.microsoft.com/office/powerpoint/2010/main" val="154512947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Approaches to Treatment - Diet</a:t>
            </a:r>
            <a:endParaRPr lang="en-GB" dirty="0">
              <a:solidFill>
                <a:schemeClr val="bg1"/>
              </a:solidFill>
            </a:endParaRPr>
          </a:p>
        </p:txBody>
      </p:sp>
      <p:sp>
        <p:nvSpPr>
          <p:cNvPr id="3" name="Content Placeholder 2"/>
          <p:cNvSpPr>
            <a:spLocks noGrp="1"/>
          </p:cNvSpPr>
          <p:nvPr>
            <p:ph idx="1"/>
          </p:nvPr>
        </p:nvSpPr>
        <p:spPr>
          <a:xfrm>
            <a:off x="0" y="1600200"/>
            <a:ext cx="9036496" cy="5257800"/>
          </a:xfrm>
        </p:spPr>
        <p:txBody>
          <a:bodyPr>
            <a:normAutofit fontScale="85000" lnSpcReduction="20000"/>
          </a:bodyPr>
          <a:lstStyle/>
          <a:p>
            <a:r>
              <a:rPr lang="en-GB" dirty="0" smtClean="0">
                <a:solidFill>
                  <a:schemeClr val="bg1"/>
                </a:solidFill>
              </a:rPr>
              <a:t>Food made the humours, and disturbances in the humours could cause ill health.</a:t>
            </a:r>
          </a:p>
          <a:p>
            <a:endParaRPr lang="en-GB" sz="900" dirty="0">
              <a:solidFill>
                <a:schemeClr val="bg1"/>
              </a:solidFill>
            </a:endParaRPr>
          </a:p>
          <a:p>
            <a:r>
              <a:rPr lang="en-GB" dirty="0" smtClean="0">
                <a:solidFill>
                  <a:schemeClr val="bg1"/>
                </a:solidFill>
              </a:rPr>
              <a:t>Medicine and cuisine as inherently interlinked – diet needed to be determined by type of illness, also import to consider gender, age, and season. </a:t>
            </a:r>
          </a:p>
          <a:p>
            <a:endParaRPr lang="en-GB" sz="900" dirty="0">
              <a:solidFill>
                <a:schemeClr val="bg1"/>
              </a:solidFill>
            </a:endParaRPr>
          </a:p>
          <a:p>
            <a:r>
              <a:rPr lang="en-GB" dirty="0" smtClean="0">
                <a:solidFill>
                  <a:schemeClr val="bg1"/>
                </a:solidFill>
              </a:rPr>
              <a:t>Roman moralising about excessive consumption of elaborate dishes, especially heavily seasoned or spiced.</a:t>
            </a:r>
          </a:p>
          <a:p>
            <a:pPr marL="137160" indent="0">
              <a:buNone/>
            </a:pPr>
            <a:endParaRPr lang="en-GB" sz="900" dirty="0">
              <a:solidFill>
                <a:schemeClr val="bg1"/>
              </a:solidFill>
            </a:endParaRPr>
          </a:p>
          <a:p>
            <a:pPr marL="137160" indent="0">
              <a:buNone/>
            </a:pPr>
            <a:r>
              <a:rPr lang="en-GB" dirty="0" smtClean="0">
                <a:solidFill>
                  <a:schemeClr val="bg1"/>
                </a:solidFill>
              </a:rPr>
              <a:t>“The best [olive] oil to use for health is the raw-pressed… And of this fresh oil, fragrant and not bitter, excels (also useful for preparing perfumes). It is also good for the stomach because it binds, and if soaked into wool and held in the mouth it can strengthen the teeth and stop pustules… Generally oil is warming and softens the flesh, keeping bodies hard to chill and making them readier for activity.” – </a:t>
            </a:r>
            <a:r>
              <a:rPr lang="en-GB" b="1" dirty="0" err="1" smtClean="0">
                <a:solidFill>
                  <a:schemeClr val="bg1"/>
                </a:solidFill>
              </a:rPr>
              <a:t>Dioscorides</a:t>
            </a:r>
            <a:r>
              <a:rPr lang="en-GB" b="1" dirty="0" smtClean="0">
                <a:solidFill>
                  <a:schemeClr val="bg1"/>
                </a:solidFill>
              </a:rPr>
              <a:t> </a:t>
            </a:r>
            <a:r>
              <a:rPr lang="en-GB" b="1" i="1" dirty="0" smtClean="0">
                <a:solidFill>
                  <a:schemeClr val="bg1"/>
                </a:solidFill>
              </a:rPr>
              <a:t>Medical Materials </a:t>
            </a:r>
            <a:r>
              <a:rPr lang="en-GB" b="1" dirty="0" smtClean="0">
                <a:solidFill>
                  <a:schemeClr val="bg1"/>
                </a:solidFill>
              </a:rPr>
              <a:t>1.30.1-4</a:t>
            </a:r>
            <a:r>
              <a:rPr lang="en-GB" dirty="0" smtClean="0">
                <a:solidFill>
                  <a:schemeClr val="bg1"/>
                </a:solidFill>
              </a:rPr>
              <a:t>. </a:t>
            </a:r>
            <a:endParaRPr lang="en-GB" dirty="0">
              <a:solidFill>
                <a:schemeClr val="bg1"/>
              </a:solidFill>
            </a:endParaRPr>
          </a:p>
        </p:txBody>
      </p:sp>
    </p:spTree>
    <p:extLst>
      <p:ext uri="{BB962C8B-B14F-4D97-AF65-F5344CB8AC3E}">
        <p14:creationId xmlns:p14="http://schemas.microsoft.com/office/powerpoint/2010/main" val="22778217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274638"/>
            <a:ext cx="8640960" cy="1143000"/>
          </a:xfrm>
        </p:spPr>
        <p:txBody>
          <a:bodyPr>
            <a:normAutofit fontScale="90000"/>
          </a:bodyPr>
          <a:lstStyle/>
          <a:p>
            <a:r>
              <a:rPr lang="en-GB" dirty="0" smtClean="0">
                <a:solidFill>
                  <a:schemeClr val="bg1"/>
                </a:solidFill>
              </a:rPr>
              <a:t>Approaches to Treatment - Drugs</a:t>
            </a:r>
            <a:endParaRPr lang="en-GB" dirty="0">
              <a:solidFill>
                <a:schemeClr val="bg1"/>
              </a:solidFill>
            </a:endParaRPr>
          </a:p>
        </p:txBody>
      </p:sp>
      <p:sp>
        <p:nvSpPr>
          <p:cNvPr id="3" name="Content Placeholder 2"/>
          <p:cNvSpPr>
            <a:spLocks noGrp="1"/>
          </p:cNvSpPr>
          <p:nvPr>
            <p:ph idx="1"/>
          </p:nvPr>
        </p:nvSpPr>
        <p:spPr>
          <a:xfrm>
            <a:off x="179512" y="1600200"/>
            <a:ext cx="8784976" cy="5257800"/>
          </a:xfrm>
        </p:spPr>
        <p:txBody>
          <a:bodyPr>
            <a:normAutofit fontScale="92500" lnSpcReduction="20000"/>
          </a:bodyPr>
          <a:lstStyle/>
          <a:p>
            <a:r>
              <a:rPr lang="en-GB" dirty="0" smtClean="0">
                <a:solidFill>
                  <a:schemeClr val="bg1"/>
                </a:solidFill>
              </a:rPr>
              <a:t>The line between medicinal drugs and poisons could be very thin (Greek word </a:t>
            </a:r>
            <a:r>
              <a:rPr lang="en-GB" i="1" dirty="0" err="1" smtClean="0">
                <a:solidFill>
                  <a:schemeClr val="bg1"/>
                </a:solidFill>
              </a:rPr>
              <a:t>pharmaka</a:t>
            </a:r>
            <a:r>
              <a:rPr lang="en-GB" dirty="0" smtClean="0">
                <a:solidFill>
                  <a:schemeClr val="bg1"/>
                </a:solidFill>
              </a:rPr>
              <a:t> could have both meanings).</a:t>
            </a:r>
          </a:p>
          <a:p>
            <a:endParaRPr lang="en-GB" sz="500" dirty="0">
              <a:solidFill>
                <a:schemeClr val="bg1"/>
              </a:solidFill>
            </a:endParaRPr>
          </a:p>
          <a:p>
            <a:r>
              <a:rPr lang="en-GB" dirty="0" smtClean="0">
                <a:solidFill>
                  <a:schemeClr val="bg1"/>
                </a:solidFill>
              </a:rPr>
              <a:t>Dosages not always stated or described in vague terms (little, moderate amount, a lot).</a:t>
            </a:r>
          </a:p>
          <a:p>
            <a:pPr marL="137160" indent="0">
              <a:buNone/>
            </a:pPr>
            <a:endParaRPr lang="en-GB" sz="500" dirty="0">
              <a:solidFill>
                <a:schemeClr val="bg1"/>
              </a:solidFill>
            </a:endParaRPr>
          </a:p>
          <a:p>
            <a:pPr marL="137160" indent="0">
              <a:buNone/>
            </a:pPr>
            <a:r>
              <a:rPr lang="en-GB" dirty="0" smtClean="0">
                <a:solidFill>
                  <a:schemeClr val="bg1"/>
                </a:solidFill>
              </a:rPr>
              <a:t>“</a:t>
            </a:r>
            <a:r>
              <a:rPr lang="en-GB" dirty="0">
                <a:solidFill>
                  <a:schemeClr val="bg1"/>
                </a:solidFill>
              </a:rPr>
              <a:t>But </a:t>
            </a:r>
            <a:r>
              <a:rPr lang="en-GB" dirty="0" err="1">
                <a:solidFill>
                  <a:schemeClr val="bg1"/>
                </a:solidFill>
              </a:rPr>
              <a:t>Philoneos</a:t>
            </a:r>
            <a:r>
              <a:rPr lang="en-GB" dirty="0">
                <a:solidFill>
                  <a:schemeClr val="bg1"/>
                </a:solidFill>
              </a:rPr>
              <a:t>' mistress, who poured the wine for the libation, while they offered their prayers—prayers never to be answered, gentlemen—poured in the poison with it. Thinking it a happy inspiration, she gave </a:t>
            </a:r>
            <a:r>
              <a:rPr lang="en-GB" dirty="0" err="1">
                <a:solidFill>
                  <a:schemeClr val="bg1"/>
                </a:solidFill>
              </a:rPr>
              <a:t>Philoneos</a:t>
            </a:r>
            <a:r>
              <a:rPr lang="en-GB" dirty="0">
                <a:solidFill>
                  <a:schemeClr val="bg1"/>
                </a:solidFill>
              </a:rPr>
              <a:t> the larger draught; she imagined perhaps that if she gave him more, </a:t>
            </a:r>
            <a:r>
              <a:rPr lang="en-GB" dirty="0" err="1">
                <a:solidFill>
                  <a:schemeClr val="bg1"/>
                </a:solidFill>
              </a:rPr>
              <a:t>Philoneos</a:t>
            </a:r>
            <a:r>
              <a:rPr lang="en-GB" dirty="0">
                <a:solidFill>
                  <a:schemeClr val="bg1"/>
                </a:solidFill>
              </a:rPr>
              <a:t> would love her the more: for only when the mischief was done did she see that my stepmother had tricked her. She gave our father a smaller draught</a:t>
            </a:r>
            <a:r>
              <a:rPr lang="en-GB" dirty="0" smtClean="0">
                <a:solidFill>
                  <a:schemeClr val="bg1"/>
                </a:solidFill>
              </a:rPr>
              <a:t>.” – </a:t>
            </a:r>
            <a:r>
              <a:rPr lang="en-GB" b="1" dirty="0" smtClean="0">
                <a:solidFill>
                  <a:schemeClr val="bg1"/>
                </a:solidFill>
              </a:rPr>
              <a:t>Antiphon </a:t>
            </a:r>
            <a:r>
              <a:rPr lang="en-GB" b="1" i="1" dirty="0" smtClean="0">
                <a:solidFill>
                  <a:schemeClr val="bg1"/>
                </a:solidFill>
              </a:rPr>
              <a:t>Against the Stepmother for poisoning </a:t>
            </a:r>
            <a:r>
              <a:rPr lang="en-GB" b="1" dirty="0" smtClean="0">
                <a:solidFill>
                  <a:schemeClr val="bg1"/>
                </a:solidFill>
              </a:rPr>
              <a:t>19</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33538052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4638"/>
            <a:ext cx="8856984" cy="1143000"/>
          </a:xfrm>
        </p:spPr>
        <p:txBody>
          <a:bodyPr>
            <a:normAutofit fontScale="90000"/>
          </a:bodyPr>
          <a:lstStyle/>
          <a:p>
            <a:r>
              <a:rPr lang="en-GB" dirty="0" smtClean="0">
                <a:solidFill>
                  <a:schemeClr val="bg1"/>
                </a:solidFill>
              </a:rPr>
              <a:t>Approaches to Treatment - Surgery</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normAutofit fontScale="85000" lnSpcReduction="20000"/>
          </a:bodyPr>
          <a:lstStyle/>
          <a:p>
            <a:r>
              <a:rPr lang="en-GB" dirty="0" smtClean="0">
                <a:solidFill>
                  <a:schemeClr val="bg1"/>
                </a:solidFill>
              </a:rPr>
              <a:t>Diet and then drugs were usually tried before resorting to surgery.</a:t>
            </a:r>
          </a:p>
          <a:p>
            <a:endParaRPr lang="en-GB" sz="600" dirty="0">
              <a:solidFill>
                <a:schemeClr val="bg1"/>
              </a:solidFill>
            </a:endParaRPr>
          </a:p>
          <a:p>
            <a:r>
              <a:rPr lang="en-GB" dirty="0">
                <a:solidFill>
                  <a:schemeClr val="bg1"/>
                </a:solidFill>
              </a:rPr>
              <a:t>Internal operations rare, but cuts, arrow wounds, dislocations and amputations likely to be more frequently performed (especially on soldiers</a:t>
            </a:r>
            <a:r>
              <a:rPr lang="en-GB" dirty="0" smtClean="0">
                <a:solidFill>
                  <a:schemeClr val="bg1"/>
                </a:solidFill>
              </a:rPr>
              <a:t>).</a:t>
            </a:r>
          </a:p>
          <a:p>
            <a:endParaRPr lang="en-GB" sz="600" dirty="0">
              <a:solidFill>
                <a:schemeClr val="bg1"/>
              </a:solidFill>
            </a:endParaRPr>
          </a:p>
          <a:p>
            <a:r>
              <a:rPr lang="en-GB" dirty="0" smtClean="0">
                <a:solidFill>
                  <a:schemeClr val="bg1"/>
                </a:solidFill>
              </a:rPr>
              <a:t>Some attempts to anaesthetise patients, for example use of mandrake and henbane. </a:t>
            </a:r>
            <a:endParaRPr lang="en-GB" dirty="0">
              <a:solidFill>
                <a:schemeClr val="bg1"/>
              </a:solidFill>
            </a:endParaRPr>
          </a:p>
          <a:p>
            <a:pPr marL="137160" indent="0">
              <a:buNone/>
            </a:pPr>
            <a:endParaRPr lang="en-GB" sz="600" dirty="0">
              <a:solidFill>
                <a:schemeClr val="bg1"/>
              </a:solidFill>
            </a:endParaRPr>
          </a:p>
          <a:p>
            <a:pPr marL="137160" indent="0">
              <a:buNone/>
            </a:pPr>
            <a:r>
              <a:rPr lang="en-GB" dirty="0" smtClean="0">
                <a:solidFill>
                  <a:schemeClr val="bg1"/>
                </a:solidFill>
              </a:rPr>
              <a:t>“</a:t>
            </a:r>
            <a:r>
              <a:rPr lang="en-GB" b="1" dirty="0" smtClean="0">
                <a:solidFill>
                  <a:schemeClr val="bg1"/>
                </a:solidFill>
              </a:rPr>
              <a:t>A surgeon should be youthful or at any rate nearer youth than age; a strong and steady hand which never trembles</a:t>
            </a:r>
            <a:r>
              <a:rPr lang="en-GB" dirty="0" smtClean="0">
                <a:solidFill>
                  <a:schemeClr val="bg1"/>
                </a:solidFill>
              </a:rPr>
              <a:t>, and ready to use his left hand as well as his right; with vision sharp and clear, and spirit undaunted; filled with pity, so that he wishes to cure the patient, </a:t>
            </a:r>
            <a:r>
              <a:rPr lang="en-GB" b="1" dirty="0" smtClean="0">
                <a:solidFill>
                  <a:schemeClr val="bg1"/>
                </a:solidFill>
              </a:rPr>
              <a:t>yet is not moved by his cries to go fast</a:t>
            </a:r>
            <a:r>
              <a:rPr lang="en-GB" dirty="0" smtClean="0">
                <a:solidFill>
                  <a:schemeClr val="bg1"/>
                </a:solidFill>
              </a:rPr>
              <a:t>, or to cut less than is necessary; </a:t>
            </a:r>
            <a:r>
              <a:rPr lang="en-GB" b="1" dirty="0" smtClean="0">
                <a:solidFill>
                  <a:schemeClr val="bg1"/>
                </a:solidFill>
              </a:rPr>
              <a:t>but he does everything just as if the cries of pain caused him no emotion</a:t>
            </a:r>
            <a:r>
              <a:rPr lang="en-GB" dirty="0" smtClean="0">
                <a:solidFill>
                  <a:schemeClr val="bg1"/>
                </a:solidFill>
              </a:rPr>
              <a:t>.” – </a:t>
            </a:r>
            <a:r>
              <a:rPr lang="en-GB" b="1" dirty="0" err="1" smtClean="0">
                <a:solidFill>
                  <a:schemeClr val="bg1"/>
                </a:solidFill>
              </a:rPr>
              <a:t>Celsus</a:t>
            </a:r>
            <a:r>
              <a:rPr lang="en-GB" b="1" dirty="0" smtClean="0">
                <a:solidFill>
                  <a:schemeClr val="bg1"/>
                </a:solidFill>
              </a:rPr>
              <a:t> </a:t>
            </a:r>
            <a:r>
              <a:rPr lang="en-GB" b="1" i="1" dirty="0" smtClean="0">
                <a:solidFill>
                  <a:schemeClr val="bg1"/>
                </a:solidFill>
              </a:rPr>
              <a:t>De </a:t>
            </a:r>
            <a:r>
              <a:rPr lang="en-GB" b="1" i="1" dirty="0" err="1" smtClean="0">
                <a:solidFill>
                  <a:schemeClr val="bg1"/>
                </a:solidFill>
              </a:rPr>
              <a:t>Medicina</a:t>
            </a:r>
            <a:r>
              <a:rPr lang="en-GB" b="1" i="1" dirty="0" smtClean="0">
                <a:solidFill>
                  <a:schemeClr val="bg1"/>
                </a:solidFill>
              </a:rPr>
              <a:t> </a:t>
            </a:r>
            <a:r>
              <a:rPr lang="en-GB" b="1" dirty="0" smtClean="0">
                <a:solidFill>
                  <a:schemeClr val="bg1"/>
                </a:solidFill>
              </a:rPr>
              <a:t>book 7</a:t>
            </a:r>
            <a:r>
              <a:rPr lang="en-GB" dirty="0" smtClean="0">
                <a:solidFill>
                  <a:schemeClr val="bg1"/>
                </a:solidFill>
              </a:rPr>
              <a:t>.</a:t>
            </a:r>
            <a:endParaRPr lang="en-GB" dirty="0">
              <a:solidFill>
                <a:schemeClr val="bg1"/>
              </a:solidFill>
            </a:endParaRPr>
          </a:p>
        </p:txBody>
      </p:sp>
    </p:spTree>
    <p:extLst>
      <p:ext uri="{BB962C8B-B14F-4D97-AF65-F5344CB8AC3E}">
        <p14:creationId xmlns:p14="http://schemas.microsoft.com/office/powerpoint/2010/main" val="29036982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p:txBody>
          <a:bodyPr/>
          <a:lstStyle/>
          <a:p>
            <a:r>
              <a:rPr lang="en-GB" dirty="0" smtClean="0">
                <a:solidFill>
                  <a:schemeClr val="bg1"/>
                </a:solidFill>
              </a:rPr>
              <a:t>King, H. 2006. </a:t>
            </a:r>
            <a:r>
              <a:rPr lang="en-GB" i="1" dirty="0" smtClean="0">
                <a:solidFill>
                  <a:schemeClr val="bg1"/>
                </a:solidFill>
              </a:rPr>
              <a:t>Greek and Roman Medicine. </a:t>
            </a:r>
            <a:r>
              <a:rPr lang="en-GB" dirty="0" smtClean="0">
                <a:solidFill>
                  <a:schemeClr val="bg1"/>
                </a:solidFill>
              </a:rPr>
              <a:t>Bristol Classical Press.</a:t>
            </a:r>
          </a:p>
          <a:p>
            <a:endParaRPr lang="en-GB" dirty="0">
              <a:solidFill>
                <a:schemeClr val="bg1"/>
              </a:solidFill>
            </a:endParaRPr>
          </a:p>
          <a:p>
            <a:r>
              <a:rPr lang="en-GB" dirty="0" smtClean="0">
                <a:solidFill>
                  <a:schemeClr val="bg1"/>
                </a:solidFill>
              </a:rPr>
              <a:t>Irby-Massie, G. L. and Keyser, P. T. 2002. </a:t>
            </a:r>
            <a:r>
              <a:rPr lang="en-GB" i="1" dirty="0" smtClean="0">
                <a:solidFill>
                  <a:schemeClr val="bg1"/>
                </a:solidFill>
              </a:rPr>
              <a:t>Greek Science of the Hellenistic Era: A Sourcebook. </a:t>
            </a:r>
            <a:r>
              <a:rPr lang="en-GB" dirty="0" smtClean="0">
                <a:solidFill>
                  <a:schemeClr val="bg1"/>
                </a:solidFill>
              </a:rPr>
              <a:t>Routledge.</a:t>
            </a:r>
          </a:p>
          <a:p>
            <a:endParaRPr lang="en-GB" dirty="0">
              <a:solidFill>
                <a:schemeClr val="bg1"/>
              </a:solidFill>
            </a:endParaRPr>
          </a:p>
          <a:p>
            <a:r>
              <a:rPr lang="en-GB" dirty="0" err="1" smtClean="0">
                <a:solidFill>
                  <a:schemeClr val="bg1"/>
                </a:solidFill>
              </a:rPr>
              <a:t>Longrigg</a:t>
            </a:r>
            <a:r>
              <a:rPr lang="en-GB" dirty="0" smtClean="0">
                <a:solidFill>
                  <a:schemeClr val="bg1"/>
                </a:solidFill>
              </a:rPr>
              <a:t>, J. 1998. </a:t>
            </a:r>
            <a:r>
              <a:rPr lang="en-GB" i="1" dirty="0" smtClean="0">
                <a:solidFill>
                  <a:schemeClr val="bg1"/>
                </a:solidFill>
              </a:rPr>
              <a:t>Greek Medicine from the Heroic to the Hellenistic Age: A Sourcebook</a:t>
            </a:r>
            <a:r>
              <a:rPr lang="en-GB" dirty="0" smtClean="0">
                <a:solidFill>
                  <a:schemeClr val="bg1"/>
                </a:solidFill>
              </a:rPr>
              <a:t>. Duckworth.</a:t>
            </a:r>
            <a:endParaRPr lang="en-GB" dirty="0">
              <a:solidFill>
                <a:schemeClr val="bg1"/>
              </a:solidFill>
            </a:endParaRPr>
          </a:p>
        </p:txBody>
      </p:sp>
    </p:spTree>
    <p:extLst>
      <p:ext uri="{BB962C8B-B14F-4D97-AF65-F5344CB8AC3E}">
        <p14:creationId xmlns:p14="http://schemas.microsoft.com/office/powerpoint/2010/main" val="256797583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788</TotalTime>
  <Words>2403</Words>
  <Application>Microsoft Office PowerPoint</Application>
  <PresentationFormat>On-screen Show (4:3)</PresentationFormat>
  <Paragraphs>159</Paragraphs>
  <Slides>24</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Book Antiqua</vt:lpstr>
      <vt:lpstr>Lucida Sans</vt:lpstr>
      <vt:lpstr>Times New Roman</vt:lpstr>
      <vt:lpstr>Wingdings</vt:lpstr>
      <vt:lpstr>Wingdings 2</vt:lpstr>
      <vt:lpstr>Wingdings 3</vt:lpstr>
      <vt:lpstr>Apex</vt:lpstr>
      <vt:lpstr>Athens and Rome: Life and Culture in Classical Antiquity</vt:lpstr>
      <vt:lpstr>PowerPoint Presentation</vt:lpstr>
      <vt:lpstr>Asclepius </vt:lpstr>
      <vt:lpstr>Cult of Asclepius</vt:lpstr>
      <vt:lpstr>Epidaurus</vt:lpstr>
      <vt:lpstr>Magic, Ritual and Medicine</vt:lpstr>
      <vt:lpstr>PowerPoint Presentation</vt:lpstr>
      <vt:lpstr>PowerPoint Presentation</vt:lpstr>
      <vt:lpstr>The Hippocratic Corpus</vt:lpstr>
      <vt:lpstr>“Scientific Medicine”</vt:lpstr>
      <vt:lpstr>“Four Humours”</vt:lpstr>
      <vt:lpstr>Doctors</vt:lpstr>
      <vt:lpstr>PowerPoint Presentation</vt:lpstr>
      <vt:lpstr>Medicine at Alexandria</vt:lpstr>
      <vt:lpstr>PowerPoint Presentation</vt:lpstr>
      <vt:lpstr>PowerPoint Presentation</vt:lpstr>
      <vt:lpstr>PowerPoint Presentation</vt:lpstr>
      <vt:lpstr>Folk or Magical Remedies</vt:lpstr>
      <vt:lpstr>Doctors in the Roman World</vt:lpstr>
      <vt:lpstr>Galen</vt:lpstr>
      <vt:lpstr>Approaches to Treatment - Diet</vt:lpstr>
      <vt:lpstr>Approaches to Treatment - Drugs</vt:lpstr>
      <vt:lpstr>Approaches to Treatment - Surgery</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m.cobb</dc:creator>
  <cp:lastModifiedBy>Matt</cp:lastModifiedBy>
  <cp:revision>143</cp:revision>
  <dcterms:created xsi:type="dcterms:W3CDTF">2014-01-13T17:18:02Z</dcterms:created>
  <dcterms:modified xsi:type="dcterms:W3CDTF">2018-01-31T22:14:29Z</dcterms:modified>
</cp:coreProperties>
</file>