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3"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C15D41-10B1-418D-B127-F895A24733AF}" v="8" dt="2023-06-23T09:35:18.533"/>
    <p1510:client id="{FE8C8D2C-2DE9-435A-AAD4-751D0DAF6A98}" v="1" dt="2023-06-23T08:44:54.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456" y="9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ktoria koleva" userId="766d3d765bfbcb71" providerId="LiveId" clId="{D8C15D41-10B1-418D-B127-F895A24733AF}"/>
    <pc:docChg chg="undo custSel modSld">
      <pc:chgData name="viktoria koleva" userId="766d3d765bfbcb71" providerId="LiveId" clId="{D8C15D41-10B1-418D-B127-F895A24733AF}" dt="2023-06-23T09:41:18.371" v="422" actId="114"/>
      <pc:docMkLst>
        <pc:docMk/>
      </pc:docMkLst>
      <pc:sldChg chg="modSp mod">
        <pc:chgData name="viktoria koleva" userId="766d3d765bfbcb71" providerId="LiveId" clId="{D8C15D41-10B1-418D-B127-F895A24733AF}" dt="2023-06-23T09:41:18.371" v="422" actId="114"/>
        <pc:sldMkLst>
          <pc:docMk/>
          <pc:sldMk cId="3517146362" sldId="271"/>
        </pc:sldMkLst>
        <pc:spChg chg="mod">
          <ac:chgData name="viktoria koleva" userId="766d3d765bfbcb71" providerId="LiveId" clId="{D8C15D41-10B1-418D-B127-F895A24733AF}" dt="2023-06-23T09:41:18.371" v="422" actId="114"/>
          <ac:spMkLst>
            <pc:docMk/>
            <pc:sldMk cId="3517146362" sldId="271"/>
            <ac:spMk id="2" creationId="{0F55CB02-022F-6D07-C345-FEE264A48A5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53216273c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53216273c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will critically analyze Euthanasia and assisted suicide by providing both for and against arguments for the practice of Euthanasia by drawing attention to the required justifications.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53216273c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253216273c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explores what is Euthanasia and explains various benefits and disadvantages of practicing Euthanasia and their impact on other individuals and society.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53216273c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253216273ca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explores what is Assisted suicide and explains various benefits and disadvantages of practicing Assisted suicide and its consequences.</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53216273c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253216273c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research ppt explores various laws enforced in the United Kingdom for practicing Assisted suicide. In UK assisted suicide is still considered as illegal and strict actions are taken against people supporting it.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53216273ca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253216273c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debate finds out the various negative and positive impacts of practicing end-of-life and palliative care to patients suffering from incurable diseases.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53216273c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53216273c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part of the presentation examines closely the difference between the end of life care and palliative care that is provided to patients suffering from life-threatening diseases.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253216273ca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253216273c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explains the procedure in which healthcare professionals practice end-of-care practices to assist patient suffering from life-threatening diseases. It also explores the advantage and disadvantages of performing these palliative practices.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253216273ca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253216273c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debate presentation explores the various places where end-of-life and palliative care practices are delivered. It can be the house of the patient itself, a hospital, or any care unit having specialized staff.</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53216273ca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53216273c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debate presentation tries to find out the gap between the need and availability of end-of-life care. Many factors contribute to creating this gap such as limited sources and funding available as well as ethical concerns involved.</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53216273ca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53216273c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part of the presentation explains various legislations, policies, and theories of Aging in followed by the Uk government for benefitting elderly persons.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53216273c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53216273c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part of the presentation explores end-of-life planning involving living wills and Do not resuscitate orders that make sure the patient's preference of treatment is met when they are no longer in a condition to talk.</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53216273ca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53216273ca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conclusion, the in-depth examination of euthanasia and assisted suicide is done to critically analyze the benefits and disadvantages of practicing them.</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53216273ca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53216273ca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a:xfrm>
            <a:off x="381000" y="685800"/>
            <a:ext cx="6096000" cy="3429000"/>
          </a:xfrm>
        </p:spPr>
      </p:sp>
      <p:sp>
        <p:nvSpPr>
          <p:cNvPr id="3" name="Контейнер за бележки 2"/>
          <p:cNvSpPr>
            <a:spLocks noGrp="1"/>
          </p:cNvSpPr>
          <p:nvPr>
            <p:ph type="body" idx="1"/>
          </p:nvPr>
        </p:nvSpPr>
        <p:spPr/>
        <p:txBody>
          <a:bodyPr/>
          <a:lstStyle/>
          <a:p>
            <a:pPr marL="158750" indent="0">
              <a:buNone/>
            </a:pPr>
            <a:endParaRPr lang="en-GB" dirty="0"/>
          </a:p>
        </p:txBody>
      </p:sp>
    </p:spTree>
    <p:extLst>
      <p:ext uri="{BB962C8B-B14F-4D97-AF65-F5344CB8AC3E}">
        <p14:creationId xmlns:p14="http://schemas.microsoft.com/office/powerpoint/2010/main" val="97178590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2700" y="0"/>
            <a:ext cx="9173370" cy="514216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019299" y="1403349"/>
            <a:ext cx="5111752" cy="1136650"/>
          </a:xfrm>
        </p:spPr>
        <p:txBody>
          <a:bodyPr anchor="b">
            <a:noAutofit/>
          </a:bodyPr>
          <a:lstStyle>
            <a:lvl1pPr algn="ctr">
              <a:defRPr sz="4050">
                <a:effectLst/>
              </a:defRPr>
            </a:lvl1pPr>
          </a:lstStyle>
          <a:p>
            <a:r>
              <a:rPr lang="en-US"/>
              <a:t>Click to edit Master title style</a:t>
            </a:r>
            <a:endParaRPr lang="en-US" dirty="0"/>
          </a:p>
        </p:txBody>
      </p:sp>
      <p:sp>
        <p:nvSpPr>
          <p:cNvPr id="3" name="Subtitle 2"/>
          <p:cNvSpPr>
            <a:spLocks noGrp="1"/>
          </p:cNvSpPr>
          <p:nvPr>
            <p:ph type="subTitle" idx="1"/>
          </p:nvPr>
        </p:nvSpPr>
        <p:spPr>
          <a:xfrm>
            <a:off x="2019299" y="2743198"/>
            <a:ext cx="5111752" cy="990602"/>
          </a:xfrm>
        </p:spPr>
        <p:txBody>
          <a:bodyPr anchor="t">
            <a:normAutofit/>
          </a:bodyPr>
          <a:lstStyle>
            <a:lvl1pPr marL="0" indent="0" algn="ct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5987425" y="3778247"/>
            <a:ext cx="673100" cy="209550"/>
          </a:xfrm>
        </p:spPr>
        <p:txBody>
          <a:bodyPr/>
          <a:lstStyle/>
          <a:p>
            <a:fld id="{6AD6EE87-EBD5-4F12-A48A-63ACA297AC8F}" type="datetimeFigureOut">
              <a:rPr lang="en-US" smtClean="0"/>
              <a:t>6/23/2023</a:t>
            </a:fld>
            <a:endParaRPr lang="en-US" dirty="0"/>
          </a:p>
        </p:txBody>
      </p:sp>
      <p:sp>
        <p:nvSpPr>
          <p:cNvPr id="5" name="Footer Placeholder 4"/>
          <p:cNvSpPr>
            <a:spLocks noGrp="1"/>
          </p:cNvSpPr>
          <p:nvPr>
            <p:ph type="ftr" sz="quarter" idx="11"/>
          </p:nvPr>
        </p:nvSpPr>
        <p:spPr>
          <a:xfrm>
            <a:off x="2019298" y="3778247"/>
            <a:ext cx="3910976" cy="209550"/>
          </a:xfrm>
        </p:spPr>
        <p:txBody>
          <a:bodyPr/>
          <a:lstStyle/>
          <a:p>
            <a:endParaRPr lang="en-US" dirty="0"/>
          </a:p>
        </p:txBody>
      </p:sp>
      <p:sp>
        <p:nvSpPr>
          <p:cNvPr id="6" name="Slide Number Placeholder 5"/>
          <p:cNvSpPr>
            <a:spLocks noGrp="1"/>
          </p:cNvSpPr>
          <p:nvPr>
            <p:ph type="sldNum" sz="quarter" idx="12"/>
          </p:nvPr>
        </p:nvSpPr>
        <p:spPr>
          <a:xfrm>
            <a:off x="6717676" y="3778247"/>
            <a:ext cx="413375" cy="209550"/>
          </a:xfrm>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2019299" y="2641598"/>
            <a:ext cx="511175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614156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0446794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1302" y="1314454"/>
            <a:ext cx="6119016" cy="1366886"/>
          </a:xfrm>
        </p:spPr>
        <p:txBody>
          <a:bodyPr anchor="b">
            <a:normAutofit/>
          </a:bodyPr>
          <a:lstStyle>
            <a:lvl1pPr algn="ctr">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1511300" y="2884539"/>
            <a:ext cx="6119018" cy="715910"/>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6" name="Straight Connector 15"/>
          <p:cNvCxnSpPr/>
          <p:nvPr/>
        </p:nvCxnSpPr>
        <p:spPr>
          <a:xfrm>
            <a:off x="1509542" y="2782939"/>
            <a:ext cx="61225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8143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73836" y="1920240"/>
            <a:ext cx="3538728" cy="248259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6008" y="1920240"/>
            <a:ext cx="3538728" cy="248259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6/23/2023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8076983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1550"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971550" y="2432447"/>
            <a:ext cx="3538728" cy="1974454"/>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35503"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35503" y="2432447"/>
            <a:ext cx="3538728" cy="1974454"/>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6/23/2023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8" name="Straight Connector 1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629496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6/23/2023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068369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smtClean="0"/>
              <a:t>6/23/2023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9961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0359" y="1041401"/>
            <a:ext cx="2788841" cy="1028700"/>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4064001" y="736599"/>
            <a:ext cx="4102100" cy="3670301"/>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70359" y="2273299"/>
            <a:ext cx="2788841" cy="1828803"/>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smtClean="0"/>
              <a:t>6/23/2023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6" name="Straight Connector 15"/>
          <p:cNvCxnSpPr/>
          <p:nvPr/>
        </p:nvCxnSpPr>
        <p:spPr>
          <a:xfrm>
            <a:off x="1047127" y="2184400"/>
            <a:ext cx="26358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193095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49" y="1412874"/>
            <a:ext cx="4681362" cy="1028700"/>
          </a:xfrm>
        </p:spPr>
        <p:txBody>
          <a:bodyPr anchor="b">
            <a:normAutofit/>
          </a:bodyPr>
          <a:lstStyle>
            <a:lvl1pPr algn="ctr">
              <a:defRPr sz="21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6071124" y="781050"/>
            <a:ext cx="2297510" cy="35814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49" y="2441574"/>
            <a:ext cx="4681362" cy="1371600"/>
          </a:xfrm>
        </p:spPr>
        <p:txBody>
          <a:bodyPr anchor="t">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6/23/2023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670876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51" y="3611561"/>
            <a:ext cx="7207250" cy="425054"/>
          </a:xfrm>
        </p:spPr>
        <p:txBody>
          <a:bodyPr anchor="b">
            <a:normAutofit/>
          </a:bodyPr>
          <a:lstStyle>
            <a:lvl1pPr algn="ctr">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1070" y="781050"/>
            <a:ext cx="7579479" cy="2501902"/>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51" y="4036615"/>
            <a:ext cx="7207250" cy="370284"/>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pPr/>
              <a:t>6/23/2023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67148280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77901" y="736599"/>
            <a:ext cx="7194549" cy="2216151"/>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7901" y="3257550"/>
            <a:ext cx="7194549"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74326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77800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256109" y="2514600"/>
            <a:ext cx="6629402" cy="438150"/>
          </a:xfrm>
        </p:spPr>
        <p:txBody>
          <a:bodyPr anchor="ctr">
            <a:normAutofit/>
          </a:bodyPr>
          <a:lstStyle>
            <a:lvl1pPr marL="0" indent="0" algn="r">
              <a:buFontTx/>
              <a:buNone/>
              <a:defRPr sz="15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971551" y="3257550"/>
            <a:ext cx="7207250"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14" name="TextBox 13"/>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7950200" y="2120903"/>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19" name="Straight Connector 18"/>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888870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71552" y="2481436"/>
            <a:ext cx="7207251" cy="1101600"/>
          </a:xfrm>
        </p:spPr>
        <p:txBody>
          <a:bodyPr anchor="b">
            <a:normAutofit/>
          </a:bodyPr>
          <a:lstStyle>
            <a:lvl1pPr algn="l">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3583036"/>
            <a:ext cx="7207251" cy="645300"/>
          </a:xfrm>
        </p:spPr>
        <p:txBody>
          <a:bodyPr anchor="t">
            <a:normAutofit/>
          </a:bodyPr>
          <a:lstStyle>
            <a:lvl1pPr marL="0" indent="0" algn="l">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1739855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68275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971551" y="2729484"/>
            <a:ext cx="7207251" cy="665226"/>
          </a:xfrm>
        </p:spPr>
        <p:txBody>
          <a:bodyPr anchor="b">
            <a:normAutofit/>
          </a:bodyPr>
          <a:lstStyle>
            <a:lvl1pPr marL="0" indent="0" algn="l">
              <a:spcBef>
                <a:spcPts val="0"/>
              </a:spcBef>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971551" y="3397250"/>
            <a:ext cx="7207251" cy="100965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12" name="TextBox 11"/>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3" name="TextBox 12"/>
          <p:cNvSpPr txBox="1"/>
          <p:nvPr/>
        </p:nvSpPr>
        <p:spPr>
          <a:xfrm>
            <a:off x="7950200" y="1949446"/>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26" name="Straight Connector 25"/>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87752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71551" y="736599"/>
            <a:ext cx="7207250" cy="1682751"/>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971551" y="2722626"/>
            <a:ext cx="7207251" cy="630936"/>
          </a:xfrm>
        </p:spPr>
        <p:txBody>
          <a:bodyPr anchor="b">
            <a:normAutofit/>
          </a:bodyPr>
          <a:lstStyle>
            <a:lvl1pPr marL="0" indent="0" algn="l">
              <a:spcBef>
                <a:spcPts val="0"/>
              </a:spcBef>
              <a:buNone/>
              <a:defRPr sz="21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971550" y="3352800"/>
            <a:ext cx="7207253" cy="10541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5" name="Straight Connector 14"/>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60064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503628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9518" y="736599"/>
            <a:ext cx="1418171" cy="36703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71549" y="736599"/>
            <a:ext cx="5574769" cy="36703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6/23/2023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14" name="Straight Connector 13"/>
          <p:cNvCxnSpPr/>
          <p:nvPr/>
        </p:nvCxnSpPr>
        <p:spPr>
          <a:xfrm>
            <a:off x="6647918" y="742950"/>
            <a:ext cx="0" cy="36576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525399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01940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1802" y="0"/>
            <a:ext cx="9172472" cy="5142161"/>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971552" y="736600"/>
            <a:ext cx="7200897" cy="9779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71551" y="1917699"/>
            <a:ext cx="7200897" cy="2489202"/>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08126" y="4476750"/>
            <a:ext cx="1200150"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90298CD5-6C1E-4009-B41F-6DF62E31D3BE}" type="datetimeFigureOut">
              <a:rPr lang="en-US" smtClean="0"/>
              <a:pPr/>
              <a:t>6/23/2023</a:t>
            </a:fld>
            <a:endParaRPr lang="en-US" dirty="0"/>
          </a:p>
        </p:txBody>
      </p:sp>
      <p:sp>
        <p:nvSpPr>
          <p:cNvPr id="5" name="Footer Placeholder 4"/>
          <p:cNvSpPr>
            <a:spLocks noGrp="1"/>
          </p:cNvSpPr>
          <p:nvPr>
            <p:ph type="ftr" sz="quarter" idx="3"/>
          </p:nvPr>
        </p:nvSpPr>
        <p:spPr>
          <a:xfrm>
            <a:off x="971551" y="4476750"/>
            <a:ext cx="5479425" cy="209550"/>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765426" y="4476750"/>
            <a:ext cx="407023"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78612873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Lst>
  <p:hf sldNum="0" hdr="0" ftr="0" dt="0"/>
  <p:txStyles>
    <p:titleStyle>
      <a:lvl1pPr algn="ctr" defTabSz="342900" rtl="0" eaLnBrk="1" latinLnBrk="0" hangingPunct="1">
        <a:spcBef>
          <a:spcPct val="0"/>
        </a:spcBef>
        <a:buNone/>
        <a:defRPr sz="33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buClr>
        <a:buSzPct val="115000"/>
        <a:buFont typeface="Arial"/>
        <a:buChar char="•"/>
        <a:defRPr sz="1500" kern="1200" cap="none">
          <a:solidFill>
            <a:schemeClr val="tx1">
              <a:lumMod val="85000"/>
              <a:lumOff val="1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buClr>
        <a:buSzPct val="115000"/>
        <a:buFont typeface="Arial"/>
        <a:buChar char="•"/>
        <a:defRPr sz="1350" kern="1200" cap="none">
          <a:solidFill>
            <a:schemeClr val="tx1">
              <a:lumMod val="85000"/>
              <a:lumOff val="1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hyperlink" Target="http://dspace.onua.edu.ua/bitstream/handle/11300/21442/Khimchenko%20A.%20Euthanasia....pdf?sequence=1" TargetMode="External"/><Relationship Id="rId3" Type="http://schemas.openxmlformats.org/officeDocument/2006/relationships/hyperlink" Target="https://acsjournals.onlinelibrary.wiley.com/doi/pdf/10.3322/caac.21586" TargetMode="External"/><Relationship Id="rId7" Type="http://schemas.openxmlformats.org/officeDocument/2006/relationships/hyperlink" Target="https://www.healthrecoverysolutions.com/hubfs/Enhancing%20Palliative%20Care%20Patient%20Access%20to%20Psychological%20Counseling%20through%20Outreach%20Telehealth%20Services.pdf"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hyperlink" Target="https://library.oapen.org/bitstream/handle/20.500.12657/48260/1/9783030567958.pdf" TargetMode="External"/><Relationship Id="rId5" Type="http://schemas.openxmlformats.org/officeDocument/2006/relationships/hyperlink" Target="https://ohrh.law.ox.ac.uk/wp-content/uploads/2021/04/U-of-OxHRH-J-The-Big-Gap-1-1.pdf" TargetMode="External"/><Relationship Id="rId10" Type="http://schemas.openxmlformats.org/officeDocument/2006/relationships/hyperlink" Target="https://www.smw.ch/index.php/smw/article/download/2816/4567" TargetMode="External"/><Relationship Id="rId4" Type="http://schemas.openxmlformats.org/officeDocument/2006/relationships/hyperlink" Target="https://journals.sagepub.com/doi/pdf/10.1177/02697580221079993" TargetMode="External"/><Relationship Id="rId9" Type="http://schemas.openxmlformats.org/officeDocument/2006/relationships/hyperlink" Target="https://www.aallnet.org/wp-content/uploads/2019/02/LLJ_111n1_03_thurston.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136431/End_of_life_strategy.pdf" TargetMode="External"/><Relationship Id="rId3" Type="http://schemas.openxmlformats.org/officeDocument/2006/relationships/hyperlink" Target="https://doi.org/10.1080/074811802760139003" TargetMode="External"/><Relationship Id="rId7" Type="http://schemas.openxmlformats.org/officeDocument/2006/relationships/hyperlink" Target="https://www.parliament.uk/business/publications/research/key-issues-parliament-2015/social-change/debating-assisted-suicide/"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righttolife.org.uk/knowledgebase/assisted-suicide-and-euthanasia?gclid=CjwKCAjwhdWkBhBZEiwA1ibLmF3yvX6lWALwzpxgWKI3XizZWX1UrLzJ0ALOskiDg60Xzc7TBtd5RBoCANMQAvD_BwE" TargetMode="External"/><Relationship Id="rId5" Type="http://schemas.openxmlformats.org/officeDocument/2006/relationships/hyperlink" Target="https://www.nhs.uk/conditions/euthanasia-and-assisted-suicide/" TargetMode="External"/><Relationship Id="rId4" Type="http://schemas.openxmlformats.org/officeDocument/2006/relationships/hyperlink" Target="https://doi.org/10.1016/S0140-6736(95)90875-7"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39102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Times New Roman"/>
                <a:ea typeface="Times New Roman"/>
                <a:cs typeface="Times New Roman"/>
                <a:sym typeface="Times New Roman"/>
              </a:rPr>
              <a:t>Euthanasia in the UK</a:t>
            </a:r>
            <a:br>
              <a:rPr lang="en-GB" b="1" dirty="0">
                <a:latin typeface="Times New Roman"/>
                <a:ea typeface="Times New Roman"/>
                <a:cs typeface="Times New Roman"/>
                <a:sym typeface="Times New Roman"/>
              </a:rPr>
            </a:br>
            <a:r>
              <a:rPr lang="en-GB" sz="2000" b="1" dirty="0">
                <a:latin typeface="Times New Roman"/>
                <a:ea typeface="Times New Roman"/>
                <a:cs typeface="Times New Roman"/>
                <a:sym typeface="Times New Roman"/>
              </a:rPr>
              <a:t>DEBATE PRESENTATION</a:t>
            </a:r>
            <a:endParaRPr sz="2000" dirty="0">
              <a:latin typeface="Times New Roman"/>
              <a:ea typeface="Times New Roman"/>
              <a:cs typeface="Times New Roman"/>
              <a:sym typeface="Times New Roman"/>
            </a:endParaRPr>
          </a:p>
        </p:txBody>
      </p:sp>
      <p:sp>
        <p:nvSpPr>
          <p:cNvPr id="55" name="Google Shape;55;p13"/>
          <p:cNvSpPr txBox="1">
            <a:spLocks noGrp="1"/>
          </p:cNvSpPr>
          <p:nvPr>
            <p:ph type="subTitle" idx="1"/>
          </p:nvPr>
        </p:nvSpPr>
        <p:spPr>
          <a:xfrm>
            <a:off x="1828800" y="2571750"/>
            <a:ext cx="5579706" cy="1274839"/>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400" b="1" dirty="0"/>
              <a:t>Module: Living with Care: The Older Person            </a:t>
            </a:r>
          </a:p>
          <a:p>
            <a:pPr marL="0" lvl="0" indent="0" algn="ctr" rtl="0">
              <a:spcBef>
                <a:spcPts val="0"/>
              </a:spcBef>
              <a:spcAft>
                <a:spcPts val="0"/>
              </a:spcAft>
              <a:buNone/>
            </a:pPr>
            <a:r>
              <a:rPr lang="en-GB" sz="1400" b="1" dirty="0"/>
              <a:t>Module code: BMHP6009_BIRM  </a:t>
            </a:r>
          </a:p>
          <a:p>
            <a:pPr marL="0" lvl="0" indent="0" algn="ctr" rtl="0">
              <a:spcBef>
                <a:spcPts val="0"/>
              </a:spcBef>
              <a:spcAft>
                <a:spcPts val="0"/>
              </a:spcAft>
              <a:buNone/>
            </a:pPr>
            <a:r>
              <a:rPr lang="en-GB" sz="1400" b="1" dirty="0"/>
              <a:t>Lecturer: Joanne Davies </a:t>
            </a:r>
          </a:p>
          <a:p>
            <a:pPr marL="0" lvl="0" indent="0" algn="ctr" rtl="0">
              <a:spcBef>
                <a:spcPts val="0"/>
              </a:spcBef>
              <a:spcAft>
                <a:spcPts val="0"/>
              </a:spcAft>
              <a:buNone/>
            </a:pPr>
            <a:r>
              <a:rPr lang="en-GB" sz="1400" b="1" dirty="0"/>
              <a:t> Student name: Omar Darboe ID 2020336</a:t>
            </a:r>
          </a:p>
          <a:p>
            <a:pPr marL="0" lvl="0" indent="0" algn="ctr" rtl="0">
              <a:spcBef>
                <a:spcPts val="0"/>
              </a:spcBef>
              <a:spcAft>
                <a:spcPts val="0"/>
              </a:spcAft>
              <a:buNone/>
            </a:pPr>
            <a:r>
              <a:rPr lang="en-GB" sz="1400" b="1" dirty="0"/>
              <a:t>Student name: Viktoria Koleva ID 2028456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659218" y="308150"/>
            <a:ext cx="8173081"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3600" b="1" dirty="0">
                <a:latin typeface="Times New Roman"/>
                <a:ea typeface="Times New Roman"/>
                <a:cs typeface="Times New Roman"/>
                <a:sym typeface="Times New Roman"/>
              </a:rPr>
              <a:t>Introduction</a:t>
            </a:r>
            <a:endParaRPr sz="3600" dirty="0"/>
          </a:p>
        </p:txBody>
      </p:sp>
      <p:sp>
        <p:nvSpPr>
          <p:cNvPr id="61" name="Google Shape;61;p14"/>
          <p:cNvSpPr txBox="1">
            <a:spLocks noGrp="1"/>
          </p:cNvSpPr>
          <p:nvPr>
            <p:ph type="body" idx="1"/>
          </p:nvPr>
        </p:nvSpPr>
        <p:spPr>
          <a:xfrm>
            <a:off x="567070" y="1169581"/>
            <a:ext cx="4758830" cy="3668394"/>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This presentation will portray a debate by critically analysing Euthanasia and assisted suicide.</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This presentation will furnish the for and against justifications for the practice of Euthanasia in the UK, highlighting the old population.</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This will be performed by exploring deeply Euthanasia and assisted suicide, laws governing them in the UK, their need and availability, legislation, policy, and theories of aging and planning for the end of life.</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62" name="Google Shape;62;p14"/>
          <p:cNvPicPr preferRelativeResize="0"/>
          <p:nvPr/>
        </p:nvPicPr>
        <p:blipFill>
          <a:blip r:embed="rId3">
            <a:alphaModFix/>
          </a:blip>
          <a:stretch>
            <a:fillRect/>
          </a:stretch>
        </p:blipFill>
        <p:spPr>
          <a:xfrm>
            <a:off x="5226663" y="694880"/>
            <a:ext cx="3236853" cy="37749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510362" y="445025"/>
            <a:ext cx="8321937"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27500"/>
              <a:buFont typeface="Arial"/>
              <a:buNone/>
            </a:pPr>
            <a:r>
              <a:rPr lang="en-GB" sz="4000" b="1" dirty="0">
                <a:latin typeface="Times New Roman"/>
                <a:ea typeface="Times New Roman"/>
                <a:cs typeface="Times New Roman"/>
                <a:sym typeface="Times New Roman"/>
              </a:rPr>
              <a:t>Euthanasia </a:t>
            </a:r>
            <a:endParaRPr sz="40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68" name="Google Shape;68;p15"/>
          <p:cNvSpPr txBox="1">
            <a:spLocks noGrp="1"/>
          </p:cNvSpPr>
          <p:nvPr>
            <p:ph type="body" idx="1"/>
          </p:nvPr>
        </p:nvSpPr>
        <p:spPr>
          <a:xfrm>
            <a:off x="510361" y="1152475"/>
            <a:ext cx="4316819" cy="3171432"/>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Euthanasia is the exercise of killing a person to limit their suffering from unbearable or untreatable diseases.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Euthanasia is completely a person’s personal choice and a matter of concern and doesn’t affect other individuals (</a:t>
            </a:r>
            <a:r>
              <a:rPr lang="en-GB" sz="1600" dirty="0" err="1">
                <a:solidFill>
                  <a:srgbClr val="222222"/>
                </a:solidFill>
                <a:highlight>
                  <a:srgbClr val="FFFFFF"/>
                </a:highlight>
                <a:latin typeface="Times New Roman"/>
                <a:ea typeface="Times New Roman"/>
                <a:cs typeface="Times New Roman"/>
                <a:sym typeface="Times New Roman"/>
              </a:rPr>
              <a:t>Devos</a:t>
            </a:r>
            <a:r>
              <a:rPr lang="en-GB" sz="1600" dirty="0">
                <a:solidFill>
                  <a:srgbClr val="222222"/>
                </a:solidFill>
                <a:highlight>
                  <a:srgbClr val="FFFFFF"/>
                </a:highlight>
                <a:latin typeface="Times New Roman"/>
                <a:ea typeface="Times New Roman"/>
                <a:cs typeface="Times New Roman"/>
                <a:sym typeface="Times New Roman"/>
              </a:rPr>
              <a:t> 2021).</a:t>
            </a:r>
            <a:endParaRPr sz="1600" dirty="0">
              <a:solidFill>
                <a:srgbClr val="222222"/>
              </a:solidFill>
              <a:highlight>
                <a:srgbClr val="FFFFFF"/>
              </a:highlight>
              <a:latin typeface="Times New Roman"/>
              <a:ea typeface="Times New Roman"/>
              <a:cs typeface="Times New Roman"/>
              <a:sym typeface="Times New Roman"/>
            </a:endParaRPr>
          </a:p>
          <a:p>
            <a:pPr marL="457200" lvl="0" indent="-330200" algn="l" rtl="0">
              <a:spcBef>
                <a:spcPts val="0"/>
              </a:spcBef>
              <a:spcAft>
                <a:spcPts val="0"/>
              </a:spcAft>
              <a:buClr>
                <a:srgbClr val="222222"/>
              </a:buClr>
              <a:buSzPts val="1600"/>
              <a:buFont typeface="Times New Roman"/>
              <a:buChar char="●"/>
            </a:pPr>
            <a:r>
              <a:rPr lang="en-GB" sz="1600" dirty="0">
                <a:solidFill>
                  <a:srgbClr val="222222"/>
                </a:solidFill>
                <a:highlight>
                  <a:srgbClr val="FFFFFF"/>
                </a:highlight>
                <a:latin typeface="Times New Roman"/>
                <a:ea typeface="Times New Roman"/>
                <a:cs typeface="Times New Roman"/>
                <a:sym typeface="Times New Roman"/>
              </a:rPr>
              <a:t>However, practicing Euthanasia disrupts the natural process of death and can be considered a crime even if it is done with a mercenary motive (</a:t>
            </a:r>
            <a:r>
              <a:rPr lang="en-GB" sz="1600" dirty="0" err="1">
                <a:solidFill>
                  <a:srgbClr val="222222"/>
                </a:solidFill>
                <a:highlight>
                  <a:srgbClr val="FFFFFF"/>
                </a:highlight>
                <a:latin typeface="Times New Roman"/>
                <a:ea typeface="Times New Roman"/>
                <a:cs typeface="Times New Roman"/>
                <a:sym typeface="Times New Roman"/>
              </a:rPr>
              <a:t>Khimchenko</a:t>
            </a:r>
            <a:r>
              <a:rPr lang="en-GB" sz="1600" dirty="0">
                <a:solidFill>
                  <a:srgbClr val="222222"/>
                </a:solidFill>
                <a:highlight>
                  <a:srgbClr val="FFFFFF"/>
                </a:highlight>
                <a:latin typeface="Times New Roman"/>
                <a:ea typeface="Times New Roman"/>
                <a:cs typeface="Times New Roman"/>
                <a:sym typeface="Times New Roman"/>
              </a:rPr>
              <a:t>, </a:t>
            </a:r>
            <a:r>
              <a:rPr lang="en-GB" sz="1600" dirty="0" err="1">
                <a:solidFill>
                  <a:srgbClr val="222222"/>
                </a:solidFill>
                <a:highlight>
                  <a:srgbClr val="FFFFFF"/>
                </a:highlight>
                <a:latin typeface="Times New Roman"/>
                <a:ea typeface="Times New Roman"/>
                <a:cs typeface="Times New Roman"/>
                <a:sym typeface="Times New Roman"/>
              </a:rPr>
              <a:t>Khimchenko</a:t>
            </a:r>
            <a:r>
              <a:rPr lang="en-GB" sz="1600" dirty="0">
                <a:solidFill>
                  <a:srgbClr val="222222"/>
                </a:solidFill>
                <a:highlight>
                  <a:srgbClr val="FFFFFF"/>
                </a:highlight>
                <a:latin typeface="Times New Roman"/>
                <a:ea typeface="Times New Roman"/>
                <a:cs typeface="Times New Roman"/>
                <a:sym typeface="Times New Roman"/>
              </a:rPr>
              <a:t>, and </a:t>
            </a:r>
            <a:r>
              <a:rPr lang="en-GB" sz="1600" dirty="0" err="1">
                <a:solidFill>
                  <a:srgbClr val="222222"/>
                </a:solidFill>
                <a:highlight>
                  <a:srgbClr val="FFFFFF"/>
                </a:highlight>
                <a:latin typeface="Times New Roman"/>
                <a:ea typeface="Times New Roman"/>
                <a:cs typeface="Times New Roman"/>
                <a:sym typeface="Times New Roman"/>
              </a:rPr>
              <a:t>Khimchenko</a:t>
            </a:r>
            <a:r>
              <a:rPr lang="en-GB" sz="1600" dirty="0">
                <a:solidFill>
                  <a:srgbClr val="222222"/>
                </a:solidFill>
                <a:highlight>
                  <a:srgbClr val="FFFFFF"/>
                </a:highlight>
                <a:latin typeface="Times New Roman"/>
                <a:ea typeface="Times New Roman"/>
                <a:cs typeface="Times New Roman"/>
                <a:sym typeface="Times New Roman"/>
              </a:rPr>
              <a:t> 2019) for helping the individual to be freed from the pain.</a:t>
            </a:r>
            <a:endParaRPr sz="1600" dirty="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69" name="Google Shape;69;p15"/>
          <p:cNvPicPr preferRelativeResize="0"/>
          <p:nvPr/>
        </p:nvPicPr>
        <p:blipFill>
          <a:blip r:embed="rId3">
            <a:alphaModFix/>
          </a:blip>
          <a:stretch>
            <a:fillRect/>
          </a:stretch>
        </p:blipFill>
        <p:spPr>
          <a:xfrm>
            <a:off x="5067594" y="1266322"/>
            <a:ext cx="3332127" cy="272885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623400" y="468300"/>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27500"/>
              <a:buFont typeface="Arial"/>
              <a:buNone/>
            </a:pPr>
            <a:r>
              <a:rPr lang="en-GB" sz="4000" b="1" dirty="0">
                <a:latin typeface="Times New Roman"/>
                <a:ea typeface="Times New Roman"/>
                <a:cs typeface="Times New Roman"/>
                <a:sym typeface="Times New Roman"/>
              </a:rPr>
              <a:t>Assisted suicide</a:t>
            </a:r>
            <a:endParaRPr sz="40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75" name="Google Shape;75;p16"/>
          <p:cNvSpPr txBox="1">
            <a:spLocks noGrp="1"/>
          </p:cNvSpPr>
          <p:nvPr>
            <p:ph type="body" idx="1"/>
          </p:nvPr>
        </p:nvSpPr>
        <p:spPr>
          <a:xfrm>
            <a:off x="404036" y="1152475"/>
            <a:ext cx="4910463" cy="34164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Assisted suicide is the practice of suicide by a person with the effective assistance of another person, such as the consumption of lethal drugs prescribed by doctors to patients suffering from incurable diseases (</a:t>
            </a:r>
            <a:r>
              <a:rPr lang="en-GB" sz="1600" dirty="0">
                <a:solidFill>
                  <a:srgbClr val="222222"/>
                </a:solidFill>
                <a:highlight>
                  <a:srgbClr val="FFFFFF"/>
                </a:highlight>
                <a:latin typeface="Times New Roman"/>
                <a:ea typeface="Times New Roman"/>
                <a:cs typeface="Times New Roman"/>
                <a:sym typeface="Times New Roman"/>
              </a:rPr>
              <a:t>Thurston 2019).</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Assisted suicide, in the old population, helps in the reduction of social and financial pressure regarding essential care requirements in aging people (</a:t>
            </a:r>
            <a:r>
              <a:rPr lang="en-GB" sz="1600" dirty="0" err="1">
                <a:solidFill>
                  <a:srgbClr val="222222"/>
                </a:solidFill>
                <a:highlight>
                  <a:srgbClr val="FFFFFF"/>
                </a:highlight>
                <a:latin typeface="Times New Roman"/>
                <a:ea typeface="Times New Roman"/>
                <a:cs typeface="Times New Roman"/>
                <a:sym typeface="Times New Roman"/>
              </a:rPr>
              <a:t>Vilpert</a:t>
            </a:r>
            <a:r>
              <a:rPr lang="en-GB" sz="1600" dirty="0">
                <a:solidFill>
                  <a:srgbClr val="222222"/>
                </a:solidFill>
                <a:highlight>
                  <a:srgbClr val="FFFFFF"/>
                </a:highlight>
                <a:latin typeface="Times New Roman"/>
                <a:ea typeface="Times New Roman"/>
                <a:cs typeface="Times New Roman"/>
                <a:sym typeface="Times New Roman"/>
              </a:rPr>
              <a:t> </a:t>
            </a:r>
            <a:r>
              <a:rPr lang="en-GB" sz="1600" i="1" dirty="0">
                <a:solidFill>
                  <a:srgbClr val="222222"/>
                </a:solidFill>
                <a:highlight>
                  <a:srgbClr val="FFFFFF"/>
                </a:highlight>
                <a:latin typeface="Times New Roman"/>
                <a:ea typeface="Times New Roman"/>
                <a:cs typeface="Times New Roman"/>
                <a:sym typeface="Times New Roman"/>
              </a:rPr>
              <a:t>et al.</a:t>
            </a:r>
            <a:r>
              <a:rPr lang="en-GB" sz="1600" dirty="0">
                <a:solidFill>
                  <a:srgbClr val="222222"/>
                </a:solidFill>
                <a:highlight>
                  <a:srgbClr val="FFFFFF"/>
                </a:highlight>
                <a:latin typeface="Times New Roman"/>
                <a:ea typeface="Times New Roman"/>
                <a:cs typeface="Times New Roman"/>
                <a:sym typeface="Times New Roman"/>
              </a:rPr>
              <a:t> 2020).</a:t>
            </a:r>
            <a:endParaRPr sz="1600" dirty="0">
              <a:solidFill>
                <a:srgbClr val="222222"/>
              </a:solidFill>
              <a:highlight>
                <a:srgbClr val="FFFFFF"/>
              </a:highlight>
              <a:latin typeface="Times New Roman"/>
              <a:ea typeface="Times New Roman"/>
              <a:cs typeface="Times New Roman"/>
              <a:sym typeface="Times New Roman"/>
            </a:endParaRPr>
          </a:p>
          <a:p>
            <a:pPr marL="457200" lvl="0" indent="-330200" algn="l" rtl="0">
              <a:spcBef>
                <a:spcPts val="0"/>
              </a:spcBef>
              <a:spcAft>
                <a:spcPts val="0"/>
              </a:spcAft>
              <a:buClr>
                <a:srgbClr val="222222"/>
              </a:buClr>
              <a:buSzPts val="1600"/>
              <a:buFont typeface="Times New Roman"/>
              <a:buChar char="●"/>
            </a:pPr>
            <a:r>
              <a:rPr lang="en-GB" sz="1600" dirty="0">
                <a:solidFill>
                  <a:srgbClr val="222222"/>
                </a:solidFill>
                <a:highlight>
                  <a:srgbClr val="FFFFFF"/>
                </a:highlight>
                <a:latin typeface="Times New Roman"/>
                <a:ea typeface="Times New Roman"/>
                <a:cs typeface="Times New Roman"/>
                <a:sym typeface="Times New Roman"/>
              </a:rPr>
              <a:t>Assisted suicide, on the other hand, reduces the possibility of finding a cure for chronic diseases.</a:t>
            </a:r>
            <a:endParaRPr sz="1600" dirty="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76" name="Google Shape;76;p16"/>
          <p:cNvPicPr preferRelativeResize="0"/>
          <p:nvPr/>
        </p:nvPicPr>
        <p:blipFill>
          <a:blip r:embed="rId3">
            <a:alphaModFix/>
          </a:blip>
          <a:stretch>
            <a:fillRect/>
          </a:stretch>
        </p:blipFill>
        <p:spPr>
          <a:xfrm>
            <a:off x="5408428" y="1212392"/>
            <a:ext cx="3040911" cy="265629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89860" y="445025"/>
            <a:ext cx="844244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2600" b="1">
                <a:latin typeface="Times New Roman"/>
                <a:ea typeface="Times New Roman"/>
                <a:cs typeface="Times New Roman"/>
                <a:sym typeface="Times New Roman"/>
              </a:rPr>
              <a:t>Laws governing Euthanasia and Assisted suicide in the </a:t>
            </a:r>
            <a:r>
              <a:rPr lang="en-GB" sz="2600" b="1" dirty="0" err="1">
                <a:latin typeface="Times New Roman"/>
                <a:ea typeface="Times New Roman"/>
                <a:cs typeface="Times New Roman"/>
                <a:sym typeface="Times New Roman"/>
              </a:rPr>
              <a:t>Uk</a:t>
            </a:r>
            <a:endParaRPr sz="2600" dirty="0"/>
          </a:p>
        </p:txBody>
      </p:sp>
      <p:sp>
        <p:nvSpPr>
          <p:cNvPr id="82" name="Google Shape;82;p17"/>
          <p:cNvSpPr txBox="1">
            <a:spLocks noGrp="1"/>
          </p:cNvSpPr>
          <p:nvPr>
            <p:ph type="body" idx="1"/>
          </p:nvPr>
        </p:nvSpPr>
        <p:spPr>
          <a:xfrm>
            <a:off x="503274" y="1152475"/>
            <a:ext cx="4742826"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GB" sz="1600" i="1" dirty="0">
                <a:solidFill>
                  <a:schemeClr val="dk1"/>
                </a:solidFill>
                <a:latin typeface="Times New Roman"/>
                <a:ea typeface="Times New Roman"/>
                <a:cs typeface="Times New Roman"/>
                <a:sym typeface="Times New Roman"/>
              </a:rPr>
              <a:t>Criminal justice act 1966-</a:t>
            </a:r>
            <a:r>
              <a:rPr lang="en-GB" sz="1600" dirty="0">
                <a:solidFill>
                  <a:schemeClr val="dk1"/>
                </a:solidFill>
                <a:latin typeface="Times New Roman"/>
                <a:ea typeface="Times New Roman"/>
                <a:cs typeface="Times New Roman"/>
                <a:sym typeface="Times New Roman"/>
              </a:rPr>
              <a:t> Assisting or fostering a person for suicide is illegal under s.13 of the Criminal Justice Act 1966 in the United Kingdom (</a:t>
            </a:r>
            <a:r>
              <a:rPr lang="en-GB" sz="1600" dirty="0" err="1">
                <a:solidFill>
                  <a:srgbClr val="222222"/>
                </a:solidFill>
                <a:highlight>
                  <a:srgbClr val="FFFFFF"/>
                </a:highlight>
                <a:latin typeface="Times New Roman"/>
                <a:ea typeface="Times New Roman"/>
                <a:cs typeface="Times New Roman"/>
                <a:sym typeface="Times New Roman"/>
              </a:rPr>
              <a:t>Banwell</a:t>
            </a:r>
            <a:r>
              <a:rPr lang="en-GB" sz="1600" dirty="0">
                <a:solidFill>
                  <a:srgbClr val="222222"/>
                </a:solidFill>
                <a:highlight>
                  <a:srgbClr val="FFFFFF"/>
                </a:highlight>
                <a:latin typeface="Times New Roman"/>
                <a:ea typeface="Times New Roman"/>
                <a:cs typeface="Times New Roman"/>
                <a:sym typeface="Times New Roman"/>
              </a:rPr>
              <a:t>-Moore 2023).</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i="1" dirty="0">
                <a:solidFill>
                  <a:schemeClr val="dk1"/>
                </a:solidFill>
                <a:latin typeface="Times New Roman"/>
                <a:ea typeface="Times New Roman"/>
                <a:cs typeface="Times New Roman"/>
                <a:sym typeface="Times New Roman"/>
              </a:rPr>
              <a:t>Suicide Act 1961- </a:t>
            </a:r>
            <a:r>
              <a:rPr lang="en-GB" sz="1600" dirty="0">
                <a:solidFill>
                  <a:schemeClr val="dk1"/>
                </a:solidFill>
                <a:latin typeface="Times New Roman"/>
                <a:ea typeface="Times New Roman"/>
                <a:cs typeface="Times New Roman"/>
                <a:sym typeface="Times New Roman"/>
              </a:rPr>
              <a:t> Assisting or supporting a person for suicide is not permitted under s.2 of the suicide act 1961 in the United Kingdom and people found to be supporting assisted suicide can be put in jail for up to 14 years.</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83" name="Google Shape;83;p17"/>
          <p:cNvPicPr preferRelativeResize="0"/>
          <p:nvPr/>
        </p:nvPicPr>
        <p:blipFill>
          <a:blip r:embed="rId3">
            <a:alphaModFix/>
          </a:blip>
          <a:stretch>
            <a:fillRect/>
          </a:stretch>
        </p:blipFill>
        <p:spPr>
          <a:xfrm>
            <a:off x="5337543" y="1354135"/>
            <a:ext cx="3104707" cy="27667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1339702" y="445025"/>
            <a:ext cx="7492598"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27500"/>
              <a:buFont typeface="Arial"/>
              <a:buNone/>
            </a:pPr>
            <a:r>
              <a:rPr lang="en-GB" sz="4000" b="1" dirty="0">
                <a:latin typeface="Times New Roman"/>
                <a:ea typeface="Times New Roman"/>
                <a:cs typeface="Times New Roman"/>
                <a:sym typeface="Times New Roman"/>
              </a:rPr>
              <a:t>End-of-life and palliative care</a:t>
            </a:r>
            <a:endParaRPr sz="40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89" name="Google Shape;89;p18"/>
          <p:cNvSpPr txBox="1">
            <a:spLocks noGrp="1"/>
          </p:cNvSpPr>
          <p:nvPr>
            <p:ph type="body" idx="1"/>
          </p:nvPr>
        </p:nvSpPr>
        <p:spPr>
          <a:xfrm>
            <a:off x="489098" y="1152475"/>
            <a:ext cx="4677202" cy="34164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End-of-life and palliative care can be described as the care provided to patients who are suffering from incurable and life-threatening diseases. End-of-life and palliative care can vary from hours to even years.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End-of-life and palliative care provide comfort to patients suffering from life-threatening diseases by providing physical assistance, and mental and emotional support, and helps them to feel better (</a:t>
            </a:r>
            <a:r>
              <a:rPr lang="en-GB" sz="1600" dirty="0">
                <a:solidFill>
                  <a:srgbClr val="222222"/>
                </a:solidFill>
                <a:highlight>
                  <a:srgbClr val="FFFFFF"/>
                </a:highlight>
                <a:latin typeface="Times New Roman"/>
                <a:ea typeface="Times New Roman"/>
                <a:cs typeface="Times New Roman"/>
                <a:sym typeface="Times New Roman"/>
              </a:rPr>
              <a:t>Guzman</a:t>
            </a:r>
            <a:r>
              <a:rPr lang="en-GB" sz="1600" i="1" dirty="0">
                <a:solidFill>
                  <a:srgbClr val="222222"/>
                </a:solidFill>
                <a:highlight>
                  <a:srgbClr val="FFFFFF"/>
                </a:highlight>
                <a:latin typeface="Times New Roman"/>
                <a:ea typeface="Times New Roman"/>
                <a:cs typeface="Times New Roman"/>
                <a:sym typeface="Times New Roman"/>
              </a:rPr>
              <a:t> et al.</a:t>
            </a:r>
            <a:r>
              <a:rPr lang="en-GB" sz="1600" dirty="0">
                <a:solidFill>
                  <a:srgbClr val="222222"/>
                </a:solidFill>
                <a:highlight>
                  <a:srgbClr val="FFFFFF"/>
                </a:highlight>
                <a:latin typeface="Times New Roman"/>
                <a:ea typeface="Times New Roman"/>
                <a:cs typeface="Times New Roman"/>
                <a:sym typeface="Times New Roman"/>
              </a:rPr>
              <a:t> 2020).</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However, end-of-life care and palliative care have negative impacts such as financial burden, limited access, and communication barriers.</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90" name="Google Shape;90;p18"/>
          <p:cNvPicPr preferRelativeResize="0"/>
          <p:nvPr/>
        </p:nvPicPr>
        <p:blipFill>
          <a:blip r:embed="rId3">
            <a:alphaModFix/>
          </a:blip>
          <a:stretch>
            <a:fillRect/>
          </a:stretch>
        </p:blipFill>
        <p:spPr>
          <a:xfrm>
            <a:off x="5166300" y="1337787"/>
            <a:ext cx="3268863" cy="281599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5412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35483"/>
              <a:buFont typeface="Arial"/>
              <a:buNone/>
            </a:pPr>
            <a:r>
              <a:rPr lang="en-GB" sz="2900" b="1" dirty="0">
                <a:latin typeface="Times New Roman"/>
                <a:ea typeface="Times New Roman"/>
                <a:cs typeface="Times New Roman"/>
                <a:sym typeface="Times New Roman"/>
              </a:rPr>
              <a:t>Difference between end-of-life care and palliative care</a:t>
            </a:r>
            <a:endParaRPr sz="29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96" name="Google Shape;96;p19"/>
          <p:cNvSpPr txBox="1">
            <a:spLocks noGrp="1"/>
          </p:cNvSpPr>
          <p:nvPr>
            <p:ph type="body" idx="1"/>
          </p:nvPr>
        </p:nvSpPr>
        <p:spPr>
          <a:xfrm>
            <a:off x="541200" y="1152475"/>
            <a:ext cx="4260300"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End-of-life care refers to providing care and support to patients suffering from incurable and life-threatening diseases and may vary from hours to years until the patient dies.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Palliative care refers to the care provided to patients suffering from chronic disease and does not necessarily result in the death of patients.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Both contribute to enhancing the health of patients.</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dirty="0"/>
          </a:p>
        </p:txBody>
      </p:sp>
      <p:pic>
        <p:nvPicPr>
          <p:cNvPr id="97" name="Google Shape;97;p19"/>
          <p:cNvPicPr preferRelativeResize="0"/>
          <p:nvPr/>
        </p:nvPicPr>
        <p:blipFill>
          <a:blip r:embed="rId3">
            <a:alphaModFix/>
          </a:blip>
          <a:stretch>
            <a:fillRect/>
          </a:stretch>
        </p:blipFill>
        <p:spPr>
          <a:xfrm>
            <a:off x="4905155" y="1152475"/>
            <a:ext cx="3529060" cy="322813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538716" y="445025"/>
            <a:ext cx="8293584"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27500"/>
              <a:buFont typeface="Arial"/>
              <a:buNone/>
            </a:pPr>
            <a:r>
              <a:rPr lang="en-GB" sz="4000" b="1" dirty="0">
                <a:latin typeface="Times New Roman"/>
                <a:ea typeface="Times New Roman"/>
                <a:cs typeface="Times New Roman"/>
                <a:sym typeface="Times New Roman"/>
              </a:rPr>
              <a:t>End-of-life care Procedure</a:t>
            </a:r>
            <a:endParaRPr sz="40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03" name="Google Shape;103;p20"/>
          <p:cNvSpPr txBox="1">
            <a:spLocks noGrp="1"/>
          </p:cNvSpPr>
          <p:nvPr>
            <p:ph type="body" idx="1"/>
          </p:nvPr>
        </p:nvSpPr>
        <p:spPr>
          <a:xfrm>
            <a:off x="538716" y="1152475"/>
            <a:ext cx="5038284" cy="32178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Evaluation of palliative care to provide personal needs of each patient</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Symptom management to ease pain and irritation of dying patients suffering from life-threatening diseases.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Supporting patient and their families and proving mental and emotional support</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Enhancing coordination among care providers and improving medical infrastructures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These medical procedures help to assist and provide comfort to the patients. However, these procedures may have long-term effects and can highlight financial burdens (</a:t>
            </a:r>
            <a:r>
              <a:rPr lang="en-GB" sz="1600" dirty="0" err="1">
                <a:solidFill>
                  <a:srgbClr val="222222"/>
                </a:solidFill>
                <a:highlight>
                  <a:srgbClr val="FFFFFF"/>
                </a:highlight>
                <a:latin typeface="Times New Roman"/>
                <a:ea typeface="Times New Roman"/>
                <a:cs typeface="Times New Roman"/>
                <a:sym typeface="Times New Roman"/>
              </a:rPr>
              <a:t>Alcaraz</a:t>
            </a:r>
            <a:r>
              <a:rPr lang="en-GB" sz="1600" i="1" dirty="0">
                <a:solidFill>
                  <a:srgbClr val="222222"/>
                </a:solidFill>
                <a:highlight>
                  <a:srgbClr val="FFFFFF"/>
                </a:highlight>
                <a:latin typeface="Times New Roman"/>
                <a:ea typeface="Times New Roman"/>
                <a:cs typeface="Times New Roman"/>
                <a:sym typeface="Times New Roman"/>
              </a:rPr>
              <a:t> et al.</a:t>
            </a:r>
            <a:r>
              <a:rPr lang="en-GB" sz="1600" dirty="0">
                <a:solidFill>
                  <a:srgbClr val="222222"/>
                </a:solidFill>
                <a:highlight>
                  <a:srgbClr val="FFFFFF"/>
                </a:highlight>
                <a:latin typeface="Times New Roman"/>
                <a:ea typeface="Times New Roman"/>
                <a:cs typeface="Times New Roman"/>
                <a:sym typeface="Times New Roman"/>
              </a:rPr>
              <a:t> 2020).</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104" name="Google Shape;104;p20"/>
          <p:cNvPicPr preferRelativeResize="0"/>
          <p:nvPr/>
        </p:nvPicPr>
        <p:blipFill>
          <a:blip r:embed="rId3">
            <a:alphaModFix/>
          </a:blip>
          <a:stretch>
            <a:fillRect/>
          </a:stretch>
        </p:blipFill>
        <p:spPr>
          <a:xfrm>
            <a:off x="5491940" y="1280066"/>
            <a:ext cx="2941674" cy="269072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531628" y="445025"/>
            <a:ext cx="8300672"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27500"/>
              <a:buFont typeface="Arial"/>
              <a:buNone/>
            </a:pPr>
            <a:r>
              <a:rPr lang="en-GB" sz="4000" b="1" dirty="0">
                <a:latin typeface="Times New Roman"/>
                <a:ea typeface="Times New Roman"/>
                <a:cs typeface="Times New Roman"/>
                <a:sym typeface="Times New Roman"/>
              </a:rPr>
              <a:t>End of life care Availability</a:t>
            </a:r>
            <a:endParaRPr sz="40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10" name="Google Shape;110;p21"/>
          <p:cNvSpPr txBox="1">
            <a:spLocks noGrp="1"/>
          </p:cNvSpPr>
          <p:nvPr>
            <p:ph type="body" idx="1"/>
          </p:nvPr>
        </p:nvSpPr>
        <p:spPr>
          <a:xfrm>
            <a:off x="311700" y="1152475"/>
            <a:ext cx="5470500"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End-of-life and palliative care can be provided in the patient’s own house with the assistance of medical providers.</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Care homes provide having staff who are well experts in providing palliative care</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Hospitals are another major places that provide effective end-of-life care to patients. Doctors, nurses, and other healthcare professionals have the capability to assist patients suffering from chronic diseases.</a:t>
            </a:r>
            <a:endParaRPr sz="16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a:latin typeface="Times New Roman"/>
              <a:ea typeface="Times New Roman"/>
              <a:cs typeface="Times New Roman"/>
              <a:sym typeface="Times New Roman"/>
            </a:endParaRPr>
          </a:p>
        </p:txBody>
      </p:sp>
      <p:pic>
        <p:nvPicPr>
          <p:cNvPr id="111" name="Google Shape;111;p21"/>
          <p:cNvPicPr preferRelativeResize="0"/>
          <p:nvPr/>
        </p:nvPicPr>
        <p:blipFill>
          <a:blip r:embed="rId3">
            <a:alphaModFix/>
          </a:blip>
          <a:stretch>
            <a:fillRect/>
          </a:stretch>
        </p:blipFill>
        <p:spPr>
          <a:xfrm>
            <a:off x="5603850" y="1152475"/>
            <a:ext cx="3057000" cy="314917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864780" y="445025"/>
            <a:ext cx="7967519"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3600" b="1" dirty="0">
                <a:latin typeface="Times New Roman"/>
                <a:ea typeface="Times New Roman"/>
                <a:cs typeface="Times New Roman"/>
                <a:sym typeface="Times New Roman"/>
              </a:rPr>
              <a:t>Gap between need and availability</a:t>
            </a:r>
            <a:endParaRPr sz="3600" dirty="0"/>
          </a:p>
        </p:txBody>
      </p:sp>
      <p:sp>
        <p:nvSpPr>
          <p:cNvPr id="117" name="Google Shape;117;p22"/>
          <p:cNvSpPr txBox="1">
            <a:spLocks noGrp="1"/>
          </p:cNvSpPr>
          <p:nvPr>
            <p:ph type="body" idx="1"/>
          </p:nvPr>
        </p:nvSpPr>
        <p:spPr>
          <a:xfrm>
            <a:off x="510362" y="1152475"/>
            <a:ext cx="4975437"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Unevenness in demand and access to standard treatment is the major gap between the need and availability of end-of-life care.</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Graspable and standard end-of-life care enhances the quality of time, respect autonomy and provide psychological support to patients and families whereas restricted resources and funding, ethical concerns, and issuing healthcare resource can form a gap between the need and availability of end-of-life care.</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dirty="0"/>
          </a:p>
        </p:txBody>
      </p:sp>
      <p:pic>
        <p:nvPicPr>
          <p:cNvPr id="118" name="Google Shape;118;p22"/>
          <p:cNvPicPr preferRelativeResize="0"/>
          <p:nvPr/>
        </p:nvPicPr>
        <p:blipFill>
          <a:blip r:embed="rId3">
            <a:alphaModFix/>
          </a:blip>
          <a:stretch>
            <a:fillRect/>
          </a:stretch>
        </p:blipFill>
        <p:spPr>
          <a:xfrm>
            <a:off x="5574155" y="1152475"/>
            <a:ext cx="2811389" cy="30553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616688" y="445025"/>
            <a:ext cx="8215612"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3200" b="1" dirty="0">
                <a:latin typeface="Times New Roman"/>
                <a:ea typeface="Times New Roman"/>
                <a:cs typeface="Times New Roman"/>
                <a:sym typeface="Times New Roman"/>
              </a:rPr>
              <a:t>Legislation, policy, and Theories of Aging</a:t>
            </a:r>
            <a:endParaRPr sz="3200" dirty="0"/>
          </a:p>
        </p:txBody>
      </p:sp>
      <p:sp>
        <p:nvSpPr>
          <p:cNvPr id="124" name="Google Shape;124;p23"/>
          <p:cNvSpPr txBox="1">
            <a:spLocks noGrp="1"/>
          </p:cNvSpPr>
          <p:nvPr>
            <p:ph type="body" idx="1"/>
          </p:nvPr>
        </p:nvSpPr>
        <p:spPr>
          <a:xfrm>
            <a:off x="411126" y="1152475"/>
            <a:ext cx="4891974" cy="34164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a:buChar char="●"/>
            </a:pPr>
            <a:r>
              <a:rPr lang="en-GB" sz="1600" b="1" i="1" dirty="0">
                <a:solidFill>
                  <a:schemeClr val="dk1"/>
                </a:solidFill>
                <a:latin typeface="Times New Roman"/>
                <a:ea typeface="Times New Roman"/>
                <a:cs typeface="Times New Roman"/>
                <a:sym typeface="Times New Roman"/>
              </a:rPr>
              <a:t>Equality Act 2010</a:t>
            </a:r>
            <a:r>
              <a:rPr lang="en-GB" sz="1600" b="1" dirty="0">
                <a:solidFill>
                  <a:schemeClr val="dk1"/>
                </a:solidFill>
                <a:latin typeface="Times New Roman"/>
                <a:ea typeface="Times New Roman"/>
                <a:cs typeface="Times New Roman"/>
                <a:sym typeface="Times New Roman"/>
              </a:rPr>
              <a:t>: </a:t>
            </a:r>
            <a:r>
              <a:rPr lang="en-GB" sz="1600" dirty="0">
                <a:solidFill>
                  <a:schemeClr val="dk1"/>
                </a:solidFill>
                <a:latin typeface="Times New Roman"/>
                <a:ea typeface="Times New Roman"/>
                <a:cs typeface="Times New Roman"/>
                <a:sym typeface="Times New Roman"/>
              </a:rPr>
              <a:t>In the </a:t>
            </a:r>
            <a:r>
              <a:rPr lang="en-GB" sz="1600" dirty="0" err="1">
                <a:solidFill>
                  <a:schemeClr val="dk1"/>
                </a:solidFill>
                <a:latin typeface="Times New Roman"/>
                <a:ea typeface="Times New Roman"/>
                <a:cs typeface="Times New Roman"/>
                <a:sym typeface="Times New Roman"/>
              </a:rPr>
              <a:t>Uk</a:t>
            </a:r>
            <a:r>
              <a:rPr lang="en-GB" sz="1600" dirty="0">
                <a:solidFill>
                  <a:schemeClr val="dk1"/>
                </a:solidFill>
                <a:latin typeface="Times New Roman"/>
                <a:ea typeface="Times New Roman"/>
                <a:cs typeface="Times New Roman"/>
                <a:sym typeface="Times New Roman"/>
              </a:rPr>
              <a:t>, this legislation outlaws age discrimination in several sectors (</a:t>
            </a:r>
            <a:r>
              <a:rPr lang="en-GB" sz="1600" dirty="0">
                <a:solidFill>
                  <a:srgbClr val="222222"/>
                </a:solidFill>
                <a:highlight>
                  <a:srgbClr val="FFFFFF"/>
                </a:highlight>
                <a:latin typeface="Times New Roman"/>
                <a:ea typeface="Times New Roman"/>
                <a:cs typeface="Times New Roman"/>
                <a:sym typeface="Times New Roman"/>
              </a:rPr>
              <a:t>Benn 2020).</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b="1" i="1" dirty="0">
                <a:solidFill>
                  <a:schemeClr val="dk1"/>
                </a:solidFill>
                <a:latin typeface="Times New Roman"/>
                <a:ea typeface="Times New Roman"/>
                <a:cs typeface="Times New Roman"/>
                <a:sym typeface="Times New Roman"/>
              </a:rPr>
              <a:t>Pension Acts:</a:t>
            </a:r>
            <a:r>
              <a:rPr lang="en-GB" sz="1600" dirty="0">
                <a:solidFill>
                  <a:schemeClr val="dk1"/>
                </a:solidFill>
                <a:latin typeface="Times New Roman"/>
                <a:ea typeface="Times New Roman"/>
                <a:cs typeface="Times New Roman"/>
                <a:sym typeface="Times New Roman"/>
              </a:rPr>
              <a:t> This law manages pension schemes and retirement benefits for safeguarding the economy for elderly people.</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b="1" i="1" dirty="0">
                <a:solidFill>
                  <a:schemeClr val="dk1"/>
                </a:solidFill>
                <a:latin typeface="Times New Roman"/>
                <a:ea typeface="Times New Roman"/>
                <a:cs typeface="Times New Roman"/>
                <a:sym typeface="Times New Roman"/>
              </a:rPr>
              <a:t>National Health and care policy: </a:t>
            </a:r>
            <a:r>
              <a:rPr lang="en-GB" sz="1600" dirty="0">
                <a:solidFill>
                  <a:schemeClr val="dk1"/>
                </a:solidFill>
                <a:latin typeface="Times New Roman"/>
                <a:ea typeface="Times New Roman"/>
                <a:cs typeface="Times New Roman"/>
                <a:sym typeface="Times New Roman"/>
              </a:rPr>
              <a:t>This policy work towards the enhancement of healthcare service for the old population of the UK.</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b="1" i="1" dirty="0">
                <a:solidFill>
                  <a:schemeClr val="dk1"/>
                </a:solidFill>
                <a:latin typeface="Times New Roman"/>
                <a:ea typeface="Times New Roman"/>
                <a:cs typeface="Times New Roman"/>
                <a:sym typeface="Times New Roman"/>
              </a:rPr>
              <a:t>Cellular scene sense theory:</a:t>
            </a:r>
            <a:r>
              <a:rPr lang="en-GB" sz="1600" dirty="0">
                <a:solidFill>
                  <a:schemeClr val="dk1"/>
                </a:solidFill>
                <a:latin typeface="Times New Roman"/>
                <a:ea typeface="Times New Roman"/>
                <a:cs typeface="Times New Roman"/>
                <a:sym typeface="Times New Roman"/>
              </a:rPr>
              <a:t> with aging cell function starts to decrease and causes cellular damage in old people. </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dirty="0"/>
          </a:p>
        </p:txBody>
      </p:sp>
      <p:pic>
        <p:nvPicPr>
          <p:cNvPr id="125" name="Google Shape;125;p23"/>
          <p:cNvPicPr preferRelativeResize="0"/>
          <p:nvPr/>
        </p:nvPicPr>
        <p:blipFill>
          <a:blip r:embed="rId3">
            <a:alphaModFix/>
          </a:blip>
          <a:stretch>
            <a:fillRect/>
          </a:stretch>
        </p:blipFill>
        <p:spPr>
          <a:xfrm>
            <a:off x="5303100" y="1211151"/>
            <a:ext cx="3174594" cy="270876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552892" y="445025"/>
            <a:ext cx="8279407"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30985"/>
              <a:buFont typeface="Arial"/>
              <a:buNone/>
            </a:pPr>
            <a:r>
              <a:rPr lang="en-GB" sz="3550" b="1" dirty="0">
                <a:latin typeface="Times New Roman"/>
                <a:ea typeface="Times New Roman"/>
                <a:cs typeface="Times New Roman"/>
                <a:sym typeface="Times New Roman"/>
              </a:rPr>
              <a:t>End-of-life planning ( living wills, DNRs)</a:t>
            </a:r>
            <a:endParaRPr sz="355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31" name="Google Shape;131;p24"/>
          <p:cNvSpPr txBox="1">
            <a:spLocks noGrp="1"/>
          </p:cNvSpPr>
          <p:nvPr>
            <p:ph type="body" idx="1"/>
          </p:nvPr>
        </p:nvSpPr>
        <p:spPr>
          <a:xfrm>
            <a:off x="396948" y="1152475"/>
            <a:ext cx="4666751"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Living wills and DNRs are significant components of end-of-life planning and contribute to fulfilling patients' preferences in treatment are obeyed.</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The living will refer to legal documents regarding the healthcare choices of patients, giving a rough idea of preferred treatment and denial in certain cases.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The do not resuscitate order particularly no CPR in cardiac arrest and relies on personal preference.</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dirty="0"/>
          </a:p>
        </p:txBody>
      </p:sp>
      <p:pic>
        <p:nvPicPr>
          <p:cNvPr id="132" name="Google Shape;132;p24"/>
          <p:cNvPicPr preferRelativeResize="0"/>
          <p:nvPr/>
        </p:nvPicPr>
        <p:blipFill>
          <a:blip r:embed="rId3">
            <a:alphaModFix/>
          </a:blip>
          <a:stretch>
            <a:fillRect/>
          </a:stretch>
        </p:blipFill>
        <p:spPr>
          <a:xfrm>
            <a:off x="5063699" y="1249369"/>
            <a:ext cx="3234613" cy="29083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title"/>
          </p:nvPr>
        </p:nvSpPr>
        <p:spPr>
          <a:xfrm>
            <a:off x="730102" y="445025"/>
            <a:ext cx="8102198"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3600" b="1" dirty="0">
                <a:latin typeface="Times New Roman"/>
                <a:ea typeface="Times New Roman"/>
                <a:cs typeface="Times New Roman"/>
                <a:sym typeface="Times New Roman"/>
              </a:rPr>
              <a:t>Conclusion</a:t>
            </a:r>
            <a:endParaRPr sz="36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38" name="Google Shape;138;p25"/>
          <p:cNvSpPr txBox="1">
            <a:spLocks noGrp="1"/>
          </p:cNvSpPr>
          <p:nvPr>
            <p:ph type="body" idx="1"/>
          </p:nvPr>
        </p:nvSpPr>
        <p:spPr>
          <a:xfrm>
            <a:off x="496186" y="1152475"/>
            <a:ext cx="4795514" cy="3277758"/>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In conclusion, this debate presentation explores Euthanasia and assisted suicide practices for helping out patients suffering from life-threatening diseases.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It outlines the various laws governing euthanasia and assisted suicide and end-of-life and palliative care practices and how and where they are delivered.</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It also examines various legislation policies and theories of aging and end-of-life plans to help elderly persons.</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It is concluded that euthanasia is considered illegal in the UK and its practitioners are provided with strict punishments.</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dirty="0"/>
          </a:p>
        </p:txBody>
      </p:sp>
      <p:pic>
        <p:nvPicPr>
          <p:cNvPr id="139" name="Google Shape;139;p25"/>
          <p:cNvPicPr preferRelativeResize="0"/>
          <p:nvPr/>
        </p:nvPicPr>
        <p:blipFill>
          <a:blip r:embed="rId3">
            <a:alphaModFix/>
          </a:blip>
          <a:stretch>
            <a:fillRect/>
          </a:stretch>
        </p:blipFill>
        <p:spPr>
          <a:xfrm>
            <a:off x="5450958" y="1289614"/>
            <a:ext cx="3034117" cy="242469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6"/>
          <p:cNvSpPr txBox="1">
            <a:spLocks noGrp="1"/>
          </p:cNvSpPr>
          <p:nvPr>
            <p:ph type="title"/>
          </p:nvPr>
        </p:nvSpPr>
        <p:spPr>
          <a:xfrm>
            <a:off x="530397" y="384229"/>
            <a:ext cx="8174455"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dirty="0">
                <a:latin typeface="Times New Roman"/>
                <a:ea typeface="Times New Roman"/>
                <a:cs typeface="Times New Roman"/>
                <a:sym typeface="Times New Roman"/>
              </a:rPr>
              <a:t>References</a:t>
            </a:r>
            <a:endParaRPr b="1" dirty="0">
              <a:latin typeface="Times New Roman"/>
              <a:ea typeface="Times New Roman"/>
              <a:cs typeface="Times New Roman"/>
              <a:sym typeface="Times New Roman"/>
            </a:endParaRPr>
          </a:p>
        </p:txBody>
      </p:sp>
      <p:sp>
        <p:nvSpPr>
          <p:cNvPr id="145" name="Google Shape;145;p26"/>
          <p:cNvSpPr txBox="1">
            <a:spLocks noGrp="1"/>
          </p:cNvSpPr>
          <p:nvPr>
            <p:ph type="body" idx="1"/>
          </p:nvPr>
        </p:nvSpPr>
        <p:spPr>
          <a:xfrm>
            <a:off x="357325" y="956929"/>
            <a:ext cx="8256278" cy="4323995"/>
          </a:xfrm>
          <a:prstGeom prst="rect">
            <a:avLst/>
          </a:prstGeom>
        </p:spPr>
        <p:txBody>
          <a:bodyPr spcFirstLastPara="1" wrap="square" lIns="91425" tIns="91425" rIns="91425" bIns="91425" anchor="t" anchorCtr="0">
            <a:normAutofit/>
          </a:bodyPr>
          <a:lstStyle/>
          <a:p>
            <a:pPr marL="114300" indent="0" algn="just">
              <a:buNone/>
            </a:pPr>
            <a:r>
              <a:rPr lang="en-GB" sz="1100" dirty="0"/>
              <a:t>Alcaraz, K.I., </a:t>
            </a:r>
            <a:r>
              <a:rPr lang="en-GB" sz="1100" dirty="0" err="1"/>
              <a:t>Wiedt</a:t>
            </a:r>
            <a:r>
              <a:rPr lang="en-GB" sz="1100" dirty="0"/>
              <a:t>, T.L., Daniels, E.C., </a:t>
            </a:r>
            <a:r>
              <a:rPr lang="en-GB" sz="1100" dirty="0" err="1"/>
              <a:t>Yabroff</a:t>
            </a:r>
            <a:r>
              <a:rPr lang="en-GB" sz="1100" dirty="0"/>
              <a:t>, K.R., Guerra, C.E. and </a:t>
            </a:r>
            <a:r>
              <a:rPr lang="en-GB" sz="1100" dirty="0" err="1"/>
              <a:t>Wender</a:t>
            </a:r>
            <a:r>
              <a:rPr lang="en-GB" sz="1100" dirty="0"/>
              <a:t>, R.C., 2020. Understanding and addressing social determinants to advance cancer health equity in the United States: a blueprint for practice, research, and policy. </a:t>
            </a:r>
            <a:r>
              <a:rPr lang="en-GB" sz="1100" i="1" dirty="0"/>
              <a:t>CA: a cancer journal for clinicians</a:t>
            </a:r>
            <a:r>
              <a:rPr lang="en-GB" sz="1100" dirty="0"/>
              <a:t>, </a:t>
            </a:r>
            <a:r>
              <a:rPr lang="en-GB" sz="1100" i="1" dirty="0"/>
              <a:t>70</a:t>
            </a:r>
            <a:r>
              <a:rPr lang="en-GB" sz="1100" dirty="0"/>
              <a:t>( 1), pp.31-46. Available at: </a:t>
            </a:r>
            <a:r>
              <a:rPr lang="en-GB" sz="1100" u="sng" dirty="0">
                <a:hlinkClick r:id="rId3"/>
              </a:rPr>
              <a:t>https://acsjournals.onlinelibrary.wiley.com/doi/pdf/10.3322/caac.21586</a:t>
            </a:r>
            <a:r>
              <a:rPr lang="en-GB" sz="1100" dirty="0"/>
              <a:t> (Accessed: 17th June 2023)</a:t>
            </a:r>
            <a:endParaRPr lang="en-IN" sz="1100" dirty="0"/>
          </a:p>
          <a:p>
            <a:pPr marL="114300" indent="0" algn="just">
              <a:buNone/>
            </a:pPr>
            <a:r>
              <a:rPr lang="en-GB" sz="1100" dirty="0" err="1"/>
              <a:t>Banwell</a:t>
            </a:r>
            <a:r>
              <a:rPr lang="en-GB" sz="1100" dirty="0"/>
              <a:t>-Moore, R., 2023. Just an ‘optional </a:t>
            </a:r>
            <a:r>
              <a:rPr lang="en-GB" sz="1100" dirty="0" err="1"/>
              <a:t>extra’in</a:t>
            </a:r>
            <a:r>
              <a:rPr lang="en-GB" sz="1100" dirty="0"/>
              <a:t> the ‘victim toolkit’?: The culture, mechanisms and approaches of criminal justice organisations delivering restorative justice in England and Wales. </a:t>
            </a:r>
            <a:r>
              <a:rPr lang="en-GB" sz="1100" i="1" dirty="0"/>
              <a:t>International Review of Victimology</a:t>
            </a:r>
            <a:r>
              <a:rPr lang="en-GB" sz="1100" dirty="0"/>
              <a:t>, </a:t>
            </a:r>
            <a:r>
              <a:rPr lang="en-GB" sz="1100" i="1" dirty="0"/>
              <a:t>29</a:t>
            </a:r>
            <a:r>
              <a:rPr lang="en-GB" sz="1100" dirty="0"/>
              <a:t>(2), pp.217-235. Available at: </a:t>
            </a:r>
            <a:r>
              <a:rPr lang="en-GB" sz="1100" u="sng" dirty="0">
                <a:hlinkClick r:id="rId4"/>
              </a:rPr>
              <a:t>https://journals.sagepub.com/doi/pdf/10.1177/02697580221079993</a:t>
            </a:r>
            <a:r>
              <a:rPr lang="en-GB" sz="1100" dirty="0"/>
              <a:t> (Accessed: 17th June 2023)</a:t>
            </a:r>
            <a:endParaRPr lang="en-IN" sz="1100" dirty="0"/>
          </a:p>
          <a:p>
            <a:pPr marL="114300" indent="0" algn="just">
              <a:buNone/>
            </a:pPr>
            <a:r>
              <a:rPr lang="en-GB" sz="1100" dirty="0"/>
              <a:t>Benn, A., 2020. The big gap in discrimination law: class and the equality act 2010. </a:t>
            </a:r>
            <a:r>
              <a:rPr lang="en-GB" sz="1100" i="1" dirty="0"/>
              <a:t>U. Oxford Hum. </a:t>
            </a:r>
            <a:r>
              <a:rPr lang="en-GB" sz="1100" i="1" dirty="0" err="1"/>
              <a:t>Rts</a:t>
            </a:r>
            <a:r>
              <a:rPr lang="en-GB" sz="1100" i="1" dirty="0"/>
              <a:t>. Hub J.</a:t>
            </a:r>
            <a:r>
              <a:rPr lang="en-GB" sz="1100" dirty="0"/>
              <a:t>, p.30. Available at: </a:t>
            </a:r>
            <a:r>
              <a:rPr lang="en-GB" sz="1100" u="sng" dirty="0">
                <a:hlinkClick r:id="rId5"/>
              </a:rPr>
              <a:t>https://ohrh.law.ox.ac.uk/wp-content/uploads/2021/04/U-of-OxHRH-J-The-Big-Gap-1-1.pdf</a:t>
            </a:r>
            <a:r>
              <a:rPr lang="en-GB" sz="1100" dirty="0"/>
              <a:t> (Accessed: 17th June 2023)</a:t>
            </a:r>
            <a:endParaRPr lang="en-IN" sz="1100" dirty="0"/>
          </a:p>
          <a:p>
            <a:pPr marL="114300" indent="0" algn="just">
              <a:buNone/>
            </a:pPr>
            <a:r>
              <a:rPr lang="en-GB" sz="1100" dirty="0"/>
              <a:t>Devos, T., 2021. </a:t>
            </a:r>
            <a:r>
              <a:rPr lang="en-GB" sz="1100" i="1" dirty="0"/>
              <a:t>Euthanasia: Searching for the Full Story: Experiences and Insights of Belgian Doctors and Nurses</a:t>
            </a:r>
            <a:r>
              <a:rPr lang="en-GB" sz="1100" dirty="0"/>
              <a:t> (p. 110). Springer Nature. Available at: </a:t>
            </a:r>
            <a:r>
              <a:rPr lang="en-GB" sz="1100" u="sng" dirty="0">
                <a:hlinkClick r:id="rId6"/>
              </a:rPr>
              <a:t>https://library.oapen.org/bitstream/handle/20.500.12657/48260/1/9783030567958.pdf</a:t>
            </a:r>
            <a:r>
              <a:rPr lang="en-GB" sz="1100" dirty="0"/>
              <a:t> (Accessed: 17th June 2023)</a:t>
            </a:r>
            <a:endParaRPr lang="en-IN" sz="1100" dirty="0"/>
          </a:p>
          <a:p>
            <a:pPr marL="114300" indent="0" algn="just">
              <a:buNone/>
            </a:pPr>
            <a:r>
              <a:rPr lang="en-GB" sz="1100" dirty="0"/>
              <a:t>Guzman, D., Ann‐Yi, S., </a:t>
            </a:r>
            <a:r>
              <a:rPr lang="en-GB" sz="1100" dirty="0" err="1"/>
              <a:t>Bruera</a:t>
            </a:r>
            <a:r>
              <a:rPr lang="en-GB" sz="1100" dirty="0"/>
              <a:t>, E., Wu, J., Williams, J.L., Najera, J., </a:t>
            </a:r>
            <a:r>
              <a:rPr lang="en-GB" sz="1100" dirty="0" err="1"/>
              <a:t>Raznahan</a:t>
            </a:r>
            <a:r>
              <a:rPr lang="en-GB" sz="1100" dirty="0"/>
              <a:t>, M. and Carmack, C.L., 2020. Enhancing palliative care patient access to psychological </a:t>
            </a:r>
            <a:r>
              <a:rPr lang="en-GB" sz="1100" dirty="0" err="1"/>
              <a:t>counseling</a:t>
            </a:r>
            <a:r>
              <a:rPr lang="en-GB" sz="1100" dirty="0"/>
              <a:t> through outreach telehealth services. </a:t>
            </a:r>
            <a:r>
              <a:rPr lang="en-GB" sz="1100" i="1" dirty="0"/>
              <a:t>Psycho‐oncology</a:t>
            </a:r>
            <a:r>
              <a:rPr lang="en-GB" sz="1100" dirty="0"/>
              <a:t>, </a:t>
            </a:r>
            <a:r>
              <a:rPr lang="en-GB" sz="1100" i="1" dirty="0"/>
              <a:t>29</a:t>
            </a:r>
            <a:r>
              <a:rPr lang="en-GB" sz="1100" dirty="0"/>
              <a:t>(1), pp.132-138.  Available </a:t>
            </a:r>
            <a:r>
              <a:rPr lang="en-GB" sz="1100" dirty="0" err="1"/>
              <a:t>at:</a:t>
            </a:r>
            <a:r>
              <a:rPr lang="en-GB" sz="1100" u="sng" dirty="0" err="1">
                <a:hlinkClick r:id="rId7"/>
              </a:rPr>
              <a:t>https</a:t>
            </a:r>
            <a:r>
              <a:rPr lang="en-GB" sz="1100" u="sng" dirty="0">
                <a:hlinkClick r:id="rId7"/>
              </a:rPr>
              <a:t>://www.healthrecoverysolutions.com/hubfs/Enhancing%20Palliative%20Care%20Patient%20Access%20to%20Psychological%20Counseling%20through%20Outreach%20Telehealth%20Services.pdf</a:t>
            </a:r>
            <a:r>
              <a:rPr lang="en-GB" sz="1100" dirty="0"/>
              <a:t> (Accessed: 17th June 2023)</a:t>
            </a:r>
            <a:endParaRPr lang="en-IN" sz="1100" dirty="0"/>
          </a:p>
          <a:p>
            <a:pPr marL="114300" indent="0" algn="just">
              <a:buNone/>
            </a:pPr>
            <a:r>
              <a:rPr lang="en-GB" sz="1100" dirty="0" err="1"/>
              <a:t>Khimchenko</a:t>
            </a:r>
            <a:r>
              <a:rPr lang="en-GB" sz="1100" dirty="0"/>
              <a:t>, A., </a:t>
            </a:r>
            <a:r>
              <a:rPr lang="en-GB" sz="1100" dirty="0" err="1"/>
              <a:t>Khimchenko</a:t>
            </a:r>
            <a:r>
              <a:rPr lang="en-GB" sz="1100" dirty="0"/>
              <a:t>, A. and </a:t>
            </a:r>
            <a:r>
              <a:rPr lang="en-GB" sz="1100" dirty="0" err="1"/>
              <a:t>Khimchenko</a:t>
            </a:r>
            <a:r>
              <a:rPr lang="en-GB" sz="1100" dirty="0"/>
              <a:t>, А., 2019. Euthanasia: advantages and disadvantages. Available at: </a:t>
            </a:r>
            <a:r>
              <a:rPr lang="en-GB" sz="1100" u="sng" dirty="0">
                <a:hlinkClick r:id="rId8"/>
              </a:rPr>
              <a:t>http://dspace.onua.edu.ua/bitstream/handle/11300/21442/Khimchenko%20A.%20Euthanasia....</a:t>
            </a:r>
            <a:r>
              <a:rPr lang="en-GB" sz="1100" u="sng" dirty="0" err="1">
                <a:hlinkClick r:id="rId8"/>
              </a:rPr>
              <a:t>pdf?sequence</a:t>
            </a:r>
            <a:r>
              <a:rPr lang="en-GB" sz="1100" u="sng" dirty="0">
                <a:hlinkClick r:id="rId8"/>
              </a:rPr>
              <a:t>=1</a:t>
            </a:r>
            <a:r>
              <a:rPr lang="en-GB" sz="1100" dirty="0"/>
              <a:t> (Accessed: 17th June 2023) </a:t>
            </a:r>
            <a:endParaRPr lang="en-IN" sz="1100" dirty="0"/>
          </a:p>
          <a:p>
            <a:pPr marL="114300" indent="0" algn="just">
              <a:buNone/>
            </a:pPr>
            <a:r>
              <a:rPr lang="en-GB" sz="1100" dirty="0"/>
              <a:t>Thurston, A., 2019. Physician-assisted death: A selected annotated bibliography. </a:t>
            </a:r>
            <a:r>
              <a:rPr lang="en-GB" sz="1100" i="1" dirty="0"/>
              <a:t>Law </a:t>
            </a:r>
            <a:r>
              <a:rPr lang="en-GB" sz="1100" i="1" dirty="0" err="1"/>
              <a:t>Libr</a:t>
            </a:r>
            <a:r>
              <a:rPr lang="en-GB" sz="1100" i="1" dirty="0"/>
              <a:t>. J.</a:t>
            </a:r>
            <a:r>
              <a:rPr lang="en-GB" sz="1100" dirty="0"/>
              <a:t>, </a:t>
            </a:r>
            <a:r>
              <a:rPr lang="en-GB" sz="1100" i="1" dirty="0"/>
              <a:t>111</a:t>
            </a:r>
            <a:r>
              <a:rPr lang="en-GB" sz="1100" dirty="0"/>
              <a:t>, p.31. Available at: </a:t>
            </a:r>
            <a:r>
              <a:rPr lang="en-GB" sz="1100" u="sng" dirty="0">
                <a:hlinkClick r:id="rId9"/>
              </a:rPr>
              <a:t>https://www.aallnet.org/wp-content/uploads/2019/02/LLJ_111n1_03_thurston.pdf</a:t>
            </a:r>
            <a:r>
              <a:rPr lang="en-GB" sz="1100" dirty="0"/>
              <a:t> (Accessed: 17th June 2023)</a:t>
            </a:r>
            <a:endParaRPr lang="en-IN" sz="1100" dirty="0"/>
          </a:p>
          <a:p>
            <a:pPr marL="114300" indent="0" algn="just">
              <a:buNone/>
            </a:pPr>
            <a:r>
              <a:rPr lang="en-GB" sz="1100" dirty="0" err="1"/>
              <a:t>Vilpert</a:t>
            </a:r>
            <a:r>
              <a:rPr lang="en-GB" sz="1100" dirty="0"/>
              <a:t>, S., </a:t>
            </a:r>
            <a:r>
              <a:rPr lang="en-GB" sz="1100" dirty="0" err="1"/>
              <a:t>Bolliger</a:t>
            </a:r>
            <a:r>
              <a:rPr lang="en-GB" sz="1100" dirty="0"/>
              <a:t>, E., </a:t>
            </a:r>
            <a:r>
              <a:rPr lang="en-GB" sz="1100" dirty="0" err="1"/>
              <a:t>Borrat</a:t>
            </a:r>
            <a:r>
              <a:rPr lang="en-GB" sz="1100" dirty="0"/>
              <a:t>-Besson, C., </a:t>
            </a:r>
            <a:r>
              <a:rPr lang="en-GB" sz="1100" dirty="0" err="1"/>
              <a:t>Borasio</a:t>
            </a:r>
            <a:r>
              <a:rPr lang="en-GB" sz="1100" dirty="0"/>
              <a:t>, G.D. and Maurer, J., 2020. Social, cultural and experiential patterning of attitudes and behaviour towards assisted suicide in Switzerland: evidence from a national population-based study. </a:t>
            </a:r>
            <a:r>
              <a:rPr lang="en-GB" sz="1100" i="1" dirty="0"/>
              <a:t>Swiss Medical Weekly</a:t>
            </a:r>
            <a:r>
              <a:rPr lang="en-GB" sz="1100" dirty="0"/>
              <a:t>, </a:t>
            </a:r>
            <a:r>
              <a:rPr lang="en-GB" sz="1100" i="1" dirty="0"/>
              <a:t>150</a:t>
            </a:r>
            <a:r>
              <a:rPr lang="en-GB" sz="1100" dirty="0"/>
              <a:t>(2526), pp.w20275-w20275. Available at: </a:t>
            </a:r>
            <a:r>
              <a:rPr lang="en-GB" sz="1100" u="sng" dirty="0">
                <a:hlinkClick r:id="rId10"/>
              </a:rPr>
              <a:t>https://www.smw.ch/index.php/smw/article/download/2816/4567</a:t>
            </a:r>
            <a:r>
              <a:rPr lang="en-GB" sz="1100" dirty="0"/>
              <a:t> (Accessed: 17th June 2023) </a:t>
            </a:r>
            <a:endParaRPr lang="en-IN" sz="1100" dirty="0"/>
          </a:p>
          <a:p>
            <a:pPr marL="0" lvl="0" indent="0" algn="l" rtl="0">
              <a:spcBef>
                <a:spcPts val="0"/>
              </a:spcBef>
              <a:spcAft>
                <a:spcPts val="0"/>
              </a:spcAft>
              <a:buClr>
                <a:schemeClr val="dk1"/>
              </a:buClr>
              <a:buSzPct val="91666"/>
              <a:buFont typeface="Arial"/>
              <a:buNone/>
            </a:pPr>
            <a:endParaRPr sz="1200" dirty="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1200"/>
              </a:spcAft>
              <a:buNone/>
            </a:pP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0F55CB02-022F-6D07-C345-FEE264A48A56}"/>
              </a:ext>
            </a:extLst>
          </p:cNvPr>
          <p:cNvSpPr txBox="1"/>
          <p:nvPr/>
        </p:nvSpPr>
        <p:spPr>
          <a:xfrm>
            <a:off x="494522" y="550505"/>
            <a:ext cx="8397551" cy="4493538"/>
          </a:xfrm>
          <a:prstGeom prst="rect">
            <a:avLst/>
          </a:prstGeom>
          <a:noFill/>
        </p:spPr>
        <p:txBody>
          <a:bodyPr wrap="square" rtlCol="0">
            <a:spAutoFit/>
          </a:bodyPr>
          <a:lstStyle/>
          <a:p>
            <a:r>
              <a:rPr lang="en-GB" sz="1100" dirty="0"/>
              <a:t>Dickinson, G.E. et al. (2002) ‘U.K. physicians’ attitudes toward active voluntary euthanasia and physician-assisted suicide’, </a:t>
            </a:r>
            <a:r>
              <a:rPr lang="en-GB" sz="1100" i="1" dirty="0"/>
              <a:t>Death studies</a:t>
            </a:r>
            <a:r>
              <a:rPr lang="en-GB" sz="1100" dirty="0"/>
              <a:t>, 26(6), pp. 479–490. Available at: </a:t>
            </a:r>
            <a:r>
              <a:rPr lang="en-GB" sz="1100" dirty="0">
                <a:hlinkClick r:id="rId3"/>
              </a:rPr>
              <a:t>https://doi.org/10.1080/074811802760139003</a:t>
            </a:r>
            <a:r>
              <a:rPr lang="en-GB" sz="1100" dirty="0"/>
              <a:t>.</a:t>
            </a:r>
          </a:p>
          <a:p>
            <a:r>
              <a:rPr lang="en-GB" sz="1100" dirty="0"/>
              <a:t>Seale, C. (2009) ‘Legalisation of euthanasia or physician-assisted suicide: survey of doctors’ attitudes’, </a:t>
            </a:r>
            <a:r>
              <a:rPr lang="en-GB" sz="1100" i="1" dirty="0"/>
              <a:t>Palliative medicine</a:t>
            </a:r>
            <a:r>
              <a:rPr lang="en-GB" sz="1100" dirty="0"/>
              <a:t>, 23(3), pp. 205–212. Available at: https://doi.org/10.1177/0269216308102041.</a:t>
            </a:r>
          </a:p>
          <a:p>
            <a:r>
              <a:rPr lang="en-GB" sz="1100" dirty="0"/>
              <a:t>Chapple, A. et al. (2006) ‘What people close to death say about euthanasia and assisted suicide: a qualitative study</a:t>
            </a:r>
            <a:r>
              <a:rPr lang="en-GB" sz="1100" i="1" dirty="0"/>
              <a:t>’, Journal of medical ethics</a:t>
            </a:r>
            <a:r>
              <a:rPr lang="en-GB" sz="1100" dirty="0"/>
              <a:t>, 32(12), pp. 706–710. Available at: https://doi.org/10.1136/jme.2006.015883.</a:t>
            </a:r>
          </a:p>
          <a:p>
            <a:r>
              <a:rPr lang="en-GB" sz="1100" dirty="0"/>
              <a:t>Dimond, B. (2004) ‘Healthcare professionals and euthanasia: current law in the UK’, </a:t>
            </a:r>
            <a:r>
              <a:rPr lang="en-GB" sz="1100" i="1" dirty="0"/>
              <a:t>British journal of nursing (Mark Allen Publishing</a:t>
            </a:r>
            <a:r>
              <a:rPr lang="en-GB" sz="1100" dirty="0"/>
              <a:t>), 13(15), pp. 922–924. Available at: https://doi.org/10.12968/bjon.2004.13.15.15535.</a:t>
            </a:r>
          </a:p>
          <a:p>
            <a:r>
              <a:rPr lang="en-GB" sz="1100" dirty="0"/>
              <a:t>Tulloch, G. (2005) Euthanasia : choice and death. Edinburgh: </a:t>
            </a:r>
            <a:r>
              <a:rPr lang="en-GB" sz="1100" i="1" dirty="0"/>
              <a:t>Edinburgh University Press</a:t>
            </a:r>
            <a:r>
              <a:rPr lang="en-GB" sz="1100" dirty="0"/>
              <a:t>. Available at: https://doi.org/10.1515/9781474473354.</a:t>
            </a:r>
          </a:p>
          <a:p>
            <a:r>
              <a:rPr lang="en-GB" sz="1100" dirty="0"/>
              <a:t>Dean, M. (1995) ‘LONDON PERSPECTIVE: Politics of euthanasia in the UK’, </a:t>
            </a:r>
            <a:r>
              <a:rPr lang="en-GB" sz="1100" i="1" dirty="0"/>
              <a:t>The Lancet (British edition)</a:t>
            </a:r>
            <a:r>
              <a:rPr lang="en-GB" sz="1100" dirty="0"/>
              <a:t>, 345(8951), pp. 714–714. Available at: </a:t>
            </a:r>
            <a:r>
              <a:rPr lang="en-GB" sz="1100" dirty="0">
                <a:hlinkClick r:id="rId4"/>
              </a:rPr>
              <a:t>https://doi.org/10.1016/S0140-6736(95)90875-7</a:t>
            </a:r>
            <a:r>
              <a:rPr lang="en-GB" sz="1100" dirty="0"/>
              <a:t>.</a:t>
            </a:r>
          </a:p>
          <a:p>
            <a:r>
              <a:rPr lang="en-GB" sz="1100" dirty="0"/>
              <a:t>NHS. (2020) </a:t>
            </a:r>
            <a:r>
              <a:rPr lang="en-GB" sz="1100" i="1" dirty="0"/>
              <a:t>Euthanasia and assisted suicide</a:t>
            </a:r>
            <a:r>
              <a:rPr lang="en-GB" sz="1100" dirty="0"/>
              <a:t>. Available at: </a:t>
            </a:r>
            <a:r>
              <a:rPr lang="en-GB" sz="1100" dirty="0">
                <a:hlinkClick r:id="rId5"/>
              </a:rPr>
              <a:t>https://www.nhs.uk/conditions/euthanasia-and-assisted-suicide/</a:t>
            </a:r>
            <a:r>
              <a:rPr lang="en-GB" sz="1100" dirty="0"/>
              <a:t>  (Accessed: 22 June 2023).</a:t>
            </a:r>
          </a:p>
          <a:p>
            <a:r>
              <a:rPr lang="en-GB" sz="1100" dirty="0"/>
              <a:t>Ward BJ, Tate PA. Attitudes among NHS doctors to requests for euthanasia. </a:t>
            </a:r>
            <a:r>
              <a:rPr lang="en-GB" sz="1100" i="1" dirty="0"/>
              <a:t>BMJ.</a:t>
            </a:r>
            <a:r>
              <a:rPr lang="en-GB" sz="1100" dirty="0"/>
              <a:t> 1994 May 21;308(6940):1332-4. </a:t>
            </a:r>
            <a:r>
              <a:rPr lang="en-GB" sz="1100" dirty="0" err="1"/>
              <a:t>doi</a:t>
            </a:r>
            <a:r>
              <a:rPr lang="en-GB" sz="1100" dirty="0"/>
              <a:t>: 10.1136/bmj.308.6940.1332. PMID: 8019219; PMCID: PMC2540258.</a:t>
            </a:r>
            <a:r>
              <a:rPr kumimoji="0" lang="en-GB" sz="1100" b="0" i="0" u="none" strike="noStrike" kern="1200" cap="none" spc="0" normalizeH="0" baseline="0" noProof="0" dirty="0">
                <a:ln>
                  <a:noFill/>
                </a:ln>
                <a:solidFill>
                  <a:prstClr val="black"/>
                </a:solidFill>
                <a:effectLst/>
                <a:uLnTx/>
                <a:uFillTx/>
                <a:latin typeface="Garamond" panose="02020404030301010803"/>
                <a:ea typeface="+mn-ea"/>
                <a:cs typeface="+mn-cs"/>
              </a:rPr>
              <a:t> (Accessed: 22 June 2023).</a:t>
            </a:r>
            <a:r>
              <a:rPr lang="en-GB" sz="1100" dirty="0"/>
              <a:t> </a:t>
            </a:r>
          </a:p>
          <a:p>
            <a:r>
              <a:rPr lang="en-GB" sz="1100" dirty="0" err="1"/>
              <a:t>RightToLife</a:t>
            </a:r>
            <a:r>
              <a:rPr lang="en-GB" sz="1100" dirty="0"/>
              <a:t>. (2023) </a:t>
            </a:r>
            <a:r>
              <a:rPr lang="en-GB" sz="1100" i="1" dirty="0"/>
              <a:t>Assisted suicide and euthanasia</a:t>
            </a:r>
            <a:r>
              <a:rPr lang="en-GB" sz="1100" dirty="0"/>
              <a:t>. Available at: </a:t>
            </a:r>
            <a:r>
              <a:rPr lang="en-GB" sz="1100" dirty="0">
                <a:hlinkClick r:id="rId6"/>
              </a:rPr>
              <a:t>https://righttolife.org.uk/knowledgebase/assisted-suicide-and-euthanasia?gclid=CjwKCAjwhdWkBhBZEiwA1ibLmF3yvX6lWALwzpxgWKI3XizZWX1UrLzJ0ALOskiDg60Xzc7TBtd5RBoCANMQAvD_BwE</a:t>
            </a:r>
            <a:r>
              <a:rPr lang="en-GB" sz="1100" dirty="0"/>
              <a:t> (Accessed: 22 June 2023)</a:t>
            </a:r>
          </a:p>
          <a:p>
            <a:r>
              <a:rPr lang="en-GB" sz="1100" dirty="0" err="1"/>
              <a:t>UKParliament</a:t>
            </a:r>
            <a:r>
              <a:rPr lang="en-GB" sz="1100" dirty="0"/>
              <a:t>. (2023) The right to die and assisted suicide. Available at: </a:t>
            </a:r>
            <a:r>
              <a:rPr lang="en-GB" sz="1100" dirty="0">
                <a:hlinkClick r:id="rId7"/>
              </a:rPr>
              <a:t>https://www.parliament.uk/business/publications/research/key-issues-parliament-2015/social-change/debating-assisted-suicide/</a:t>
            </a:r>
            <a:r>
              <a:rPr lang="en-GB" sz="1100" dirty="0"/>
              <a:t> (Accessed: 22 June 2023).</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100" dirty="0"/>
              <a:t>GOVUK. (2008) End of life care strategy. Available at: </a:t>
            </a:r>
            <a:r>
              <a:rPr lang="en-GB" sz="1100" dirty="0">
                <a:hlinkClick r:id="rId8"/>
              </a:rPr>
              <a:t>https://assets.publishing.service.gov.uk/government/uploads/system/uploads/attachment_data/file/136431/End_of_life_strategy.pdf</a:t>
            </a:r>
            <a:r>
              <a:rPr lang="en-GB" sz="1100" dirty="0"/>
              <a:t> </a:t>
            </a:r>
            <a:r>
              <a:rPr kumimoji="0" lang="en-GB" sz="1100" b="0" i="0" u="none" strike="noStrike" kern="1200" cap="none" spc="0" normalizeH="0" baseline="0" noProof="0" dirty="0">
                <a:ln>
                  <a:noFill/>
                </a:ln>
                <a:solidFill>
                  <a:prstClr val="black"/>
                </a:solidFill>
                <a:effectLst/>
                <a:uLnTx/>
                <a:uFillTx/>
                <a:latin typeface="Garamond" panose="02020404030301010803"/>
                <a:ea typeface="+mn-ea"/>
                <a:cs typeface="+mn-cs"/>
              </a:rPr>
              <a:t>(Accessed: 22 June 2023).</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Garamond" panose="02020404030301010803"/>
                <a:ea typeface="+mn-ea"/>
                <a:cs typeface="+mn-cs"/>
              </a:rPr>
              <a:t>Journal of social work in end-of-life &amp; palliative care. (2005). </a:t>
            </a:r>
            <a:r>
              <a:rPr kumimoji="0" lang="en-GB" sz="1100" b="0" i="1" u="none" strike="noStrike" kern="1200" cap="none" spc="0" normalizeH="0" baseline="0" noProof="0" dirty="0">
                <a:ln>
                  <a:noFill/>
                </a:ln>
                <a:solidFill>
                  <a:prstClr val="black"/>
                </a:solidFill>
                <a:effectLst/>
                <a:uLnTx/>
                <a:uFillTx/>
                <a:latin typeface="Garamond" panose="02020404030301010803"/>
                <a:ea typeface="+mn-ea"/>
                <a:cs typeface="+mn-cs"/>
              </a:rPr>
              <a:t>Binghamton</a:t>
            </a:r>
            <a:r>
              <a:rPr kumimoji="0" lang="en-GB" sz="1100" b="0" i="0" u="none" strike="noStrike" kern="1200" cap="none" spc="0" normalizeH="0" baseline="0" noProof="0" dirty="0">
                <a:ln>
                  <a:noFill/>
                </a:ln>
                <a:solidFill>
                  <a:prstClr val="black"/>
                </a:solidFill>
                <a:effectLst/>
                <a:uLnTx/>
                <a:uFillTx/>
                <a:latin typeface="Garamond" panose="02020404030301010803"/>
                <a:ea typeface="+mn-ea"/>
                <a:cs typeface="+mn-cs"/>
              </a:rPr>
              <a:t>, NY: Haworth Press.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Garamond" panose="02020404030301010803"/>
              <a:ea typeface="+mn-ea"/>
              <a:cs typeface="+mn-cs"/>
            </a:endParaRPr>
          </a:p>
          <a:p>
            <a:r>
              <a:rPr lang="en-GB" sz="1100" dirty="0"/>
              <a:t> </a:t>
            </a:r>
          </a:p>
        </p:txBody>
      </p:sp>
    </p:spTree>
    <p:extLst>
      <p:ext uri="{BB962C8B-B14F-4D97-AF65-F5344CB8AC3E}">
        <p14:creationId xmlns:p14="http://schemas.microsoft.com/office/powerpoint/2010/main" val="3517146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56DDD8-9F9F-458B-A131-86EB6AE756AF}"/>
              </a:ext>
            </a:extLst>
          </p:cNvPr>
          <p:cNvPicPr>
            <a:picLocks noChangeAspect="1"/>
          </p:cNvPicPr>
          <p:nvPr/>
        </p:nvPicPr>
        <p:blipFill>
          <a:blip r:embed="rId2"/>
          <a:stretch>
            <a:fillRect/>
          </a:stretch>
        </p:blipFill>
        <p:spPr>
          <a:xfrm>
            <a:off x="622004" y="511230"/>
            <a:ext cx="7899991" cy="3870252"/>
          </a:xfrm>
          <a:prstGeom prst="rect">
            <a:avLst/>
          </a:prstGeom>
        </p:spPr>
      </p:pic>
    </p:spTree>
    <p:extLst>
      <p:ext uri="{BB962C8B-B14F-4D97-AF65-F5344CB8AC3E}">
        <p14:creationId xmlns:p14="http://schemas.microsoft.com/office/powerpoint/2010/main" val="11061262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Fwd_ Viktoria koleva-Assignment-2005-12 slides pptWord-15June-AWR- 16June-3005" id="{BDAB7BCC-BB8B-4416-8655-6EBBF2750F54}" vid="{738176D9-1280-42DB-9E1F-47C76C6FFBD0}"/>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389</TotalTime>
  <Words>2480</Words>
  <Application>Microsoft Office PowerPoint</Application>
  <PresentationFormat>Презентация на цял екран (16:9)</PresentationFormat>
  <Paragraphs>91</Paragraphs>
  <Slides>16</Slides>
  <Notes>15</Notes>
  <HiddenSlides>0</HiddenSlides>
  <MMClips>0</MMClips>
  <ScaleCrop>false</ScaleCrop>
  <HeadingPairs>
    <vt:vector size="6" baseType="variant">
      <vt:variant>
        <vt:lpstr>Използвани шрифтове</vt:lpstr>
      </vt:variant>
      <vt:variant>
        <vt:i4>3</vt:i4>
      </vt:variant>
      <vt:variant>
        <vt:lpstr>Тема</vt:lpstr>
      </vt:variant>
      <vt:variant>
        <vt:i4>1</vt:i4>
      </vt:variant>
      <vt:variant>
        <vt:lpstr>Заглавия на слайдовете</vt:lpstr>
      </vt:variant>
      <vt:variant>
        <vt:i4>16</vt:i4>
      </vt:variant>
    </vt:vector>
  </HeadingPairs>
  <TitlesOfParts>
    <vt:vector size="20" baseType="lpstr">
      <vt:lpstr>Arial</vt:lpstr>
      <vt:lpstr>Garamond</vt:lpstr>
      <vt:lpstr>Times New Roman</vt:lpstr>
      <vt:lpstr>Organic</vt:lpstr>
      <vt:lpstr>Euthanasia in the UK DEBATE PRESENTATION</vt:lpstr>
      <vt:lpstr>Introduction</vt:lpstr>
      <vt:lpstr>Euthanasia  </vt:lpstr>
      <vt:lpstr>Assisted suicide </vt:lpstr>
      <vt:lpstr>Laws governing Euthanasia and Assisted suicide in the Uk</vt:lpstr>
      <vt:lpstr>End-of-life and palliative care </vt:lpstr>
      <vt:lpstr>Difference between end-of-life care and palliative care </vt:lpstr>
      <vt:lpstr>End-of-life care Procedure </vt:lpstr>
      <vt:lpstr>End of life care Availability </vt:lpstr>
      <vt:lpstr>Gap between need and availability</vt:lpstr>
      <vt:lpstr>Legislation, policy, and Theories of Aging</vt:lpstr>
      <vt:lpstr>End-of-life planning ( living wills, DNRs) </vt:lpstr>
      <vt:lpstr>Conclusion </vt:lpstr>
      <vt:lpstr>References</vt:lpstr>
      <vt:lpstr>Презентация на PowerPoint</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Euthanasia in UK</dc:title>
  <dc:creator>viktoria koleva</dc:creator>
  <cp:lastModifiedBy>viktoria koleva</cp:lastModifiedBy>
  <cp:revision>3</cp:revision>
  <dcterms:modified xsi:type="dcterms:W3CDTF">2023-06-23T09:41:29Z</dcterms:modified>
</cp:coreProperties>
</file>