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theme/theme8.xml" ContentType="application/vnd.openxmlformats-officedocument.theme+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Lst>
  <p:notesMasterIdLst>
    <p:notesMasterId r:id="rId64"/>
  </p:notesMasterIdLst>
  <p:handoutMasterIdLst>
    <p:handoutMasterId r:id="rId65"/>
  </p:handoutMasterIdLst>
  <p:sldIdLst>
    <p:sldId id="662" r:id="rId20"/>
    <p:sldId id="691" r:id="rId21"/>
    <p:sldId id="530" r:id="rId22"/>
    <p:sldId id="679" r:id="rId23"/>
    <p:sldId id="531" r:id="rId24"/>
    <p:sldId id="532" r:id="rId25"/>
    <p:sldId id="542" r:id="rId26"/>
    <p:sldId id="533" r:id="rId27"/>
    <p:sldId id="534" r:id="rId28"/>
    <p:sldId id="535" r:id="rId29"/>
    <p:sldId id="529" r:id="rId30"/>
    <p:sldId id="536" r:id="rId31"/>
    <p:sldId id="537" r:id="rId32"/>
    <p:sldId id="538" r:id="rId33"/>
    <p:sldId id="543" r:id="rId34"/>
    <p:sldId id="693" r:id="rId35"/>
    <p:sldId id="692" r:id="rId36"/>
    <p:sldId id="699" r:id="rId37"/>
    <p:sldId id="548" r:id="rId38"/>
    <p:sldId id="583" r:id="rId39"/>
    <p:sldId id="539" r:id="rId40"/>
    <p:sldId id="591" r:id="rId41"/>
    <p:sldId id="700" r:id="rId42"/>
    <p:sldId id="694" r:id="rId43"/>
    <p:sldId id="584" r:id="rId44"/>
    <p:sldId id="540" r:id="rId45"/>
    <p:sldId id="541" r:id="rId46"/>
    <p:sldId id="696" r:id="rId47"/>
    <p:sldId id="657" r:id="rId48"/>
    <p:sldId id="658" r:id="rId49"/>
    <p:sldId id="695" r:id="rId50"/>
    <p:sldId id="587" r:id="rId51"/>
    <p:sldId id="701" r:id="rId52"/>
    <p:sldId id="592" r:id="rId53"/>
    <p:sldId id="581" r:id="rId54"/>
    <p:sldId id="593" r:id="rId55"/>
    <p:sldId id="598" r:id="rId56"/>
    <p:sldId id="289" r:id="rId57"/>
    <p:sldId id="628" r:id="rId58"/>
    <p:sldId id="687" r:id="rId59"/>
    <p:sldId id="688" r:id="rId60"/>
    <p:sldId id="702" r:id="rId61"/>
    <p:sldId id="697" r:id="rId62"/>
    <p:sldId id="301" r:id="rId6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2016" autoAdjust="0"/>
  </p:normalViewPr>
  <p:slideViewPr>
    <p:cSldViewPr>
      <p:cViewPr varScale="1">
        <p:scale>
          <a:sx n="61" d="100"/>
          <a:sy n="61" d="100"/>
        </p:scale>
        <p:origin x="1656" y="42"/>
      </p:cViewPr>
      <p:guideLst>
        <p:guide orient="horz" pos="2160"/>
        <p:guide pos="2880"/>
      </p:guideLst>
    </p:cSldViewPr>
  </p:slideViewPr>
  <p:notesTextViewPr>
    <p:cViewPr>
      <p:scale>
        <a:sx n="3" d="2"/>
        <a:sy n="3" d="2"/>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slide" Target="slides/slide44.xml"/><Relationship Id="rId68"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61" Type="http://schemas.openxmlformats.org/officeDocument/2006/relationships/slide" Target="slides/slide4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viewProps" Target="viewProps.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6EF9BA-414B-4FC1-BCF9-634EA25B02C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D8478FE-5556-4FDA-814F-62F1B12352D9}">
      <dgm:prSet/>
      <dgm:spPr/>
      <dgm:t>
        <a:bodyPr/>
        <a:lstStyle/>
        <a:p>
          <a:r>
            <a:rPr lang="en-US" b="0" i="0" dirty="0"/>
            <a:t>The main security concerns are:</a:t>
          </a:r>
          <a:endParaRPr lang="en-US" dirty="0"/>
        </a:p>
      </dgm:t>
    </dgm:pt>
    <dgm:pt modelId="{474DD464-0D70-474E-A1F6-2E72FB93A930}" type="parTrans" cxnId="{502C3F73-6394-441B-AD00-2267EB91BF42}">
      <dgm:prSet/>
      <dgm:spPr/>
      <dgm:t>
        <a:bodyPr/>
        <a:lstStyle/>
        <a:p>
          <a:endParaRPr lang="en-US"/>
        </a:p>
      </dgm:t>
    </dgm:pt>
    <dgm:pt modelId="{0902A034-C73C-4426-BEC9-5A1F5EC76383}" type="sibTrans" cxnId="{502C3F73-6394-441B-AD00-2267EB91BF42}">
      <dgm:prSet/>
      <dgm:spPr/>
      <dgm:t>
        <a:bodyPr/>
        <a:lstStyle/>
        <a:p>
          <a:endParaRPr lang="en-US"/>
        </a:p>
      </dgm:t>
    </dgm:pt>
    <dgm:pt modelId="{E6CC1826-8D4C-4028-83F5-9460444EDDDD}">
      <dgm:prSet/>
      <dgm:spPr/>
      <dgm:t>
        <a:bodyPr/>
        <a:lstStyle/>
        <a:p>
          <a:r>
            <a:rPr lang="en-US" b="0" i="0" dirty="0"/>
            <a:t>Lost and Found   </a:t>
          </a:r>
          <a:endParaRPr lang="en-US" dirty="0"/>
        </a:p>
      </dgm:t>
    </dgm:pt>
    <dgm:pt modelId="{E2B26977-D917-43B2-8029-11B4E143D354}" type="parTrans" cxnId="{7520FB5A-4CBE-4971-824F-26DEE8C084C6}">
      <dgm:prSet/>
      <dgm:spPr/>
      <dgm:t>
        <a:bodyPr/>
        <a:lstStyle/>
        <a:p>
          <a:endParaRPr lang="en-US"/>
        </a:p>
      </dgm:t>
    </dgm:pt>
    <dgm:pt modelId="{965BD909-ABB5-40B0-B772-7BD1135E120A}" type="sibTrans" cxnId="{7520FB5A-4CBE-4971-824F-26DEE8C084C6}">
      <dgm:prSet/>
      <dgm:spPr/>
      <dgm:t>
        <a:bodyPr/>
        <a:lstStyle/>
        <a:p>
          <a:endParaRPr lang="en-US"/>
        </a:p>
      </dgm:t>
    </dgm:pt>
    <dgm:pt modelId="{9AB5B03C-35D0-443E-9321-DAA01267AC81}">
      <dgm:prSet/>
      <dgm:spPr/>
      <dgm:t>
        <a:bodyPr/>
        <a:lstStyle/>
        <a:p>
          <a:r>
            <a:rPr lang="en-US" b="0" i="0" dirty="0"/>
            <a:t>Guest Theft</a:t>
          </a:r>
          <a:endParaRPr lang="en-US" dirty="0"/>
        </a:p>
      </dgm:t>
    </dgm:pt>
    <dgm:pt modelId="{EAF23F5E-6C30-4FB1-8F0C-7DB508CBCABD}" type="parTrans" cxnId="{0654A1A6-67A2-4BE0-B141-2AC819342EFC}">
      <dgm:prSet/>
      <dgm:spPr/>
      <dgm:t>
        <a:bodyPr/>
        <a:lstStyle/>
        <a:p>
          <a:endParaRPr lang="en-US"/>
        </a:p>
      </dgm:t>
    </dgm:pt>
    <dgm:pt modelId="{E35628BD-FB3F-4219-850A-B9879A03DA97}" type="sibTrans" cxnId="{0654A1A6-67A2-4BE0-B141-2AC819342EFC}">
      <dgm:prSet/>
      <dgm:spPr/>
      <dgm:t>
        <a:bodyPr/>
        <a:lstStyle/>
        <a:p>
          <a:endParaRPr lang="en-US"/>
        </a:p>
      </dgm:t>
    </dgm:pt>
    <dgm:pt modelId="{732916AA-648C-42F0-862E-10B419BD025D}">
      <dgm:prSet/>
      <dgm:spPr/>
      <dgm:t>
        <a:bodyPr/>
        <a:lstStyle/>
        <a:p>
          <a:r>
            <a:rPr lang="en-US" b="0" i="0" dirty="0"/>
            <a:t>Employee theft</a:t>
          </a:r>
          <a:endParaRPr lang="en-US" dirty="0"/>
        </a:p>
      </dgm:t>
    </dgm:pt>
    <dgm:pt modelId="{38C3E857-2AA3-45EB-9CBF-59AA7FD0383D}" type="parTrans" cxnId="{6979F16A-FB73-4616-B93C-7ADAA39F607E}">
      <dgm:prSet/>
      <dgm:spPr/>
      <dgm:t>
        <a:bodyPr/>
        <a:lstStyle/>
        <a:p>
          <a:endParaRPr lang="en-US"/>
        </a:p>
      </dgm:t>
    </dgm:pt>
    <dgm:pt modelId="{CC52EF61-5636-46D0-AC1A-58CB56EDBAFF}" type="sibTrans" cxnId="{6979F16A-FB73-4616-B93C-7ADAA39F607E}">
      <dgm:prSet/>
      <dgm:spPr/>
      <dgm:t>
        <a:bodyPr/>
        <a:lstStyle/>
        <a:p>
          <a:endParaRPr lang="en-US"/>
        </a:p>
      </dgm:t>
    </dgm:pt>
    <dgm:pt modelId="{FCFBB8D6-3574-476C-A6E9-C539467C1055}">
      <dgm:prSet/>
      <dgm:spPr/>
      <dgm:t>
        <a:bodyPr/>
        <a:lstStyle/>
        <a:p>
          <a:r>
            <a:rPr lang="en-US" b="0" i="0" dirty="0"/>
            <a:t>Suspicious activity</a:t>
          </a:r>
          <a:endParaRPr lang="en-US" dirty="0"/>
        </a:p>
      </dgm:t>
    </dgm:pt>
    <dgm:pt modelId="{9F4F415F-CBEA-4F99-A389-35D57D8FF61E}" type="parTrans" cxnId="{40E58E29-DF2E-4692-97B2-C9C5E646BFC8}">
      <dgm:prSet/>
      <dgm:spPr/>
      <dgm:t>
        <a:bodyPr/>
        <a:lstStyle/>
        <a:p>
          <a:endParaRPr lang="en-US"/>
        </a:p>
      </dgm:t>
    </dgm:pt>
    <dgm:pt modelId="{0B0F00B7-9C3C-424D-BFD0-A73E82A24DC9}" type="sibTrans" cxnId="{40E58E29-DF2E-4692-97B2-C9C5E646BFC8}">
      <dgm:prSet/>
      <dgm:spPr/>
      <dgm:t>
        <a:bodyPr/>
        <a:lstStyle/>
        <a:p>
          <a:endParaRPr lang="en-US"/>
        </a:p>
      </dgm:t>
    </dgm:pt>
    <dgm:pt modelId="{9761B934-0037-4CB0-8637-060FA6F4935A}" type="pres">
      <dgm:prSet presAssocID="{F26EF9BA-414B-4FC1-BCF9-634EA25B02C3}" presName="linear" presStyleCnt="0">
        <dgm:presLayoutVars>
          <dgm:animLvl val="lvl"/>
          <dgm:resizeHandles val="exact"/>
        </dgm:presLayoutVars>
      </dgm:prSet>
      <dgm:spPr/>
    </dgm:pt>
    <dgm:pt modelId="{406FDACF-37F9-460A-AE22-18762E8C2A6E}" type="pres">
      <dgm:prSet presAssocID="{1D8478FE-5556-4FDA-814F-62F1B12352D9}" presName="parentText" presStyleLbl="node1" presStyleIdx="0" presStyleCnt="1" custLinFactNeighborY="-14997">
        <dgm:presLayoutVars>
          <dgm:chMax val="0"/>
          <dgm:bulletEnabled val="1"/>
        </dgm:presLayoutVars>
      </dgm:prSet>
      <dgm:spPr/>
    </dgm:pt>
    <dgm:pt modelId="{89591CA9-A0B5-4FE3-A204-551954BF6361}" type="pres">
      <dgm:prSet presAssocID="{1D8478FE-5556-4FDA-814F-62F1B12352D9}" presName="childText" presStyleLbl="revTx" presStyleIdx="0" presStyleCnt="1">
        <dgm:presLayoutVars>
          <dgm:bulletEnabled val="1"/>
        </dgm:presLayoutVars>
      </dgm:prSet>
      <dgm:spPr/>
    </dgm:pt>
  </dgm:ptLst>
  <dgm:cxnLst>
    <dgm:cxn modelId="{789CCD12-623D-4D2B-9998-B72960DB9240}" type="presOf" srcId="{1D8478FE-5556-4FDA-814F-62F1B12352D9}" destId="{406FDACF-37F9-460A-AE22-18762E8C2A6E}" srcOrd="0" destOrd="0" presId="urn:microsoft.com/office/officeart/2005/8/layout/vList2"/>
    <dgm:cxn modelId="{40E58E29-DF2E-4692-97B2-C9C5E646BFC8}" srcId="{1D8478FE-5556-4FDA-814F-62F1B12352D9}" destId="{FCFBB8D6-3574-476C-A6E9-C539467C1055}" srcOrd="3" destOrd="0" parTransId="{9F4F415F-CBEA-4F99-A389-35D57D8FF61E}" sibTransId="{0B0F00B7-9C3C-424D-BFD0-A73E82A24DC9}"/>
    <dgm:cxn modelId="{C51FC538-1705-4D75-B258-FDE4E423EEA3}" type="presOf" srcId="{9AB5B03C-35D0-443E-9321-DAA01267AC81}" destId="{89591CA9-A0B5-4FE3-A204-551954BF6361}" srcOrd="0" destOrd="1" presId="urn:microsoft.com/office/officeart/2005/8/layout/vList2"/>
    <dgm:cxn modelId="{CD582F46-C71E-4B5F-929D-DA116D04E490}" type="presOf" srcId="{732916AA-648C-42F0-862E-10B419BD025D}" destId="{89591CA9-A0B5-4FE3-A204-551954BF6361}" srcOrd="0" destOrd="2" presId="urn:microsoft.com/office/officeart/2005/8/layout/vList2"/>
    <dgm:cxn modelId="{6979F16A-FB73-4616-B93C-7ADAA39F607E}" srcId="{1D8478FE-5556-4FDA-814F-62F1B12352D9}" destId="{732916AA-648C-42F0-862E-10B419BD025D}" srcOrd="2" destOrd="0" parTransId="{38C3E857-2AA3-45EB-9CBF-59AA7FD0383D}" sibTransId="{CC52EF61-5636-46D0-AC1A-58CB56EDBAFF}"/>
    <dgm:cxn modelId="{502C3F73-6394-441B-AD00-2267EB91BF42}" srcId="{F26EF9BA-414B-4FC1-BCF9-634EA25B02C3}" destId="{1D8478FE-5556-4FDA-814F-62F1B12352D9}" srcOrd="0" destOrd="0" parTransId="{474DD464-0D70-474E-A1F6-2E72FB93A930}" sibTransId="{0902A034-C73C-4426-BEC9-5A1F5EC76383}"/>
    <dgm:cxn modelId="{7520FB5A-4CBE-4971-824F-26DEE8C084C6}" srcId="{1D8478FE-5556-4FDA-814F-62F1B12352D9}" destId="{E6CC1826-8D4C-4028-83F5-9460444EDDDD}" srcOrd="0" destOrd="0" parTransId="{E2B26977-D917-43B2-8029-11B4E143D354}" sibTransId="{965BD909-ABB5-40B0-B772-7BD1135E120A}"/>
    <dgm:cxn modelId="{A893717B-B3D9-4303-9949-FDEA553643B2}" type="presOf" srcId="{F26EF9BA-414B-4FC1-BCF9-634EA25B02C3}" destId="{9761B934-0037-4CB0-8637-060FA6F4935A}" srcOrd="0" destOrd="0" presId="urn:microsoft.com/office/officeart/2005/8/layout/vList2"/>
    <dgm:cxn modelId="{848AC888-2A40-4111-82B8-128DFEAD998A}" type="presOf" srcId="{E6CC1826-8D4C-4028-83F5-9460444EDDDD}" destId="{89591CA9-A0B5-4FE3-A204-551954BF6361}" srcOrd="0" destOrd="0" presId="urn:microsoft.com/office/officeart/2005/8/layout/vList2"/>
    <dgm:cxn modelId="{0654A1A6-67A2-4BE0-B141-2AC819342EFC}" srcId="{1D8478FE-5556-4FDA-814F-62F1B12352D9}" destId="{9AB5B03C-35D0-443E-9321-DAA01267AC81}" srcOrd="1" destOrd="0" parTransId="{EAF23F5E-6C30-4FB1-8F0C-7DB508CBCABD}" sibTransId="{E35628BD-FB3F-4219-850A-B9879A03DA97}"/>
    <dgm:cxn modelId="{0AB3D5A6-BEB7-470D-9980-19E581AC7202}" type="presOf" srcId="{FCFBB8D6-3574-476C-A6E9-C539467C1055}" destId="{89591CA9-A0B5-4FE3-A204-551954BF6361}" srcOrd="0" destOrd="3" presId="urn:microsoft.com/office/officeart/2005/8/layout/vList2"/>
    <dgm:cxn modelId="{99290E7B-2DBE-4CBB-92EF-97964A2C4E74}" type="presParOf" srcId="{9761B934-0037-4CB0-8637-060FA6F4935A}" destId="{406FDACF-37F9-460A-AE22-18762E8C2A6E}" srcOrd="0" destOrd="0" presId="urn:microsoft.com/office/officeart/2005/8/layout/vList2"/>
    <dgm:cxn modelId="{D9E2682A-CA8D-4DF2-B01D-B65F411C0963}" type="presParOf" srcId="{9761B934-0037-4CB0-8637-060FA6F4935A}" destId="{89591CA9-A0B5-4FE3-A204-551954BF6361}" srcOrd="1"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FDACF-37F9-460A-AE22-18762E8C2A6E}">
      <dsp:nvSpPr>
        <dsp:cNvPr id="0" name=""/>
        <dsp:cNvSpPr/>
      </dsp:nvSpPr>
      <dsp:spPr>
        <a:xfrm>
          <a:off x="0" y="0"/>
          <a:ext cx="3108160" cy="19246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0" i="0" kern="1200" dirty="0"/>
            <a:t>The main security concerns are:</a:t>
          </a:r>
          <a:endParaRPr lang="en-US" sz="3500" kern="1200" dirty="0"/>
        </a:p>
      </dsp:txBody>
      <dsp:txXfrm>
        <a:off x="93954" y="93954"/>
        <a:ext cx="2920252" cy="1736741"/>
      </dsp:txXfrm>
    </dsp:sp>
    <dsp:sp modelId="{89591CA9-A0B5-4FE3-A204-551954BF6361}">
      <dsp:nvSpPr>
        <dsp:cNvPr id="0" name=""/>
        <dsp:cNvSpPr/>
      </dsp:nvSpPr>
      <dsp:spPr>
        <a:xfrm>
          <a:off x="0" y="1963008"/>
          <a:ext cx="3108160" cy="2245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68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b="0" i="0" kern="1200" dirty="0"/>
            <a:t>Lost and Found   </a:t>
          </a:r>
          <a:endParaRPr lang="en-US" sz="2700" kern="1200" dirty="0"/>
        </a:p>
        <a:p>
          <a:pPr marL="228600" lvl="1" indent="-228600" algn="l" defTabSz="1200150">
            <a:lnSpc>
              <a:spcPct val="90000"/>
            </a:lnSpc>
            <a:spcBef>
              <a:spcPct val="0"/>
            </a:spcBef>
            <a:spcAft>
              <a:spcPct val="20000"/>
            </a:spcAft>
            <a:buChar char="•"/>
          </a:pPr>
          <a:r>
            <a:rPr lang="en-US" sz="2700" b="0" i="0" kern="1200" dirty="0"/>
            <a:t>Guest Theft</a:t>
          </a:r>
          <a:endParaRPr lang="en-US" sz="2700" kern="1200" dirty="0"/>
        </a:p>
        <a:p>
          <a:pPr marL="228600" lvl="1" indent="-228600" algn="l" defTabSz="1200150">
            <a:lnSpc>
              <a:spcPct val="90000"/>
            </a:lnSpc>
            <a:spcBef>
              <a:spcPct val="0"/>
            </a:spcBef>
            <a:spcAft>
              <a:spcPct val="20000"/>
            </a:spcAft>
            <a:buChar char="•"/>
          </a:pPr>
          <a:r>
            <a:rPr lang="en-US" sz="2700" b="0" i="0" kern="1200" dirty="0"/>
            <a:t>Employee theft</a:t>
          </a:r>
          <a:endParaRPr lang="en-US" sz="2700" kern="1200" dirty="0"/>
        </a:p>
        <a:p>
          <a:pPr marL="228600" lvl="1" indent="-228600" algn="l" defTabSz="1200150">
            <a:lnSpc>
              <a:spcPct val="90000"/>
            </a:lnSpc>
            <a:spcBef>
              <a:spcPct val="0"/>
            </a:spcBef>
            <a:spcAft>
              <a:spcPct val="20000"/>
            </a:spcAft>
            <a:buChar char="•"/>
          </a:pPr>
          <a:r>
            <a:rPr lang="en-US" sz="2700" b="0" i="0" kern="1200" dirty="0"/>
            <a:t>Suspicious activity</a:t>
          </a:r>
          <a:endParaRPr lang="en-US" sz="2700" kern="1200" dirty="0"/>
        </a:p>
      </dsp:txBody>
      <dsp:txXfrm>
        <a:off x="0" y="1963008"/>
        <a:ext cx="3108160" cy="22459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CC4120-7895-0F4C-8FF5-16A10F66ACCE}" type="datetimeFigureOut">
              <a:rPr lang="en-GB" smtClean="0"/>
              <a:t>26/01/2023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2F8FA7-D77C-2B41-9F51-61623A6C21C7}" type="slidenum">
              <a:rPr lang="en-GB" smtClean="0"/>
              <a:t>‹#›</a:t>
            </a:fld>
            <a:endParaRPr lang="en-GB"/>
          </a:p>
        </p:txBody>
      </p:sp>
    </p:spTree>
    <p:extLst>
      <p:ext uri="{BB962C8B-B14F-4D97-AF65-F5344CB8AC3E}">
        <p14:creationId xmlns:p14="http://schemas.microsoft.com/office/powerpoint/2010/main" val="3339360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2566031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a:t>
            </a:fld>
            <a:endParaRPr lang="en-GB"/>
          </a:p>
        </p:txBody>
      </p:sp>
    </p:spTree>
    <p:extLst>
      <p:ext uri="{BB962C8B-B14F-4D97-AF65-F5344CB8AC3E}">
        <p14:creationId xmlns:p14="http://schemas.microsoft.com/office/powerpoint/2010/main" val="228913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Any experience in Housekeeping in the group today</a:t>
            </a:r>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a:t>
            </a:fld>
            <a:endParaRPr lang="en-GB"/>
          </a:p>
        </p:txBody>
      </p:sp>
    </p:spTree>
    <p:extLst>
      <p:ext uri="{BB962C8B-B14F-4D97-AF65-F5344CB8AC3E}">
        <p14:creationId xmlns:p14="http://schemas.microsoft.com/office/powerpoint/2010/main" val="2750083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5</a:t>
            </a:fld>
            <a:endParaRPr lang="en-GB"/>
          </a:p>
        </p:txBody>
      </p:sp>
    </p:spTree>
    <p:extLst>
      <p:ext uri="{BB962C8B-B14F-4D97-AF65-F5344CB8AC3E}">
        <p14:creationId xmlns:p14="http://schemas.microsoft.com/office/powerpoint/2010/main" val="8341622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6</a:t>
            </a:fld>
            <a:endParaRPr lang="en-GB"/>
          </a:p>
        </p:txBody>
      </p:sp>
    </p:spTree>
    <p:extLst>
      <p:ext uri="{BB962C8B-B14F-4D97-AF65-F5344CB8AC3E}">
        <p14:creationId xmlns:p14="http://schemas.microsoft.com/office/powerpoint/2010/main" val="2336542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7</a:t>
            </a:fld>
            <a:endParaRPr lang="en-GB"/>
          </a:p>
        </p:txBody>
      </p:sp>
    </p:spTree>
    <p:extLst>
      <p:ext uri="{BB962C8B-B14F-4D97-AF65-F5344CB8AC3E}">
        <p14:creationId xmlns:p14="http://schemas.microsoft.com/office/powerpoint/2010/main" val="2063571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8</a:t>
            </a:fld>
            <a:endParaRPr lang="en-GB"/>
          </a:p>
        </p:txBody>
      </p:sp>
    </p:spTree>
    <p:extLst>
      <p:ext uri="{BB962C8B-B14F-4D97-AF65-F5344CB8AC3E}">
        <p14:creationId xmlns:p14="http://schemas.microsoft.com/office/powerpoint/2010/main" val="22918270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9</a:t>
            </a:fld>
            <a:endParaRPr lang="en-GB"/>
          </a:p>
        </p:txBody>
      </p:sp>
    </p:spTree>
    <p:extLst>
      <p:ext uri="{BB962C8B-B14F-4D97-AF65-F5344CB8AC3E}">
        <p14:creationId xmlns:p14="http://schemas.microsoft.com/office/powerpoint/2010/main" val="40108153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10</a:t>
            </a:fld>
            <a:endParaRPr lang="en-GB"/>
          </a:p>
        </p:txBody>
      </p:sp>
    </p:spTree>
    <p:extLst>
      <p:ext uri="{BB962C8B-B14F-4D97-AF65-F5344CB8AC3E}">
        <p14:creationId xmlns:p14="http://schemas.microsoft.com/office/powerpoint/2010/main" val="37984813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11</a:t>
            </a:fld>
            <a:endParaRPr lang="en-GB"/>
          </a:p>
        </p:txBody>
      </p:sp>
    </p:spTree>
    <p:extLst>
      <p:ext uri="{BB962C8B-B14F-4D97-AF65-F5344CB8AC3E}">
        <p14:creationId xmlns:p14="http://schemas.microsoft.com/office/powerpoint/2010/main" val="4785558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12</a:t>
            </a:fld>
            <a:endParaRPr lang="en-GB"/>
          </a:p>
        </p:txBody>
      </p:sp>
    </p:spTree>
    <p:extLst>
      <p:ext uri="{BB962C8B-B14F-4D97-AF65-F5344CB8AC3E}">
        <p14:creationId xmlns:p14="http://schemas.microsoft.com/office/powerpoint/2010/main" val="20809080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13</a:t>
            </a:fld>
            <a:endParaRPr lang="en-GB"/>
          </a:p>
        </p:txBody>
      </p:sp>
    </p:spTree>
    <p:extLst>
      <p:ext uri="{BB962C8B-B14F-4D97-AF65-F5344CB8AC3E}">
        <p14:creationId xmlns:p14="http://schemas.microsoft.com/office/powerpoint/2010/main" val="9188273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14</a:t>
            </a:fld>
            <a:endParaRPr lang="en-GB"/>
          </a:p>
        </p:txBody>
      </p:sp>
    </p:spTree>
    <p:extLst>
      <p:ext uri="{BB962C8B-B14F-4D97-AF65-F5344CB8AC3E}">
        <p14:creationId xmlns:p14="http://schemas.microsoft.com/office/powerpoint/2010/main" val="573596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15</a:t>
            </a:fld>
            <a:endParaRPr lang="en-GB"/>
          </a:p>
        </p:txBody>
      </p:sp>
    </p:spTree>
    <p:extLst>
      <p:ext uri="{BB962C8B-B14F-4D97-AF65-F5344CB8AC3E}">
        <p14:creationId xmlns:p14="http://schemas.microsoft.com/office/powerpoint/2010/main" val="27254138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5 Minutes</a:t>
            </a:r>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17</a:t>
            </a:fld>
            <a:endParaRPr lang="en-GB"/>
          </a:p>
        </p:txBody>
      </p:sp>
    </p:spTree>
    <p:extLst>
      <p:ext uri="{BB962C8B-B14F-4D97-AF65-F5344CB8AC3E}">
        <p14:creationId xmlns:p14="http://schemas.microsoft.com/office/powerpoint/2010/main" val="18731050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19</a:t>
            </a:fld>
            <a:endParaRPr lang="en-GB"/>
          </a:p>
        </p:txBody>
      </p:sp>
    </p:spTree>
    <p:extLst>
      <p:ext uri="{BB962C8B-B14F-4D97-AF65-F5344CB8AC3E}">
        <p14:creationId xmlns:p14="http://schemas.microsoft.com/office/powerpoint/2010/main" val="1726781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F2F8FA7-D77C-2B41-9F51-61623A6C21C7}" type="slidenum">
              <a:rPr lang="en-GB" smtClean="0"/>
              <a:t>20</a:t>
            </a:fld>
            <a:endParaRPr lang="en-GB"/>
          </a:p>
        </p:txBody>
      </p:sp>
    </p:spTree>
    <p:extLst>
      <p:ext uri="{BB962C8B-B14F-4D97-AF65-F5344CB8AC3E}">
        <p14:creationId xmlns:p14="http://schemas.microsoft.com/office/powerpoint/2010/main" val="13078497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21</a:t>
            </a:fld>
            <a:endParaRPr lang="en-GB"/>
          </a:p>
        </p:txBody>
      </p:sp>
    </p:spTree>
    <p:extLst>
      <p:ext uri="{BB962C8B-B14F-4D97-AF65-F5344CB8AC3E}">
        <p14:creationId xmlns:p14="http://schemas.microsoft.com/office/powerpoint/2010/main" val="8630303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22</a:t>
            </a:fld>
            <a:endParaRPr lang="en-GB"/>
          </a:p>
        </p:txBody>
      </p:sp>
    </p:spTree>
    <p:extLst>
      <p:ext uri="{BB962C8B-B14F-4D97-AF65-F5344CB8AC3E}">
        <p14:creationId xmlns:p14="http://schemas.microsoft.com/office/powerpoint/2010/main" val="42309396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F2F8FA7-D77C-2B41-9F51-61623A6C21C7}" type="slidenum">
              <a:rPr lang="en-GB" smtClean="0"/>
              <a:t>25</a:t>
            </a:fld>
            <a:endParaRPr lang="en-GB"/>
          </a:p>
        </p:txBody>
      </p:sp>
    </p:spTree>
    <p:extLst>
      <p:ext uri="{BB962C8B-B14F-4D97-AF65-F5344CB8AC3E}">
        <p14:creationId xmlns:p14="http://schemas.microsoft.com/office/powerpoint/2010/main" val="33347135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26</a:t>
            </a:fld>
            <a:endParaRPr lang="en-GB"/>
          </a:p>
        </p:txBody>
      </p:sp>
    </p:spTree>
    <p:extLst>
      <p:ext uri="{BB962C8B-B14F-4D97-AF65-F5344CB8AC3E}">
        <p14:creationId xmlns:p14="http://schemas.microsoft.com/office/powerpoint/2010/main" val="31490112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27</a:t>
            </a:fld>
            <a:endParaRPr lang="en-GB"/>
          </a:p>
        </p:txBody>
      </p:sp>
    </p:spTree>
    <p:extLst>
      <p:ext uri="{BB962C8B-B14F-4D97-AF65-F5344CB8AC3E}">
        <p14:creationId xmlns:p14="http://schemas.microsoft.com/office/powerpoint/2010/main" val="6157844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28</a:t>
            </a:fld>
            <a:endParaRPr lang="en-GB"/>
          </a:p>
        </p:txBody>
      </p:sp>
    </p:spTree>
    <p:extLst>
      <p:ext uri="{BB962C8B-B14F-4D97-AF65-F5344CB8AC3E}">
        <p14:creationId xmlns:p14="http://schemas.microsoft.com/office/powerpoint/2010/main" val="37156041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29</a:t>
            </a:fld>
            <a:endParaRPr lang="en-GB"/>
          </a:p>
        </p:txBody>
      </p:sp>
    </p:spTree>
    <p:extLst>
      <p:ext uri="{BB962C8B-B14F-4D97-AF65-F5344CB8AC3E}">
        <p14:creationId xmlns:p14="http://schemas.microsoft.com/office/powerpoint/2010/main" val="942467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30</a:t>
            </a:fld>
            <a:endParaRPr lang="en-GB"/>
          </a:p>
        </p:txBody>
      </p:sp>
    </p:spTree>
    <p:extLst>
      <p:ext uri="{BB962C8B-B14F-4D97-AF65-F5344CB8AC3E}">
        <p14:creationId xmlns:p14="http://schemas.microsoft.com/office/powerpoint/2010/main" val="8906569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10 Minutes</a:t>
            </a:r>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31</a:t>
            </a:fld>
            <a:endParaRPr lang="en-GB"/>
          </a:p>
        </p:txBody>
      </p:sp>
    </p:spTree>
    <p:extLst>
      <p:ext uri="{BB962C8B-B14F-4D97-AF65-F5344CB8AC3E}">
        <p14:creationId xmlns:p14="http://schemas.microsoft.com/office/powerpoint/2010/main" val="23393389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F2F8FA7-D77C-2B41-9F51-61623A6C21C7}" type="slidenum">
              <a:rPr lang="en-GB" smtClean="0"/>
              <a:t>32</a:t>
            </a:fld>
            <a:endParaRPr lang="en-GB"/>
          </a:p>
        </p:txBody>
      </p:sp>
    </p:spTree>
    <p:extLst>
      <p:ext uri="{BB962C8B-B14F-4D97-AF65-F5344CB8AC3E}">
        <p14:creationId xmlns:p14="http://schemas.microsoft.com/office/powerpoint/2010/main" val="7444175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F2F8FA7-D77C-2B41-9F51-61623A6C21C7}" type="slidenum">
              <a:rPr lang="en-GB" smtClean="0"/>
              <a:t>34</a:t>
            </a:fld>
            <a:endParaRPr lang="en-GB"/>
          </a:p>
        </p:txBody>
      </p:sp>
    </p:spTree>
    <p:extLst>
      <p:ext uri="{BB962C8B-B14F-4D97-AF65-F5344CB8AC3E}">
        <p14:creationId xmlns:p14="http://schemas.microsoft.com/office/powerpoint/2010/main" val="42475224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F2F8FA7-D77C-2B41-9F51-61623A6C21C7}" type="slidenum">
              <a:rPr lang="en-GB" smtClean="0"/>
              <a:t>35</a:t>
            </a:fld>
            <a:endParaRPr lang="en-GB"/>
          </a:p>
        </p:txBody>
      </p:sp>
    </p:spTree>
    <p:extLst>
      <p:ext uri="{BB962C8B-B14F-4D97-AF65-F5344CB8AC3E}">
        <p14:creationId xmlns:p14="http://schemas.microsoft.com/office/powerpoint/2010/main" val="19030731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F2F8FA7-D77C-2B41-9F51-61623A6C21C7}" type="slidenum">
              <a:rPr lang="en-GB" smtClean="0"/>
              <a:t>36</a:t>
            </a:fld>
            <a:endParaRPr lang="en-GB"/>
          </a:p>
        </p:txBody>
      </p:sp>
    </p:spTree>
    <p:extLst>
      <p:ext uri="{BB962C8B-B14F-4D97-AF65-F5344CB8AC3E}">
        <p14:creationId xmlns:p14="http://schemas.microsoft.com/office/powerpoint/2010/main" val="5324386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https://www.menti.com/al7okz9tgwp4</a:t>
            </a:r>
          </a:p>
        </p:txBody>
      </p:sp>
      <p:sp>
        <p:nvSpPr>
          <p:cNvPr id="4" name="Slide Number Placeholder 3"/>
          <p:cNvSpPr>
            <a:spLocks noGrp="1"/>
          </p:cNvSpPr>
          <p:nvPr>
            <p:ph type="sldNum" sz="quarter" idx="5"/>
          </p:nvPr>
        </p:nvSpPr>
        <p:spPr/>
        <p:txBody>
          <a:bodyPr/>
          <a:lstStyle/>
          <a:p>
            <a:fld id="{1B972823-518C-EA49-9F9E-F3FA01D80398}" type="slidenum">
              <a:rPr lang="en-GB" smtClean="0"/>
              <a:t>37</a:t>
            </a:fld>
            <a:endParaRPr lang="en-GB"/>
          </a:p>
        </p:txBody>
      </p:sp>
    </p:spTree>
    <p:extLst>
      <p:ext uri="{BB962C8B-B14F-4D97-AF65-F5344CB8AC3E}">
        <p14:creationId xmlns:p14="http://schemas.microsoft.com/office/powerpoint/2010/main" val="31849012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Download and review the Module Handbook</a:t>
            </a:r>
          </a:p>
        </p:txBody>
      </p:sp>
      <p:sp>
        <p:nvSpPr>
          <p:cNvPr id="4" name="Slide Number Placeholder 3"/>
          <p:cNvSpPr>
            <a:spLocks noGrp="1"/>
          </p:cNvSpPr>
          <p:nvPr>
            <p:ph type="sldNum" sz="quarter" idx="5"/>
          </p:nvPr>
        </p:nvSpPr>
        <p:spPr/>
        <p:txBody>
          <a:bodyPr/>
          <a:lstStyle/>
          <a:p>
            <a:fld id="{34359E81-29C2-4BB2-8BE5-5DBBA483C9A8}" type="slidenum">
              <a:rPr lang="en-GB" smtClean="0"/>
              <a:t>38</a:t>
            </a:fld>
            <a:endParaRPr lang="en-GB"/>
          </a:p>
        </p:txBody>
      </p:sp>
    </p:spTree>
    <p:extLst>
      <p:ext uri="{BB962C8B-B14F-4D97-AF65-F5344CB8AC3E}">
        <p14:creationId xmlns:p14="http://schemas.microsoft.com/office/powerpoint/2010/main" val="22854742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Carlito"/>
                <a:ea typeface="Carlito"/>
                <a:cs typeface="Carlito"/>
              </a:rPr>
              <a:t>This part of the assignment will require you to compile a Student Journal (learning log), </a:t>
            </a:r>
            <a:r>
              <a:rPr lang="en-US" sz="1200" dirty="0">
                <a:effectLst/>
                <a:latin typeface="Calibri" panose="020F0502020204030204" pitchFamily="34" charset="0"/>
                <a:ea typeface="Carlito"/>
                <a:cs typeface="Carlito"/>
              </a:rPr>
              <a:t>you need to summarise you’re learning on the following </a:t>
            </a:r>
            <a:r>
              <a:rPr lang="en-US" sz="1200" dirty="0">
                <a:effectLst/>
                <a:latin typeface="Carlito"/>
                <a:ea typeface="Carlito"/>
                <a:cs typeface="Carlito"/>
              </a:rPr>
              <a:t>topic</a:t>
            </a:r>
            <a:r>
              <a:rPr lang="en-US" sz="1200" dirty="0">
                <a:effectLst/>
                <a:latin typeface="Calibri" panose="020F0502020204030204" pitchFamily="34" charset="0"/>
                <a:ea typeface="Carlito"/>
                <a:cs typeface="Carlito"/>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Calibri" panose="020F0502020204030204" pitchFamily="34" charset="0"/>
              <a:ea typeface="Carlito"/>
              <a:cs typeface="Carlito"/>
            </a:endParaRPr>
          </a:p>
          <a:p>
            <a:pPr marL="285750" indent="-285750" algn="just">
              <a:buFont typeface="Arial" panose="020B0604020202020204" pitchFamily="34" charset="0"/>
              <a:buChar char="•"/>
            </a:pPr>
            <a:r>
              <a:rPr lang="en-US" sz="1200" dirty="0">
                <a:effectLst/>
                <a:latin typeface="Carlito"/>
                <a:ea typeface="Carlito"/>
                <a:cs typeface="Carlito"/>
              </a:rPr>
              <a:t>You must include </a:t>
            </a:r>
            <a:r>
              <a:rPr lang="en-US" sz="1200" b="1" dirty="0">
                <a:effectLst/>
                <a:latin typeface="Calibri" panose="020F0502020204030204" pitchFamily="34" charset="0"/>
                <a:ea typeface="Carlito"/>
                <a:cs typeface="Carlito"/>
              </a:rPr>
              <a:t>personal reflections </a:t>
            </a:r>
            <a:r>
              <a:rPr lang="en-US" sz="1200" dirty="0">
                <a:effectLst/>
                <a:latin typeface="Calibri" panose="020F0502020204030204" pitchFamily="34" charset="0"/>
                <a:ea typeface="Carlito"/>
                <a:cs typeface="Carlito"/>
              </a:rPr>
              <a:t>and link your work to </a:t>
            </a:r>
            <a:r>
              <a:rPr lang="en-US" sz="1200" b="1" dirty="0">
                <a:effectLst/>
                <a:latin typeface="Calibri" panose="020F0502020204030204" pitchFamily="34" charset="0"/>
                <a:ea typeface="Carlito"/>
                <a:cs typeface="Carlito"/>
              </a:rPr>
              <a:t>industry examples and where applicable experience</a:t>
            </a:r>
            <a:r>
              <a:rPr lang="en-US" sz="1200" dirty="0">
                <a:effectLst/>
                <a:latin typeface="Calibri" panose="020F0502020204030204" pitchFamily="34" charset="0"/>
                <a:ea typeface="Carlito"/>
                <a:cs typeface="Carlito"/>
              </a:rPr>
              <a:t>. Describe how you</a:t>
            </a:r>
            <a:r>
              <a:rPr lang="en-US" sz="1200" spc="-1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will</a:t>
            </a:r>
            <a:r>
              <a:rPr lang="en-US" sz="1200" spc="-2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be</a:t>
            </a:r>
            <a:r>
              <a:rPr lang="en-US" sz="1200" spc="-1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able</a:t>
            </a:r>
            <a:r>
              <a:rPr lang="en-US" sz="1200" spc="-2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to</a:t>
            </a:r>
            <a:r>
              <a:rPr lang="en-US" sz="1200" spc="-1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apply</a:t>
            </a:r>
            <a:r>
              <a:rPr lang="en-US" sz="1200" spc="-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the</a:t>
            </a:r>
            <a:r>
              <a:rPr lang="en-US" sz="1200" spc="-20" dirty="0">
                <a:effectLst/>
                <a:latin typeface="Calibri" panose="020F0502020204030204" pitchFamily="34" charset="0"/>
                <a:ea typeface="Carlito"/>
                <a:cs typeface="Carlito"/>
              </a:rPr>
              <a:t>oretical </a:t>
            </a:r>
            <a:r>
              <a:rPr lang="en-US" sz="1200" dirty="0">
                <a:effectLst/>
                <a:latin typeface="Calibri" panose="020F0502020204030204" pitchFamily="34" charset="0"/>
                <a:ea typeface="Carlito"/>
                <a:cs typeface="Carlito"/>
              </a:rPr>
              <a:t>knowledge</a:t>
            </a:r>
            <a:r>
              <a:rPr lang="en-US" sz="1200" spc="-1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whilst</a:t>
            </a:r>
            <a:r>
              <a:rPr lang="en-US" sz="1200" spc="-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working</a:t>
            </a:r>
            <a:r>
              <a:rPr lang="en-US" sz="1200" spc="-2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in</a:t>
            </a:r>
            <a:r>
              <a:rPr lang="en-US" sz="1200" spc="-2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industry.</a:t>
            </a:r>
            <a:r>
              <a:rPr lang="en-US" sz="1200" spc="-3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Discuss why the topic is important in the hospitality</a:t>
            </a:r>
            <a:r>
              <a:rPr lang="en-US" sz="1200" spc="-3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industry.</a:t>
            </a:r>
            <a:endParaRPr lang="en-GB" sz="1200" dirty="0">
              <a:effectLst/>
              <a:latin typeface="Carlito"/>
              <a:ea typeface="Carlito"/>
              <a:cs typeface="Carlito"/>
            </a:endParaRPr>
          </a:p>
          <a:p>
            <a:pPr algn="just"/>
            <a:r>
              <a:rPr lang="en-US" sz="1200" dirty="0">
                <a:effectLst/>
                <a:latin typeface="Carlito"/>
                <a:ea typeface="Carlito"/>
                <a:cs typeface="Carlito"/>
              </a:rPr>
              <a:t> </a:t>
            </a:r>
            <a:endParaRPr lang="en-GB" sz="1200" dirty="0">
              <a:effectLst/>
              <a:latin typeface="Carlito"/>
              <a:ea typeface="Carlito"/>
              <a:cs typeface="Carlito"/>
            </a:endParaRPr>
          </a:p>
          <a:p>
            <a:pPr marL="285750" indent="-285750" algn="just">
              <a:buFont typeface="Arial" panose="020B0604020202020204" pitchFamily="34" charset="0"/>
              <a:buChar char="•"/>
            </a:pPr>
            <a:r>
              <a:rPr lang="en-US" sz="1200" b="1" dirty="0">
                <a:effectLst/>
                <a:latin typeface="Carlito"/>
                <a:ea typeface="Carlito"/>
                <a:cs typeface="Carlito"/>
              </a:rPr>
              <a:t>You must </a:t>
            </a:r>
            <a:r>
              <a:rPr lang="en-US" sz="1200" b="1" u="sng" dirty="0">
                <a:effectLst/>
                <a:latin typeface="Carlito"/>
                <a:ea typeface="Carlito"/>
                <a:cs typeface="Carlito"/>
              </a:rPr>
              <a:t>use the template provided on Moodle</a:t>
            </a:r>
            <a:r>
              <a:rPr lang="en-US" sz="1200" b="1" dirty="0">
                <a:effectLst/>
                <a:latin typeface="Carlito"/>
                <a:ea typeface="Carlito"/>
                <a:cs typeface="Carlito"/>
              </a:rPr>
              <a:t>, reference your work accordingly</a:t>
            </a:r>
            <a:r>
              <a:rPr lang="en-US" sz="1200" dirty="0">
                <a:effectLst/>
                <a:latin typeface="Calibri" panose="020F0502020204030204" pitchFamily="34" charset="0"/>
                <a:ea typeface="Carlito"/>
                <a:cs typeface="Carlito"/>
              </a:rPr>
              <a:t>, by providing both </a:t>
            </a:r>
            <a:r>
              <a:rPr lang="en-US" sz="1200" b="1" dirty="0">
                <a:effectLst/>
                <a:latin typeface="Calibri" panose="020F0502020204030204" pitchFamily="34" charset="0"/>
                <a:ea typeface="Carlito"/>
                <a:cs typeface="Carlito"/>
              </a:rPr>
              <a:t>in-text citations </a:t>
            </a:r>
            <a:r>
              <a:rPr lang="en-US" sz="1200" dirty="0">
                <a:effectLst/>
                <a:latin typeface="Calibri" panose="020F0502020204030204" pitchFamily="34" charset="0"/>
                <a:ea typeface="Carlito"/>
                <a:cs typeface="Carlito"/>
              </a:rPr>
              <a:t>and a </a:t>
            </a:r>
            <a:r>
              <a:rPr lang="en-US" sz="1200" b="1" dirty="0">
                <a:effectLst/>
                <a:latin typeface="Calibri" panose="020F0502020204030204" pitchFamily="34" charset="0"/>
                <a:ea typeface="Carlito"/>
                <a:cs typeface="Carlito"/>
              </a:rPr>
              <a:t>reference list (minimum of 8 references) </a:t>
            </a:r>
            <a:r>
              <a:rPr lang="en-US" sz="1200" dirty="0">
                <a:effectLst/>
                <a:latin typeface="Calibri" panose="020F0502020204030204" pitchFamily="34" charset="0"/>
                <a:ea typeface="Carlito"/>
                <a:cs typeface="Carlito"/>
              </a:rPr>
              <a:t>at the end, which follows IHM’s UWTSD Harvard</a:t>
            </a:r>
            <a:r>
              <a:rPr lang="en-US" sz="1200" spc="-4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Referencing</a:t>
            </a:r>
            <a:r>
              <a:rPr lang="en-US" sz="1200" spc="-4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Guide</a:t>
            </a:r>
            <a:r>
              <a:rPr lang="en-US" sz="1200" spc="-4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(this</a:t>
            </a:r>
            <a:r>
              <a:rPr lang="en-US" sz="1200" spc="-4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can</a:t>
            </a:r>
            <a:r>
              <a:rPr lang="en-US" sz="1200" spc="-5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also</a:t>
            </a:r>
            <a:r>
              <a:rPr lang="en-US" sz="1200" spc="-4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be</a:t>
            </a:r>
            <a:r>
              <a:rPr lang="en-US" sz="1200" spc="-4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located</a:t>
            </a:r>
            <a:r>
              <a:rPr lang="en-US" sz="1200" spc="-3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on</a:t>
            </a:r>
            <a:r>
              <a:rPr lang="en-US" sz="1200" spc="-4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Moodle,</a:t>
            </a:r>
            <a:r>
              <a:rPr lang="en-US" sz="1200" spc="-5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under</a:t>
            </a:r>
            <a:r>
              <a:rPr lang="en-US" sz="1200" spc="-50"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the</a:t>
            </a:r>
            <a:r>
              <a:rPr lang="en-US" sz="1200" spc="-3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Module</a:t>
            </a:r>
            <a:r>
              <a:rPr lang="en-US" sz="1200" spc="-5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Information</a:t>
            </a:r>
            <a:r>
              <a:rPr lang="en-US" sz="1200" spc="-35" dirty="0">
                <a:effectLst/>
                <a:latin typeface="Calibri" panose="020F0502020204030204" pitchFamily="34" charset="0"/>
                <a:ea typeface="Carlito"/>
                <a:cs typeface="Carlito"/>
              </a:rPr>
              <a:t> </a:t>
            </a:r>
            <a:r>
              <a:rPr lang="en-US" sz="1200" dirty="0">
                <a:effectLst/>
                <a:latin typeface="Calibri" panose="020F0502020204030204" pitchFamily="34" charset="0"/>
                <a:ea typeface="Carlito"/>
                <a:cs typeface="Carlito"/>
              </a:rPr>
              <a:t>tile).</a:t>
            </a:r>
            <a:endParaRPr lang="en-GB" sz="1200" dirty="0">
              <a:effectLst/>
              <a:latin typeface="Carlito"/>
              <a:ea typeface="Carlito"/>
              <a:cs typeface="Carlito"/>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rlito"/>
              <a:ea typeface="Carlito"/>
              <a:cs typeface="Carlito"/>
            </a:endParaRP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39</a:t>
            </a:fld>
            <a:endParaRPr lang="en-GB"/>
          </a:p>
        </p:txBody>
      </p:sp>
    </p:spTree>
    <p:extLst>
      <p:ext uri="{BB962C8B-B14F-4D97-AF65-F5344CB8AC3E}">
        <p14:creationId xmlns:p14="http://schemas.microsoft.com/office/powerpoint/2010/main" val="3786705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rlito"/>
                <a:cs typeface="Carlito"/>
              </a:rPr>
              <a:t>Your work must include referencing according to UWTSD’s Harvard Referencing Guide with a minimum of 5 references. There is no requirement to provide in-text citations for this task, as we need to see the action plan as a final product. </a:t>
            </a:r>
            <a:endParaRPr lang="en-GB" sz="1800" dirty="0">
              <a:effectLst/>
              <a:latin typeface="Carlito"/>
              <a:ea typeface="Carlito"/>
              <a:cs typeface="Carlito"/>
            </a:endParaRP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40</a:t>
            </a:fld>
            <a:endParaRPr lang="en-GB"/>
          </a:p>
        </p:txBody>
      </p:sp>
    </p:spTree>
    <p:extLst>
      <p:ext uri="{BB962C8B-B14F-4D97-AF65-F5344CB8AC3E}">
        <p14:creationId xmlns:p14="http://schemas.microsoft.com/office/powerpoint/2010/main" val="8829259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the floor housekeeping manager, and given the recent guest complaints you need to put together a basic training presentation for your colleagues within the housekeeping team to get the best out of them, ensure that brand standard is being achieved and that Health and Safety procedures are also being followed.</a:t>
            </a:r>
            <a:endParaRPr lang="en-GB" dirty="0"/>
          </a:p>
          <a:p>
            <a:endParaRPr lang="en-GB" i="0" dirty="0"/>
          </a:p>
          <a:p>
            <a:pPr algn="just">
              <a:lnSpc>
                <a:spcPct val="115000"/>
              </a:lnSpc>
              <a:spcBef>
                <a:spcPts val="35"/>
              </a:spcBef>
            </a:pPr>
            <a:r>
              <a:rPr lang="en-US" sz="1800" i="0" dirty="0">
                <a:effectLst/>
                <a:latin typeface="Arial" panose="020B0604020202020204" pitchFamily="34" charset="0"/>
                <a:ea typeface="Arial" panose="020B0604020202020204" pitchFamily="34" charset="0"/>
                <a:cs typeface="Carlito"/>
              </a:rPr>
              <a:t>Provide evidence of wider reading, according to your chosen topic and reference accordingly, by providing both in-text citations and a reference list. Minimum of 10 references.</a:t>
            </a:r>
            <a:endParaRPr lang="en-GB" sz="1800" i="0" dirty="0">
              <a:effectLst/>
              <a:latin typeface="Carlito"/>
              <a:ea typeface="Carlito"/>
              <a:cs typeface="Carlito"/>
            </a:endParaRPr>
          </a:p>
          <a:p>
            <a:pPr algn="just">
              <a:lnSpc>
                <a:spcPct val="115000"/>
              </a:lnSpc>
              <a:spcBef>
                <a:spcPts val="35"/>
              </a:spcBef>
            </a:pPr>
            <a:r>
              <a:rPr lang="en-US" sz="1800" i="1" dirty="0">
                <a:effectLst/>
                <a:latin typeface="Arial" panose="020B0604020202020204" pitchFamily="34" charset="0"/>
                <a:ea typeface="Arial" panose="020B0604020202020204" pitchFamily="34" charset="0"/>
                <a:cs typeface="Carlito"/>
              </a:rPr>
              <a:t> </a:t>
            </a:r>
            <a:endParaRPr lang="en-GB" sz="1800" dirty="0">
              <a:effectLst/>
              <a:latin typeface="Carlito"/>
              <a:ea typeface="Carlito"/>
              <a:cs typeface="Carlit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rlito"/>
                <a:cs typeface="Carlito"/>
              </a:rPr>
              <a:t>You must demonstrate your knowledge and understanding of designing an effective training plan specific to the housekeeping department through a presentation. You must include one employee engagement model to be linked to an industry best practice example.</a:t>
            </a:r>
            <a:endParaRPr lang="en-GB" sz="1800" dirty="0">
              <a:effectLst/>
              <a:latin typeface="Carlito"/>
              <a:ea typeface="Carlito"/>
              <a:cs typeface="Carlito"/>
            </a:endParaRP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41</a:t>
            </a:fld>
            <a:endParaRPr lang="en-GB"/>
          </a:p>
        </p:txBody>
      </p:sp>
    </p:spTree>
    <p:extLst>
      <p:ext uri="{BB962C8B-B14F-4D97-AF65-F5344CB8AC3E}">
        <p14:creationId xmlns:p14="http://schemas.microsoft.com/office/powerpoint/2010/main" val="17992833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Module Learning Outcomes</a:t>
            </a:r>
          </a:p>
          <a:p>
            <a:r>
              <a:rPr lang="en-GB" dirty="0"/>
              <a:t>The different roles in the housekeeping department</a:t>
            </a:r>
          </a:p>
          <a:p>
            <a:r>
              <a:rPr lang="en-GB" dirty="0"/>
              <a:t>The importance of personal hygiene</a:t>
            </a:r>
          </a:p>
          <a:p>
            <a:r>
              <a:rPr lang="en-GB" dirty="0"/>
              <a:t>Common WHS risks faced in housekeeping</a:t>
            </a:r>
          </a:p>
          <a:p>
            <a:r>
              <a:rPr lang="en-GB" dirty="0"/>
              <a:t>What and how to use housekeeping cleaning agents</a:t>
            </a:r>
          </a:p>
          <a:p>
            <a:r>
              <a:rPr lang="en-GB" dirty="0"/>
              <a:t>What and how to use housekeeping equipment</a:t>
            </a:r>
          </a:p>
          <a:p>
            <a:r>
              <a:rPr lang="en-GB" dirty="0"/>
              <a:t>What items to include on a housekeeping cart</a:t>
            </a:r>
          </a:p>
          <a:p>
            <a:r>
              <a:rPr lang="en-GB" dirty="0"/>
              <a:t>Best practice rules for cleaning</a:t>
            </a:r>
          </a:p>
          <a:p>
            <a:r>
              <a:rPr lang="en-GB" dirty="0"/>
              <a:t>Best practices for entering guest rooms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43</a:t>
            </a:fld>
            <a:endParaRPr lang="en-US"/>
          </a:p>
        </p:txBody>
      </p:sp>
    </p:spTree>
    <p:extLst>
      <p:ext uri="{BB962C8B-B14F-4D97-AF65-F5344CB8AC3E}">
        <p14:creationId xmlns:p14="http://schemas.microsoft.com/office/powerpoint/2010/main" val="3552262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Week is a reading week</a:t>
            </a:r>
          </a:p>
        </p:txBody>
      </p:sp>
      <p:sp>
        <p:nvSpPr>
          <p:cNvPr id="4" name="Slide Number Placeholder 3"/>
          <p:cNvSpPr>
            <a:spLocks noGrp="1"/>
          </p:cNvSpPr>
          <p:nvPr>
            <p:ph type="sldNum" sz="quarter" idx="5"/>
          </p:nvPr>
        </p:nvSpPr>
        <p:spPr/>
        <p:txBody>
          <a:bodyPr/>
          <a:lstStyle/>
          <a:p>
            <a:fld id="{ECB03BF1-035F-447D-8A64-FDAB125B9826}" type="slidenum">
              <a:rPr lang="en-GB" smtClean="0"/>
              <a:t>44</a:t>
            </a:fld>
            <a:endParaRPr lang="en-GB"/>
          </a:p>
        </p:txBody>
      </p:sp>
    </p:spTree>
    <p:extLst>
      <p:ext uri="{BB962C8B-B14F-4D97-AF65-F5344CB8AC3E}">
        <p14:creationId xmlns:p14="http://schemas.microsoft.com/office/powerpoint/2010/main" val="4126653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4019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7880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5972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759019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460255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919431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168571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251567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323350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432021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469960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3473811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0742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641026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152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059175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541795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234123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134921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09730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76221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18171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19976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27194563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259334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65737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60052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1862602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744277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9394912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51572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591059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35456232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52748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5436083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58594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52818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93277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181721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9799408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1137610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6265621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1909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809048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1/26/2023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6767303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938884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6938770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835710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919181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8034326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4272196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268149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962674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083176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34319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380137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460901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6820777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8103781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1883468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5757409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5281501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7706548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3542804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1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334816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38204509"/>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0799166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51536773"/>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44814445"/>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430497779"/>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9125718"/>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19601136"/>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01058643"/>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033748589"/>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73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87079518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50520049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1154505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45805686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564340668"/>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4498574"/>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28.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9.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4.xml"/><Relationship Id="rId1" Type="http://schemas.openxmlformats.org/officeDocument/2006/relationships/video" Target="https://www.youtube.com/embed/DMCRwv4-OLQ?feature=oembed" TargetMode="External"/><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4.xml"/><Relationship Id="rId1" Type="http://schemas.openxmlformats.org/officeDocument/2006/relationships/video" Target="https://www.youtube.com/embed/p6KdQgkpwNM?feature=oembed" TargetMode="External"/><Relationship Id="rId6" Type="http://schemas.openxmlformats.org/officeDocument/2006/relationships/hyperlink" Target="https://en.wikipedia.org/wiki/Holiday_Inn" TargetMode="External"/><Relationship Id="rId5" Type="http://schemas.openxmlformats.org/officeDocument/2006/relationships/image" Target="../media/image36.png"/><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4.xml"/><Relationship Id="rId1" Type="http://schemas.openxmlformats.org/officeDocument/2006/relationships/video" Target="https://www.youtube.com/embed/ClFxn9YwKRY?feature=oembed" TargetMode="External"/><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14.xml"/><Relationship Id="rId1" Type="http://schemas.openxmlformats.org/officeDocument/2006/relationships/video" Target="https://www.youtube.com/embed/pi7t-fbR6Kc?feature=oembed" TargetMode="External"/><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9.pn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0.png"/></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43.tiff"/><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8" Type="http://schemas.openxmlformats.org/officeDocument/2006/relationships/hyperlink" Target="https://www.pinterest.com/pin/507499451746093188/" TargetMode="External"/><Relationship Id="rId3" Type="http://schemas.openxmlformats.org/officeDocument/2006/relationships/image" Target="../media/image44.png"/><Relationship Id="rId7" Type="http://schemas.openxmlformats.org/officeDocument/2006/relationships/image" Target="../media/image46.jpg"/><Relationship Id="rId2" Type="http://schemas.openxmlformats.org/officeDocument/2006/relationships/notesSlide" Target="../notesSlides/notesSlide19.xml"/><Relationship Id="rId1" Type="http://schemas.openxmlformats.org/officeDocument/2006/relationships/slideLayout" Target="../slideLayouts/slideLayout14.xml"/><Relationship Id="rId6" Type="http://schemas.openxmlformats.org/officeDocument/2006/relationships/hyperlink" Target="https://www.fattorini-namebadges.co.uk/badge/b3-lightweight-name-badge-matt-black-frame/" TargetMode="External"/><Relationship Id="rId5" Type="http://schemas.openxmlformats.org/officeDocument/2006/relationships/image" Target="../media/image45.png"/><Relationship Id="rId4" Type="http://schemas.openxmlformats.org/officeDocument/2006/relationships/hyperlink" Target="https://www.namebadgesinternational.us/buy/aloft-hotel-name-badges/" TargetMode="Externa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0.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47.png"/></Relationships>
</file>

<file path=ppt/slides/_rels/slide2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49.tiff"/><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4.xml"/><Relationship Id="rId1" Type="http://schemas.openxmlformats.org/officeDocument/2006/relationships/video" Target="https://www.youtube.com/embed/IQTML5ZaTs4?feature=oembed" TargetMode="External"/><Relationship Id="rId4" Type="http://schemas.openxmlformats.org/officeDocument/2006/relationships/image" Target="../media/image51.jpeg"/></Relationships>
</file>

<file path=ppt/slides/_rels/slide2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4.xml"/><Relationship Id="rId1" Type="http://schemas.openxmlformats.org/officeDocument/2006/relationships/slideLayout" Target="../slideLayouts/slideLayout14.xml"/><Relationship Id="rId5" Type="http://schemas.openxmlformats.org/officeDocument/2006/relationships/image" Target="../media/image54.jpeg"/><Relationship Id="rId4" Type="http://schemas.openxmlformats.org/officeDocument/2006/relationships/image" Target="../media/image53.png"/></Relationships>
</file>

<file path=ppt/slides/_rels/slide3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56.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9.png"/><Relationship Id="rId4" Type="http://schemas.openxmlformats.org/officeDocument/2006/relationships/notesSlide" Target="../notesSlides/notesSlide26.xml"/></Relationships>
</file>

<file path=ppt/slides/_rels/slide3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0.png"/></Relationships>
</file>

<file path=ppt/slides/_rels/slide34.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hyperlink" Target="https://lodgingmagazine.com/communication-key-revamping-housekeeping-procedures/"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36.xml.rels><?xml version="1.0" encoding="UTF-8" standalone="yes"?>
<Relationships xmlns="http://schemas.openxmlformats.org/package/2006/relationships"><Relationship Id="rId8" Type="http://schemas.openxmlformats.org/officeDocument/2006/relationships/hyperlink" Target="https://www.candolaundryservices.co.uk/housekeeping-tips/" TargetMode="External"/><Relationship Id="rId13" Type="http://schemas.microsoft.com/office/2007/relationships/diagramDrawing" Target="../diagrams/drawing1.xml"/><Relationship Id="rId3" Type="http://schemas.openxmlformats.org/officeDocument/2006/relationships/image" Target="../media/image60.jpeg"/><Relationship Id="rId7" Type="http://schemas.openxmlformats.org/officeDocument/2006/relationships/image" Target="../media/image62.png"/><Relationship Id="rId12" Type="http://schemas.openxmlformats.org/officeDocument/2006/relationships/diagramColors" Target="../diagrams/colors1.xml"/><Relationship Id="rId2" Type="http://schemas.openxmlformats.org/officeDocument/2006/relationships/notesSlide" Target="../notesSlides/notesSlide30.xml"/><Relationship Id="rId1" Type="http://schemas.openxmlformats.org/officeDocument/2006/relationships/slideLayout" Target="../slideLayouts/slideLayout14.xml"/><Relationship Id="rId6" Type="http://schemas.openxmlformats.org/officeDocument/2006/relationships/hyperlink" Target="https://southwestdomestics.org/blog/5-things-housekeepers-always-avoid/" TargetMode="External"/><Relationship Id="rId11" Type="http://schemas.openxmlformats.org/officeDocument/2006/relationships/diagramQuickStyle" Target="../diagrams/quickStyle1.xml"/><Relationship Id="rId5" Type="http://schemas.openxmlformats.org/officeDocument/2006/relationships/image" Target="../media/image61.jpeg"/><Relationship Id="rId15" Type="http://schemas.openxmlformats.org/officeDocument/2006/relationships/image" Target="../media/image64.svg"/><Relationship Id="rId10" Type="http://schemas.openxmlformats.org/officeDocument/2006/relationships/diagramLayout" Target="../diagrams/layout1.xml"/><Relationship Id="rId4" Type="http://schemas.openxmlformats.org/officeDocument/2006/relationships/hyperlink" Target="http://www.gettyimages.ae/photos/house-cleaning-uniforms" TargetMode="External"/><Relationship Id="rId9" Type="http://schemas.openxmlformats.org/officeDocument/2006/relationships/diagramData" Target="../diagrams/data1.xml"/><Relationship Id="rId14" Type="http://schemas.openxmlformats.org/officeDocument/2006/relationships/image" Target="../media/image63.png"/></Relationships>
</file>

<file path=ppt/slides/_rels/slide3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1.xml"/><Relationship Id="rId1" Type="http://schemas.openxmlformats.org/officeDocument/2006/relationships/slideLayout" Target="../slideLayouts/slideLayout24.xml"/><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3.xml"/><Relationship Id="rId1" Type="http://schemas.openxmlformats.org/officeDocument/2006/relationships/slideLayout" Target="../slideLayouts/slideLayout41.xml"/><Relationship Id="rId5" Type="http://schemas.openxmlformats.org/officeDocument/2006/relationships/image" Target="../media/image68.png"/><Relationship Id="rId4" Type="http://schemas.openxmlformats.org/officeDocument/2006/relationships/hyperlink" Target="http://insights.nursekillam.com/bsn4416/deadlines/"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4.xml"/><Relationship Id="rId1" Type="http://schemas.openxmlformats.org/officeDocument/2006/relationships/slideLayout" Target="../slideLayouts/slideLayout52.xml"/><Relationship Id="rId5" Type="http://schemas.openxmlformats.org/officeDocument/2006/relationships/image" Target="../media/image69.png"/><Relationship Id="rId4" Type="http://schemas.openxmlformats.org/officeDocument/2006/relationships/hyperlink" Target="http://insights.nursekillam.com/bsn4416/deadlines/"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5.xml"/><Relationship Id="rId1" Type="http://schemas.openxmlformats.org/officeDocument/2006/relationships/slideLayout" Target="../slideLayouts/slideLayout41.xml"/><Relationship Id="rId5" Type="http://schemas.openxmlformats.org/officeDocument/2006/relationships/image" Target="../media/image70.png"/><Relationship Id="rId4" Type="http://schemas.openxmlformats.org/officeDocument/2006/relationships/hyperlink" Target="http://insights.nursekillam.com/bsn4416/deadlines/" TargetMode="Externa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0.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36.xml"/></Relationships>
</file>

<file path=ppt/slides/_rels/slide44.xml.rels><?xml version="1.0" encoding="UTF-8" standalone="yes"?>
<Relationships xmlns="http://schemas.openxmlformats.org/package/2006/relationships"><Relationship Id="rId3" Type="http://schemas.openxmlformats.org/officeDocument/2006/relationships/hyperlink" Target="mailto:l.blake@uwtsd.ac.uk" TargetMode="External"/><Relationship Id="rId2" Type="http://schemas.openxmlformats.org/officeDocument/2006/relationships/notesSlide" Target="../notesSlides/notesSlide37.xml"/><Relationship Id="rId1" Type="http://schemas.openxmlformats.org/officeDocument/2006/relationships/slideLayout" Target="../slideLayouts/slideLayout14.xml"/><Relationship Id="rId4" Type="http://schemas.openxmlformats.org/officeDocument/2006/relationships/image" Target="../media/image7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prstGeom prst="rect">
            <a:avLst/>
          </a:prstGeom>
        </p:spPr>
        <p:txBody>
          <a:bodyPr>
            <a:normAutofit/>
          </a:bodyPr>
          <a:lstStyle/>
          <a:p>
            <a:br>
              <a:rPr lang="en-GB" i="1" dirty="0">
                <a:solidFill>
                  <a:schemeClr val="bg1"/>
                </a:solidFill>
              </a:rPr>
            </a:br>
            <a:r>
              <a:rPr lang="en-GB" i="1" dirty="0">
                <a:solidFill>
                  <a:schemeClr val="bg1"/>
                </a:solidFill>
              </a:rPr>
              <a:t>International Hotel Management</a:t>
            </a:r>
            <a:br>
              <a:rPr lang="en-GB" i="1" dirty="0">
                <a:solidFill>
                  <a:schemeClr val="bg1"/>
                </a:solidFill>
              </a:rPr>
            </a:br>
            <a:br>
              <a:rPr lang="en-GB" i="1" dirty="0">
                <a:solidFill>
                  <a:schemeClr val="bg1"/>
                </a:solidFill>
              </a:rPr>
            </a:br>
            <a:r>
              <a:rPr lang="en-GB" i="1" dirty="0">
                <a:solidFill>
                  <a:schemeClr val="bg1"/>
                </a:solidFill>
              </a:rPr>
              <a:t>Operating Hotel Facilities</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BMIH4006</a:t>
            </a:r>
            <a:br>
              <a:rPr lang="en-GB" i="1" dirty="0">
                <a:solidFill>
                  <a:schemeClr val="bg1"/>
                </a:solidFill>
              </a:rPr>
            </a:br>
            <a:br>
              <a:rPr lang="en-GB" i="1" dirty="0">
                <a:solidFill>
                  <a:schemeClr val="bg1"/>
                </a:solidFill>
              </a:rPr>
            </a:br>
            <a:r>
              <a:rPr lang="en-GB" i="1" dirty="0">
                <a:solidFill>
                  <a:schemeClr val="bg1"/>
                </a:solidFill>
              </a:rPr>
              <a:t>Week Three</a:t>
            </a:r>
            <a:endParaRPr lang="en-GB" dirty="0">
              <a:solidFill>
                <a:schemeClr val="bg1"/>
              </a:solidFill>
            </a:endParaRPr>
          </a:p>
        </p:txBody>
      </p:sp>
    </p:spTree>
    <p:extLst>
      <p:ext uri="{BB962C8B-B14F-4D97-AF65-F5344CB8AC3E}">
        <p14:creationId xmlns:p14="http://schemas.microsoft.com/office/powerpoint/2010/main" val="2049318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idx="4294967295"/>
          </p:nvPr>
        </p:nvSpPr>
        <p:spPr>
          <a:xfrm>
            <a:off x="-5793" y="452840"/>
            <a:ext cx="6681354" cy="916797"/>
          </a:xfrm>
          <a:prstGeom prst="rect">
            <a:avLst/>
          </a:prstGeom>
        </p:spPr>
        <p:txBody>
          <a:bodyPr anchor="b">
            <a:normAutofit/>
          </a:bodyPr>
          <a:lstStyle/>
          <a:p>
            <a:pPr algn="ctr"/>
            <a:r>
              <a:rPr lang="en-GB" sz="4800" u="sng" dirty="0"/>
              <a:t>Outcomes of the session</a:t>
            </a:r>
          </a:p>
        </p:txBody>
      </p:sp>
      <p:sp>
        <p:nvSpPr>
          <p:cNvPr id="3" name="Content Placeholder 2">
            <a:extLst>
              <a:ext uri="{FF2B5EF4-FFF2-40B4-BE49-F238E27FC236}">
                <a16:creationId xmlns:a16="http://schemas.microsoft.com/office/drawing/2014/main" id="{2DBA2360-C592-BF71-A885-AB7E0C090E72}"/>
              </a:ext>
            </a:extLst>
          </p:cNvPr>
          <p:cNvSpPr>
            <a:spLocks noGrp="1"/>
          </p:cNvSpPr>
          <p:nvPr>
            <p:ph idx="4294967295"/>
          </p:nvPr>
        </p:nvSpPr>
        <p:spPr>
          <a:xfrm>
            <a:off x="6603423" y="1564303"/>
            <a:ext cx="2540577" cy="4402637"/>
          </a:xfrm>
          <a:prstGeom prst="rect">
            <a:avLst/>
          </a:prstGeom>
        </p:spPr>
        <p:txBody>
          <a:bodyPr anchor="t">
            <a:normAutofit lnSpcReduction="10000"/>
          </a:bodyPr>
          <a:lstStyle/>
          <a:p>
            <a:pPr lvl="0"/>
            <a:endParaRPr lang="en-GB" sz="1500" dirty="0"/>
          </a:p>
          <a:p>
            <a:r>
              <a:rPr lang="en-GB" sz="2400" dirty="0"/>
              <a:t>Housekeeping fundamentals </a:t>
            </a:r>
          </a:p>
          <a:p>
            <a:r>
              <a:rPr lang="en-GB" sz="2400" dirty="0"/>
              <a:t>The different roles in the housekeeping department</a:t>
            </a:r>
          </a:p>
          <a:p>
            <a:r>
              <a:rPr lang="en-GB" sz="2400" dirty="0"/>
              <a:t>The importance of personal hygiene</a:t>
            </a:r>
          </a:p>
          <a:p>
            <a:r>
              <a:rPr lang="en-GB" sz="2400" dirty="0"/>
              <a:t>Housekeeping best practices</a:t>
            </a:r>
          </a:p>
          <a:p>
            <a:pPr lvl="0"/>
            <a:endParaRPr lang="en-US" sz="1500" dirty="0"/>
          </a:p>
          <a:p>
            <a:pPr marL="0" indent="0">
              <a:buNone/>
            </a:pPr>
            <a:endParaRPr lang="en-GB" sz="1200" dirty="0"/>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8991" y="2012049"/>
            <a:ext cx="6234926" cy="3507144"/>
          </a:xfrm>
          <a:prstGeom prst="roundRect">
            <a:avLst>
              <a:gd name="adj" fmla="val 5439"/>
            </a:avLst>
          </a:prstGeom>
          <a:ln>
            <a:noFill/>
          </a:ln>
          <a:effectLst>
            <a:innerShdw blurRad="114300" dist="50800">
              <a:srgbClr val="000000">
                <a:alpha val="0"/>
              </a:srgbClr>
            </a:innerShdw>
          </a:effectLst>
        </p:spPr>
      </p:pic>
      <p:pic>
        <p:nvPicPr>
          <p:cNvPr id="5" name="Picture 4">
            <a:extLst>
              <a:ext uri="{FF2B5EF4-FFF2-40B4-BE49-F238E27FC236}">
                <a16:creationId xmlns:a16="http://schemas.microsoft.com/office/drawing/2014/main" id="{FFF7D21F-F25C-7D8C-FAA4-7DF660C5049C}"/>
              </a:ext>
            </a:extLst>
          </p:cNvPr>
          <p:cNvPicPr>
            <a:picLocks noChangeAspect="1"/>
          </p:cNvPicPr>
          <p:nvPr/>
        </p:nvPicPr>
        <p:blipFill>
          <a:blip r:embed="rId6"/>
          <a:stretch>
            <a:fillRect/>
          </a:stretch>
        </p:blipFill>
        <p:spPr>
          <a:xfrm>
            <a:off x="7008353" y="45881"/>
            <a:ext cx="1730716" cy="1730716"/>
          </a:xfrm>
          <a:prstGeom prst="rect">
            <a:avLst/>
          </a:prstGeom>
        </p:spPr>
      </p:pic>
    </p:spTree>
    <p:extLst>
      <p:ext uri="{BB962C8B-B14F-4D97-AF65-F5344CB8AC3E}">
        <p14:creationId xmlns:p14="http://schemas.microsoft.com/office/powerpoint/2010/main" val="178109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1AB90FF0-6406-350A-D9D9-4CB003BCF37C}"/>
              </a:ext>
            </a:extLst>
          </p:cNvPr>
          <p:cNvSpPr txBox="1"/>
          <p:nvPr/>
        </p:nvSpPr>
        <p:spPr>
          <a:xfrm>
            <a:off x="683568" y="4253447"/>
            <a:ext cx="8192729" cy="1317643"/>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5400" kern="1200" dirty="0">
                <a:solidFill>
                  <a:schemeClr val="tx1"/>
                </a:solidFill>
                <a:latin typeface="+mj-lt"/>
                <a:ea typeface="+mj-ea"/>
                <a:cs typeface="+mj-cs"/>
              </a:rPr>
              <a:t>Housekeeping Department</a:t>
            </a:r>
          </a:p>
        </p:txBody>
      </p:sp>
      <p:pic>
        <p:nvPicPr>
          <p:cNvPr id="11" name="Picture 10">
            <a:extLst>
              <a:ext uri="{FF2B5EF4-FFF2-40B4-BE49-F238E27FC236}">
                <a16:creationId xmlns:a16="http://schemas.microsoft.com/office/drawing/2014/main" id="{78C8671A-D651-FAA5-4564-7CE0E3927348}"/>
              </a:ext>
            </a:extLst>
          </p:cNvPr>
          <p:cNvPicPr>
            <a:picLocks noChangeAspect="1"/>
          </p:cNvPicPr>
          <p:nvPr/>
        </p:nvPicPr>
        <p:blipFill rotWithShape="1">
          <a:blip r:embed="rId3"/>
          <a:srcRect l="5220" r="23958" b="3"/>
          <a:stretch/>
        </p:blipFill>
        <p:spPr>
          <a:xfrm>
            <a:off x="20" y="10"/>
            <a:ext cx="4571975" cy="4252522"/>
          </a:xfrm>
          <a:prstGeom prst="rect">
            <a:avLst/>
          </a:prstGeom>
        </p:spPr>
      </p:pic>
      <p:pic>
        <p:nvPicPr>
          <p:cNvPr id="9" name="Picture 8">
            <a:extLst>
              <a:ext uri="{FF2B5EF4-FFF2-40B4-BE49-F238E27FC236}">
                <a16:creationId xmlns:a16="http://schemas.microsoft.com/office/drawing/2014/main" id="{E952B5BB-AF3A-A564-2DB8-CB696E6F4D4A}"/>
              </a:ext>
            </a:extLst>
          </p:cNvPr>
          <p:cNvPicPr>
            <a:picLocks noChangeAspect="1"/>
          </p:cNvPicPr>
          <p:nvPr/>
        </p:nvPicPr>
        <p:blipFill rotWithShape="1">
          <a:blip r:embed="rId4"/>
          <a:srcRect l="11140" r="16755" b="-1"/>
          <a:stretch/>
        </p:blipFill>
        <p:spPr>
          <a:xfrm>
            <a:off x="4571999" y="-681"/>
            <a:ext cx="4572001" cy="4253215"/>
          </a:xfrm>
          <a:prstGeom prst="rect">
            <a:avLst/>
          </a:prstGeom>
        </p:spPr>
      </p:pic>
      <p:cxnSp>
        <p:nvCxnSpPr>
          <p:cNvPr id="17" name="Straight Connector 16">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4242136"/>
            <a:ext cx="9144001"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831472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idx="4294967295"/>
          </p:nvPr>
        </p:nvSpPr>
        <p:spPr>
          <a:xfrm>
            <a:off x="264679" y="386209"/>
            <a:ext cx="6070600" cy="817562"/>
          </a:xfrm>
        </p:spPr>
        <p:txBody>
          <a:bodyPr vert="horz" lIns="51435" tIns="25718" rIns="51435" bIns="25718" rtlCol="0" anchor="ctr">
            <a:noAutofit/>
          </a:bodyPr>
          <a:lstStyle/>
          <a:p>
            <a:pPr algn="ctr">
              <a:lnSpc>
                <a:spcPct val="90000"/>
              </a:lnSpc>
            </a:pPr>
            <a:r>
              <a:rPr lang="en-US" sz="4050" b="1" dirty="0">
                <a:solidFill>
                  <a:srgbClr val="000000"/>
                </a:solidFill>
              </a:rPr>
              <a:t>Group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4294967295"/>
          </p:nvPr>
        </p:nvSpPr>
        <p:spPr>
          <a:xfrm>
            <a:off x="6278802" y="1052736"/>
            <a:ext cx="2768252" cy="4356517"/>
          </a:xfrm>
        </p:spPr>
        <p:txBody>
          <a:bodyPr vert="horz" lIns="51435" tIns="25718" rIns="51435" bIns="25718" rtlCol="0" anchor="ctr">
            <a:normAutofit fontScale="32500" lnSpcReduction="20000"/>
          </a:bodyPr>
          <a:lstStyle/>
          <a:p>
            <a:pPr marL="385763" indent="-385763" algn="ctr">
              <a:buFont typeface="+mj-lt"/>
              <a:buAutoNum type="arabicPeriod"/>
            </a:pPr>
            <a:endParaRPr lang="en-GB" sz="9600" dirty="0"/>
          </a:p>
          <a:p>
            <a:pPr marL="0" indent="0">
              <a:buNone/>
            </a:pPr>
            <a:r>
              <a:rPr lang="en-GB" sz="11100" dirty="0"/>
              <a:t>Answer the following question:</a:t>
            </a:r>
          </a:p>
          <a:p>
            <a:endParaRPr lang="en-GB" sz="9600" dirty="0"/>
          </a:p>
          <a:p>
            <a:r>
              <a:rPr lang="en-GB" sz="9600" b="1" dirty="0"/>
              <a:t>How many different Housekeeping positions are there?</a:t>
            </a:r>
          </a:p>
          <a:p>
            <a:pPr marL="385763" indent="-385763">
              <a:buFont typeface="+mj-lt"/>
              <a:buAutoNum type="arabicPeriod"/>
            </a:pPr>
            <a:endParaRPr lang="en-GB" sz="4125" dirty="0"/>
          </a:p>
          <a:p>
            <a:pPr marL="0" indent="0">
              <a:buNone/>
            </a:pPr>
            <a:endParaRPr lang="en-GB" sz="7350" dirty="0"/>
          </a:p>
          <a:p>
            <a:pPr marL="0" indent="0">
              <a:buNone/>
            </a:pPr>
            <a:endParaRPr lang="en-GB" sz="4050" dirty="0"/>
          </a:p>
          <a:p>
            <a:pPr marL="0" indent="0">
              <a:buNone/>
            </a:pPr>
            <a:endParaRPr lang="en-GB" sz="4050" dirty="0"/>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1156" y="1563723"/>
            <a:ext cx="5957646" cy="3351177"/>
          </a:xfrm>
          <a:prstGeom prst="ellipse">
            <a:avLst/>
          </a:prstGeom>
          <a:ln>
            <a:noFill/>
          </a:ln>
          <a:effectLst>
            <a:softEdge rad="112500"/>
          </a:effectLst>
        </p:spPr>
      </p:pic>
    </p:spTree>
    <p:extLst>
      <p:ext uri="{BB962C8B-B14F-4D97-AF65-F5344CB8AC3E}">
        <p14:creationId xmlns:p14="http://schemas.microsoft.com/office/powerpoint/2010/main" val="121897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329362"/>
            <a:ext cx="7886700" cy="994172"/>
          </a:xfrm>
        </p:spPr>
        <p:txBody>
          <a:bodyPr>
            <a:normAutofit fontScale="90000"/>
          </a:bodyPr>
          <a:lstStyle/>
          <a:p>
            <a:r>
              <a:rPr lang="en-GB" b="1" dirty="0"/>
              <a:t>Positions in the Housekeeping Department</a:t>
            </a:r>
          </a:p>
        </p:txBody>
      </p:sp>
      <p:pic>
        <p:nvPicPr>
          <p:cNvPr id="6" name="Content Placeholder 5" descr="A screenshot of a cell phone&#10;&#10;Description automatically generated">
            <a:extLst>
              <a:ext uri="{FF2B5EF4-FFF2-40B4-BE49-F238E27FC236}">
                <a16:creationId xmlns:a16="http://schemas.microsoft.com/office/drawing/2014/main" id="{72C51552-21B1-F543-BEB8-CF89335D8D6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7830" y="1528056"/>
            <a:ext cx="8352641" cy="3989175"/>
          </a:xfrm>
        </p:spPr>
      </p:pic>
    </p:spTree>
    <p:extLst>
      <p:ext uri="{BB962C8B-B14F-4D97-AF65-F5344CB8AC3E}">
        <p14:creationId xmlns:p14="http://schemas.microsoft.com/office/powerpoint/2010/main" val="3107694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274588"/>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51520" y="1556792"/>
            <a:ext cx="8496944" cy="3960440"/>
          </a:xfrm>
        </p:spPr>
        <p:txBody>
          <a:bodyPr>
            <a:normAutofit/>
          </a:bodyPr>
          <a:lstStyle/>
          <a:p>
            <a:pPr marL="0" indent="0" algn="just">
              <a:buNone/>
            </a:pPr>
            <a:r>
              <a:rPr lang="en-GB" b="1" dirty="0"/>
              <a:t>The Executive Housekeeper </a:t>
            </a:r>
          </a:p>
          <a:p>
            <a:pPr marL="0" indent="0" algn="just">
              <a:buNone/>
            </a:pPr>
            <a:r>
              <a:rPr lang="en-GB" sz="2300" dirty="0"/>
              <a:t>This is the person overall in charge of the housekeeping department in a medium to large hotel and will report directly to the general manager or to the Rooms Division manager. </a:t>
            </a:r>
          </a:p>
          <a:p>
            <a:pPr marL="0" indent="0" algn="just">
              <a:buNone/>
            </a:pPr>
            <a:endParaRPr lang="en-GB" dirty="0"/>
          </a:p>
          <a:p>
            <a:pPr marL="0" indent="0" algn="just">
              <a:buNone/>
            </a:pPr>
            <a:r>
              <a:rPr lang="en-GB" b="1" dirty="0"/>
              <a:t>Job Summary</a:t>
            </a:r>
          </a:p>
          <a:p>
            <a:pPr marL="0" indent="0" algn="just">
              <a:buNone/>
            </a:pPr>
            <a:r>
              <a:rPr lang="en-GB" sz="2300" dirty="0"/>
              <a:t>Supervises all housekeeping employees, has the authority to hire &amp; manage employees, plans and assigns work assignments, informs new employees of regulations, inspects housekeeping personnel work assignments, requisitions supplies and can source new suppliers. </a:t>
            </a:r>
          </a:p>
          <a:p>
            <a:pPr marL="0" indent="0" algn="just">
              <a:buNone/>
            </a:pPr>
            <a:endParaRPr lang="en-GB" dirty="0"/>
          </a:p>
        </p:txBody>
      </p:sp>
    </p:spTree>
    <p:extLst>
      <p:ext uri="{BB962C8B-B14F-4D97-AF65-F5344CB8AC3E}">
        <p14:creationId xmlns:p14="http://schemas.microsoft.com/office/powerpoint/2010/main" val="789990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60899"/>
            <a:ext cx="7886700" cy="994172"/>
          </a:xfrm>
        </p:spPr>
        <p:txBody>
          <a:bodyPr/>
          <a:lstStyle/>
          <a:p>
            <a:pPr algn="ctr"/>
            <a:r>
              <a:rPr lang="en-GB" b="1" dirty="0">
                <a:solidFill>
                  <a:schemeClr val="accent1">
                    <a:lumMod val="75000"/>
                  </a:schemeClr>
                </a:solidFill>
              </a:rPr>
              <a:t>Executive Housekeeper</a:t>
            </a:r>
          </a:p>
        </p:txBody>
      </p:sp>
      <p:pic>
        <p:nvPicPr>
          <p:cNvPr id="8" name="Online Media 7" descr="Heading Up the Housekeeping Department at Waldorf Astoria">
            <a:hlinkClick r:id="" action="ppaction://media"/>
            <a:extLst>
              <a:ext uri="{FF2B5EF4-FFF2-40B4-BE49-F238E27FC236}">
                <a16:creationId xmlns:a16="http://schemas.microsoft.com/office/drawing/2014/main" id="{8EFB44E0-D9EA-0247-A995-0DF9E591BCBB}"/>
              </a:ext>
            </a:extLst>
          </p:cNvPr>
          <p:cNvPicPr>
            <a:picLocks noRot="1" noChangeAspect="1"/>
          </p:cNvPicPr>
          <p:nvPr>
            <a:videoFile r:link="rId1"/>
          </p:nvPr>
        </p:nvPicPr>
        <p:blipFill>
          <a:blip r:embed="rId4"/>
          <a:stretch>
            <a:fillRect/>
          </a:stretch>
        </p:blipFill>
        <p:spPr>
          <a:xfrm>
            <a:off x="467795" y="1120385"/>
            <a:ext cx="8208410" cy="4617230"/>
          </a:xfrm>
          <a:prstGeom prst="rect">
            <a:avLst/>
          </a:prstGeom>
        </p:spPr>
      </p:pic>
    </p:spTree>
    <p:extLst>
      <p:ext uri="{BB962C8B-B14F-4D97-AF65-F5344CB8AC3E}">
        <p14:creationId xmlns:p14="http://schemas.microsoft.com/office/powerpoint/2010/main" val="259498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60648"/>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3" y="1556792"/>
            <a:ext cx="8479633" cy="3960440"/>
          </a:xfrm>
        </p:spPr>
        <p:txBody>
          <a:bodyPr>
            <a:normAutofit fontScale="92500" lnSpcReduction="20000"/>
          </a:bodyPr>
          <a:lstStyle/>
          <a:p>
            <a:pPr marL="0" indent="0" algn="just">
              <a:buNone/>
            </a:pPr>
            <a:r>
              <a:rPr lang="en-GB" b="1" dirty="0"/>
              <a:t>Assistant Housekeeper </a:t>
            </a:r>
            <a:endParaRPr lang="en-GB" dirty="0"/>
          </a:p>
          <a:p>
            <a:pPr algn="just"/>
            <a:r>
              <a:rPr lang="en-GB" dirty="0"/>
              <a:t>Responsible for the overall housekeeping department and carries out work delegated by the executive housekeeper in his/her absence. </a:t>
            </a:r>
          </a:p>
          <a:p>
            <a:pPr algn="just"/>
            <a:r>
              <a:rPr lang="en-GB" dirty="0"/>
              <a:t>The assistant housekeeper supervises all housekeeping employees, has the authority to hire / manage, plans and assigns work assignments, informs new employees of regulations, inspects housekeeping personnel work assignments and requisitions supplies. </a:t>
            </a:r>
          </a:p>
          <a:p>
            <a:pPr algn="just"/>
            <a:r>
              <a:rPr lang="en-GB" dirty="0"/>
              <a:t>All the duties and responsibilities of assistant housekeeper will be as same as that of executive housekeeper in his/her absence. </a:t>
            </a:r>
          </a:p>
          <a:p>
            <a:pPr marL="0" indent="0" algn="just">
              <a:buNone/>
            </a:pPr>
            <a:endParaRPr lang="en-GB" dirty="0"/>
          </a:p>
        </p:txBody>
      </p:sp>
      <p:pic>
        <p:nvPicPr>
          <p:cNvPr id="5" name="Picture 4">
            <a:extLst>
              <a:ext uri="{FF2B5EF4-FFF2-40B4-BE49-F238E27FC236}">
                <a16:creationId xmlns:a16="http://schemas.microsoft.com/office/drawing/2014/main" id="{B155D5BC-EAAC-7C46-86F7-2D4156AF1C05}"/>
              </a:ext>
            </a:extLst>
          </p:cNvPr>
          <p:cNvPicPr>
            <a:picLocks noChangeAspect="1"/>
          </p:cNvPicPr>
          <p:nvPr/>
        </p:nvPicPr>
        <p:blipFill>
          <a:blip r:embed="rId3"/>
          <a:stretch>
            <a:fillRect/>
          </a:stretch>
        </p:blipFill>
        <p:spPr>
          <a:xfrm>
            <a:off x="6874024" y="5157192"/>
            <a:ext cx="1584176" cy="943765"/>
          </a:xfrm>
          <a:prstGeom prst="rect">
            <a:avLst/>
          </a:prstGeom>
        </p:spPr>
      </p:pic>
    </p:spTree>
    <p:extLst>
      <p:ext uri="{BB962C8B-B14F-4D97-AF65-F5344CB8AC3E}">
        <p14:creationId xmlns:p14="http://schemas.microsoft.com/office/powerpoint/2010/main" val="2191076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303875"/>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6673230" cy="4272135"/>
          </a:xfrm>
        </p:spPr>
        <p:txBody>
          <a:bodyPr>
            <a:normAutofit fontScale="62500" lnSpcReduction="20000"/>
          </a:bodyPr>
          <a:lstStyle/>
          <a:p>
            <a:pPr marL="0" indent="0">
              <a:buNone/>
            </a:pPr>
            <a:r>
              <a:rPr lang="en-GB" b="1" dirty="0"/>
              <a:t>Housekeeping Supervisor duties and responsibilities:</a:t>
            </a:r>
          </a:p>
          <a:p>
            <a:pPr marL="0" indent="0">
              <a:buNone/>
            </a:pPr>
            <a:endParaRPr lang="en-GB" dirty="0"/>
          </a:p>
          <a:p>
            <a:r>
              <a:rPr lang="en-GB" dirty="0"/>
              <a:t>Supervise housekeeping staff when they are performing their duties </a:t>
            </a:r>
          </a:p>
          <a:p>
            <a:r>
              <a:rPr lang="en-GB" dirty="0"/>
              <a:t>Supervise laundry staff duties </a:t>
            </a:r>
          </a:p>
          <a:p>
            <a:r>
              <a:rPr lang="en-GB" dirty="0"/>
              <a:t>Stock and maintain any housekeeping supply rooms </a:t>
            </a:r>
          </a:p>
          <a:p>
            <a:r>
              <a:rPr lang="en-GB" dirty="0"/>
              <a:t>Determine and process all guest complaints </a:t>
            </a:r>
          </a:p>
          <a:p>
            <a:r>
              <a:rPr lang="en-GB" dirty="0"/>
              <a:t>Check all guest rooms are ready for arrival </a:t>
            </a:r>
          </a:p>
          <a:p>
            <a:r>
              <a:rPr lang="en-GB" dirty="0"/>
              <a:t>Check that all common areas are hazard free and ready for guests </a:t>
            </a:r>
          </a:p>
          <a:p>
            <a:r>
              <a:rPr lang="en-GB" dirty="0"/>
              <a:t>Conduct daily morning meeting with housekeeping staff and organise all staff daily </a:t>
            </a:r>
          </a:p>
          <a:p>
            <a:r>
              <a:rPr lang="en-GB" dirty="0"/>
              <a:t>Ensure high level of customer service is maintained at all times </a:t>
            </a:r>
          </a:p>
          <a:p>
            <a:r>
              <a:rPr lang="en-GB" dirty="0"/>
              <a:t>Assist guests with all questions and reasonable requests </a:t>
            </a:r>
          </a:p>
          <a:p>
            <a:r>
              <a:rPr lang="en-GB" dirty="0"/>
              <a:t>Maintain clean and tidy work area </a:t>
            </a:r>
          </a:p>
          <a:p>
            <a:pPr marL="0" indent="0">
              <a:buNone/>
            </a:pPr>
            <a:endParaRPr lang="en-GB" dirty="0"/>
          </a:p>
        </p:txBody>
      </p:sp>
      <p:pic>
        <p:nvPicPr>
          <p:cNvPr id="9" name="Picture 8">
            <a:extLst>
              <a:ext uri="{FF2B5EF4-FFF2-40B4-BE49-F238E27FC236}">
                <a16:creationId xmlns:a16="http://schemas.microsoft.com/office/drawing/2014/main" id="{1C58D512-A359-DA49-89BF-A3E2D977F3E3}"/>
              </a:ext>
            </a:extLst>
          </p:cNvPr>
          <p:cNvPicPr>
            <a:picLocks noChangeAspect="1"/>
          </p:cNvPicPr>
          <p:nvPr/>
        </p:nvPicPr>
        <p:blipFill>
          <a:blip r:embed="rId3"/>
          <a:stretch>
            <a:fillRect/>
          </a:stretch>
        </p:blipFill>
        <p:spPr>
          <a:xfrm>
            <a:off x="7080646" y="2636912"/>
            <a:ext cx="2162175" cy="3048000"/>
          </a:xfrm>
          <a:prstGeom prst="rect">
            <a:avLst/>
          </a:prstGeom>
        </p:spPr>
      </p:pic>
    </p:spTree>
    <p:extLst>
      <p:ext uri="{BB962C8B-B14F-4D97-AF65-F5344CB8AC3E}">
        <p14:creationId xmlns:p14="http://schemas.microsoft.com/office/powerpoint/2010/main" val="3082087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0" y="305634"/>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63511"/>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8479633" cy="4320479"/>
          </a:xfrm>
        </p:spPr>
        <p:txBody>
          <a:bodyPr>
            <a:normAutofit fontScale="62500" lnSpcReduction="20000"/>
          </a:bodyPr>
          <a:lstStyle/>
          <a:p>
            <a:pPr marL="0" indent="0" algn="just">
              <a:buNone/>
            </a:pPr>
            <a:r>
              <a:rPr lang="en-GB" b="1" dirty="0"/>
              <a:t>Floor Supervisor Duties and responsibilities:</a:t>
            </a:r>
          </a:p>
          <a:p>
            <a:pPr marL="0" indent="0" algn="just">
              <a:buNone/>
            </a:pPr>
            <a:r>
              <a:rPr lang="en-GB" b="1" dirty="0"/>
              <a:t> </a:t>
            </a:r>
            <a:endParaRPr lang="en-GB" dirty="0"/>
          </a:p>
          <a:p>
            <a:pPr lvl="1" algn="just"/>
            <a:r>
              <a:rPr lang="en-GB" dirty="0"/>
              <a:t>Assign duties to the housekeepers. </a:t>
            </a:r>
          </a:p>
          <a:p>
            <a:pPr lvl="1" algn="just"/>
            <a:r>
              <a:rPr lang="en-GB" dirty="0"/>
              <a:t>Inspect each room completed by Housekeepers, according to specified room checklist and ensure that they meet the standards of the establishment in terms of cleaning, functional and aesthetic value. </a:t>
            </a:r>
          </a:p>
          <a:p>
            <a:pPr lvl="1" algn="just"/>
            <a:r>
              <a:rPr lang="en-GB" dirty="0"/>
              <a:t>Check stocks of linen and guest supplies and cleaning supplies on floors and ensure timely delivery of soiled linen to laundry and requisition for fresh linen from linen room and guest supplies / cleaning supplies from the stores. </a:t>
            </a:r>
          </a:p>
          <a:p>
            <a:pPr lvl="1" algn="just"/>
            <a:r>
              <a:rPr lang="en-GB" dirty="0"/>
              <a:t>Train Housekeepers and Housemen for maximum productivity and standards of efficiency. </a:t>
            </a:r>
          </a:p>
          <a:p>
            <a:pPr lvl="1" algn="just"/>
            <a:r>
              <a:rPr lang="en-GB" dirty="0"/>
              <a:t>Submit performance appraisals periodically for each staff under his / her control. </a:t>
            </a:r>
          </a:p>
          <a:p>
            <a:pPr lvl="1" algn="just"/>
            <a:r>
              <a:rPr lang="en-GB" dirty="0"/>
              <a:t>Check all safety systems on the allotted floors. </a:t>
            </a:r>
          </a:p>
          <a:p>
            <a:pPr lvl="1" algn="just"/>
            <a:r>
              <a:rPr lang="en-GB" dirty="0"/>
              <a:t>Liaise with security on security aspects on guest floors. </a:t>
            </a:r>
          </a:p>
          <a:p>
            <a:pPr lvl="1" algn="just"/>
            <a:r>
              <a:rPr lang="en-GB" dirty="0"/>
              <a:t>Account for movement of linen from his or her floors. </a:t>
            </a:r>
          </a:p>
          <a:p>
            <a:pPr lvl="1" algn="just"/>
            <a:r>
              <a:rPr lang="en-GB" dirty="0"/>
              <a:t>Prepare housekeeping occupancy lists for front Office. </a:t>
            </a:r>
          </a:p>
          <a:p>
            <a:pPr lvl="1" algn="just"/>
            <a:r>
              <a:rPr lang="en-GB" dirty="0"/>
              <a:t>Check all maids’ carts to ensure it is well stocked with linen and supplies and as per standards stipulated. </a:t>
            </a:r>
          </a:p>
          <a:p>
            <a:pPr lvl="1" algn="just"/>
            <a:r>
              <a:rPr lang="en-GB" dirty="0"/>
              <a:t>Follow upon maintenance orders sent to Engineering. </a:t>
            </a:r>
          </a:p>
          <a:p>
            <a:pPr marL="0" indent="0" algn="just">
              <a:buNone/>
            </a:pPr>
            <a:endParaRPr lang="en-GB" dirty="0"/>
          </a:p>
        </p:txBody>
      </p:sp>
    </p:spTree>
    <p:extLst>
      <p:ext uri="{BB962C8B-B14F-4D97-AF65-F5344CB8AC3E}">
        <p14:creationId xmlns:p14="http://schemas.microsoft.com/office/powerpoint/2010/main" val="3485539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043581CB-65B8-1F46-89D7-24F540D186A6}"/>
              </a:ext>
            </a:extLst>
          </p:cNvPr>
          <p:cNvSpPr>
            <a:spLocks noGrp="1" noChangeArrowheads="1"/>
          </p:cNvSpPr>
          <p:nvPr>
            <p:ph type="title"/>
          </p:nvPr>
        </p:nvSpPr>
        <p:spPr>
          <a:xfrm>
            <a:off x="417399" y="1339850"/>
            <a:ext cx="8408194" cy="558627"/>
          </a:xfrm>
        </p:spPr>
        <p:txBody>
          <a:bodyPr vert="horz" lIns="68580" tIns="34290" rIns="68580" bIns="34290" rtlCol="0" anchor="ctr">
            <a:normAutofit/>
          </a:bodyPr>
          <a:lstStyle/>
          <a:p>
            <a:pPr algn="ctr"/>
            <a:r>
              <a:rPr lang="en-US" altLang="en-US" sz="2400" b="1" dirty="0">
                <a:solidFill>
                  <a:schemeClr val="bg1"/>
                </a:solidFill>
              </a:rPr>
              <a:t>HOUSEKEEPING – ROOM CHECKING</a:t>
            </a:r>
          </a:p>
        </p:txBody>
      </p:sp>
      <p:pic>
        <p:nvPicPr>
          <p:cNvPr id="2" name="Online Media 1" descr="Holiday Inn London West Housekeeping">
            <a:hlinkClick r:id="" action="ppaction://media"/>
            <a:extLst>
              <a:ext uri="{FF2B5EF4-FFF2-40B4-BE49-F238E27FC236}">
                <a16:creationId xmlns:a16="http://schemas.microsoft.com/office/drawing/2014/main" id="{0B42A428-D7F6-4C4B-82C1-B26B777F923E}"/>
              </a:ext>
            </a:extLst>
          </p:cNvPr>
          <p:cNvPicPr>
            <a:picLocks noRot="1" noChangeAspect="1"/>
          </p:cNvPicPr>
          <p:nvPr>
            <a:videoFile r:link="rId1"/>
          </p:nvPr>
        </p:nvPicPr>
        <p:blipFill>
          <a:blip r:embed="rId4"/>
          <a:stretch>
            <a:fillRect/>
          </a:stretch>
        </p:blipFill>
        <p:spPr>
          <a:xfrm>
            <a:off x="59825" y="261566"/>
            <a:ext cx="7013872" cy="5256584"/>
          </a:xfrm>
          <a:prstGeom prst="rect">
            <a:avLst/>
          </a:prstGeom>
        </p:spPr>
      </p:pic>
      <p:pic>
        <p:nvPicPr>
          <p:cNvPr id="5" name="Picture 4" descr="Logo&#10;&#10;Description automatically generated">
            <a:extLst>
              <a:ext uri="{FF2B5EF4-FFF2-40B4-BE49-F238E27FC236}">
                <a16:creationId xmlns:a16="http://schemas.microsoft.com/office/drawing/2014/main" id="{A9E1203A-353F-E842-AB0D-2CDDD5F573D2}"/>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156470" y="261566"/>
            <a:ext cx="1948019" cy="1556792"/>
          </a:xfrm>
          <a:prstGeom prst="rect">
            <a:avLst/>
          </a:prstGeom>
        </p:spPr>
      </p:pic>
    </p:spTree>
    <p:extLst>
      <p:ext uri="{BB962C8B-B14F-4D97-AF65-F5344CB8AC3E}">
        <p14:creationId xmlns:p14="http://schemas.microsoft.com/office/powerpoint/2010/main" val="350725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57150" y="317225"/>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755576" y="235925"/>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8479633" cy="4172188"/>
          </a:xfrm>
        </p:spPr>
        <p:txBody>
          <a:bodyPr>
            <a:normAutofit fontScale="77500" lnSpcReduction="20000"/>
          </a:bodyPr>
          <a:lstStyle/>
          <a:p>
            <a:pPr marL="0" indent="0" algn="just">
              <a:buNone/>
            </a:pPr>
            <a:r>
              <a:rPr lang="en-GB" b="1" dirty="0"/>
              <a:t>Public Area attendant </a:t>
            </a:r>
            <a:endParaRPr lang="en-GB" dirty="0"/>
          </a:p>
          <a:p>
            <a:pPr algn="just"/>
            <a:r>
              <a:rPr lang="en-GB" dirty="0"/>
              <a:t>This person keeps all lobbies and public facilities (such as lobby restrooms, telephone areas, the front desk and offices) clean and tidy. </a:t>
            </a:r>
          </a:p>
          <a:p>
            <a:pPr marL="0" indent="0" algn="just">
              <a:buNone/>
            </a:pPr>
            <a:endParaRPr lang="en-GB" dirty="0"/>
          </a:p>
          <a:p>
            <a:pPr marL="0" indent="0" algn="just">
              <a:buNone/>
            </a:pPr>
            <a:r>
              <a:rPr lang="en-GB" b="1" dirty="0"/>
              <a:t>Duties and responsibilities: </a:t>
            </a:r>
            <a:endParaRPr lang="en-GB" dirty="0"/>
          </a:p>
          <a:p>
            <a:pPr algn="just"/>
            <a:r>
              <a:rPr lang="en-GB" dirty="0"/>
              <a:t>Cleans and maintains all lobbies and public restrooms </a:t>
            </a:r>
          </a:p>
          <a:p>
            <a:pPr algn="just"/>
            <a:r>
              <a:rPr lang="en-GB" dirty="0"/>
              <a:t>Sweeps carpets </a:t>
            </a:r>
          </a:p>
          <a:p>
            <a:pPr algn="just"/>
            <a:r>
              <a:rPr lang="en-GB" dirty="0"/>
              <a:t>Empties ashtrays and rubbish bins </a:t>
            </a:r>
          </a:p>
          <a:p>
            <a:pPr algn="just"/>
            <a:r>
              <a:rPr lang="en-GB" dirty="0"/>
              <a:t>Polishes furniture and fixtures </a:t>
            </a:r>
          </a:p>
          <a:p>
            <a:pPr algn="just"/>
            <a:r>
              <a:rPr lang="en-GB" dirty="0"/>
              <a:t>Vacuums and polishes elevators </a:t>
            </a:r>
          </a:p>
          <a:p>
            <a:pPr algn="just"/>
            <a:r>
              <a:rPr lang="en-GB" dirty="0"/>
              <a:t>Keeps the front of the hotel free from rubbish </a:t>
            </a:r>
          </a:p>
          <a:p>
            <a:pPr marL="0" indent="0" algn="just">
              <a:buNone/>
            </a:pPr>
            <a:endParaRPr lang="en-GB" dirty="0"/>
          </a:p>
        </p:txBody>
      </p:sp>
    </p:spTree>
    <p:extLst>
      <p:ext uri="{BB962C8B-B14F-4D97-AF65-F5344CB8AC3E}">
        <p14:creationId xmlns:p14="http://schemas.microsoft.com/office/powerpoint/2010/main" val="2142313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0" y="332656"/>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34457"/>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3" y="1481502"/>
            <a:ext cx="8479633" cy="4118893"/>
          </a:xfrm>
        </p:spPr>
        <p:txBody>
          <a:bodyPr>
            <a:normAutofit fontScale="70000" lnSpcReduction="20000"/>
          </a:bodyPr>
          <a:lstStyle/>
          <a:p>
            <a:pPr marL="0" indent="0" algn="just">
              <a:buNone/>
            </a:pPr>
            <a:r>
              <a:rPr lang="en-GB" b="1" dirty="0"/>
              <a:t>Linen and Uniform Attendant </a:t>
            </a:r>
            <a:endParaRPr lang="en-GB" dirty="0"/>
          </a:p>
          <a:p>
            <a:pPr algn="just"/>
            <a:r>
              <a:rPr lang="en-GB" dirty="0"/>
              <a:t>This person is responsible for storing and issuing uniforms, bed linen and table linen. He or she also takes stock and maintains linen room supplies.</a:t>
            </a:r>
          </a:p>
          <a:p>
            <a:pPr marL="0" indent="0" algn="just">
              <a:buNone/>
            </a:pPr>
            <a:r>
              <a:rPr lang="en-GB" dirty="0"/>
              <a:t> </a:t>
            </a:r>
          </a:p>
          <a:p>
            <a:pPr marL="0" indent="0" algn="just">
              <a:buNone/>
            </a:pPr>
            <a:r>
              <a:rPr lang="en-GB" b="1" dirty="0"/>
              <a:t>Duties and responsibilities: </a:t>
            </a:r>
            <a:endParaRPr lang="en-GB" dirty="0"/>
          </a:p>
          <a:p>
            <a:pPr lvl="1" algn="just"/>
            <a:r>
              <a:rPr lang="en-GB" dirty="0"/>
              <a:t>Sorts items and counts and records number if items soiled </a:t>
            </a:r>
          </a:p>
          <a:p>
            <a:pPr lvl="1" algn="just"/>
            <a:r>
              <a:rPr lang="en-GB" dirty="0"/>
              <a:t>Places linen and uniforms in containers for transport to laundry </a:t>
            </a:r>
          </a:p>
          <a:p>
            <a:pPr lvl="1" algn="just"/>
            <a:r>
              <a:rPr lang="en-GB" dirty="0"/>
              <a:t>Examines laundered items to ensure cleanliness and serviceability </a:t>
            </a:r>
          </a:p>
          <a:p>
            <a:pPr lvl="1" algn="just"/>
            <a:r>
              <a:rPr lang="en-GB" dirty="0"/>
              <a:t>Sends torn articles to the seamstress for repair </a:t>
            </a:r>
          </a:p>
          <a:p>
            <a:pPr lvl="1" algn="just"/>
            <a:r>
              <a:rPr lang="en-GB" dirty="0"/>
              <a:t>Stores laundered linen and uniforms on shelves after verifying numbers and type of articles </a:t>
            </a:r>
          </a:p>
          <a:p>
            <a:pPr lvl="1" algn="just"/>
            <a:r>
              <a:rPr lang="en-GB" dirty="0"/>
              <a:t>Issues linen and uniforms, which are both to be exchanged on a clean-for-soiled basis only </a:t>
            </a:r>
          </a:p>
          <a:p>
            <a:pPr lvl="1" algn="just"/>
            <a:r>
              <a:rPr lang="en-GB" dirty="0"/>
              <a:t>Counts and records linen to fill requisitions </a:t>
            </a:r>
          </a:p>
          <a:p>
            <a:pPr marL="0" indent="0" algn="just">
              <a:buNone/>
            </a:pPr>
            <a:endParaRPr lang="en-GB" dirty="0"/>
          </a:p>
        </p:txBody>
      </p:sp>
    </p:spTree>
    <p:extLst>
      <p:ext uri="{BB962C8B-B14F-4D97-AF65-F5344CB8AC3E}">
        <p14:creationId xmlns:p14="http://schemas.microsoft.com/office/powerpoint/2010/main" val="485072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234457"/>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8042" y="1340768"/>
            <a:ext cx="8479633" cy="4248472"/>
          </a:xfrm>
        </p:spPr>
        <p:txBody>
          <a:bodyPr>
            <a:normAutofit lnSpcReduction="10000"/>
          </a:bodyPr>
          <a:lstStyle/>
          <a:p>
            <a:pPr marL="0" indent="0" algn="just">
              <a:buNone/>
            </a:pPr>
            <a:r>
              <a:rPr lang="en-GB" sz="4000" b="1" dirty="0"/>
              <a:t>The Room Attendant </a:t>
            </a:r>
            <a:endParaRPr lang="en-GB" sz="4000" dirty="0"/>
          </a:p>
          <a:p>
            <a:pPr marL="0" indent="0" algn="just">
              <a:buNone/>
            </a:pPr>
            <a:r>
              <a:rPr lang="en-GB" sz="4000" b="1" dirty="0"/>
              <a:t>Duties and responsibilities: </a:t>
            </a:r>
            <a:endParaRPr lang="en-GB" sz="4000" dirty="0"/>
          </a:p>
          <a:p>
            <a:pPr lvl="1" algn="just"/>
            <a:r>
              <a:rPr lang="en-GB" dirty="0"/>
              <a:t>Enters and prepares the room for cleaning </a:t>
            </a:r>
          </a:p>
          <a:p>
            <a:pPr lvl="1" algn="just"/>
            <a:r>
              <a:rPr lang="en-GB" dirty="0"/>
              <a:t>Makes the bed </a:t>
            </a:r>
          </a:p>
          <a:p>
            <a:pPr lvl="1" algn="just"/>
            <a:r>
              <a:rPr lang="en-GB" dirty="0"/>
              <a:t>Dusts the room and furniture </a:t>
            </a:r>
          </a:p>
          <a:p>
            <a:pPr lvl="1" algn="just"/>
            <a:r>
              <a:rPr lang="en-GB" dirty="0"/>
              <a:t>Replenishes guest room and bath supplies </a:t>
            </a:r>
          </a:p>
          <a:p>
            <a:pPr lvl="1" algn="just"/>
            <a:r>
              <a:rPr lang="en-GB" dirty="0"/>
              <a:t>Cleans the bathroom </a:t>
            </a:r>
          </a:p>
          <a:p>
            <a:pPr lvl="1" algn="just"/>
            <a:r>
              <a:rPr lang="en-GB" dirty="0"/>
              <a:t>Cleans the closet </a:t>
            </a:r>
          </a:p>
          <a:p>
            <a:pPr lvl="1" algn="just"/>
            <a:r>
              <a:rPr lang="en-GB" dirty="0"/>
              <a:t>Vacuums the carpet </a:t>
            </a:r>
          </a:p>
          <a:p>
            <a:pPr lvl="1" algn="just"/>
            <a:r>
              <a:rPr lang="en-GB" dirty="0"/>
              <a:t>Checks and secures the room </a:t>
            </a:r>
          </a:p>
          <a:p>
            <a:pPr marL="0" indent="0" algn="just">
              <a:buNone/>
            </a:pPr>
            <a:endParaRPr lang="en-GB" dirty="0"/>
          </a:p>
        </p:txBody>
      </p:sp>
      <p:pic>
        <p:nvPicPr>
          <p:cNvPr id="6" name="Picture 5">
            <a:extLst>
              <a:ext uri="{FF2B5EF4-FFF2-40B4-BE49-F238E27FC236}">
                <a16:creationId xmlns:a16="http://schemas.microsoft.com/office/drawing/2014/main" id="{A2C4AEA6-B5A3-4B66-9793-91732BF78191}"/>
              </a:ext>
            </a:extLst>
          </p:cNvPr>
          <p:cNvPicPr>
            <a:picLocks noChangeAspect="1"/>
          </p:cNvPicPr>
          <p:nvPr/>
        </p:nvPicPr>
        <p:blipFill>
          <a:blip r:embed="rId3"/>
          <a:stretch>
            <a:fillRect/>
          </a:stretch>
        </p:blipFill>
        <p:spPr>
          <a:xfrm>
            <a:off x="6335688" y="2893067"/>
            <a:ext cx="2808312" cy="2808312"/>
          </a:xfrm>
          <a:prstGeom prst="rect">
            <a:avLst/>
          </a:prstGeom>
        </p:spPr>
      </p:pic>
    </p:spTree>
    <p:extLst>
      <p:ext uri="{BB962C8B-B14F-4D97-AF65-F5344CB8AC3E}">
        <p14:creationId xmlns:p14="http://schemas.microsoft.com/office/powerpoint/2010/main" val="483373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49" y="-12049"/>
            <a:ext cx="7886700" cy="994172"/>
          </a:xfrm>
        </p:spPr>
        <p:txBody>
          <a:bodyPr/>
          <a:lstStyle/>
          <a:p>
            <a:pPr algn="ctr"/>
            <a:r>
              <a:rPr lang="en-GB" b="1" dirty="0">
                <a:solidFill>
                  <a:schemeClr val="accent1">
                    <a:lumMod val="75000"/>
                  </a:schemeClr>
                </a:solidFill>
              </a:rPr>
              <a:t>Room Attendants</a:t>
            </a:r>
          </a:p>
        </p:txBody>
      </p:sp>
      <p:pic>
        <p:nvPicPr>
          <p:cNvPr id="9" name="Online Media 8" descr="A Day in the Life - Housekeeping">
            <a:hlinkClick r:id="" action="ppaction://media"/>
            <a:extLst>
              <a:ext uri="{FF2B5EF4-FFF2-40B4-BE49-F238E27FC236}">
                <a16:creationId xmlns:a16="http://schemas.microsoft.com/office/drawing/2014/main" id="{61CBE1FE-330E-5A4A-8EB4-F3B1D4975C6B}"/>
              </a:ext>
            </a:extLst>
          </p:cNvPr>
          <p:cNvPicPr>
            <a:picLocks noRot="1" noChangeAspect="1"/>
          </p:cNvPicPr>
          <p:nvPr>
            <a:videoFile r:link="rId1"/>
          </p:nvPr>
        </p:nvPicPr>
        <p:blipFill>
          <a:blip r:embed="rId4"/>
          <a:stretch>
            <a:fillRect/>
          </a:stretch>
        </p:blipFill>
        <p:spPr>
          <a:xfrm>
            <a:off x="245119" y="764704"/>
            <a:ext cx="8653761" cy="4867740"/>
          </a:xfrm>
          <a:prstGeom prst="rect">
            <a:avLst/>
          </a:prstGeom>
        </p:spPr>
      </p:pic>
    </p:spTree>
    <p:extLst>
      <p:ext uri="{BB962C8B-B14F-4D97-AF65-F5344CB8AC3E}">
        <p14:creationId xmlns:p14="http://schemas.microsoft.com/office/powerpoint/2010/main" val="1705825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9458F-3EE8-815D-FE6D-FC21F57C3B39}"/>
              </a:ext>
            </a:extLst>
          </p:cNvPr>
          <p:cNvSpPr>
            <a:spLocks noGrp="1"/>
          </p:cNvSpPr>
          <p:nvPr>
            <p:ph type="title"/>
          </p:nvPr>
        </p:nvSpPr>
        <p:spPr>
          <a:xfrm>
            <a:off x="-396552" y="188640"/>
            <a:ext cx="7886700" cy="1325563"/>
          </a:xfrm>
        </p:spPr>
        <p:txBody>
          <a:bodyPr/>
          <a:lstStyle/>
          <a:p>
            <a:pPr algn="ctr"/>
            <a:r>
              <a:rPr lang="en-GB" dirty="0"/>
              <a:t>Housekeeping at Premier Inn</a:t>
            </a:r>
          </a:p>
        </p:txBody>
      </p:sp>
      <p:pic>
        <p:nvPicPr>
          <p:cNvPr id="4" name="Online Media 3" title="Housekeeping at Premier Inn">
            <a:hlinkClick r:id="" action="ppaction://media"/>
            <a:extLst>
              <a:ext uri="{FF2B5EF4-FFF2-40B4-BE49-F238E27FC236}">
                <a16:creationId xmlns:a16="http://schemas.microsoft.com/office/drawing/2014/main" id="{D7FDEBE7-F043-6C77-4E0B-E8D690E87349}"/>
              </a:ext>
            </a:extLst>
          </p:cNvPr>
          <p:cNvPicPr>
            <a:picLocks noGrp="1" noRot="1" noChangeAspect="1"/>
          </p:cNvPicPr>
          <p:nvPr>
            <p:ph idx="1"/>
            <a:videoFile r:link="rId1"/>
          </p:nvPr>
        </p:nvPicPr>
        <p:blipFill>
          <a:blip r:embed="rId3"/>
          <a:stretch>
            <a:fillRect/>
          </a:stretch>
        </p:blipFill>
        <p:spPr>
          <a:xfrm>
            <a:off x="721519" y="1412776"/>
            <a:ext cx="7700962" cy="4351338"/>
          </a:xfrm>
          <a:prstGeom prst="rect">
            <a:avLst/>
          </a:prstGeom>
        </p:spPr>
      </p:pic>
      <p:pic>
        <p:nvPicPr>
          <p:cNvPr id="6" name="Picture 5">
            <a:extLst>
              <a:ext uri="{FF2B5EF4-FFF2-40B4-BE49-F238E27FC236}">
                <a16:creationId xmlns:a16="http://schemas.microsoft.com/office/drawing/2014/main" id="{A3EC01D7-0820-5164-A424-734D0B2997C2}"/>
              </a:ext>
            </a:extLst>
          </p:cNvPr>
          <p:cNvPicPr>
            <a:picLocks noChangeAspect="1"/>
          </p:cNvPicPr>
          <p:nvPr/>
        </p:nvPicPr>
        <p:blipFill>
          <a:blip r:embed="rId4"/>
          <a:stretch>
            <a:fillRect/>
          </a:stretch>
        </p:blipFill>
        <p:spPr>
          <a:xfrm>
            <a:off x="7164288" y="109244"/>
            <a:ext cx="1719228" cy="764704"/>
          </a:xfrm>
          <a:prstGeom prst="rect">
            <a:avLst/>
          </a:prstGeom>
        </p:spPr>
      </p:pic>
    </p:spTree>
    <p:extLst>
      <p:ext uri="{BB962C8B-B14F-4D97-AF65-F5344CB8AC3E}">
        <p14:creationId xmlns:p14="http://schemas.microsoft.com/office/powerpoint/2010/main" val="1331205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idx="4294967295"/>
          </p:nvPr>
        </p:nvSpPr>
        <p:spPr>
          <a:xfrm>
            <a:off x="264679" y="386209"/>
            <a:ext cx="6070600" cy="817562"/>
          </a:xfrm>
        </p:spPr>
        <p:txBody>
          <a:bodyPr vert="horz" lIns="51435" tIns="25718" rIns="51435" bIns="25718" rtlCol="0" anchor="ctr">
            <a:noAutofit/>
          </a:bodyPr>
          <a:lstStyle/>
          <a:p>
            <a:pPr algn="ctr">
              <a:lnSpc>
                <a:spcPct val="90000"/>
              </a:lnSpc>
            </a:pPr>
            <a:r>
              <a:rPr lang="en-US" sz="4050" b="1" dirty="0">
                <a:solidFill>
                  <a:srgbClr val="000000"/>
                </a:solidFill>
              </a:rPr>
              <a:t>Group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4294967295"/>
          </p:nvPr>
        </p:nvSpPr>
        <p:spPr>
          <a:xfrm>
            <a:off x="6278802" y="386210"/>
            <a:ext cx="2768252" cy="5023044"/>
          </a:xfrm>
        </p:spPr>
        <p:txBody>
          <a:bodyPr vert="horz" lIns="51435" tIns="25718" rIns="51435" bIns="25718" rtlCol="0" anchor="ctr">
            <a:normAutofit fontScale="32500" lnSpcReduction="20000"/>
          </a:bodyPr>
          <a:lstStyle/>
          <a:p>
            <a:pPr marL="385763" indent="-385763" algn="ctr">
              <a:buFont typeface="+mj-lt"/>
              <a:buAutoNum type="arabicPeriod"/>
            </a:pPr>
            <a:endParaRPr lang="en-GB" sz="12300" dirty="0"/>
          </a:p>
          <a:p>
            <a:pPr marL="0" indent="0">
              <a:buNone/>
            </a:pPr>
            <a:r>
              <a:rPr lang="en-GB" sz="12300" dirty="0"/>
              <a:t>Answer the following question:</a:t>
            </a:r>
          </a:p>
          <a:p>
            <a:endParaRPr lang="en-GB" sz="9600" dirty="0"/>
          </a:p>
          <a:p>
            <a:r>
              <a:rPr lang="en-US" sz="9600" b="1" dirty="0"/>
              <a:t>What characteristics and attributes are required for a housekeeper?</a:t>
            </a:r>
          </a:p>
          <a:p>
            <a:pPr marL="385763" indent="-385763">
              <a:buFont typeface="+mj-lt"/>
              <a:buAutoNum type="arabicPeriod"/>
            </a:pPr>
            <a:endParaRPr lang="en-GB" sz="4125" dirty="0"/>
          </a:p>
          <a:p>
            <a:pPr marL="0" indent="0">
              <a:buNone/>
            </a:pPr>
            <a:endParaRPr lang="en-GB" sz="7350" dirty="0"/>
          </a:p>
          <a:p>
            <a:pPr marL="0" indent="0">
              <a:buNone/>
            </a:pPr>
            <a:endParaRPr lang="en-GB" sz="4050" dirty="0"/>
          </a:p>
          <a:p>
            <a:pPr marL="0" indent="0">
              <a:buNone/>
            </a:pPr>
            <a:endParaRPr lang="en-GB" sz="4050" dirty="0"/>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1156" y="1563723"/>
            <a:ext cx="5957646" cy="3351177"/>
          </a:xfrm>
          <a:prstGeom prst="ellipse">
            <a:avLst/>
          </a:prstGeom>
          <a:ln>
            <a:noFill/>
          </a:ln>
          <a:effectLst>
            <a:softEdge rad="112500"/>
          </a:effectLst>
        </p:spPr>
      </p:pic>
    </p:spTree>
    <p:extLst>
      <p:ext uri="{BB962C8B-B14F-4D97-AF65-F5344CB8AC3E}">
        <p14:creationId xmlns:p14="http://schemas.microsoft.com/office/powerpoint/2010/main" val="848795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1614487" y="273144"/>
            <a:ext cx="6207340" cy="962532"/>
          </a:xfrm>
        </p:spPr>
        <p:txBody>
          <a:bodyPr>
            <a:normAutofit/>
          </a:bodyPr>
          <a:lstStyle/>
          <a:p>
            <a:pPr algn="ctr"/>
            <a:r>
              <a:rPr lang="en-GB" sz="4800"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5089" y="1287612"/>
            <a:ext cx="7613822" cy="42827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193372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ame&#10;&#10;Description automatically generated">
            <a:extLst>
              <a:ext uri="{FF2B5EF4-FFF2-40B4-BE49-F238E27FC236}">
                <a16:creationId xmlns:a16="http://schemas.microsoft.com/office/drawing/2014/main" id="{BC23F97D-AE55-F940-AF01-3A85E46B39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636" y="1047026"/>
            <a:ext cx="7836438" cy="4642440"/>
          </a:xfrm>
          <a:prstGeom prst="rect">
            <a:avLst/>
          </a:prstGeom>
        </p:spPr>
      </p:pic>
      <p:sp>
        <p:nvSpPr>
          <p:cNvPr id="6" name="Rectangle 5">
            <a:extLst>
              <a:ext uri="{FF2B5EF4-FFF2-40B4-BE49-F238E27FC236}">
                <a16:creationId xmlns:a16="http://schemas.microsoft.com/office/drawing/2014/main" id="{52F2B8FA-8766-3C4B-BCE8-CAD401C7B044}"/>
              </a:ext>
            </a:extLst>
          </p:cNvPr>
          <p:cNvSpPr/>
          <p:nvPr/>
        </p:nvSpPr>
        <p:spPr>
          <a:xfrm>
            <a:off x="899592" y="1022487"/>
            <a:ext cx="660400" cy="29209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Title 1">
            <a:extLst>
              <a:ext uri="{FF2B5EF4-FFF2-40B4-BE49-F238E27FC236}">
                <a16:creationId xmlns:a16="http://schemas.microsoft.com/office/drawing/2014/main" id="{2E5663A6-D2FD-C24D-85FC-07491CDE2ADB}"/>
              </a:ext>
            </a:extLst>
          </p:cNvPr>
          <p:cNvSpPr>
            <a:spLocks noGrp="1"/>
          </p:cNvSpPr>
          <p:nvPr>
            <p:ph type="title"/>
          </p:nvPr>
        </p:nvSpPr>
        <p:spPr>
          <a:xfrm>
            <a:off x="275033" y="52853"/>
            <a:ext cx="4045020" cy="994172"/>
          </a:xfrm>
        </p:spPr>
        <p:txBody>
          <a:bodyPr>
            <a:normAutofit/>
          </a:bodyPr>
          <a:lstStyle/>
          <a:p>
            <a:r>
              <a:rPr lang="en-GB" sz="4800" b="1" dirty="0"/>
              <a:t>Characteristics</a:t>
            </a:r>
            <a:endParaRPr lang="en-GB" b="1" dirty="0"/>
          </a:p>
        </p:txBody>
      </p:sp>
    </p:spTree>
    <p:extLst>
      <p:ext uri="{BB962C8B-B14F-4D97-AF65-F5344CB8AC3E}">
        <p14:creationId xmlns:p14="http://schemas.microsoft.com/office/powerpoint/2010/main" val="607094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517476F-74C8-354F-9FC7-28D73D06B560}"/>
              </a:ext>
            </a:extLst>
          </p:cNvPr>
          <p:cNvSpPr/>
          <p:nvPr/>
        </p:nvSpPr>
        <p:spPr>
          <a:xfrm>
            <a:off x="1785051" y="122729"/>
            <a:ext cx="5573898" cy="707886"/>
          </a:xfrm>
          <a:prstGeom prst="rect">
            <a:avLst/>
          </a:prstGeom>
        </p:spPr>
        <p:txBody>
          <a:bodyPr wrap="none">
            <a:spAutoFit/>
          </a:bodyPr>
          <a:lstStyle/>
          <a:p>
            <a:pPr algn="ctr"/>
            <a:r>
              <a:rPr lang="en-GB" sz="4000" dirty="0">
                <a:solidFill>
                  <a:srgbClr val="FF0055"/>
                </a:solidFill>
                <a:latin typeface="Brown-Regular-S"/>
              </a:rPr>
              <a:t>The housekeeper mindset</a:t>
            </a:r>
            <a:endParaRPr lang="en-GB" sz="4000" b="0" i="0" u="none" strike="noStrike" dirty="0">
              <a:solidFill>
                <a:srgbClr val="FF0055"/>
              </a:solidFill>
              <a:effectLst/>
              <a:latin typeface="Brown-Regular-S"/>
            </a:endParaRPr>
          </a:p>
        </p:txBody>
      </p:sp>
      <p:pic>
        <p:nvPicPr>
          <p:cNvPr id="6" name="Picture 5">
            <a:extLst>
              <a:ext uri="{FF2B5EF4-FFF2-40B4-BE49-F238E27FC236}">
                <a16:creationId xmlns:a16="http://schemas.microsoft.com/office/drawing/2014/main" id="{07F7998A-A0CC-6F4F-B254-E682AA26375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2842" y="970501"/>
            <a:ext cx="7078315" cy="4916997"/>
          </a:xfrm>
          <a:prstGeom prst="rect">
            <a:avLst/>
          </a:prstGeom>
        </p:spPr>
      </p:pic>
      <p:sp>
        <p:nvSpPr>
          <p:cNvPr id="7" name="Rectangle 6">
            <a:extLst>
              <a:ext uri="{FF2B5EF4-FFF2-40B4-BE49-F238E27FC236}">
                <a16:creationId xmlns:a16="http://schemas.microsoft.com/office/drawing/2014/main" id="{2B21FBC1-1572-2D42-BB20-4A07849B4ADC}"/>
              </a:ext>
            </a:extLst>
          </p:cNvPr>
          <p:cNvSpPr/>
          <p:nvPr/>
        </p:nvSpPr>
        <p:spPr>
          <a:xfrm>
            <a:off x="7499089" y="646465"/>
            <a:ext cx="1224136" cy="64807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905616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A5A7C75-7C7D-7141-B6FD-C93384E9C757}"/>
              </a:ext>
            </a:extLst>
          </p:cNvPr>
          <p:cNvSpPr>
            <a:spLocks noGrp="1"/>
          </p:cNvSpPr>
          <p:nvPr>
            <p:ph type="title"/>
          </p:nvPr>
        </p:nvSpPr>
        <p:spPr>
          <a:xfrm>
            <a:off x="1" y="3284984"/>
            <a:ext cx="2743198" cy="2280920"/>
          </a:xfrm>
        </p:spPr>
        <p:txBody>
          <a:bodyPr vert="horz" lIns="68580" tIns="34290" rIns="68580" bIns="34290" rtlCol="0" anchor="ctr">
            <a:normAutofit/>
          </a:bodyPr>
          <a:lstStyle/>
          <a:p>
            <a:r>
              <a:rPr lang="en-US" sz="4000" b="1" dirty="0"/>
              <a:t>Attributes and qualities of a </a:t>
            </a:r>
            <a:br>
              <a:rPr lang="en-US" sz="4000" b="1" dirty="0"/>
            </a:br>
            <a:r>
              <a:rPr lang="en-US" sz="4000" b="1" dirty="0"/>
              <a:t>HK Team</a:t>
            </a:r>
          </a:p>
        </p:txBody>
      </p:sp>
      <p:pic>
        <p:nvPicPr>
          <p:cNvPr id="8" name="Picture 7">
            <a:extLst>
              <a:ext uri="{FF2B5EF4-FFF2-40B4-BE49-F238E27FC236}">
                <a16:creationId xmlns:a16="http://schemas.microsoft.com/office/drawing/2014/main" id="{D0656D04-3FF2-E341-9882-ABACBC250F52}"/>
              </a:ext>
            </a:extLst>
          </p:cNvPr>
          <p:cNvPicPr>
            <a:picLocks noChangeAspect="1"/>
          </p:cNvPicPr>
          <p:nvPr/>
        </p:nvPicPr>
        <p:blipFill rotWithShape="1">
          <a:blip r:embed="rId3"/>
          <a:srcRect t="21920" b="32485"/>
          <a:stretch/>
        </p:blipFill>
        <p:spPr>
          <a:xfrm>
            <a:off x="0" y="0"/>
            <a:ext cx="9143985" cy="2782952"/>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Rectangle 5">
            <a:extLst>
              <a:ext uri="{FF2B5EF4-FFF2-40B4-BE49-F238E27FC236}">
                <a16:creationId xmlns:a16="http://schemas.microsoft.com/office/drawing/2014/main" id="{ABF73B51-189B-B74B-8D6E-7134F6E89A5D}"/>
              </a:ext>
            </a:extLst>
          </p:cNvPr>
          <p:cNvSpPr/>
          <p:nvPr/>
        </p:nvSpPr>
        <p:spPr>
          <a:xfrm>
            <a:off x="2743198" y="2782952"/>
            <a:ext cx="6400787" cy="3238336"/>
          </a:xfrm>
          <a:prstGeom prst="rect">
            <a:avLst/>
          </a:prstGeom>
        </p:spPr>
        <p:txBody>
          <a:bodyPr vert="horz" lIns="68580" tIns="34290" rIns="68580" bIns="34290" rtlCol="0" anchor="ctr">
            <a:normAutofit/>
          </a:bodyPr>
          <a:lstStyle/>
          <a:p>
            <a:pPr>
              <a:lnSpc>
                <a:spcPct val="90000"/>
              </a:lnSpc>
              <a:spcAft>
                <a:spcPts val="450"/>
              </a:spcAft>
            </a:pPr>
            <a:r>
              <a:rPr lang="en-US" sz="2000" b="1" dirty="0"/>
              <a:t>Dress Codes and Uniforms of house keeping: </a:t>
            </a:r>
            <a:endParaRPr lang="en-US" sz="2000" dirty="0"/>
          </a:p>
          <a:p>
            <a:pPr indent="-171450">
              <a:lnSpc>
                <a:spcPct val="90000"/>
              </a:lnSpc>
              <a:spcAft>
                <a:spcPts val="450"/>
              </a:spcAft>
              <a:buFont typeface="Arial" panose="020B0604020202020204" pitchFamily="34" charset="0"/>
              <a:buChar char="•"/>
            </a:pPr>
            <a:r>
              <a:rPr lang="en-US" sz="2000" dirty="0"/>
              <a:t>Most establishments provide their staff with uniforms.  </a:t>
            </a:r>
          </a:p>
          <a:p>
            <a:pPr indent="-171450">
              <a:lnSpc>
                <a:spcPct val="90000"/>
              </a:lnSpc>
              <a:spcAft>
                <a:spcPts val="450"/>
              </a:spcAft>
              <a:buFont typeface="Arial" panose="020B0604020202020204" pitchFamily="34" charset="0"/>
              <a:buChar char="•"/>
            </a:pPr>
            <a:r>
              <a:rPr lang="en-US" sz="2000" dirty="0"/>
              <a:t>It makes you easily-identifiable to guests </a:t>
            </a:r>
          </a:p>
          <a:p>
            <a:pPr indent="-171450">
              <a:lnSpc>
                <a:spcPct val="90000"/>
              </a:lnSpc>
              <a:spcAft>
                <a:spcPts val="450"/>
              </a:spcAft>
              <a:buFont typeface="Arial" panose="020B0604020202020204" pitchFamily="34" charset="0"/>
              <a:buChar char="•"/>
            </a:pPr>
            <a:r>
              <a:rPr lang="en-US" sz="2000" dirty="0"/>
              <a:t>It protects your own clothing from getting dirty or damaged </a:t>
            </a:r>
          </a:p>
          <a:p>
            <a:pPr indent="-171450">
              <a:lnSpc>
                <a:spcPct val="90000"/>
              </a:lnSpc>
              <a:spcAft>
                <a:spcPts val="450"/>
              </a:spcAft>
              <a:buFont typeface="Arial" panose="020B0604020202020204" pitchFamily="34" charset="0"/>
              <a:buChar char="•"/>
            </a:pPr>
            <a:r>
              <a:rPr lang="en-US" sz="2000" dirty="0"/>
              <a:t>It may protect you from chemicals and other related materials you work with </a:t>
            </a:r>
          </a:p>
          <a:p>
            <a:pPr indent="-171450">
              <a:lnSpc>
                <a:spcPct val="90000"/>
              </a:lnSpc>
              <a:spcAft>
                <a:spcPts val="450"/>
              </a:spcAft>
              <a:buFont typeface="Arial" panose="020B0604020202020204" pitchFamily="34" charset="0"/>
              <a:buChar char="•"/>
            </a:pPr>
            <a:r>
              <a:rPr lang="en-US" sz="2000" dirty="0"/>
              <a:t>It ensures that you look smart and professional – improving the image of the housekeeping department and the establishment it. </a:t>
            </a:r>
          </a:p>
        </p:txBody>
      </p:sp>
    </p:spTree>
    <p:extLst>
      <p:ext uri="{BB962C8B-B14F-4D97-AF65-F5344CB8AC3E}">
        <p14:creationId xmlns:p14="http://schemas.microsoft.com/office/powerpoint/2010/main" val="37320382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06DFF-EC95-D942-A46E-B3A1938F135D}"/>
              </a:ext>
            </a:extLst>
          </p:cNvPr>
          <p:cNvSpPr>
            <a:spLocks noGrp="1"/>
          </p:cNvSpPr>
          <p:nvPr>
            <p:ph type="title"/>
          </p:nvPr>
        </p:nvSpPr>
        <p:spPr/>
        <p:txBody>
          <a:bodyPr/>
          <a:lstStyle/>
          <a:p>
            <a:pPr algn="l"/>
            <a:r>
              <a:rPr lang="en-GB" b="1" dirty="0"/>
              <a:t>Name Badges</a:t>
            </a:r>
          </a:p>
        </p:txBody>
      </p:sp>
      <p:sp>
        <p:nvSpPr>
          <p:cNvPr id="3" name="Content Placeholder 2">
            <a:extLst>
              <a:ext uri="{FF2B5EF4-FFF2-40B4-BE49-F238E27FC236}">
                <a16:creationId xmlns:a16="http://schemas.microsoft.com/office/drawing/2014/main" id="{E0630CA3-F71D-AD4B-AFE8-4CAEA35389CD}"/>
              </a:ext>
            </a:extLst>
          </p:cNvPr>
          <p:cNvSpPr>
            <a:spLocks noGrp="1"/>
          </p:cNvSpPr>
          <p:nvPr>
            <p:ph idx="1"/>
          </p:nvPr>
        </p:nvSpPr>
        <p:spPr>
          <a:xfrm>
            <a:off x="457200" y="1600201"/>
            <a:ext cx="5080000" cy="3917032"/>
          </a:xfrm>
        </p:spPr>
        <p:txBody>
          <a:bodyPr/>
          <a:lstStyle/>
          <a:p>
            <a:r>
              <a:rPr lang="en-GB" dirty="0"/>
              <a:t>Why do we wear them? What are the benefits?</a:t>
            </a:r>
          </a:p>
        </p:txBody>
      </p:sp>
      <p:pic>
        <p:nvPicPr>
          <p:cNvPr id="5" name="Picture 4" descr="Graphical user interface&#10;&#10;Description automatically generated">
            <a:extLst>
              <a:ext uri="{FF2B5EF4-FFF2-40B4-BE49-F238E27FC236}">
                <a16:creationId xmlns:a16="http://schemas.microsoft.com/office/drawing/2014/main" id="{C6FB3BF3-31B3-5446-AEAA-D9F0B8A48B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64000" y="3585112"/>
            <a:ext cx="5080000" cy="1968500"/>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4E2FEDBE-38B4-0441-BB17-F28732E0886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5134" y="3272888"/>
            <a:ext cx="5228702" cy="2614351"/>
          </a:xfrm>
          <a:prstGeom prst="rect">
            <a:avLst/>
          </a:prstGeom>
        </p:spPr>
      </p:pic>
      <p:pic>
        <p:nvPicPr>
          <p:cNvPr id="9" name="Picture 8" descr="Diagram&#10;&#10;Description automatically generated with medium confidence">
            <a:extLst>
              <a:ext uri="{FF2B5EF4-FFF2-40B4-BE49-F238E27FC236}">
                <a16:creationId xmlns:a16="http://schemas.microsoft.com/office/drawing/2014/main" id="{F03F4DD9-6FE6-9146-8B86-0585AB0041A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155129" y="846138"/>
            <a:ext cx="3695328" cy="2771496"/>
          </a:xfrm>
          <a:prstGeom prst="rect">
            <a:avLst/>
          </a:prstGeom>
        </p:spPr>
      </p:pic>
    </p:spTree>
    <p:extLst>
      <p:ext uri="{BB962C8B-B14F-4D97-AF65-F5344CB8AC3E}">
        <p14:creationId xmlns:p14="http://schemas.microsoft.com/office/powerpoint/2010/main" val="15082174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1614487" y="273144"/>
            <a:ext cx="6207340" cy="962532"/>
          </a:xfrm>
        </p:spPr>
        <p:txBody>
          <a:bodyPr>
            <a:normAutofit/>
          </a:bodyPr>
          <a:lstStyle/>
          <a:p>
            <a:pPr algn="ctr"/>
            <a:r>
              <a:rPr lang="en-GB" sz="4800"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5089" y="1287612"/>
            <a:ext cx="7613822" cy="42827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264375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D8D2B-5014-8627-C8B5-EE1E3E8CB7CC}"/>
              </a:ext>
            </a:extLst>
          </p:cNvPr>
          <p:cNvSpPr>
            <a:spLocks noGrp="1"/>
          </p:cNvSpPr>
          <p:nvPr>
            <p:ph type="title"/>
          </p:nvPr>
        </p:nvSpPr>
        <p:spPr/>
        <p:txBody>
          <a:bodyPr/>
          <a:lstStyle/>
          <a:p>
            <a:pPr algn="ctr"/>
            <a:r>
              <a:rPr lang="en-GB" b="1" dirty="0"/>
              <a:t>Personal Hygiene and Grooming</a:t>
            </a:r>
          </a:p>
        </p:txBody>
      </p:sp>
      <p:pic>
        <p:nvPicPr>
          <p:cNvPr id="5" name="Video 4" title="Man giving thumbs up">
            <a:hlinkClick r:id="" action="ppaction://media"/>
            <a:extLst>
              <a:ext uri="{FF2B5EF4-FFF2-40B4-BE49-F238E27FC236}">
                <a16:creationId xmlns:a16="http://schemas.microsoft.com/office/drawing/2014/main" id="{43FC385D-8BAD-5B94-F17D-CFA913A28D8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45840" y="1333035"/>
            <a:ext cx="7452320" cy="4191930"/>
          </a:xfrm>
          <a:prstGeom prst="ellipse">
            <a:avLst/>
          </a:prstGeom>
          <a:ln>
            <a:noFill/>
          </a:ln>
          <a:effectLst>
            <a:softEdge rad="112500"/>
          </a:effectLst>
        </p:spPr>
      </p:pic>
    </p:spTree>
    <p:extLst>
      <p:ext uri="{BB962C8B-B14F-4D97-AF65-F5344CB8AC3E}">
        <p14:creationId xmlns:p14="http://schemas.microsoft.com/office/powerpoint/2010/main" val="47486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website&#10;&#10;Description automatically generated">
            <a:extLst>
              <a:ext uri="{FF2B5EF4-FFF2-40B4-BE49-F238E27FC236}">
                <a16:creationId xmlns:a16="http://schemas.microsoft.com/office/drawing/2014/main" id="{EC0248DF-76C9-5944-8029-6A01BDCF18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96" y="-171400"/>
            <a:ext cx="9036496" cy="5838185"/>
          </a:xfrm>
          <a:prstGeom prst="rect">
            <a:avLst/>
          </a:prstGeom>
        </p:spPr>
      </p:pic>
      <p:sp>
        <p:nvSpPr>
          <p:cNvPr id="2" name="Rectangle 1">
            <a:extLst>
              <a:ext uri="{FF2B5EF4-FFF2-40B4-BE49-F238E27FC236}">
                <a16:creationId xmlns:a16="http://schemas.microsoft.com/office/drawing/2014/main" id="{0DC9EB5B-38E9-5F4F-8B7A-D06E664CAEF5}"/>
              </a:ext>
            </a:extLst>
          </p:cNvPr>
          <p:cNvSpPr/>
          <p:nvPr/>
        </p:nvSpPr>
        <p:spPr>
          <a:xfrm>
            <a:off x="3641810" y="3429000"/>
            <a:ext cx="5106654" cy="523220"/>
          </a:xfrm>
          <a:prstGeom prst="rect">
            <a:avLst/>
          </a:prstGeom>
        </p:spPr>
        <p:txBody>
          <a:bodyPr wrap="none">
            <a:spAutoFit/>
          </a:bodyPr>
          <a:lstStyle/>
          <a:p>
            <a:r>
              <a:rPr lang="en-GB" sz="2800" dirty="0">
                <a:solidFill>
                  <a:srgbClr val="FF0055"/>
                </a:solidFill>
                <a:latin typeface="Brown-Regular-S"/>
              </a:rPr>
              <a:t>Personal hygiene in housekeeping</a:t>
            </a:r>
            <a:endParaRPr lang="en-GB" sz="2800" b="0" i="0" u="none" strike="noStrike" dirty="0">
              <a:solidFill>
                <a:srgbClr val="FF0055"/>
              </a:solidFill>
              <a:effectLst/>
              <a:latin typeface="Brown-Regular-S"/>
            </a:endParaRPr>
          </a:p>
        </p:txBody>
      </p:sp>
    </p:spTree>
    <p:extLst>
      <p:ext uri="{BB962C8B-B14F-4D97-AF65-F5344CB8AC3E}">
        <p14:creationId xmlns:p14="http://schemas.microsoft.com/office/powerpoint/2010/main" val="25949166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AE70E-65F1-3743-989D-B1F06EFED882}"/>
              </a:ext>
            </a:extLst>
          </p:cNvPr>
          <p:cNvSpPr>
            <a:spLocks noGrp="1"/>
          </p:cNvSpPr>
          <p:nvPr>
            <p:ph type="title"/>
          </p:nvPr>
        </p:nvSpPr>
        <p:spPr>
          <a:xfrm>
            <a:off x="0" y="136921"/>
            <a:ext cx="4045020" cy="994172"/>
          </a:xfrm>
        </p:spPr>
        <p:txBody>
          <a:bodyPr>
            <a:normAutofit/>
          </a:bodyPr>
          <a:lstStyle/>
          <a:p>
            <a:r>
              <a:rPr lang="en-GB" b="1" dirty="0"/>
              <a:t>Hair and nails</a:t>
            </a:r>
          </a:p>
        </p:txBody>
      </p:sp>
      <p:sp>
        <p:nvSpPr>
          <p:cNvPr id="3" name="Content Placeholder 2">
            <a:extLst>
              <a:ext uri="{FF2B5EF4-FFF2-40B4-BE49-F238E27FC236}">
                <a16:creationId xmlns:a16="http://schemas.microsoft.com/office/drawing/2014/main" id="{A4C5E05F-204B-5940-BA04-4C5621CF9C74}"/>
              </a:ext>
            </a:extLst>
          </p:cNvPr>
          <p:cNvSpPr>
            <a:spLocks noGrp="1"/>
          </p:cNvSpPr>
          <p:nvPr>
            <p:ph idx="1"/>
          </p:nvPr>
        </p:nvSpPr>
        <p:spPr>
          <a:xfrm>
            <a:off x="233566" y="957276"/>
            <a:ext cx="5058514" cy="4703972"/>
          </a:xfrm>
        </p:spPr>
        <p:txBody>
          <a:bodyPr>
            <a:noAutofit/>
          </a:bodyPr>
          <a:lstStyle/>
          <a:p>
            <a:pPr marL="0" indent="0" algn="just">
              <a:buNone/>
            </a:pPr>
            <a:r>
              <a:rPr lang="en-GB" dirty="0"/>
              <a:t>Your establishment will make mention of this in the personal appearance policy. </a:t>
            </a:r>
          </a:p>
          <a:p>
            <a:pPr marL="0" indent="0" algn="just">
              <a:buNone/>
            </a:pPr>
            <a:r>
              <a:rPr lang="en-GB" b="1" dirty="0"/>
              <a:t>You must at all times: </a:t>
            </a:r>
            <a:endParaRPr lang="en-GB" sz="1200" dirty="0"/>
          </a:p>
          <a:p>
            <a:pPr lvl="1" algn="just"/>
            <a:r>
              <a:rPr lang="en-GB" sz="1800" dirty="0"/>
              <a:t>Have clean, well-kept hair </a:t>
            </a:r>
          </a:p>
          <a:p>
            <a:pPr lvl="1" algn="just"/>
            <a:r>
              <a:rPr lang="en-GB" sz="1800" dirty="0"/>
              <a:t>Wear your hair in such a way that it does not interfere with doing your job properly.</a:t>
            </a:r>
          </a:p>
          <a:p>
            <a:pPr lvl="1" algn="just"/>
            <a:r>
              <a:rPr lang="en-GB" sz="1800" dirty="0"/>
              <a:t>In the event that that your hair falls out a lot, that you wear something to prevent it.</a:t>
            </a:r>
          </a:p>
          <a:p>
            <a:pPr lvl="1" algn="just"/>
            <a:r>
              <a:rPr lang="en-GB" sz="1800" dirty="0"/>
              <a:t>Some establishments may require you to wear a head scarf.</a:t>
            </a:r>
          </a:p>
          <a:p>
            <a:pPr lvl="1" algn="just"/>
            <a:r>
              <a:rPr lang="en-GB" sz="1800" dirty="0"/>
              <a:t>Make sure that your nails are tidy at all times. </a:t>
            </a:r>
          </a:p>
          <a:p>
            <a:pPr algn="just"/>
            <a:endParaRPr lang="en-GB" sz="1200" dirty="0"/>
          </a:p>
        </p:txBody>
      </p:sp>
      <p:pic>
        <p:nvPicPr>
          <p:cNvPr id="6" name="Picture 5" descr="A close up of a logo&#10;&#10;Description automatically generated">
            <a:extLst>
              <a:ext uri="{FF2B5EF4-FFF2-40B4-BE49-F238E27FC236}">
                <a16:creationId xmlns:a16="http://schemas.microsoft.com/office/drawing/2014/main" id="{BC3B3BE5-50EB-AE41-BFFD-5D11C021D261}"/>
              </a:ext>
            </a:extLst>
          </p:cNvPr>
          <p:cNvPicPr>
            <a:picLocks noChangeAspect="1"/>
          </p:cNvPicPr>
          <p:nvPr/>
        </p:nvPicPr>
        <p:blipFill rotWithShape="1">
          <a:blip r:embed="rId3"/>
          <a:srcRect t="2421" r="-2" b="4720"/>
          <a:stretch/>
        </p:blipFill>
        <p:spPr>
          <a:xfrm>
            <a:off x="5107578" y="957276"/>
            <a:ext cx="3802856" cy="380285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3988858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738A15-228A-844F-8D84-2AA0F5BB1C52}"/>
              </a:ext>
            </a:extLst>
          </p:cNvPr>
          <p:cNvSpPr/>
          <p:nvPr/>
        </p:nvSpPr>
        <p:spPr>
          <a:xfrm>
            <a:off x="467544" y="360153"/>
            <a:ext cx="7886699" cy="2377574"/>
          </a:xfrm>
          <a:prstGeom prst="rect">
            <a:avLst/>
          </a:prstGeom>
        </p:spPr>
        <p:txBody>
          <a:bodyPr wrap="square">
            <a:spAutoFit/>
          </a:bodyPr>
          <a:lstStyle/>
          <a:p>
            <a:pPr algn="just"/>
            <a:r>
              <a:rPr lang="en-GB" sz="1350" b="1" dirty="0">
                <a:latin typeface="LevenimMT"/>
              </a:rPr>
              <a:t>Jewellery and Cosmetics </a:t>
            </a:r>
            <a:endParaRPr lang="en-GB" sz="1350" dirty="0"/>
          </a:p>
          <a:p>
            <a:pPr algn="just"/>
            <a:r>
              <a:rPr lang="en-GB" sz="1350" dirty="0">
                <a:latin typeface="LevenimMT"/>
              </a:rPr>
              <a:t>Once again the requirements will differ from one establishment to the next. Most establishments adhere to the following basic standards: </a:t>
            </a:r>
            <a:endParaRPr lang="en-GB" sz="1350" dirty="0"/>
          </a:p>
          <a:p>
            <a:pPr marL="557213" lvl="1" indent="-214313" algn="just">
              <a:buFont typeface="Arial" panose="020B0604020202020204" pitchFamily="34" charset="0"/>
              <a:buChar char="•"/>
            </a:pPr>
            <a:r>
              <a:rPr lang="en-GB" sz="1350" dirty="0">
                <a:latin typeface="LevenimMT"/>
              </a:rPr>
              <a:t>No jewellery, except for a wedding band and possibly a watch is allowed </a:t>
            </a:r>
          </a:p>
          <a:p>
            <a:pPr marL="557213" lvl="1" indent="-214313" algn="just">
              <a:buFont typeface="Arial" panose="020B0604020202020204" pitchFamily="34" charset="0"/>
              <a:buChar char="•"/>
            </a:pPr>
            <a:r>
              <a:rPr lang="en-GB" sz="1350" dirty="0">
                <a:latin typeface="LevenimMT"/>
              </a:rPr>
              <a:t>A watch may be quite a handy tool for a housekeeper to assist him/her with time keeping </a:t>
            </a:r>
          </a:p>
          <a:p>
            <a:pPr marL="557213" lvl="1" indent="-214313" algn="just">
              <a:buFont typeface="Arial" panose="020B0604020202020204" pitchFamily="34" charset="0"/>
              <a:buChar char="•"/>
            </a:pPr>
            <a:r>
              <a:rPr lang="en-GB" sz="1350" dirty="0">
                <a:latin typeface="LevenimMT"/>
              </a:rPr>
              <a:t>Chains around the neck, dangling earrings and loose bracelets are usually not allowed, as they may pose a safety risk. </a:t>
            </a:r>
          </a:p>
          <a:p>
            <a:pPr marL="557213" lvl="1" indent="-214313" algn="just">
              <a:buFont typeface="Arial" panose="020B0604020202020204" pitchFamily="34" charset="0"/>
              <a:buChar char="•"/>
            </a:pPr>
            <a:r>
              <a:rPr lang="en-GB" sz="1350" dirty="0">
                <a:latin typeface="LevenimMT"/>
              </a:rPr>
              <a:t>Some establishments only allow basic day make-up to be worn by housekeepers – for the sole purpose of looking neat and tidy </a:t>
            </a:r>
          </a:p>
          <a:p>
            <a:pPr marL="557213" lvl="1" indent="-214313" algn="just">
              <a:buFont typeface="Arial" panose="020B0604020202020204" pitchFamily="34" charset="0"/>
              <a:buChar char="•"/>
            </a:pPr>
            <a:r>
              <a:rPr lang="en-GB" sz="1350" dirty="0">
                <a:latin typeface="LevenimMT"/>
              </a:rPr>
              <a:t>Be careful of very strong smelling perfume as the smell may hover in the guest room long after you have left and may not necessary be pleasant to the guest. </a:t>
            </a:r>
          </a:p>
        </p:txBody>
      </p:sp>
      <p:pic>
        <p:nvPicPr>
          <p:cNvPr id="7" name="Picture 6" descr="A screenshot of a cell phone&#10;&#10;Description automatically generated">
            <a:extLst>
              <a:ext uri="{FF2B5EF4-FFF2-40B4-BE49-F238E27FC236}">
                <a16:creationId xmlns:a16="http://schemas.microsoft.com/office/drawing/2014/main" id="{1AF927E7-0E2F-E04F-AE69-BD6339AEA4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6792" y="3276424"/>
            <a:ext cx="5743460" cy="1752600"/>
          </a:xfrm>
          <a:prstGeom prst="rect">
            <a:avLst/>
          </a:prstGeom>
        </p:spPr>
      </p:pic>
      <p:sp>
        <p:nvSpPr>
          <p:cNvPr id="8" name="TextBox 7">
            <a:extLst>
              <a:ext uri="{FF2B5EF4-FFF2-40B4-BE49-F238E27FC236}">
                <a16:creationId xmlns:a16="http://schemas.microsoft.com/office/drawing/2014/main" id="{AB5D8717-BFA4-3140-AFB1-E69FDC5BC997}"/>
              </a:ext>
            </a:extLst>
          </p:cNvPr>
          <p:cNvSpPr txBox="1"/>
          <p:nvPr/>
        </p:nvSpPr>
        <p:spPr>
          <a:xfrm>
            <a:off x="433748" y="3820192"/>
            <a:ext cx="2016899" cy="300082"/>
          </a:xfrm>
          <a:prstGeom prst="rect">
            <a:avLst/>
          </a:prstGeom>
          <a:noFill/>
        </p:spPr>
        <p:txBody>
          <a:bodyPr wrap="none" rtlCol="0">
            <a:spAutoFit/>
          </a:bodyPr>
          <a:lstStyle/>
          <a:p>
            <a:r>
              <a:rPr lang="en-GB" sz="1350" dirty="0"/>
              <a:t>Example of good practice</a:t>
            </a:r>
          </a:p>
        </p:txBody>
      </p:sp>
      <p:sp>
        <p:nvSpPr>
          <p:cNvPr id="9" name="Right Arrow 8">
            <a:extLst>
              <a:ext uri="{FF2B5EF4-FFF2-40B4-BE49-F238E27FC236}">
                <a16:creationId xmlns:a16="http://schemas.microsoft.com/office/drawing/2014/main" id="{A46B1ED9-9629-8F42-8CC2-584F9B404765}"/>
              </a:ext>
            </a:extLst>
          </p:cNvPr>
          <p:cNvSpPr/>
          <p:nvPr/>
        </p:nvSpPr>
        <p:spPr>
          <a:xfrm>
            <a:off x="786672" y="4152724"/>
            <a:ext cx="1206500" cy="330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5104375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24542-C238-41E6-447C-ADC43FF6DFAC}"/>
              </a:ext>
            </a:extLst>
          </p:cNvPr>
          <p:cNvSpPr>
            <a:spLocks noGrp="1"/>
          </p:cNvSpPr>
          <p:nvPr>
            <p:ph type="title"/>
          </p:nvPr>
        </p:nvSpPr>
        <p:spPr>
          <a:xfrm>
            <a:off x="628650" y="188640"/>
            <a:ext cx="7886700" cy="1325563"/>
          </a:xfrm>
        </p:spPr>
        <p:txBody>
          <a:bodyPr/>
          <a:lstStyle/>
          <a:p>
            <a:pPr algn="ctr"/>
            <a:r>
              <a:rPr lang="en-GB" sz="4800" dirty="0"/>
              <a:t>Housekeeping in Action, </a:t>
            </a:r>
            <a:br>
              <a:rPr lang="en-GB" sz="4800" dirty="0"/>
            </a:br>
            <a:r>
              <a:rPr lang="en-GB" sz="4800" b="1" dirty="0"/>
              <a:t>Fairmont Jakarta</a:t>
            </a:r>
          </a:p>
        </p:txBody>
      </p:sp>
      <p:pic>
        <p:nvPicPr>
          <p:cNvPr id="4" name="Online Media 3" title="How Our Housekeeper Prepares Your Room">
            <a:hlinkClick r:id="" action="ppaction://media"/>
            <a:extLst>
              <a:ext uri="{FF2B5EF4-FFF2-40B4-BE49-F238E27FC236}">
                <a16:creationId xmlns:a16="http://schemas.microsoft.com/office/drawing/2014/main" id="{7A765DCB-2BE7-30A1-2BC5-8CB9B403F077}"/>
              </a:ext>
            </a:extLst>
          </p:cNvPr>
          <p:cNvPicPr>
            <a:picLocks noGrp="1" noRot="1" noChangeAspect="1"/>
          </p:cNvPicPr>
          <p:nvPr>
            <p:ph idx="1"/>
            <a:videoFile r:link="rId1"/>
          </p:nvPr>
        </p:nvPicPr>
        <p:blipFill>
          <a:blip r:embed="rId4"/>
          <a:stretch>
            <a:fillRect/>
          </a:stretch>
        </p:blipFill>
        <p:spPr>
          <a:xfrm>
            <a:off x="721519" y="1533996"/>
            <a:ext cx="7700962" cy="43513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81719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0">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4926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83551" y="4633546"/>
            <a:ext cx="8579094"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082DA-017C-4F69-AECE-383C8B2DADED}"/>
              </a:ext>
            </a:extLst>
          </p:cNvPr>
          <p:cNvSpPr>
            <a:spLocks noGrp="1"/>
          </p:cNvSpPr>
          <p:nvPr>
            <p:ph type="title"/>
          </p:nvPr>
        </p:nvSpPr>
        <p:spPr>
          <a:xfrm>
            <a:off x="481209" y="5825606"/>
            <a:ext cx="8354891" cy="930447"/>
          </a:xfrm>
        </p:spPr>
        <p:txBody>
          <a:bodyPr vert="horz" lIns="91440" tIns="45720" rIns="91440" bIns="45720" rtlCol="0" anchor="b">
            <a:normAutofit fontScale="90000"/>
          </a:bodyPr>
          <a:lstStyle/>
          <a:p>
            <a:pPr algn="ctr"/>
            <a:r>
              <a:rPr lang="en-US" sz="5300" dirty="0">
                <a:solidFill>
                  <a:srgbClr val="FFFFFF"/>
                </a:solidFill>
              </a:rPr>
              <a:t>Workplace health &amp; safety (WH&amp;S) in housekeeping</a:t>
            </a:r>
            <a:br>
              <a:rPr lang="en-US" sz="2900" b="0" i="0" u="none" strike="noStrike" dirty="0">
                <a:solidFill>
                  <a:srgbClr val="FFFFFF"/>
                </a:solidFill>
                <a:effectLst/>
              </a:rPr>
            </a:br>
            <a:endParaRPr lang="en-US" sz="2900" dirty="0">
              <a:solidFill>
                <a:srgbClr val="FFFFFF"/>
              </a:solidFill>
            </a:endParaRPr>
          </a:p>
        </p:txBody>
      </p:sp>
      <p:pic>
        <p:nvPicPr>
          <p:cNvPr id="4" name="Picture 2" descr="COSHH Assessment (Risk Assessment) for Hazardous Substances">
            <a:extLst>
              <a:ext uri="{FF2B5EF4-FFF2-40B4-BE49-F238E27FC236}">
                <a16:creationId xmlns:a16="http://schemas.microsoft.com/office/drawing/2014/main" id="{9F224893-D392-2E95-9685-C9D22BC67C21}"/>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240030" y="1021946"/>
            <a:ext cx="2569206" cy="25692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FE0EC04-A809-5B02-498D-6D88505AA5F0}"/>
              </a:ext>
            </a:extLst>
          </p:cNvPr>
          <p:cNvPicPr>
            <a:picLocks noChangeAspect="1"/>
          </p:cNvPicPr>
          <p:nvPr/>
        </p:nvPicPr>
        <p:blipFill>
          <a:blip r:embed="rId4"/>
          <a:stretch>
            <a:fillRect/>
          </a:stretch>
        </p:blipFill>
        <p:spPr>
          <a:xfrm>
            <a:off x="3164488" y="1675238"/>
            <a:ext cx="2815023" cy="1262621"/>
          </a:xfrm>
          <a:prstGeom prst="rect">
            <a:avLst/>
          </a:prstGeom>
        </p:spPr>
      </p:pic>
      <p:cxnSp>
        <p:nvCxnSpPr>
          <p:cNvPr id="15" name="Straight Connector 14">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505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Picture 4" descr="COSHH Awareness (Open Course) - Health and Safety Training in Scotland">
            <a:extLst>
              <a:ext uri="{FF2B5EF4-FFF2-40B4-BE49-F238E27FC236}">
                <a16:creationId xmlns:a16="http://schemas.microsoft.com/office/drawing/2014/main" id="{6BB1E0E3-74D8-8B39-A27B-BC516244E33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6337293" y="1044895"/>
            <a:ext cx="2567937" cy="2567937"/>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Straight Connector 16">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57350" y="5738691"/>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30576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69C14-5B92-F45F-EA77-8C5A33D0DF8A}"/>
              </a:ext>
            </a:extLst>
          </p:cNvPr>
          <p:cNvSpPr>
            <a:spLocks noGrp="1"/>
          </p:cNvSpPr>
          <p:nvPr>
            <p:ph type="title"/>
          </p:nvPr>
        </p:nvSpPr>
        <p:spPr>
          <a:xfrm>
            <a:off x="-16561" y="1204482"/>
            <a:ext cx="4221392" cy="1930693"/>
          </a:xfrm>
        </p:spPr>
        <p:txBody>
          <a:bodyPr vert="horz" lIns="91440" tIns="45720" rIns="91440" bIns="45720" rtlCol="0" anchor="ctr">
            <a:normAutofit/>
          </a:bodyPr>
          <a:lstStyle/>
          <a:p>
            <a:r>
              <a:rPr lang="en-US" sz="4800" b="1" kern="1200" dirty="0">
                <a:solidFill>
                  <a:schemeClr val="tx1"/>
                </a:solidFill>
                <a:latin typeface="+mj-lt"/>
                <a:ea typeface="+mj-ea"/>
                <a:cs typeface="+mj-cs"/>
              </a:rPr>
              <a:t>Cleaning agents</a:t>
            </a:r>
            <a:br>
              <a:rPr lang="en-US" sz="3700" b="0" i="0" u="none" strike="noStrike" kern="1200" dirty="0">
                <a:solidFill>
                  <a:schemeClr val="tx1"/>
                </a:solidFill>
                <a:effectLst/>
                <a:latin typeface="+mj-lt"/>
                <a:ea typeface="+mj-ea"/>
                <a:cs typeface="+mj-cs"/>
              </a:rPr>
            </a:br>
            <a:endParaRPr lang="en-US" sz="37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BC6CEF9D-D157-ACEA-1908-C64D1767A8F6}"/>
              </a:ext>
            </a:extLst>
          </p:cNvPr>
          <p:cNvSpPr txBox="1"/>
          <p:nvPr/>
        </p:nvSpPr>
        <p:spPr>
          <a:xfrm>
            <a:off x="603507" y="2545307"/>
            <a:ext cx="3184071" cy="3181684"/>
          </a:xfrm>
          <a:prstGeom prst="rect">
            <a:avLst/>
          </a:prstGeom>
        </p:spPr>
        <p:txBody>
          <a:bodyPr vert="horz" lIns="91440" tIns="45720" rIns="91440" bIns="45720" rtlCol="0" anchor="t">
            <a:normAutofit fontScale="92500" lnSpcReduction="10000"/>
          </a:bodyPr>
          <a:lstStyle/>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Washing-up liquids</a:t>
            </a: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Drain-cleaning products </a:t>
            </a: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Disinfectants </a:t>
            </a: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Toilet cleaners </a:t>
            </a: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Bleach </a:t>
            </a: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Sanitisers</a:t>
            </a:r>
          </a:p>
          <a:p>
            <a:pPr marL="285750" marR="0" lvl="0" indent="-228600" defTabSz="914400" fontAlgn="auto">
              <a:lnSpc>
                <a:spcPct val="90000"/>
              </a:lnSpc>
              <a:spcBef>
                <a:spcPts val="0"/>
              </a:spcBef>
              <a:spcAft>
                <a:spcPts val="600"/>
              </a:spcAft>
              <a:buClrTx/>
              <a:buSzTx/>
              <a:buFont typeface="Arial" panose="020B0604020202020204" pitchFamily="34" charset="0"/>
              <a:buChar char="•"/>
              <a:tabLst/>
              <a:defRPr/>
            </a:pPr>
            <a:r>
              <a:rPr lang="en-GB" sz="2800" dirty="0"/>
              <a:t>Descalers </a:t>
            </a:r>
            <a:endParaRPr lang="en-GB" sz="1600" b="0" i="0" u="none" strike="noStrike" dirty="0">
              <a:effectLst/>
            </a:endParaRPr>
          </a:p>
        </p:txBody>
      </p:sp>
      <p:sp>
        <p:nvSpPr>
          <p:cNvPr id="11" name="Freeform: Shape 10">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9982" y="1"/>
            <a:ext cx="4866342"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2" descr="Oasis Pro - Housekeeping Program: Ecolab Deutschland GmbH - CMS Berlin -">
            <a:extLst>
              <a:ext uri="{FF2B5EF4-FFF2-40B4-BE49-F238E27FC236}">
                <a16:creationId xmlns:a16="http://schemas.microsoft.com/office/drawing/2014/main" id="{C96B673C-E80B-F949-0C84-683ACDE275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329" r="2" b="17285"/>
          <a:stretch/>
        </p:blipFill>
        <p:spPr bwMode="auto">
          <a:xfrm>
            <a:off x="3857208" y="3"/>
            <a:ext cx="4551888"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sp>
        <p:nvSpPr>
          <p:cNvPr id="13" name="Freeform: Shape 12">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45491" y="2900758"/>
            <a:ext cx="3898509"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EB4977CE-60D9-77B4-7961-7BE9D0842B98}"/>
              </a:ext>
            </a:extLst>
          </p:cNvPr>
          <p:cNvPicPr>
            <a:picLocks noGrp="1" noChangeAspect="1"/>
          </p:cNvPicPr>
          <p:nvPr>
            <p:ph idx="1"/>
          </p:nvPr>
        </p:nvPicPr>
        <p:blipFill rotWithShape="1">
          <a:blip r:embed="rId4"/>
          <a:srcRect l="6167" r="27417" b="2"/>
          <a:stretch/>
        </p:blipFill>
        <p:spPr>
          <a:xfrm>
            <a:off x="5392940" y="3124784"/>
            <a:ext cx="3751061"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3903844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 calcmode="lin" valueType="num">
                                      <p:cBhvr additive="base">
                                        <p:cTn id="2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 calcmode="lin" valueType="num">
                                      <p:cBhvr additive="base">
                                        <p:cTn id="2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 calcmode="lin" valueType="num">
                                      <p:cBhvr additive="base">
                                        <p:cTn id="3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idx="4294967295"/>
          </p:nvPr>
        </p:nvSpPr>
        <p:spPr>
          <a:xfrm>
            <a:off x="264679" y="386209"/>
            <a:ext cx="6070600" cy="817562"/>
          </a:xfrm>
        </p:spPr>
        <p:txBody>
          <a:bodyPr vert="horz" lIns="51435" tIns="25718" rIns="51435" bIns="25718" rtlCol="0" anchor="ctr">
            <a:noAutofit/>
          </a:bodyPr>
          <a:lstStyle/>
          <a:p>
            <a:pPr algn="ctr">
              <a:lnSpc>
                <a:spcPct val="90000"/>
              </a:lnSpc>
            </a:pPr>
            <a:r>
              <a:rPr lang="en-US" sz="4050" b="1" dirty="0">
                <a:solidFill>
                  <a:srgbClr val="000000"/>
                </a:solidFill>
              </a:rPr>
              <a:t>Group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4294967295"/>
          </p:nvPr>
        </p:nvSpPr>
        <p:spPr>
          <a:xfrm>
            <a:off x="6278802" y="386210"/>
            <a:ext cx="2768252" cy="5023044"/>
          </a:xfrm>
        </p:spPr>
        <p:txBody>
          <a:bodyPr vert="horz" lIns="51435" tIns="25718" rIns="51435" bIns="25718" rtlCol="0" anchor="ctr">
            <a:normAutofit fontScale="25000" lnSpcReduction="20000"/>
          </a:bodyPr>
          <a:lstStyle/>
          <a:p>
            <a:pPr marL="385763" indent="-385763" algn="ctr">
              <a:buFont typeface="+mj-lt"/>
              <a:buAutoNum type="arabicPeriod"/>
            </a:pPr>
            <a:endParaRPr lang="en-GB" sz="12300" dirty="0"/>
          </a:p>
          <a:p>
            <a:pPr marL="0" indent="0">
              <a:buNone/>
            </a:pPr>
            <a:r>
              <a:rPr lang="en-GB" sz="12300" dirty="0"/>
              <a:t>Answer the following question:</a:t>
            </a:r>
          </a:p>
          <a:p>
            <a:pPr marL="0" indent="0">
              <a:buNone/>
            </a:pPr>
            <a:endParaRPr lang="en-GB" sz="9600" dirty="0"/>
          </a:p>
          <a:p>
            <a:r>
              <a:rPr lang="en-US" sz="9600" b="1" dirty="0"/>
              <a:t>What equipment does a housekeeper require?</a:t>
            </a:r>
          </a:p>
          <a:p>
            <a:r>
              <a:rPr lang="en-US" sz="9600" b="1" dirty="0"/>
              <a:t>Name different Items they need on the Housekeeping Trolley?</a:t>
            </a:r>
          </a:p>
          <a:p>
            <a:pPr marL="385763" indent="-385763">
              <a:buFont typeface="+mj-lt"/>
              <a:buAutoNum type="arabicPeriod"/>
            </a:pPr>
            <a:endParaRPr lang="en-GB" sz="4125" dirty="0"/>
          </a:p>
          <a:p>
            <a:pPr marL="0" indent="0">
              <a:buNone/>
            </a:pPr>
            <a:endParaRPr lang="en-GB" sz="7350" dirty="0"/>
          </a:p>
          <a:p>
            <a:pPr marL="0" indent="0">
              <a:buNone/>
            </a:pPr>
            <a:endParaRPr lang="en-GB" sz="4050" dirty="0"/>
          </a:p>
          <a:p>
            <a:pPr marL="0" indent="0">
              <a:buNone/>
            </a:pPr>
            <a:endParaRPr lang="en-GB" sz="4050" dirty="0"/>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1156" y="1563723"/>
            <a:ext cx="5957646" cy="3351177"/>
          </a:xfrm>
          <a:prstGeom prst="ellipse">
            <a:avLst/>
          </a:prstGeom>
          <a:ln>
            <a:noFill/>
          </a:ln>
          <a:effectLst>
            <a:softEdge rad="112500"/>
          </a:effectLst>
        </p:spPr>
      </p:pic>
    </p:spTree>
    <p:extLst>
      <p:ext uri="{BB962C8B-B14F-4D97-AF65-F5344CB8AC3E}">
        <p14:creationId xmlns:p14="http://schemas.microsoft.com/office/powerpoint/2010/main" val="1486986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437313" y="237207"/>
            <a:ext cx="8193397" cy="1015663"/>
          </a:xfrm>
          <a:prstGeom prst="rect">
            <a:avLst/>
          </a:prstGeom>
        </p:spPr>
        <p:txBody>
          <a:bodyPr wrap="none">
            <a:spAutoFit/>
          </a:bodyPr>
          <a:lstStyle/>
          <a:p>
            <a:r>
              <a:rPr lang="en-GB" sz="6000" dirty="0">
                <a:solidFill>
                  <a:srgbClr val="FF0055"/>
                </a:solidFill>
                <a:latin typeface="Brown-Regular-S"/>
              </a:rPr>
              <a:t>Housekeeping equipment</a:t>
            </a:r>
            <a:endParaRPr lang="en-GB" sz="6000" b="0" i="0" u="none" strike="noStrike" dirty="0">
              <a:solidFill>
                <a:srgbClr val="FF0055"/>
              </a:solidFill>
              <a:effectLst/>
              <a:latin typeface="Brown-Regular-S"/>
            </a:endParaRPr>
          </a:p>
        </p:txBody>
      </p:sp>
      <p:pic>
        <p:nvPicPr>
          <p:cNvPr id="5122" name="Picture 2" descr="Housekeeping: SOP Hotel Housekeeping Trolley or Maids Cart Setting">
            <a:extLst>
              <a:ext uri="{FF2B5EF4-FFF2-40B4-BE49-F238E27FC236}">
                <a16:creationId xmlns:a16="http://schemas.microsoft.com/office/drawing/2014/main" id="{8C632489-72C2-EC4B-A0E3-9EE654CDCB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360" y="1404156"/>
            <a:ext cx="4149080" cy="414908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9392566-989E-29B4-3244-ABD69B8D5CF1}"/>
              </a:ext>
            </a:extLst>
          </p:cNvPr>
          <p:cNvSpPr txBox="1"/>
          <p:nvPr/>
        </p:nvSpPr>
        <p:spPr>
          <a:xfrm>
            <a:off x="4681272" y="1404156"/>
            <a:ext cx="4149080" cy="3785652"/>
          </a:xfrm>
          <a:prstGeom prst="rect">
            <a:avLst/>
          </a:prstGeom>
          <a:noFill/>
        </p:spPr>
        <p:txBody>
          <a:bodyPr wrap="square" rtlCol="0">
            <a:spAutoFit/>
          </a:bodyPr>
          <a:lstStyle/>
          <a:p>
            <a:r>
              <a:rPr lang="en-GB" sz="2000" b="1" dirty="0"/>
              <a:t>Things to consider with the housekeeping trolley:</a:t>
            </a:r>
          </a:p>
          <a:p>
            <a:endParaRPr lang="en-GB" sz="2000" dirty="0"/>
          </a:p>
          <a:p>
            <a:pPr marL="285750" indent="-285750">
              <a:buFontTx/>
              <a:buChar char="-"/>
            </a:pPr>
            <a:r>
              <a:rPr lang="en-GB" sz="2000" dirty="0"/>
              <a:t>Separate bags for rubbish and soiled linen</a:t>
            </a:r>
          </a:p>
          <a:p>
            <a:pPr marL="285750" indent="-285750">
              <a:buFontTx/>
              <a:buChar char="-"/>
            </a:pPr>
            <a:r>
              <a:rPr lang="en-GB" sz="2000" dirty="0"/>
              <a:t>Multiple shelves for organisation</a:t>
            </a:r>
          </a:p>
          <a:p>
            <a:pPr marL="285750" indent="-285750">
              <a:buFontTx/>
              <a:buChar char="-"/>
            </a:pPr>
            <a:r>
              <a:rPr lang="en-GB" sz="2000" dirty="0"/>
              <a:t>Compartments for amenities and refreshments </a:t>
            </a:r>
          </a:p>
          <a:p>
            <a:pPr marL="285750" indent="-285750">
              <a:buFontTx/>
              <a:buChar char="-"/>
            </a:pPr>
            <a:r>
              <a:rPr lang="en-GB" sz="2000" dirty="0"/>
              <a:t>Smooth multi directional wheels and brakes</a:t>
            </a:r>
          </a:p>
          <a:p>
            <a:pPr marL="285750" indent="-285750">
              <a:buFontTx/>
              <a:buChar char="-"/>
            </a:pPr>
            <a:r>
              <a:rPr lang="en-GB" sz="2000" dirty="0"/>
              <a:t>Vacuum bracket and holder</a:t>
            </a:r>
          </a:p>
          <a:p>
            <a:pPr marL="285750" indent="-285750">
              <a:buFontTx/>
              <a:buChar char="-"/>
            </a:pPr>
            <a:endParaRPr lang="en-GB" sz="2000" dirty="0"/>
          </a:p>
        </p:txBody>
      </p:sp>
    </p:spTree>
    <p:extLst>
      <p:ext uri="{BB962C8B-B14F-4D97-AF65-F5344CB8AC3E}">
        <p14:creationId xmlns:p14="http://schemas.microsoft.com/office/powerpoint/2010/main" val="1337797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1614487" y="273144"/>
            <a:ext cx="6207340" cy="962532"/>
          </a:xfrm>
        </p:spPr>
        <p:txBody>
          <a:bodyPr>
            <a:normAutofit/>
          </a:bodyPr>
          <a:lstStyle/>
          <a:p>
            <a:pPr algn="ctr"/>
            <a:r>
              <a:rPr lang="en-GB" sz="4800"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5089" y="1287612"/>
            <a:ext cx="7613822" cy="42827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638758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311712" y="134432"/>
            <a:ext cx="4180375" cy="1015663"/>
          </a:xfrm>
          <a:prstGeom prst="rect">
            <a:avLst/>
          </a:prstGeom>
        </p:spPr>
        <p:txBody>
          <a:bodyPr wrap="none">
            <a:spAutoFit/>
          </a:bodyPr>
          <a:lstStyle/>
          <a:p>
            <a:r>
              <a:rPr lang="en-GB" sz="6000" dirty="0">
                <a:solidFill>
                  <a:srgbClr val="FF0055"/>
                </a:solidFill>
                <a:latin typeface="Brown-Regular-S"/>
              </a:rPr>
              <a:t>Cleaning tips</a:t>
            </a:r>
            <a:endParaRPr lang="en-GB" sz="6000" b="0" i="0" u="none" strike="noStrike" dirty="0">
              <a:solidFill>
                <a:srgbClr val="FF0055"/>
              </a:solidFill>
              <a:effectLst/>
              <a:latin typeface="Brown-Regular-S"/>
            </a:endParaRPr>
          </a:p>
        </p:txBody>
      </p:sp>
      <p:pic>
        <p:nvPicPr>
          <p:cNvPr id="8" name="Picture 7" descr="A picture containing text&#10;&#10;Description automatically generated">
            <a:extLst>
              <a:ext uri="{FF2B5EF4-FFF2-40B4-BE49-F238E27FC236}">
                <a16:creationId xmlns:a16="http://schemas.microsoft.com/office/drawing/2014/main" id="{388DD195-216E-C442-AFB6-23CCC9B494D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1873" y="1350126"/>
            <a:ext cx="7874000" cy="4191000"/>
          </a:xfrm>
          <a:prstGeom prst="rect">
            <a:avLst/>
          </a:prstGeom>
        </p:spPr>
      </p:pic>
    </p:spTree>
    <p:extLst>
      <p:ext uri="{BB962C8B-B14F-4D97-AF65-F5344CB8AC3E}">
        <p14:creationId xmlns:p14="http://schemas.microsoft.com/office/powerpoint/2010/main" val="1983637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 email&#10;&#10;Description automatically generated">
            <a:extLst>
              <a:ext uri="{FF2B5EF4-FFF2-40B4-BE49-F238E27FC236}">
                <a16:creationId xmlns:a16="http://schemas.microsoft.com/office/drawing/2014/main" id="{6B433ED6-C388-8442-8AD0-2190C5B767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7544" y="36774"/>
            <a:ext cx="8262664" cy="5653045"/>
          </a:xfrm>
          <a:prstGeom prst="rect">
            <a:avLst/>
          </a:prstGeom>
        </p:spPr>
      </p:pic>
      <p:pic>
        <p:nvPicPr>
          <p:cNvPr id="2" name="Picture 1">
            <a:extLst>
              <a:ext uri="{FF2B5EF4-FFF2-40B4-BE49-F238E27FC236}">
                <a16:creationId xmlns:a16="http://schemas.microsoft.com/office/drawing/2014/main" id="{1E120727-8376-87CF-3AA5-D4858ABA1DF4}"/>
              </a:ext>
            </a:extLst>
          </p:cNvPr>
          <p:cNvPicPr>
            <a:picLocks noChangeAspect="1"/>
          </p:cNvPicPr>
          <p:nvPr/>
        </p:nvPicPr>
        <p:blipFill>
          <a:blip r:embed="rId4"/>
          <a:stretch>
            <a:fillRect/>
          </a:stretch>
        </p:blipFill>
        <p:spPr>
          <a:xfrm>
            <a:off x="755576" y="3068960"/>
            <a:ext cx="2934072" cy="2844104"/>
          </a:xfrm>
          <a:prstGeom prst="rect">
            <a:avLst/>
          </a:prstGeom>
        </p:spPr>
      </p:pic>
    </p:spTree>
    <p:extLst>
      <p:ext uri="{BB962C8B-B14F-4D97-AF65-F5344CB8AC3E}">
        <p14:creationId xmlns:p14="http://schemas.microsoft.com/office/powerpoint/2010/main" val="30280894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311712" y="134432"/>
            <a:ext cx="2906565" cy="1015663"/>
          </a:xfrm>
          <a:prstGeom prst="rect">
            <a:avLst/>
          </a:prstGeom>
        </p:spPr>
        <p:txBody>
          <a:bodyPr wrap="none">
            <a:spAutoFit/>
          </a:bodyPr>
          <a:lstStyle/>
          <a:p>
            <a:r>
              <a:rPr lang="en-GB" sz="6000" dirty="0">
                <a:solidFill>
                  <a:srgbClr val="FF0055"/>
                </a:solidFill>
                <a:latin typeface="Brown-Regular-S"/>
              </a:rPr>
              <a:t>Security:</a:t>
            </a:r>
            <a:endParaRPr lang="en-GB" sz="6000" b="0" i="0" u="none" strike="noStrike" dirty="0">
              <a:solidFill>
                <a:srgbClr val="FF0055"/>
              </a:solidFill>
              <a:effectLst/>
              <a:latin typeface="Brown-Regular-S"/>
            </a:endParaRPr>
          </a:p>
        </p:txBody>
      </p:sp>
      <p:pic>
        <p:nvPicPr>
          <p:cNvPr id="4" name="Picture 3" descr="A picture containing wall, person, indoor&#10;&#10;Description automatically generated">
            <a:extLst>
              <a:ext uri="{FF2B5EF4-FFF2-40B4-BE49-F238E27FC236}">
                <a16:creationId xmlns:a16="http://schemas.microsoft.com/office/drawing/2014/main" id="{3DBAFECD-244F-1F48-A71F-D096CE746D1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44900" y="2520950"/>
            <a:ext cx="1854200" cy="1816100"/>
          </a:xfrm>
          <a:prstGeom prst="rect">
            <a:avLst/>
          </a:prstGeom>
        </p:spPr>
      </p:pic>
      <p:pic>
        <p:nvPicPr>
          <p:cNvPr id="6" name="Picture 5" descr="A picture containing wall, indoor, yellow&#10;&#10;Description automatically generated">
            <a:extLst>
              <a:ext uri="{FF2B5EF4-FFF2-40B4-BE49-F238E27FC236}">
                <a16:creationId xmlns:a16="http://schemas.microsoft.com/office/drawing/2014/main" id="{68B923EF-60D2-5942-8CB0-31E494DE4DA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11712" y="1857096"/>
            <a:ext cx="5187388" cy="2593694"/>
          </a:xfrm>
          <a:prstGeom prst="rect">
            <a:avLst/>
          </a:prstGeom>
        </p:spPr>
      </p:pic>
      <p:pic>
        <p:nvPicPr>
          <p:cNvPr id="10" name="Picture 9" descr="A picture containing text, electronics&#10;&#10;Description automatically generated">
            <a:extLst>
              <a:ext uri="{FF2B5EF4-FFF2-40B4-BE49-F238E27FC236}">
                <a16:creationId xmlns:a16="http://schemas.microsoft.com/office/drawing/2014/main" id="{A3F6E794-08F4-3146-B9DD-8386C509A1B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677448" y="224231"/>
            <a:ext cx="3730288" cy="1300938"/>
          </a:xfrm>
          <a:prstGeom prst="rect">
            <a:avLst/>
          </a:prstGeom>
        </p:spPr>
      </p:pic>
      <p:graphicFrame>
        <p:nvGraphicFramePr>
          <p:cNvPr id="14" name="TextBox 4">
            <a:extLst>
              <a:ext uri="{FF2B5EF4-FFF2-40B4-BE49-F238E27FC236}">
                <a16:creationId xmlns:a16="http://schemas.microsoft.com/office/drawing/2014/main" id="{EFCF033D-D105-303F-2F3C-949EE4E9E074}"/>
              </a:ext>
            </a:extLst>
          </p:cNvPr>
          <p:cNvGraphicFramePr/>
          <p:nvPr>
            <p:extLst>
              <p:ext uri="{D42A27DB-BD31-4B8C-83A1-F6EECF244321}">
                <p14:modId xmlns:p14="http://schemas.microsoft.com/office/powerpoint/2010/main" val="205728801"/>
              </p:ext>
            </p:extLst>
          </p:nvPr>
        </p:nvGraphicFramePr>
        <p:xfrm>
          <a:off x="5724128" y="1857096"/>
          <a:ext cx="3108160" cy="424731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5" name="Graphic 4" descr="Shield Tick with solid fill">
            <a:extLst>
              <a:ext uri="{FF2B5EF4-FFF2-40B4-BE49-F238E27FC236}">
                <a16:creationId xmlns:a16="http://schemas.microsoft.com/office/drawing/2014/main" id="{4325E8DF-36C1-2259-09B8-496A9471D74C}"/>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7380312" y="203222"/>
            <a:ext cx="1300938" cy="1300938"/>
          </a:xfrm>
          <a:prstGeom prst="rect">
            <a:avLst/>
          </a:prstGeom>
        </p:spPr>
      </p:pic>
    </p:spTree>
    <p:extLst>
      <p:ext uri="{BB962C8B-B14F-4D97-AF65-F5344CB8AC3E}">
        <p14:creationId xmlns:p14="http://schemas.microsoft.com/office/powerpoint/2010/main" val="41461872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D3A2E14-4382-AB09-580A-80C156F466F1}"/>
              </a:ext>
            </a:extLst>
          </p:cNvPr>
          <p:cNvSpPr txBox="1"/>
          <p:nvPr/>
        </p:nvSpPr>
        <p:spPr>
          <a:xfrm>
            <a:off x="1115617" y="260648"/>
            <a:ext cx="7704856" cy="830997"/>
          </a:xfrm>
          <a:prstGeom prst="rect">
            <a:avLst/>
          </a:prstGeom>
          <a:noFill/>
        </p:spPr>
        <p:txBody>
          <a:bodyPr wrap="square" rtlCol="0">
            <a:spAutoFit/>
          </a:bodyPr>
          <a:lstStyle/>
          <a:p>
            <a:r>
              <a:rPr lang="en-GB" sz="4800" dirty="0"/>
              <a:t>Test your understanding!</a:t>
            </a:r>
            <a:endParaRPr lang="en-GB" sz="1600" dirty="0"/>
          </a:p>
        </p:txBody>
      </p:sp>
      <p:pic>
        <p:nvPicPr>
          <p:cNvPr id="4" name="Picture 3">
            <a:extLst>
              <a:ext uri="{FF2B5EF4-FFF2-40B4-BE49-F238E27FC236}">
                <a16:creationId xmlns:a16="http://schemas.microsoft.com/office/drawing/2014/main" id="{DEEFF270-2465-D738-60B6-74BFE0C75EE2}"/>
              </a:ext>
            </a:extLst>
          </p:cNvPr>
          <p:cNvPicPr>
            <a:picLocks noChangeAspect="1"/>
          </p:cNvPicPr>
          <p:nvPr/>
        </p:nvPicPr>
        <p:blipFill>
          <a:blip r:embed="rId3"/>
          <a:stretch>
            <a:fillRect/>
          </a:stretch>
        </p:blipFill>
        <p:spPr>
          <a:xfrm>
            <a:off x="273910" y="1156794"/>
            <a:ext cx="8596180" cy="4544412"/>
          </a:xfrm>
          <a:prstGeom prst="rect">
            <a:avLst/>
          </a:prstGeom>
        </p:spPr>
      </p:pic>
      <p:pic>
        <p:nvPicPr>
          <p:cNvPr id="2" name="Picture 1">
            <a:extLst>
              <a:ext uri="{FF2B5EF4-FFF2-40B4-BE49-F238E27FC236}">
                <a16:creationId xmlns:a16="http://schemas.microsoft.com/office/drawing/2014/main" id="{CF4E708D-A7CF-C38B-9A00-37CABAE7EF3B}"/>
              </a:ext>
            </a:extLst>
          </p:cNvPr>
          <p:cNvPicPr>
            <a:picLocks noChangeAspect="1"/>
          </p:cNvPicPr>
          <p:nvPr/>
        </p:nvPicPr>
        <p:blipFill>
          <a:blip r:embed="rId4"/>
          <a:stretch>
            <a:fillRect/>
          </a:stretch>
        </p:blipFill>
        <p:spPr>
          <a:xfrm>
            <a:off x="1115616" y="836711"/>
            <a:ext cx="2088231" cy="2024199"/>
          </a:xfrm>
          <a:prstGeom prst="rect">
            <a:avLst/>
          </a:prstGeom>
        </p:spPr>
      </p:pic>
    </p:spTree>
    <p:extLst>
      <p:ext uri="{BB962C8B-B14F-4D97-AF65-F5344CB8AC3E}">
        <p14:creationId xmlns:p14="http://schemas.microsoft.com/office/powerpoint/2010/main" val="171597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9F47D-39EC-4AFD-8335-A7524D09D433}"/>
              </a:ext>
            </a:extLst>
          </p:cNvPr>
          <p:cNvSpPr>
            <a:spLocks noGrp="1"/>
          </p:cNvSpPr>
          <p:nvPr>
            <p:ph type="title"/>
          </p:nvPr>
        </p:nvSpPr>
        <p:spPr>
          <a:xfrm>
            <a:off x="457200" y="116632"/>
            <a:ext cx="8229600" cy="1143000"/>
          </a:xfrm>
        </p:spPr>
        <p:txBody>
          <a:bodyPr>
            <a:normAutofit fontScale="90000"/>
          </a:bodyPr>
          <a:lstStyle/>
          <a:p>
            <a:r>
              <a:rPr lang="en-GB" b="1" dirty="0"/>
              <a:t>Please review the Module Handbook</a:t>
            </a:r>
          </a:p>
        </p:txBody>
      </p:sp>
      <p:sp>
        <p:nvSpPr>
          <p:cNvPr id="8" name="TextBox 7">
            <a:extLst>
              <a:ext uri="{FF2B5EF4-FFF2-40B4-BE49-F238E27FC236}">
                <a16:creationId xmlns:a16="http://schemas.microsoft.com/office/drawing/2014/main" id="{0520BABA-7ACF-4140-9003-B7B301C0CD76}"/>
              </a:ext>
            </a:extLst>
          </p:cNvPr>
          <p:cNvSpPr txBox="1"/>
          <p:nvPr/>
        </p:nvSpPr>
        <p:spPr>
          <a:xfrm>
            <a:off x="5038044" y="2348880"/>
            <a:ext cx="3547381" cy="1077218"/>
          </a:xfrm>
          <a:prstGeom prst="rect">
            <a:avLst/>
          </a:prstGeom>
          <a:noFill/>
        </p:spPr>
        <p:txBody>
          <a:bodyPr wrap="none" rtlCol="0">
            <a:spAutoFit/>
          </a:bodyPr>
          <a:lstStyle/>
          <a:p>
            <a:r>
              <a:rPr lang="en-GB" sz="3200" dirty="0"/>
              <a:t>You can find this on:</a:t>
            </a:r>
          </a:p>
          <a:p>
            <a:r>
              <a:rPr lang="en-GB" sz="3200" b="1" dirty="0"/>
              <a:t>Moodle</a:t>
            </a:r>
          </a:p>
        </p:txBody>
      </p:sp>
      <p:pic>
        <p:nvPicPr>
          <p:cNvPr id="5" name="Picture 4">
            <a:extLst>
              <a:ext uri="{FF2B5EF4-FFF2-40B4-BE49-F238E27FC236}">
                <a16:creationId xmlns:a16="http://schemas.microsoft.com/office/drawing/2014/main" id="{15385E2C-5A39-F553-4C4E-8ED4D95BEE0A}"/>
              </a:ext>
            </a:extLst>
          </p:cNvPr>
          <p:cNvPicPr>
            <a:picLocks noChangeAspect="1"/>
          </p:cNvPicPr>
          <p:nvPr/>
        </p:nvPicPr>
        <p:blipFill>
          <a:blip r:embed="rId3"/>
          <a:stretch>
            <a:fillRect/>
          </a:stretch>
        </p:blipFill>
        <p:spPr>
          <a:xfrm>
            <a:off x="770995" y="980728"/>
            <a:ext cx="3801005" cy="455358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9090096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91F27-5BC7-0B43-A111-CC7BAA8D7581}"/>
              </a:ext>
            </a:extLst>
          </p:cNvPr>
          <p:cNvSpPr txBox="1"/>
          <p:nvPr/>
        </p:nvSpPr>
        <p:spPr>
          <a:xfrm>
            <a:off x="298696" y="4190206"/>
            <a:ext cx="1784357" cy="1200329"/>
          </a:xfrm>
          <a:prstGeom prst="rect">
            <a:avLst/>
          </a:prstGeom>
          <a:noFill/>
        </p:spPr>
        <p:txBody>
          <a:bodyPr wrap="square" rtlCol="0">
            <a:spAutoFit/>
          </a:bodyPr>
          <a:lstStyle/>
          <a:p>
            <a:r>
              <a:rPr lang="en-GB" sz="2400" b="1" dirty="0">
                <a:solidFill>
                  <a:schemeClr val="bg1"/>
                </a:solidFill>
              </a:rPr>
              <a:t>Friday 10</a:t>
            </a:r>
            <a:r>
              <a:rPr lang="en-GB" sz="2400" b="1" baseline="30000" dirty="0">
                <a:solidFill>
                  <a:schemeClr val="bg1"/>
                </a:solidFill>
              </a:rPr>
              <a:t>th</a:t>
            </a:r>
            <a:r>
              <a:rPr lang="en-GB" sz="2400" b="1" dirty="0">
                <a:solidFill>
                  <a:schemeClr val="bg1"/>
                </a:solidFill>
              </a:rPr>
              <a:t> March</a:t>
            </a:r>
          </a:p>
          <a:p>
            <a:r>
              <a:rPr lang="en-GB" sz="2400" b="1" dirty="0">
                <a:solidFill>
                  <a:schemeClr val="bg1"/>
                </a:solidFill>
              </a:rPr>
              <a:t>23H55</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0703" y="3518012"/>
            <a:ext cx="1887698" cy="707886"/>
          </a:xfrm>
          <a:prstGeom prst="rect">
            <a:avLst/>
          </a:prstGeom>
        </p:spPr>
      </p:pic>
      <p:sp>
        <p:nvSpPr>
          <p:cNvPr id="8" name="TextBox 7">
            <a:extLst>
              <a:ext uri="{FF2B5EF4-FFF2-40B4-BE49-F238E27FC236}">
                <a16:creationId xmlns:a16="http://schemas.microsoft.com/office/drawing/2014/main" id="{260FCD3B-DF90-4A91-0532-812F6CC6E5FF}"/>
              </a:ext>
            </a:extLst>
          </p:cNvPr>
          <p:cNvSpPr txBox="1"/>
          <p:nvPr/>
        </p:nvSpPr>
        <p:spPr>
          <a:xfrm>
            <a:off x="3124200" y="1024127"/>
            <a:ext cx="6019800" cy="3354765"/>
          </a:xfrm>
          <a:prstGeom prst="rect">
            <a:avLst/>
          </a:prstGeom>
          <a:noFill/>
        </p:spPr>
        <p:txBody>
          <a:bodyPr wrap="square">
            <a:spAutoFit/>
          </a:bodyPr>
          <a:lstStyle/>
          <a:p>
            <a:pPr algn="just"/>
            <a:r>
              <a:rPr lang="en-US" sz="2000" b="1" dirty="0">
                <a:effectLst/>
                <a:latin typeface="Carlito"/>
                <a:ea typeface="Carlito"/>
                <a:cs typeface="Carlito"/>
              </a:rPr>
              <a:t>Student Journal (Learning Log) 750 words (+/- 10%) </a:t>
            </a:r>
            <a:endParaRPr lang="en-GB" sz="1800" dirty="0">
              <a:effectLst/>
              <a:latin typeface="Carlito"/>
              <a:ea typeface="Carlito"/>
              <a:cs typeface="Carlito"/>
            </a:endParaRPr>
          </a:p>
          <a:p>
            <a:pPr algn="just"/>
            <a:r>
              <a:rPr lang="en-US" sz="1800" b="1" dirty="0">
                <a:effectLst/>
                <a:latin typeface="Carlito"/>
                <a:ea typeface="Carlito"/>
                <a:cs typeface="Carlito"/>
              </a:rPr>
              <a:t> </a:t>
            </a:r>
            <a:endParaRPr lang="en-GB" sz="1800" dirty="0">
              <a:effectLst/>
              <a:latin typeface="Carlito"/>
              <a:ea typeface="Carlito"/>
              <a:cs typeface="Carlito"/>
            </a:endParaRPr>
          </a:p>
          <a:p>
            <a:pPr algn="just"/>
            <a:r>
              <a:rPr lang="en-US" sz="1800" dirty="0">
                <a:effectLst/>
                <a:latin typeface="Carlito"/>
                <a:ea typeface="Carlito"/>
                <a:cs typeface="Carlito"/>
              </a:rPr>
              <a:t> Answer the following question: </a:t>
            </a:r>
          </a:p>
          <a:p>
            <a:pPr algn="just"/>
            <a:endParaRPr lang="en-GB" sz="1800" dirty="0">
              <a:effectLst/>
              <a:latin typeface="Carlito"/>
              <a:ea typeface="Carlito"/>
              <a:cs typeface="Carlito"/>
            </a:endParaRPr>
          </a:p>
          <a:p>
            <a:pPr algn="just"/>
            <a:r>
              <a:rPr lang="en-US" sz="4000" b="1" i="1" dirty="0">
                <a:solidFill>
                  <a:srgbClr val="000000"/>
                </a:solidFill>
                <a:effectLst/>
                <a:latin typeface="Carlito"/>
                <a:ea typeface="Times New Roman" panose="02020603050405020304" pitchFamily="18" charset="0"/>
                <a:cs typeface="Carlito"/>
              </a:rPr>
              <a:t>What are the key skills required when working in the housekeeping team?</a:t>
            </a:r>
            <a:endParaRPr lang="en-GB" sz="4000" dirty="0">
              <a:effectLst/>
              <a:latin typeface="Carlito"/>
              <a:ea typeface="Carlito"/>
              <a:cs typeface="Carlito"/>
            </a:endParaRPr>
          </a:p>
          <a:p>
            <a:pPr algn="just"/>
            <a:r>
              <a:rPr lang="en-US" sz="1800" dirty="0">
                <a:effectLst/>
                <a:latin typeface="Carlito"/>
                <a:ea typeface="Carlito"/>
                <a:cs typeface="Carlito"/>
              </a:rPr>
              <a:t> </a:t>
            </a:r>
            <a:endParaRPr lang="en-GB" sz="1800" dirty="0">
              <a:effectLst/>
              <a:latin typeface="Carlito"/>
              <a:ea typeface="Carlito"/>
              <a:cs typeface="Carlito"/>
            </a:endParaRPr>
          </a:p>
        </p:txBody>
      </p:sp>
      <p:sp>
        <p:nvSpPr>
          <p:cNvPr id="9" name="TextBox 8">
            <a:extLst>
              <a:ext uri="{FF2B5EF4-FFF2-40B4-BE49-F238E27FC236}">
                <a16:creationId xmlns:a16="http://schemas.microsoft.com/office/drawing/2014/main" id="{5BA425FF-F8C4-0FA4-D2B9-5CC59B66D66A}"/>
              </a:ext>
            </a:extLst>
          </p:cNvPr>
          <p:cNvSpPr txBox="1"/>
          <p:nvPr/>
        </p:nvSpPr>
        <p:spPr>
          <a:xfrm>
            <a:off x="3448050" y="266700"/>
            <a:ext cx="5372100" cy="584775"/>
          </a:xfrm>
          <a:prstGeom prst="rect">
            <a:avLst/>
          </a:prstGeom>
          <a:noFill/>
        </p:spPr>
        <p:txBody>
          <a:bodyPr wrap="square" rtlCol="0">
            <a:spAutoFit/>
          </a:bodyPr>
          <a:lstStyle/>
          <a:p>
            <a:r>
              <a:rPr lang="en-GB" sz="3200" b="1" dirty="0"/>
              <a:t>Component One </a:t>
            </a:r>
            <a:endParaRPr lang="en-GB" b="1" dirty="0"/>
          </a:p>
        </p:txBody>
      </p:sp>
      <p:sp>
        <p:nvSpPr>
          <p:cNvPr id="15" name="TextBox 14">
            <a:extLst>
              <a:ext uri="{FF2B5EF4-FFF2-40B4-BE49-F238E27FC236}">
                <a16:creationId xmlns:a16="http://schemas.microsoft.com/office/drawing/2014/main" id="{52DEDCA3-9020-DCA4-7644-D2FB110D7B1D}"/>
              </a:ext>
            </a:extLst>
          </p:cNvPr>
          <p:cNvSpPr txBox="1"/>
          <p:nvPr/>
        </p:nvSpPr>
        <p:spPr>
          <a:xfrm>
            <a:off x="3124200" y="4563557"/>
            <a:ext cx="5439314" cy="1754326"/>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Carlito"/>
                <a:ea typeface="Carlito"/>
                <a:cs typeface="Carlito"/>
              </a:rPr>
              <a:t>You must include </a:t>
            </a:r>
            <a:r>
              <a:rPr lang="en-US" sz="1800" b="1" dirty="0">
                <a:effectLst/>
                <a:latin typeface="Calibri" panose="020F0502020204030204" pitchFamily="34" charset="0"/>
                <a:ea typeface="Carlito"/>
                <a:cs typeface="Carlito"/>
              </a:rPr>
              <a:t>personal reflections </a:t>
            </a:r>
            <a:r>
              <a:rPr lang="en-US" sz="1800" dirty="0">
                <a:effectLst/>
                <a:latin typeface="Calibri" panose="020F0502020204030204" pitchFamily="34" charset="0"/>
                <a:ea typeface="Carlito"/>
                <a:cs typeface="Carlito"/>
              </a:rPr>
              <a:t>and link your work to </a:t>
            </a:r>
            <a:r>
              <a:rPr lang="en-US" sz="1800" b="1" dirty="0">
                <a:effectLst/>
                <a:latin typeface="Calibri" panose="020F0502020204030204" pitchFamily="34" charset="0"/>
                <a:ea typeface="Carlito"/>
                <a:cs typeface="Carlito"/>
              </a:rPr>
              <a:t>industry examples and where applicable experience</a:t>
            </a:r>
            <a:r>
              <a:rPr lang="en-US" sz="1800" dirty="0">
                <a:effectLst/>
                <a:latin typeface="Calibri" panose="020F0502020204030204" pitchFamily="34" charset="0"/>
                <a:ea typeface="Carlito"/>
                <a:cs typeface="Carlito"/>
              </a:rPr>
              <a:t>. </a:t>
            </a:r>
          </a:p>
          <a:p>
            <a:pPr marL="285750" indent="-285750" algn="just">
              <a:buFont typeface="Arial" panose="020B0604020202020204" pitchFamily="34" charset="0"/>
              <a:buChar char="•"/>
            </a:pPr>
            <a:r>
              <a:rPr lang="en-US" sz="1800" dirty="0">
                <a:effectLst/>
                <a:latin typeface="Calibri" panose="020F0502020204030204" pitchFamily="34" charset="0"/>
                <a:ea typeface="Carlito"/>
                <a:cs typeface="Carlito"/>
              </a:rPr>
              <a:t>Describe how you</a:t>
            </a:r>
            <a:r>
              <a:rPr lang="en-US" sz="1800" spc="-1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will</a:t>
            </a:r>
            <a:r>
              <a:rPr lang="en-US" sz="1800" spc="-2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be</a:t>
            </a:r>
            <a:r>
              <a:rPr lang="en-US" sz="1800" spc="-1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able</a:t>
            </a:r>
            <a:r>
              <a:rPr lang="en-US" sz="1800" spc="-2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to</a:t>
            </a:r>
            <a:r>
              <a:rPr lang="en-US" sz="1800" spc="-1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apply</a:t>
            </a:r>
            <a:r>
              <a:rPr lang="en-US" sz="1800" spc="-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the</a:t>
            </a:r>
            <a:r>
              <a:rPr lang="en-US" sz="1800" spc="-20" dirty="0">
                <a:effectLst/>
                <a:latin typeface="Calibri" panose="020F0502020204030204" pitchFamily="34" charset="0"/>
                <a:ea typeface="Carlito"/>
                <a:cs typeface="Carlito"/>
              </a:rPr>
              <a:t>oretical </a:t>
            </a:r>
            <a:r>
              <a:rPr lang="en-US" sz="1800" dirty="0">
                <a:effectLst/>
                <a:latin typeface="Calibri" panose="020F0502020204030204" pitchFamily="34" charset="0"/>
                <a:ea typeface="Carlito"/>
                <a:cs typeface="Carlito"/>
              </a:rPr>
              <a:t>knowledge</a:t>
            </a:r>
            <a:r>
              <a:rPr lang="en-US" sz="1800" spc="-1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whilst</a:t>
            </a:r>
            <a:r>
              <a:rPr lang="en-US" sz="1800" spc="-5"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working</a:t>
            </a:r>
            <a:r>
              <a:rPr lang="en-US" sz="1800" spc="-2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in</a:t>
            </a:r>
            <a:r>
              <a:rPr lang="en-US" sz="1800" spc="-2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industry.</a:t>
            </a:r>
            <a:r>
              <a:rPr lang="en-US" sz="1800" spc="-3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Discuss why the topic is important in the hospitality</a:t>
            </a:r>
            <a:r>
              <a:rPr lang="en-US" sz="1800" spc="-30" dirty="0">
                <a:effectLst/>
                <a:latin typeface="Calibri" panose="020F0502020204030204" pitchFamily="34" charset="0"/>
                <a:ea typeface="Carlito"/>
                <a:cs typeface="Carlito"/>
              </a:rPr>
              <a:t> </a:t>
            </a:r>
            <a:r>
              <a:rPr lang="en-US" sz="1800" dirty="0">
                <a:effectLst/>
                <a:latin typeface="Calibri" panose="020F0502020204030204" pitchFamily="34" charset="0"/>
                <a:ea typeface="Carlito"/>
                <a:cs typeface="Carlito"/>
              </a:rPr>
              <a:t>industry.</a:t>
            </a:r>
            <a:endParaRPr lang="en-GB" sz="1800" dirty="0">
              <a:effectLst/>
              <a:latin typeface="Carlito"/>
              <a:ea typeface="Carlito"/>
              <a:cs typeface="Carlito"/>
            </a:endParaRPr>
          </a:p>
        </p:txBody>
      </p:sp>
      <p:pic>
        <p:nvPicPr>
          <p:cNvPr id="7" name="Picture 6">
            <a:extLst>
              <a:ext uri="{FF2B5EF4-FFF2-40B4-BE49-F238E27FC236}">
                <a16:creationId xmlns:a16="http://schemas.microsoft.com/office/drawing/2014/main" id="{295BE3EB-F5E5-ECD3-AB3D-2ADE25A2132C}"/>
              </a:ext>
            </a:extLst>
          </p:cNvPr>
          <p:cNvPicPr>
            <a:picLocks noChangeAspect="1"/>
          </p:cNvPicPr>
          <p:nvPr/>
        </p:nvPicPr>
        <p:blipFill>
          <a:blip r:embed="rId5"/>
          <a:stretch>
            <a:fillRect/>
          </a:stretch>
        </p:blipFill>
        <p:spPr>
          <a:xfrm>
            <a:off x="64771" y="1024128"/>
            <a:ext cx="2563014" cy="1788862"/>
          </a:xfrm>
          <a:prstGeom prst="rect">
            <a:avLst/>
          </a:prstGeom>
        </p:spPr>
      </p:pic>
    </p:spTree>
    <p:extLst>
      <p:ext uri="{BB962C8B-B14F-4D97-AF65-F5344CB8AC3E}">
        <p14:creationId xmlns:p14="http://schemas.microsoft.com/office/powerpoint/2010/main" val="31278852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91F27-5BC7-0B43-A111-CC7BAA8D7581}"/>
              </a:ext>
            </a:extLst>
          </p:cNvPr>
          <p:cNvSpPr txBox="1"/>
          <p:nvPr/>
        </p:nvSpPr>
        <p:spPr>
          <a:xfrm>
            <a:off x="7001749" y="4243526"/>
            <a:ext cx="1784357" cy="1200329"/>
          </a:xfrm>
          <a:prstGeom prst="rect">
            <a:avLst/>
          </a:prstGeom>
          <a:noFill/>
        </p:spPr>
        <p:txBody>
          <a:bodyPr wrap="square" rtlCol="0">
            <a:spAutoFit/>
          </a:bodyPr>
          <a:lstStyle/>
          <a:p>
            <a:r>
              <a:rPr lang="en-GB" sz="2400" b="1" dirty="0">
                <a:solidFill>
                  <a:schemeClr val="bg1"/>
                </a:solidFill>
              </a:rPr>
              <a:t>Friday 10</a:t>
            </a:r>
            <a:r>
              <a:rPr lang="en-GB" sz="2400" b="1" baseline="30000" dirty="0">
                <a:solidFill>
                  <a:schemeClr val="bg1"/>
                </a:solidFill>
              </a:rPr>
              <a:t>th</a:t>
            </a:r>
            <a:r>
              <a:rPr lang="en-GB" sz="2400" b="1" dirty="0">
                <a:solidFill>
                  <a:schemeClr val="bg1"/>
                </a:solidFill>
              </a:rPr>
              <a:t> March</a:t>
            </a:r>
          </a:p>
          <a:p>
            <a:r>
              <a:rPr lang="en-GB" sz="2400" b="1" dirty="0">
                <a:solidFill>
                  <a:schemeClr val="bg1"/>
                </a:solidFill>
              </a:rPr>
              <a:t>23H55</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01749" y="3482320"/>
            <a:ext cx="1887698" cy="707886"/>
          </a:xfrm>
          <a:prstGeom prst="rect">
            <a:avLst/>
          </a:prstGeom>
        </p:spPr>
      </p:pic>
      <p:sp>
        <p:nvSpPr>
          <p:cNvPr id="9" name="TextBox 8">
            <a:extLst>
              <a:ext uri="{FF2B5EF4-FFF2-40B4-BE49-F238E27FC236}">
                <a16:creationId xmlns:a16="http://schemas.microsoft.com/office/drawing/2014/main" id="{B36F41A2-AF36-6E46-EC4E-D965763872BE}"/>
              </a:ext>
            </a:extLst>
          </p:cNvPr>
          <p:cNvSpPr txBox="1"/>
          <p:nvPr/>
        </p:nvSpPr>
        <p:spPr>
          <a:xfrm>
            <a:off x="495300" y="542772"/>
            <a:ext cx="5372100" cy="584775"/>
          </a:xfrm>
          <a:prstGeom prst="rect">
            <a:avLst/>
          </a:prstGeom>
          <a:noFill/>
        </p:spPr>
        <p:txBody>
          <a:bodyPr wrap="square" rtlCol="0">
            <a:spAutoFit/>
          </a:bodyPr>
          <a:lstStyle/>
          <a:p>
            <a:r>
              <a:rPr lang="en-GB" sz="3200" b="1" dirty="0"/>
              <a:t>Component Two</a:t>
            </a:r>
            <a:endParaRPr lang="en-GB" b="1" dirty="0"/>
          </a:p>
        </p:txBody>
      </p:sp>
      <p:sp>
        <p:nvSpPr>
          <p:cNvPr id="14" name="TextBox 13">
            <a:extLst>
              <a:ext uri="{FF2B5EF4-FFF2-40B4-BE49-F238E27FC236}">
                <a16:creationId xmlns:a16="http://schemas.microsoft.com/office/drawing/2014/main" id="{CF40E9AD-6733-5C55-3A90-BA8514CA8C2B}"/>
              </a:ext>
            </a:extLst>
          </p:cNvPr>
          <p:cNvSpPr txBox="1"/>
          <p:nvPr/>
        </p:nvSpPr>
        <p:spPr>
          <a:xfrm>
            <a:off x="198261" y="1128659"/>
            <a:ext cx="5966178" cy="3416320"/>
          </a:xfrm>
          <a:prstGeom prst="rect">
            <a:avLst/>
          </a:prstGeom>
          <a:noFill/>
        </p:spPr>
        <p:txBody>
          <a:bodyPr wrap="square">
            <a:spAutoFit/>
          </a:bodyPr>
          <a:lstStyle/>
          <a:p>
            <a:r>
              <a:rPr lang="en-US" sz="1600" b="1" dirty="0">
                <a:solidFill>
                  <a:srgbClr val="000000"/>
                </a:solidFill>
                <a:effectLst/>
                <a:latin typeface="Calibri" panose="020F0502020204030204" pitchFamily="34" charset="0"/>
                <a:ea typeface="Carlito"/>
                <a:cs typeface="Carlito"/>
              </a:rPr>
              <a:t>In this scenario</a:t>
            </a:r>
            <a:r>
              <a:rPr lang="en-US" sz="1600" dirty="0">
                <a:solidFill>
                  <a:srgbClr val="000000"/>
                </a:solidFill>
                <a:effectLst/>
                <a:latin typeface="Calibri" panose="020F0502020204030204" pitchFamily="34" charset="0"/>
                <a:ea typeface="Carlito"/>
                <a:cs typeface="Carlito"/>
              </a:rPr>
              <a:t> </a:t>
            </a:r>
            <a:r>
              <a:rPr lang="en-US" sz="1800" dirty="0">
                <a:solidFill>
                  <a:srgbClr val="000000"/>
                </a:solidFill>
                <a:effectLst/>
                <a:latin typeface="Calibri" panose="020F0502020204030204" pitchFamily="34" charset="0"/>
                <a:ea typeface="Times New Roman" panose="02020603050405020304" pitchFamily="18" charset="0"/>
                <a:cs typeface="Carlito"/>
              </a:rPr>
              <a:t>– </a:t>
            </a:r>
            <a:r>
              <a:rPr lang="en-US" dirty="0"/>
              <a:t>– You have just been promoted to team leader for a floor within the hotel. </a:t>
            </a:r>
          </a:p>
          <a:p>
            <a:endParaRPr lang="en-GB" dirty="0"/>
          </a:p>
          <a:p>
            <a:r>
              <a:rPr lang="en-US" dirty="0"/>
              <a:t>A guest complains that on their arrival, their room had not been properly cleaned. Create an action plan and answer the following questions.</a:t>
            </a:r>
            <a:endParaRPr lang="en-GB" dirty="0"/>
          </a:p>
          <a:p>
            <a:r>
              <a:rPr lang="en-US" sz="1800" dirty="0">
                <a:solidFill>
                  <a:srgbClr val="000000"/>
                </a:solidFill>
                <a:effectLst/>
                <a:latin typeface="Calibri" panose="020F0502020204030204" pitchFamily="34" charset="0"/>
                <a:ea typeface="Times New Roman" panose="02020603050405020304" pitchFamily="18" charset="0"/>
                <a:cs typeface="Carlito"/>
              </a:rPr>
              <a:t> </a:t>
            </a:r>
            <a:endParaRPr lang="en-GB" sz="1600" dirty="0">
              <a:effectLst/>
              <a:latin typeface="Carlito"/>
              <a:ea typeface="Carlito"/>
              <a:cs typeface="Carlito"/>
            </a:endParaRPr>
          </a:p>
          <a:p>
            <a:pPr marL="285750" lvl="0" indent="-285750">
              <a:buFont typeface="Arial" panose="020B0604020202020204" pitchFamily="34" charset="0"/>
              <a:buChar char="•"/>
            </a:pPr>
            <a:r>
              <a:rPr lang="en-US" dirty="0"/>
              <a:t>Why did it happen?</a:t>
            </a:r>
            <a:endParaRPr lang="en-GB" dirty="0"/>
          </a:p>
          <a:p>
            <a:pPr marL="285750" lvl="0" indent="-285750">
              <a:buFont typeface="Arial" panose="020B0604020202020204" pitchFamily="34" charset="0"/>
              <a:buChar char="•"/>
            </a:pPr>
            <a:r>
              <a:rPr lang="en-US" dirty="0"/>
              <a:t>What are you going to do?</a:t>
            </a:r>
            <a:endParaRPr lang="en-GB" dirty="0"/>
          </a:p>
          <a:p>
            <a:pPr marL="285750" lvl="0" indent="-285750">
              <a:buFont typeface="Arial" panose="020B0604020202020204" pitchFamily="34" charset="0"/>
              <a:buChar char="•"/>
            </a:pPr>
            <a:r>
              <a:rPr lang="en-US" dirty="0"/>
              <a:t>How will you prevent this from happening in the future? </a:t>
            </a:r>
            <a:endParaRPr lang="en-GB" dirty="0"/>
          </a:p>
          <a:p>
            <a:pPr marL="285750" lvl="0" indent="-285750">
              <a:buFont typeface="Arial" panose="020B0604020202020204" pitchFamily="34" charset="0"/>
              <a:buChar char="•"/>
            </a:pPr>
            <a:r>
              <a:rPr lang="en-US" dirty="0"/>
              <a:t>What measures would you introduce to improve team effectiveness?</a:t>
            </a:r>
            <a:endParaRPr lang="en-GB" dirty="0"/>
          </a:p>
        </p:txBody>
      </p:sp>
      <p:sp>
        <p:nvSpPr>
          <p:cNvPr id="16" name="TextBox 15">
            <a:extLst>
              <a:ext uri="{FF2B5EF4-FFF2-40B4-BE49-F238E27FC236}">
                <a16:creationId xmlns:a16="http://schemas.microsoft.com/office/drawing/2014/main" id="{6F6C7E1A-A8F1-0E1B-5F2E-3027819D46FB}"/>
              </a:ext>
            </a:extLst>
          </p:cNvPr>
          <p:cNvSpPr txBox="1"/>
          <p:nvPr/>
        </p:nvSpPr>
        <p:spPr>
          <a:xfrm>
            <a:off x="193899" y="4806011"/>
            <a:ext cx="4711484" cy="923330"/>
          </a:xfrm>
          <a:prstGeom prst="rect">
            <a:avLst/>
          </a:prstGeom>
          <a:noFill/>
        </p:spPr>
        <p:txBody>
          <a:bodyPr wrap="square">
            <a:spAutoFit/>
          </a:bodyPr>
          <a:lstStyle/>
          <a:p>
            <a:pPr algn="just"/>
            <a:r>
              <a:rPr lang="en-US" sz="1800" b="1" dirty="0">
                <a:effectLst/>
                <a:latin typeface="Calibri" panose="020F0502020204030204" pitchFamily="34" charset="0"/>
                <a:ea typeface="Carlito"/>
                <a:cs typeface="Carlito"/>
              </a:rPr>
              <a:t>You must </a:t>
            </a:r>
            <a:r>
              <a:rPr lang="en-US" sz="1800" b="1" u="sng" dirty="0">
                <a:effectLst/>
                <a:latin typeface="Calibri" panose="020F0502020204030204" pitchFamily="34" charset="0"/>
                <a:ea typeface="Carlito"/>
                <a:cs typeface="Carlito"/>
              </a:rPr>
              <a:t>use the template provided on Moodle</a:t>
            </a:r>
            <a:r>
              <a:rPr lang="en-US" sz="1800" b="1" dirty="0">
                <a:effectLst/>
                <a:latin typeface="Calibri" panose="020F0502020204030204" pitchFamily="34" charset="0"/>
                <a:ea typeface="Carlito"/>
                <a:cs typeface="Carlito"/>
              </a:rPr>
              <a:t>, </a:t>
            </a:r>
            <a:r>
              <a:rPr lang="en-US" sz="1800" b="1" dirty="0">
                <a:solidFill>
                  <a:srgbClr val="000000"/>
                </a:solidFill>
                <a:effectLst/>
                <a:latin typeface="Calibri" panose="020F0502020204030204" pitchFamily="34" charset="0"/>
                <a:ea typeface="Carlito"/>
                <a:cs typeface="Carlito"/>
              </a:rPr>
              <a:t>ensure that this component is </a:t>
            </a:r>
            <a:r>
              <a:rPr lang="en-US" sz="1800" b="1" dirty="0">
                <a:solidFill>
                  <a:srgbClr val="000000"/>
                </a:solidFill>
                <a:effectLst/>
                <a:latin typeface="Calibri" panose="020F0502020204030204" pitchFamily="34" charset="0"/>
                <a:ea typeface="Times New Roman" panose="02020603050405020304" pitchFamily="18" charset="0"/>
                <a:cs typeface="Carlito"/>
              </a:rPr>
              <a:t>written in action plan format.</a:t>
            </a:r>
            <a:endParaRPr lang="en-GB" sz="1600" dirty="0">
              <a:effectLst/>
              <a:latin typeface="Carlito"/>
              <a:ea typeface="Carlito"/>
              <a:cs typeface="Carlito"/>
            </a:endParaRPr>
          </a:p>
        </p:txBody>
      </p:sp>
      <p:pic>
        <p:nvPicPr>
          <p:cNvPr id="5" name="Picture 4">
            <a:extLst>
              <a:ext uri="{FF2B5EF4-FFF2-40B4-BE49-F238E27FC236}">
                <a16:creationId xmlns:a16="http://schemas.microsoft.com/office/drawing/2014/main" id="{A1A0FE4E-3870-F4EE-1B3E-EC19875DE1A0}"/>
              </a:ext>
            </a:extLst>
          </p:cNvPr>
          <p:cNvPicPr>
            <a:picLocks noChangeAspect="1"/>
          </p:cNvPicPr>
          <p:nvPr/>
        </p:nvPicPr>
        <p:blipFill>
          <a:blip r:embed="rId5"/>
          <a:stretch>
            <a:fillRect/>
          </a:stretch>
        </p:blipFill>
        <p:spPr>
          <a:xfrm>
            <a:off x="6951827" y="1472540"/>
            <a:ext cx="2151238" cy="1524412"/>
          </a:xfrm>
          <a:prstGeom prst="rect">
            <a:avLst/>
          </a:prstGeom>
        </p:spPr>
      </p:pic>
    </p:spTree>
    <p:extLst>
      <p:ext uri="{BB962C8B-B14F-4D97-AF65-F5344CB8AC3E}">
        <p14:creationId xmlns:p14="http://schemas.microsoft.com/office/powerpoint/2010/main" val="1889252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91F27-5BC7-0B43-A111-CC7BAA8D7581}"/>
              </a:ext>
            </a:extLst>
          </p:cNvPr>
          <p:cNvSpPr txBox="1"/>
          <p:nvPr/>
        </p:nvSpPr>
        <p:spPr>
          <a:xfrm>
            <a:off x="298696" y="4190206"/>
            <a:ext cx="1784357" cy="1200329"/>
          </a:xfrm>
          <a:prstGeom prst="rect">
            <a:avLst/>
          </a:prstGeom>
          <a:noFill/>
        </p:spPr>
        <p:txBody>
          <a:bodyPr wrap="square" rtlCol="0">
            <a:spAutoFit/>
          </a:bodyPr>
          <a:lstStyle/>
          <a:p>
            <a:r>
              <a:rPr lang="en-GB" sz="2400" b="1" dirty="0">
                <a:solidFill>
                  <a:schemeClr val="bg1"/>
                </a:solidFill>
              </a:rPr>
              <a:t>Friday 10</a:t>
            </a:r>
            <a:r>
              <a:rPr lang="en-GB" sz="2400" b="1" baseline="30000" dirty="0">
                <a:solidFill>
                  <a:schemeClr val="bg1"/>
                </a:solidFill>
              </a:rPr>
              <a:t>th</a:t>
            </a:r>
            <a:r>
              <a:rPr lang="en-GB" sz="2400" b="1" dirty="0">
                <a:solidFill>
                  <a:schemeClr val="bg1"/>
                </a:solidFill>
              </a:rPr>
              <a:t> March</a:t>
            </a:r>
          </a:p>
          <a:p>
            <a:r>
              <a:rPr lang="en-GB" sz="2400" b="1" dirty="0">
                <a:solidFill>
                  <a:schemeClr val="bg1"/>
                </a:solidFill>
              </a:rPr>
              <a:t>23H55</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0703" y="3518012"/>
            <a:ext cx="1887698" cy="707886"/>
          </a:xfrm>
          <a:prstGeom prst="rect">
            <a:avLst/>
          </a:prstGeom>
        </p:spPr>
      </p:pic>
      <p:sp>
        <p:nvSpPr>
          <p:cNvPr id="9" name="TextBox 8">
            <a:extLst>
              <a:ext uri="{FF2B5EF4-FFF2-40B4-BE49-F238E27FC236}">
                <a16:creationId xmlns:a16="http://schemas.microsoft.com/office/drawing/2014/main" id="{5BA425FF-F8C4-0FA4-D2B9-5CC59B66D66A}"/>
              </a:ext>
            </a:extLst>
          </p:cNvPr>
          <p:cNvSpPr txBox="1"/>
          <p:nvPr/>
        </p:nvSpPr>
        <p:spPr>
          <a:xfrm>
            <a:off x="3448050" y="266700"/>
            <a:ext cx="5372100" cy="584775"/>
          </a:xfrm>
          <a:prstGeom prst="rect">
            <a:avLst/>
          </a:prstGeom>
          <a:noFill/>
        </p:spPr>
        <p:txBody>
          <a:bodyPr wrap="square" rtlCol="0">
            <a:spAutoFit/>
          </a:bodyPr>
          <a:lstStyle/>
          <a:p>
            <a:r>
              <a:rPr lang="en-GB" sz="3200" b="1" dirty="0"/>
              <a:t>Component Three </a:t>
            </a:r>
            <a:endParaRPr lang="en-GB" b="1" dirty="0"/>
          </a:p>
        </p:txBody>
      </p:sp>
      <p:sp>
        <p:nvSpPr>
          <p:cNvPr id="11" name="TextBox 10">
            <a:extLst>
              <a:ext uri="{FF2B5EF4-FFF2-40B4-BE49-F238E27FC236}">
                <a16:creationId xmlns:a16="http://schemas.microsoft.com/office/drawing/2014/main" id="{5CBEA6D8-CACE-6A8A-9400-78C3B9149702}"/>
              </a:ext>
            </a:extLst>
          </p:cNvPr>
          <p:cNvSpPr txBox="1"/>
          <p:nvPr/>
        </p:nvSpPr>
        <p:spPr>
          <a:xfrm>
            <a:off x="3068664" y="825816"/>
            <a:ext cx="5751486" cy="5601533"/>
          </a:xfrm>
          <a:prstGeom prst="rect">
            <a:avLst/>
          </a:prstGeom>
          <a:noFill/>
        </p:spPr>
        <p:txBody>
          <a:bodyPr wrap="square">
            <a:spAutoFit/>
          </a:bodyPr>
          <a:lstStyle/>
          <a:p>
            <a:r>
              <a:rPr lang="en-US" dirty="0"/>
              <a:t>Your task is to create and prepare a </a:t>
            </a:r>
            <a:r>
              <a:rPr lang="en-US" b="1" dirty="0"/>
              <a:t>presentation </a:t>
            </a:r>
            <a:r>
              <a:rPr lang="en-US" dirty="0"/>
              <a:t>following the detailed scenario provided below. </a:t>
            </a:r>
          </a:p>
          <a:p>
            <a:endParaRPr lang="en-US" dirty="0"/>
          </a:p>
          <a:p>
            <a:pPr marL="285750" indent="-285750">
              <a:buFont typeface="Arial" panose="020B0604020202020204" pitchFamily="34" charset="0"/>
              <a:buChar char="•"/>
            </a:pPr>
            <a:r>
              <a:rPr lang="en-US" dirty="0"/>
              <a:t>Assemble a </a:t>
            </a:r>
            <a:r>
              <a:rPr lang="en-US" b="1" dirty="0"/>
              <a:t>10 slide presentation </a:t>
            </a:r>
            <a:r>
              <a:rPr lang="en-US" dirty="0"/>
              <a:t>that would take 10 minutes to present for your team. </a:t>
            </a:r>
          </a:p>
          <a:p>
            <a:pPr marL="285750" indent="-285750">
              <a:buFont typeface="Arial" panose="020B0604020202020204" pitchFamily="34" charset="0"/>
              <a:buChar char="•"/>
            </a:pPr>
            <a:r>
              <a:rPr lang="en-US" dirty="0"/>
              <a:t>You must write your </a:t>
            </a:r>
            <a:r>
              <a:rPr lang="en-US" b="1" dirty="0"/>
              <a:t>training notes </a:t>
            </a:r>
            <a:r>
              <a:rPr lang="en-US" dirty="0"/>
              <a:t>at the bottom of each slide and consider what you want them to learn from them </a:t>
            </a:r>
            <a:r>
              <a:rPr lang="en-US" b="1" dirty="0"/>
              <a:t>- the learning outcomes- and how this will be assessed. </a:t>
            </a:r>
            <a:endParaRPr lang="en-GB" b="1" dirty="0"/>
          </a:p>
          <a:p>
            <a:pPr marL="285750" lvl="0" indent="-285750">
              <a:buFont typeface="Arial" panose="020B0604020202020204" pitchFamily="34" charset="0"/>
              <a:buChar char="•"/>
            </a:pPr>
            <a:r>
              <a:rPr lang="en-US" dirty="0"/>
              <a:t>You must link an </a:t>
            </a:r>
            <a:r>
              <a:rPr lang="en-US" b="1" dirty="0"/>
              <a:t>employee engagement model</a:t>
            </a:r>
            <a:r>
              <a:rPr lang="en-US" dirty="0"/>
              <a:t> to a best practice industry example. This would ultimately give the team a framework of which to follow.</a:t>
            </a:r>
            <a:endParaRPr lang="en-GB" dirty="0"/>
          </a:p>
          <a:p>
            <a:pPr marL="285750" lvl="0" indent="-285750">
              <a:buFont typeface="Arial" panose="020B0604020202020204" pitchFamily="34" charset="0"/>
              <a:buChar char="•"/>
            </a:pPr>
            <a:r>
              <a:rPr lang="en-US" dirty="0"/>
              <a:t>This presentation </a:t>
            </a:r>
            <a:r>
              <a:rPr lang="en-US" b="1" dirty="0"/>
              <a:t>will not be presented by you </a:t>
            </a:r>
            <a:r>
              <a:rPr lang="en-US" dirty="0"/>
              <a:t>for assessment so it is essential that you provide supporting notes on how this will be delivered- what will you say?</a:t>
            </a:r>
            <a:endParaRPr lang="en-GB" dirty="0"/>
          </a:p>
          <a:p>
            <a:pPr algn="just">
              <a:spcBef>
                <a:spcPts val="10"/>
              </a:spcBef>
            </a:pPr>
            <a:endParaRPr lang="en-GB" sz="2800" dirty="0">
              <a:effectLst/>
              <a:latin typeface="Carlito"/>
              <a:ea typeface="Carlito"/>
              <a:cs typeface="Carlito"/>
            </a:endParaRPr>
          </a:p>
          <a:p>
            <a:pPr algn="just">
              <a:spcBef>
                <a:spcPts val="20"/>
              </a:spcBef>
            </a:pPr>
            <a:r>
              <a:rPr lang="en-US" sz="2000" dirty="0">
                <a:effectLst/>
                <a:latin typeface="Calibri" panose="020F0502020204030204" pitchFamily="34" charset="0"/>
                <a:ea typeface="Carlito"/>
                <a:cs typeface="Carlito"/>
              </a:rPr>
              <a:t> </a:t>
            </a:r>
            <a:r>
              <a:rPr lang="en-US" sz="2000" b="1" dirty="0">
                <a:effectLst/>
                <a:latin typeface="Calibri" panose="020F0502020204030204" pitchFamily="34" charset="0"/>
                <a:ea typeface="Carlito"/>
                <a:cs typeface="Carlito"/>
              </a:rPr>
              <a:t>A</a:t>
            </a:r>
            <a:r>
              <a:rPr lang="en-US" sz="2000" b="1" dirty="0"/>
              <a:t> presentation slide template for Hotel Trinity to be provided</a:t>
            </a:r>
            <a:r>
              <a:rPr lang="en-US" sz="2000" dirty="0"/>
              <a:t> </a:t>
            </a:r>
            <a:endParaRPr lang="en-GB" sz="2000" dirty="0"/>
          </a:p>
          <a:p>
            <a:pPr algn="just">
              <a:spcBef>
                <a:spcPts val="20"/>
              </a:spcBef>
            </a:pPr>
            <a:endParaRPr lang="en-GB" sz="2000" dirty="0">
              <a:effectLst/>
              <a:latin typeface="Carlito"/>
              <a:ea typeface="Carlito"/>
              <a:cs typeface="Carlito"/>
            </a:endParaRPr>
          </a:p>
        </p:txBody>
      </p:sp>
      <p:pic>
        <p:nvPicPr>
          <p:cNvPr id="3" name="Picture 2">
            <a:extLst>
              <a:ext uri="{FF2B5EF4-FFF2-40B4-BE49-F238E27FC236}">
                <a16:creationId xmlns:a16="http://schemas.microsoft.com/office/drawing/2014/main" id="{B4BE8483-EB52-1536-2D8E-60B95635EAF2}"/>
              </a:ext>
            </a:extLst>
          </p:cNvPr>
          <p:cNvPicPr>
            <a:picLocks noChangeAspect="1"/>
          </p:cNvPicPr>
          <p:nvPr/>
        </p:nvPicPr>
        <p:blipFill>
          <a:blip r:embed="rId5"/>
          <a:stretch>
            <a:fillRect/>
          </a:stretch>
        </p:blipFill>
        <p:spPr>
          <a:xfrm>
            <a:off x="0" y="1052736"/>
            <a:ext cx="2627784" cy="1882864"/>
          </a:xfrm>
          <a:prstGeom prst="rect">
            <a:avLst/>
          </a:prstGeom>
        </p:spPr>
      </p:pic>
    </p:spTree>
    <p:extLst>
      <p:ext uri="{BB962C8B-B14F-4D97-AF65-F5344CB8AC3E}">
        <p14:creationId xmlns:p14="http://schemas.microsoft.com/office/powerpoint/2010/main" val="24814379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1614487" y="273144"/>
            <a:ext cx="6207340" cy="962532"/>
          </a:xfrm>
        </p:spPr>
        <p:txBody>
          <a:bodyPr>
            <a:normAutofit/>
          </a:bodyPr>
          <a:lstStyle/>
          <a:p>
            <a:pPr algn="ctr"/>
            <a:r>
              <a:rPr lang="en-GB" sz="4800"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5089" y="1287612"/>
            <a:ext cx="7613822" cy="42827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985100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idx="4294967295"/>
          </p:nvPr>
        </p:nvSpPr>
        <p:spPr>
          <a:xfrm>
            <a:off x="-5793" y="452840"/>
            <a:ext cx="6681354" cy="916797"/>
          </a:xfrm>
          <a:prstGeom prst="rect">
            <a:avLst/>
          </a:prstGeom>
        </p:spPr>
        <p:txBody>
          <a:bodyPr anchor="b">
            <a:normAutofit/>
          </a:bodyPr>
          <a:lstStyle/>
          <a:p>
            <a:pPr algn="ctr"/>
            <a:r>
              <a:rPr lang="en-GB" sz="4800" u="sng" dirty="0"/>
              <a:t>Outcomes of the session</a:t>
            </a:r>
          </a:p>
        </p:txBody>
      </p:sp>
      <p:sp>
        <p:nvSpPr>
          <p:cNvPr id="3" name="Content Placeholder 2">
            <a:extLst>
              <a:ext uri="{FF2B5EF4-FFF2-40B4-BE49-F238E27FC236}">
                <a16:creationId xmlns:a16="http://schemas.microsoft.com/office/drawing/2014/main" id="{2DBA2360-C592-BF71-A885-AB7E0C090E72}"/>
              </a:ext>
            </a:extLst>
          </p:cNvPr>
          <p:cNvSpPr>
            <a:spLocks noGrp="1"/>
          </p:cNvSpPr>
          <p:nvPr>
            <p:ph idx="4294967295"/>
          </p:nvPr>
        </p:nvSpPr>
        <p:spPr>
          <a:xfrm>
            <a:off x="6603423" y="1564303"/>
            <a:ext cx="2540577" cy="4402637"/>
          </a:xfrm>
          <a:prstGeom prst="rect">
            <a:avLst/>
          </a:prstGeom>
        </p:spPr>
        <p:txBody>
          <a:bodyPr anchor="t">
            <a:normAutofit lnSpcReduction="10000"/>
          </a:bodyPr>
          <a:lstStyle/>
          <a:p>
            <a:pPr lvl="0"/>
            <a:endParaRPr lang="en-GB" sz="1500" dirty="0"/>
          </a:p>
          <a:p>
            <a:r>
              <a:rPr lang="en-GB" sz="2400" dirty="0"/>
              <a:t>Housekeeping fundamentals </a:t>
            </a:r>
          </a:p>
          <a:p>
            <a:r>
              <a:rPr lang="en-GB" sz="2400" dirty="0"/>
              <a:t>The different roles in the housekeeping department</a:t>
            </a:r>
          </a:p>
          <a:p>
            <a:r>
              <a:rPr lang="en-GB" sz="2400" dirty="0"/>
              <a:t>The importance of personal hygiene</a:t>
            </a:r>
          </a:p>
          <a:p>
            <a:r>
              <a:rPr lang="en-GB" sz="2400" dirty="0"/>
              <a:t>Housekeeping best practices</a:t>
            </a:r>
          </a:p>
          <a:p>
            <a:pPr lvl="0"/>
            <a:endParaRPr lang="en-US" sz="1500" dirty="0"/>
          </a:p>
          <a:p>
            <a:pPr marL="0" indent="0">
              <a:buNone/>
            </a:pPr>
            <a:endParaRPr lang="en-GB" sz="1200" dirty="0"/>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8991" y="2012049"/>
            <a:ext cx="6234926" cy="3507144"/>
          </a:xfrm>
          <a:prstGeom prst="roundRect">
            <a:avLst>
              <a:gd name="adj" fmla="val 5439"/>
            </a:avLst>
          </a:prstGeom>
          <a:ln>
            <a:noFill/>
          </a:ln>
          <a:effectLst>
            <a:innerShdw blurRad="114300" dist="50800">
              <a:srgbClr val="000000">
                <a:alpha val="0"/>
              </a:srgbClr>
            </a:innerShdw>
          </a:effectLst>
        </p:spPr>
      </p:pic>
      <p:pic>
        <p:nvPicPr>
          <p:cNvPr id="5" name="Picture 4">
            <a:extLst>
              <a:ext uri="{FF2B5EF4-FFF2-40B4-BE49-F238E27FC236}">
                <a16:creationId xmlns:a16="http://schemas.microsoft.com/office/drawing/2014/main" id="{FFF7D21F-F25C-7D8C-FAA4-7DF660C5049C}"/>
              </a:ext>
            </a:extLst>
          </p:cNvPr>
          <p:cNvPicPr>
            <a:picLocks noChangeAspect="1"/>
          </p:cNvPicPr>
          <p:nvPr/>
        </p:nvPicPr>
        <p:blipFill>
          <a:blip r:embed="rId6"/>
          <a:stretch>
            <a:fillRect/>
          </a:stretch>
        </p:blipFill>
        <p:spPr>
          <a:xfrm>
            <a:off x="7008353" y="45881"/>
            <a:ext cx="1730716" cy="1730716"/>
          </a:xfrm>
          <a:prstGeom prst="rect">
            <a:avLst/>
          </a:prstGeom>
        </p:spPr>
      </p:pic>
    </p:spTree>
    <p:extLst>
      <p:ext uri="{BB962C8B-B14F-4D97-AF65-F5344CB8AC3E}">
        <p14:creationId xmlns:p14="http://schemas.microsoft.com/office/powerpoint/2010/main" val="1399033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1298611" y="5639883"/>
            <a:ext cx="6546775" cy="830997"/>
          </a:xfrm>
          <a:noFill/>
        </p:spPr>
        <p:txBody>
          <a:bodyPr vert="horz" lIns="68580" tIns="34290" rIns="68580" bIns="34290" rtlCol="0" anchor="b">
            <a:normAutofit fontScale="90000"/>
          </a:bodyPr>
          <a:lstStyle/>
          <a:p>
            <a:pPr algn="ctr">
              <a:defRPr/>
            </a:pPr>
            <a:r>
              <a:rPr lang="en-US" sz="2800" b="1" i="1" dirty="0"/>
              <a:t>I look forward to seeing you next week. If you have any questions in the meantime, please send an email</a:t>
            </a:r>
            <a:r>
              <a:rPr lang="en-US" sz="2800" b="1" dirty="0">
                <a:hlinkClick r:id="rId3"/>
              </a:rPr>
              <a:t> </a:t>
            </a:r>
            <a:r>
              <a:rPr lang="en-US" sz="2800" b="1" i="1" dirty="0">
                <a:hlinkClick r:id="rId3"/>
              </a:rPr>
              <a:t>l.blake@uwtsd.ac.uk</a:t>
            </a:r>
            <a:r>
              <a:rPr lang="en-US" sz="2025" b="1" i="1" dirty="0"/>
              <a:t>.</a:t>
            </a:r>
            <a:br>
              <a:rPr lang="en-US" sz="2025" b="1" i="1" dirty="0"/>
            </a:br>
            <a:endParaRPr lang="en-US" sz="2025" b="1" i="1" dirty="0"/>
          </a:p>
          <a:p>
            <a:pPr algn="ctr"/>
            <a:endParaRPr lang="en-US" sz="2025"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4"/>
          <a:stretch>
            <a:fillRect/>
          </a:stretch>
        </p:blipFill>
        <p:spPr>
          <a:xfrm>
            <a:off x="3027496" y="1218117"/>
            <a:ext cx="3089007" cy="308900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899591" y="270382"/>
            <a:ext cx="7344816" cy="830997"/>
          </a:xfrm>
          <a:prstGeom prst="rect">
            <a:avLst/>
          </a:prstGeom>
          <a:noFill/>
        </p:spPr>
        <p:txBody>
          <a:bodyPr wrap="square" rtlCol="0">
            <a:spAutoFit/>
          </a:bodyPr>
          <a:lstStyle/>
          <a:p>
            <a:pPr algn="ctr"/>
            <a:r>
              <a:rPr lang="en-GB" sz="4800" dirty="0"/>
              <a:t>Thank you for Today</a:t>
            </a:r>
            <a:endParaRPr lang="en-GB" sz="3200" dirty="0"/>
          </a:p>
        </p:txBody>
      </p:sp>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303dbf9b-b85b-46a0-94f1-894078c07ecd"/>
    <ds:schemaRef ds:uri="http://purl.org/dc/dcmitype/"/>
    <ds:schemaRef ds:uri="http://schemas.microsoft.com/office/2006/metadata/properties"/>
    <ds:schemaRef ds:uri="http://schemas.openxmlformats.org/package/2006/metadata/core-properties"/>
    <ds:schemaRef ds:uri="http://schemas.microsoft.com/office/2006/documentManagement/types"/>
    <ds:schemaRef ds:uri="http://purl.org/dc/terms/"/>
    <ds:schemaRef ds:uri="http://schemas.microsoft.com/office/infopath/2007/PartnerControl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520</TotalTime>
  <Words>2036</Words>
  <Application>Microsoft Office PowerPoint</Application>
  <PresentationFormat>On-screen Show (4:3)</PresentationFormat>
  <Paragraphs>276</Paragraphs>
  <Slides>44</Slides>
  <Notes>37</Notes>
  <HiddenSlides>0</HiddenSlides>
  <MMClips>15</MMClips>
  <ScaleCrop>false</ScaleCrop>
  <HeadingPairs>
    <vt:vector size="6" baseType="variant">
      <vt:variant>
        <vt:lpstr>Fonts Used</vt:lpstr>
      </vt:variant>
      <vt:variant>
        <vt:i4>7</vt:i4>
      </vt:variant>
      <vt:variant>
        <vt:lpstr>Theme</vt:lpstr>
      </vt:variant>
      <vt:variant>
        <vt:i4>16</vt:i4>
      </vt:variant>
      <vt:variant>
        <vt:lpstr>Slide Titles</vt:lpstr>
      </vt:variant>
      <vt:variant>
        <vt:i4>44</vt:i4>
      </vt:variant>
    </vt:vector>
  </HeadingPairs>
  <TitlesOfParts>
    <vt:vector size="67" baseType="lpstr">
      <vt:lpstr>Arial</vt:lpstr>
      <vt:lpstr>Brown-Regular-S</vt:lpstr>
      <vt:lpstr>Calibri</vt:lpstr>
      <vt:lpstr>Calibri Light</vt:lpstr>
      <vt:lpstr>Carlito</vt:lpstr>
      <vt:lpstr>LevenimMT</vt:lpstr>
      <vt:lpstr>Open Sans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 International Hotel Management  Operating Hotel Facilities   BMIH4006  Week Three</vt:lpstr>
      <vt:lpstr>Outcomes of the session</vt:lpstr>
      <vt:lpstr>PowerPoint Presentation</vt:lpstr>
      <vt:lpstr>Group Activity:</vt:lpstr>
      <vt:lpstr>Positions in the Housekeeping Department</vt:lpstr>
      <vt:lpstr>Positions in the Housekeeping Department</vt:lpstr>
      <vt:lpstr>Executive Housekeeper</vt:lpstr>
      <vt:lpstr>Positions in the Housekeeping Department</vt:lpstr>
      <vt:lpstr>Positions in the Housekeeping Department</vt:lpstr>
      <vt:lpstr>Positions in the Housekeeping Department</vt:lpstr>
      <vt:lpstr>HOUSEKEEPING – ROOM CHECKING</vt:lpstr>
      <vt:lpstr>Positions in the Housekeeping Department</vt:lpstr>
      <vt:lpstr>Positions in the Housekeeping Department</vt:lpstr>
      <vt:lpstr>Positions in the Housekeeping Department</vt:lpstr>
      <vt:lpstr>Room Attendants</vt:lpstr>
      <vt:lpstr>Housekeeping at Premier Inn</vt:lpstr>
      <vt:lpstr>Group Activity:</vt:lpstr>
      <vt:lpstr>Any Questions?</vt:lpstr>
      <vt:lpstr>Characteristics</vt:lpstr>
      <vt:lpstr>PowerPoint Presentation</vt:lpstr>
      <vt:lpstr>Attributes and qualities of a  HK Team</vt:lpstr>
      <vt:lpstr>Name Badges</vt:lpstr>
      <vt:lpstr>Any Questions?</vt:lpstr>
      <vt:lpstr>Personal Hygiene and Grooming</vt:lpstr>
      <vt:lpstr>PowerPoint Presentation</vt:lpstr>
      <vt:lpstr>Hair and nails</vt:lpstr>
      <vt:lpstr>PowerPoint Presentation</vt:lpstr>
      <vt:lpstr>Housekeeping in Action,  Fairmont Jakarta</vt:lpstr>
      <vt:lpstr>Workplace health &amp; safety (WH&amp;S) in housekeeping </vt:lpstr>
      <vt:lpstr>Cleaning agents </vt:lpstr>
      <vt:lpstr>Group Activity:</vt:lpstr>
      <vt:lpstr>PowerPoint Presentation</vt:lpstr>
      <vt:lpstr>Any Questions?</vt:lpstr>
      <vt:lpstr>PowerPoint Presentation</vt:lpstr>
      <vt:lpstr>PowerPoint Presentation</vt:lpstr>
      <vt:lpstr>PowerPoint Presentation</vt:lpstr>
      <vt:lpstr>PowerPoint Presentation</vt:lpstr>
      <vt:lpstr>Please review the Module Handbook</vt:lpstr>
      <vt:lpstr>PowerPoint Presentation</vt:lpstr>
      <vt:lpstr>PowerPoint Presentation</vt:lpstr>
      <vt:lpstr>PowerPoint Presentation</vt:lpstr>
      <vt:lpstr>Any Questions?</vt:lpstr>
      <vt:lpstr>Outcomes of the session</vt:lpstr>
      <vt:lpstr>I look forward to seeing you next week. If you have any questions in the meantime, please send an email l.blake@uwtsd.ac.uk.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Laurence Blake</cp:lastModifiedBy>
  <cp:revision>26</cp:revision>
  <dcterms:created xsi:type="dcterms:W3CDTF">2015-04-14T15:21:28Z</dcterms:created>
  <dcterms:modified xsi:type="dcterms:W3CDTF">2023-01-26T08:58:56Z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