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368" r:id="rId5"/>
    <p:sldId id="369" r:id="rId6"/>
    <p:sldId id="370" r:id="rId7"/>
    <p:sldId id="371" r:id="rId8"/>
  </p:sldIdLst>
  <p:sldSz cx="9144000" cy="6858000" type="screen4x3"/>
  <p:notesSz cx="7099300" cy="10234613"/>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a:srgbClr val="33CC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08"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84505C88-635F-4625-B620-FFCA6BEEF600}" type="datetimeFigureOut">
              <a:rPr lang="es-ES" smtClean="0"/>
              <a:pPr/>
              <a:t>20/02/2020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505C88-635F-4625-B620-FFCA6BEEF600}" type="datetimeFigureOut">
              <a:rPr lang="es-ES" smtClean="0"/>
              <a:pPr/>
              <a:t>20/02/2020</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F0F5C6-3350-4696-982C-F8884B07FB8B}" type="slidenum">
              <a:rPr lang="es-ES" smtClean="0"/>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2" name="Rectangle 1"/>
          <p:cNvSpPr/>
          <p:nvPr/>
        </p:nvSpPr>
        <p:spPr>
          <a:xfrm>
            <a:off x="683568" y="1503954"/>
            <a:ext cx="7560840" cy="2767232"/>
          </a:xfrm>
          <a:prstGeom prst="rect">
            <a:avLst/>
          </a:prstGeom>
        </p:spPr>
        <p:txBody>
          <a:bodyPr wrap="square">
            <a:spAutoFit/>
          </a:bodyPr>
          <a:lstStyle/>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EXERCISE </a:t>
            </a:r>
            <a:endParaRPr lang="en-GB" sz="2400" b="1"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BREEAM assessment process is developed in different stages, and every stage comprises one or more activities to develop. The list on the left shows all stages considered in order from the beginning to the end. On the right, there is a group of boxes that are mixed, showing different activities carried out in the assessment process. You have to join these boxes with the corresponding stage so that, at the end, you can create the complete BREEAM assessment process.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0" name="Group 7"/>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3"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4"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987784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3" name="Rectangle 2"/>
          <p:cNvSpPr/>
          <p:nvPr/>
        </p:nvSpPr>
        <p:spPr>
          <a:xfrm>
            <a:off x="4427984" y="908720"/>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Scheme selection</a:t>
            </a:r>
            <a:endParaRPr lang="en-GB" dirty="0"/>
          </a:p>
        </p:txBody>
      </p:sp>
      <p:sp>
        <p:nvSpPr>
          <p:cNvPr id="11" name="Rectangle 10"/>
          <p:cNvSpPr/>
          <p:nvPr/>
        </p:nvSpPr>
        <p:spPr>
          <a:xfrm>
            <a:off x="4427984" y="2120612"/>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Scheme Assessor training and Exam</a:t>
            </a:r>
            <a:endParaRPr lang="en-GB" dirty="0"/>
          </a:p>
        </p:txBody>
      </p:sp>
      <p:sp>
        <p:nvSpPr>
          <p:cNvPr id="12" name="Rectangle 11"/>
          <p:cNvSpPr/>
          <p:nvPr/>
        </p:nvSpPr>
        <p:spPr>
          <a:xfrm>
            <a:off x="4427984" y="3332504"/>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Licensing and listing of assessor organisations and assessors</a:t>
            </a:r>
            <a:endParaRPr lang="en-GB" dirty="0"/>
          </a:p>
        </p:txBody>
      </p:sp>
      <p:sp>
        <p:nvSpPr>
          <p:cNvPr id="13" name="Rectangle 12"/>
          <p:cNvSpPr/>
          <p:nvPr/>
        </p:nvSpPr>
        <p:spPr>
          <a:xfrm>
            <a:off x="4427984" y="4548784"/>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Appointment</a:t>
            </a:r>
            <a:endParaRPr lang="en-GB" dirty="0"/>
          </a:p>
        </p:txBody>
      </p:sp>
      <p:sp>
        <p:nvSpPr>
          <p:cNvPr id="14" name="Rectangle 13"/>
          <p:cNvSpPr/>
          <p:nvPr/>
        </p:nvSpPr>
        <p:spPr>
          <a:xfrm>
            <a:off x="4427984" y="5765064"/>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Registering an assessment (application for certification)</a:t>
            </a:r>
            <a:endParaRPr lang="en-GB" dirty="0"/>
          </a:p>
        </p:txBody>
      </p:sp>
      <p:sp>
        <p:nvSpPr>
          <p:cNvPr id="4" name="Left Brace 3"/>
          <p:cNvSpPr/>
          <p:nvPr/>
        </p:nvSpPr>
        <p:spPr>
          <a:xfrm>
            <a:off x="3491880" y="908720"/>
            <a:ext cx="324036" cy="2003980"/>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Left Brace 21"/>
          <p:cNvSpPr/>
          <p:nvPr/>
        </p:nvSpPr>
        <p:spPr>
          <a:xfrm>
            <a:off x="3494748" y="3236491"/>
            <a:ext cx="324036" cy="888101"/>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Left Brace 22"/>
          <p:cNvSpPr/>
          <p:nvPr/>
        </p:nvSpPr>
        <p:spPr>
          <a:xfrm>
            <a:off x="3491880" y="4562512"/>
            <a:ext cx="324036" cy="2003980"/>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p:cNvSpPr txBox="1"/>
          <p:nvPr/>
        </p:nvSpPr>
        <p:spPr>
          <a:xfrm>
            <a:off x="422244" y="1587274"/>
            <a:ext cx="2853612" cy="646331"/>
          </a:xfrm>
          <a:prstGeom prst="rect">
            <a:avLst/>
          </a:prstGeom>
          <a:noFill/>
        </p:spPr>
        <p:txBody>
          <a:bodyPr wrap="square" rtlCol="0">
            <a:spAutoFit/>
          </a:bodyPr>
          <a:lstStyle/>
          <a:p>
            <a:r>
              <a:rPr lang="en-GB" b="1" dirty="0" smtClean="0"/>
              <a:t>Stage 1.</a:t>
            </a:r>
            <a:r>
              <a:rPr lang="en-GB" dirty="0" smtClean="0"/>
              <a:t> Becoming a BREEAM assessor</a:t>
            </a:r>
            <a:endParaRPr lang="en-GB" dirty="0"/>
          </a:p>
        </p:txBody>
      </p:sp>
      <p:sp>
        <p:nvSpPr>
          <p:cNvPr id="7" name="TextBox 6"/>
          <p:cNvSpPr txBox="1"/>
          <p:nvPr/>
        </p:nvSpPr>
        <p:spPr>
          <a:xfrm>
            <a:off x="451988" y="3218406"/>
            <a:ext cx="2520280" cy="923330"/>
          </a:xfrm>
          <a:prstGeom prst="rect">
            <a:avLst/>
          </a:prstGeom>
          <a:noFill/>
        </p:spPr>
        <p:txBody>
          <a:bodyPr wrap="square" rtlCol="0">
            <a:spAutoFit/>
          </a:bodyPr>
          <a:lstStyle/>
          <a:p>
            <a:r>
              <a:rPr lang="en-GB" b="1" dirty="0" smtClean="0"/>
              <a:t>Stage 2. </a:t>
            </a:r>
            <a:r>
              <a:rPr lang="en-GB" dirty="0" smtClean="0"/>
              <a:t>Achieving and maintaining licensed assessor status</a:t>
            </a:r>
            <a:endParaRPr lang="en-GB" dirty="0"/>
          </a:p>
        </p:txBody>
      </p:sp>
      <p:sp>
        <p:nvSpPr>
          <p:cNvPr id="8" name="TextBox 7"/>
          <p:cNvSpPr txBox="1"/>
          <p:nvPr/>
        </p:nvSpPr>
        <p:spPr>
          <a:xfrm>
            <a:off x="447096" y="5241336"/>
            <a:ext cx="2432716" cy="646331"/>
          </a:xfrm>
          <a:prstGeom prst="rect">
            <a:avLst/>
          </a:prstGeom>
          <a:noFill/>
        </p:spPr>
        <p:txBody>
          <a:bodyPr wrap="square" rtlCol="0">
            <a:spAutoFit/>
          </a:bodyPr>
          <a:lstStyle/>
          <a:p>
            <a:r>
              <a:rPr lang="en-GB" b="1" dirty="0" smtClean="0"/>
              <a:t>Stage 3.</a:t>
            </a:r>
            <a:r>
              <a:rPr lang="en-GB" dirty="0" smtClean="0"/>
              <a:t> Starting an assessment</a:t>
            </a:r>
            <a:endParaRPr lang="en-GB" dirty="0"/>
          </a:p>
        </p:txBody>
      </p:sp>
      <p:grpSp>
        <p:nvGrpSpPr>
          <p:cNvPr id="24" name="Group 7"/>
          <p:cNvGrpSpPr/>
          <p:nvPr/>
        </p:nvGrpSpPr>
        <p:grpSpPr>
          <a:xfrm>
            <a:off x="1149" y="66530"/>
            <a:ext cx="9035406" cy="683568"/>
            <a:chOff x="1149" y="66530"/>
            <a:chExt cx="9035406" cy="683568"/>
          </a:xfrm>
        </p:grpSpPr>
        <p:pic>
          <p:nvPicPr>
            <p:cNvPr id="2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6"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7"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2538572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3" name="Rectangle 2"/>
          <p:cNvSpPr/>
          <p:nvPr/>
        </p:nvSpPr>
        <p:spPr>
          <a:xfrm>
            <a:off x="4427984" y="908720"/>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Gathering project/building information</a:t>
            </a:r>
            <a:endParaRPr lang="en-GB" dirty="0"/>
          </a:p>
        </p:txBody>
      </p:sp>
      <p:sp>
        <p:nvSpPr>
          <p:cNvPr id="11" name="Rectangle 10"/>
          <p:cNvSpPr/>
          <p:nvPr/>
        </p:nvSpPr>
        <p:spPr>
          <a:xfrm>
            <a:off x="4427984" y="2120612"/>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Assessing for compliance</a:t>
            </a:r>
            <a:endParaRPr lang="en-GB" dirty="0"/>
          </a:p>
        </p:txBody>
      </p:sp>
      <p:sp>
        <p:nvSpPr>
          <p:cNvPr id="12" name="Rectangle 11"/>
          <p:cNvSpPr/>
          <p:nvPr/>
        </p:nvSpPr>
        <p:spPr>
          <a:xfrm>
            <a:off x="4427984" y="3332504"/>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Reporting and submission (request for certification)</a:t>
            </a:r>
            <a:endParaRPr lang="en-GB" dirty="0"/>
          </a:p>
        </p:txBody>
      </p:sp>
      <p:sp>
        <p:nvSpPr>
          <p:cNvPr id="13" name="Rectangle 12"/>
          <p:cNvSpPr/>
          <p:nvPr/>
        </p:nvSpPr>
        <p:spPr>
          <a:xfrm>
            <a:off x="4427984" y="4548784"/>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Quality assurance audit (third party evaluation)</a:t>
            </a:r>
            <a:endParaRPr lang="en-GB" dirty="0"/>
          </a:p>
        </p:txBody>
      </p:sp>
      <p:sp>
        <p:nvSpPr>
          <p:cNvPr id="4" name="Left Brace 3"/>
          <p:cNvSpPr/>
          <p:nvPr/>
        </p:nvSpPr>
        <p:spPr>
          <a:xfrm>
            <a:off x="3491880" y="908720"/>
            <a:ext cx="324036" cy="3215872"/>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Left Brace 22"/>
          <p:cNvSpPr/>
          <p:nvPr/>
        </p:nvSpPr>
        <p:spPr>
          <a:xfrm>
            <a:off x="3491880" y="4562512"/>
            <a:ext cx="324036" cy="778360"/>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p:cNvSpPr txBox="1"/>
          <p:nvPr/>
        </p:nvSpPr>
        <p:spPr>
          <a:xfrm>
            <a:off x="447096" y="2193490"/>
            <a:ext cx="2853612" cy="646331"/>
          </a:xfrm>
          <a:prstGeom prst="rect">
            <a:avLst/>
          </a:prstGeom>
          <a:noFill/>
        </p:spPr>
        <p:txBody>
          <a:bodyPr wrap="square" rtlCol="0">
            <a:spAutoFit/>
          </a:bodyPr>
          <a:lstStyle/>
          <a:p>
            <a:r>
              <a:rPr lang="en-GB" b="1" dirty="0" smtClean="0"/>
              <a:t>Stage 4.</a:t>
            </a:r>
            <a:r>
              <a:rPr lang="en-GB" dirty="0" smtClean="0"/>
              <a:t> Undertaking and submitting an assessment </a:t>
            </a:r>
            <a:endParaRPr lang="en-GB" dirty="0"/>
          </a:p>
        </p:txBody>
      </p:sp>
      <p:sp>
        <p:nvSpPr>
          <p:cNvPr id="8" name="TextBox 7"/>
          <p:cNvSpPr txBox="1"/>
          <p:nvPr/>
        </p:nvSpPr>
        <p:spPr>
          <a:xfrm>
            <a:off x="447096" y="4490027"/>
            <a:ext cx="2432716" cy="923330"/>
          </a:xfrm>
          <a:prstGeom prst="rect">
            <a:avLst/>
          </a:prstGeom>
          <a:noFill/>
        </p:spPr>
        <p:txBody>
          <a:bodyPr wrap="square" rtlCol="0">
            <a:spAutoFit/>
          </a:bodyPr>
          <a:lstStyle/>
          <a:p>
            <a:r>
              <a:rPr lang="en-GB" b="1" dirty="0" smtClean="0"/>
              <a:t>Stage 5.</a:t>
            </a:r>
            <a:r>
              <a:rPr lang="en-GB" dirty="0" smtClean="0"/>
              <a:t> Quality assurance of an assessment/assessor</a:t>
            </a:r>
            <a:endParaRPr lang="en-GB" dirty="0"/>
          </a:p>
        </p:txBody>
      </p:sp>
      <p:grpSp>
        <p:nvGrpSpPr>
          <p:cNvPr id="16" name="Group 7"/>
          <p:cNvGrpSpPr/>
          <p:nvPr/>
        </p:nvGrpSpPr>
        <p:grpSpPr>
          <a:xfrm>
            <a:off x="1149" y="66530"/>
            <a:ext cx="9035406" cy="683568"/>
            <a:chOff x="1149" y="66530"/>
            <a:chExt cx="9035406" cy="683568"/>
          </a:xfrm>
        </p:grpSpPr>
        <p:pic>
          <p:nvPicPr>
            <p:cNvPr id="2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4"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5"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4004803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11" name="Rectangle 10"/>
          <p:cNvSpPr/>
          <p:nvPr/>
        </p:nvSpPr>
        <p:spPr>
          <a:xfrm>
            <a:off x="4427984" y="2120612"/>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Certification decision (third party review and decision)</a:t>
            </a:r>
            <a:endParaRPr lang="en-GB" dirty="0"/>
          </a:p>
        </p:txBody>
      </p:sp>
      <p:sp>
        <p:nvSpPr>
          <p:cNvPr id="12" name="Rectangle 11"/>
          <p:cNvSpPr/>
          <p:nvPr/>
        </p:nvSpPr>
        <p:spPr>
          <a:xfrm>
            <a:off x="4427984" y="3332504"/>
            <a:ext cx="3960440" cy="792088"/>
          </a:xfrm>
          <a:prstGeom prst="rect">
            <a:avLst/>
          </a:prstGeom>
          <a:solidFill>
            <a:srgbClr val="00B050"/>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Certificate issued and listing of certified assessment</a:t>
            </a:r>
            <a:endParaRPr lang="en-GB" dirty="0"/>
          </a:p>
        </p:txBody>
      </p:sp>
      <p:sp>
        <p:nvSpPr>
          <p:cNvPr id="4" name="Left Brace 3"/>
          <p:cNvSpPr/>
          <p:nvPr/>
        </p:nvSpPr>
        <p:spPr>
          <a:xfrm>
            <a:off x="3491880" y="2120612"/>
            <a:ext cx="324036" cy="2003980"/>
          </a:xfrm>
          <a:prstGeom prst="leftBrace">
            <a:avLst>
              <a:gd name="adj1" fmla="val 0"/>
              <a:gd name="adj2" fmla="val 50000"/>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p:cNvSpPr txBox="1"/>
          <p:nvPr/>
        </p:nvSpPr>
        <p:spPr>
          <a:xfrm>
            <a:off x="423428" y="2799436"/>
            <a:ext cx="2853612" cy="646331"/>
          </a:xfrm>
          <a:prstGeom prst="rect">
            <a:avLst/>
          </a:prstGeom>
          <a:noFill/>
        </p:spPr>
        <p:txBody>
          <a:bodyPr wrap="square" rtlCol="0">
            <a:spAutoFit/>
          </a:bodyPr>
          <a:lstStyle/>
          <a:p>
            <a:r>
              <a:rPr lang="en-GB" b="1" dirty="0" smtClean="0"/>
              <a:t>Stage 6.</a:t>
            </a:r>
            <a:r>
              <a:rPr lang="en-GB" dirty="0" smtClean="0"/>
              <a:t> Certifying an assessment </a:t>
            </a:r>
            <a:endParaRPr lang="en-GB" dirty="0"/>
          </a:p>
        </p:txBody>
      </p:sp>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295885733"/>
      </p:ext>
    </p:extLst>
  </p:cSld>
  <p:clrMapOvr>
    <a:masterClrMapping/>
  </p:clrMapOvr>
  <p:timing>
    <p:tnLst>
      <p:par>
        <p:cTn id="1" dur="indefinite" restart="never" nodeType="tmRoot"/>
      </p:par>
    </p:tn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9e932492502e907e30a44181331063b2">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2f2fa70371dbb3fa8f1621718d752fdd"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F035D50-DDDE-4DD6-98B1-11EB7DB1F3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11A1F8-74F5-43AE-9AC5-82EA203BF153}">
  <ds:schemaRefs>
    <ds:schemaRef ds:uri="http://schemas.microsoft.com/sharepoint/v3/contenttype/forms"/>
  </ds:schemaRefs>
</ds:datastoreItem>
</file>

<file path=customXml/itemProps3.xml><?xml version="1.0" encoding="utf-8"?>
<ds:datastoreItem xmlns:ds="http://schemas.openxmlformats.org/officeDocument/2006/customXml" ds:itemID="{7125D4F0-9A85-4BE7-AF44-AE542A939CBC}">
  <ds:schemaRefs>
    <ds:schemaRef ds:uri="http://purl.org/dc/terms/"/>
    <ds:schemaRef ds:uri="http://schemas.microsoft.com/office/2006/documentManagement/types"/>
    <ds:schemaRef ds:uri="9c361958-d63d-4444-9986-5debd40b8faa"/>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d6763200-d287-43bd-9663-450c381dd6d6"/>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1165</TotalTime>
  <Words>208</Words>
  <Application>Microsoft Office PowerPoint</Application>
  <PresentationFormat>On-screen Show (4:3)</PresentationFormat>
  <Paragraphs>28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Times New Roman</vt:lpstr>
      <vt:lpstr>Tema de Office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 Ferriz-Papi</cp:lastModifiedBy>
  <cp:revision>43</cp:revision>
  <dcterms:created xsi:type="dcterms:W3CDTF">2012-02-06T19:36:31Z</dcterms:created>
  <dcterms:modified xsi:type="dcterms:W3CDTF">2020-02-20T08:12:25Z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ies>
</file>