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4" r:id="rId7"/>
    <p:sldId id="266" r:id="rId8"/>
    <p:sldId id="261" r:id="rId9"/>
    <p:sldId id="262" r:id="rId10"/>
    <p:sldId id="263"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B9090A-34F2-C135-0EDD-B5E1DA244F70}" v="16" dt="2025-10-03T12:05:02.2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5" autoAdjust="0"/>
    <p:restoredTop sz="94660"/>
  </p:normalViewPr>
  <p:slideViewPr>
    <p:cSldViewPr snapToGrid="0">
      <p:cViewPr varScale="1">
        <p:scale>
          <a:sx n="79" d="100"/>
          <a:sy n="79" d="100"/>
        </p:scale>
        <p:origin x="72" y="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naza Sakindar (2419348)" userId="S::2419348@student.uwtsd.ac.uk::aa2ad272-c83d-4b26-bfd1-de3d4be048df" providerId="AD" clId="Web-{8FB9090A-34F2-C135-0EDD-B5E1DA244F70}"/>
    <pc:docChg chg="modSld">
      <pc:chgData name="Munaza Sakindar (2419348)" userId="S::2419348@student.uwtsd.ac.uk::aa2ad272-c83d-4b26-bfd1-de3d4be048df" providerId="AD" clId="Web-{8FB9090A-34F2-C135-0EDD-B5E1DA244F70}" dt="2025-10-03T12:05:02.277" v="15" actId="20577"/>
      <pc:docMkLst>
        <pc:docMk/>
      </pc:docMkLst>
      <pc:sldChg chg="modSp">
        <pc:chgData name="Munaza Sakindar (2419348)" userId="S::2419348@student.uwtsd.ac.uk::aa2ad272-c83d-4b26-bfd1-de3d4be048df" providerId="AD" clId="Web-{8FB9090A-34F2-C135-0EDD-B5E1DA244F70}" dt="2025-10-03T12:05:02.277" v="15" actId="20577"/>
        <pc:sldMkLst>
          <pc:docMk/>
          <pc:sldMk cId="3417785062" sldId="256"/>
        </pc:sldMkLst>
        <pc:spChg chg="mod">
          <ac:chgData name="Munaza Sakindar (2419348)" userId="S::2419348@student.uwtsd.ac.uk::aa2ad272-c83d-4b26-bfd1-de3d4be048df" providerId="AD" clId="Web-{8FB9090A-34F2-C135-0EDD-B5E1DA244F70}" dt="2025-10-03T12:05:02.277" v="15" actId="20577"/>
          <ac:spMkLst>
            <pc:docMk/>
            <pc:sldMk cId="3417785062" sldId="256"/>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BB25BA8-0CB9-4126-933F-3A43D2663225}"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8D41F0-9898-415A-9CB7-ADC8943F0C1E}" type="slidenum">
              <a:rPr lang="en-US" smtClean="0"/>
              <a:t>‹#›</a:t>
            </a:fld>
            <a:endParaRPr lang="en-US"/>
          </a:p>
        </p:txBody>
      </p:sp>
    </p:spTree>
    <p:extLst>
      <p:ext uri="{BB962C8B-B14F-4D97-AF65-F5344CB8AC3E}">
        <p14:creationId xmlns:p14="http://schemas.microsoft.com/office/powerpoint/2010/main" val="34359263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B25BA8-0CB9-4126-933F-3A43D2663225}"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8D41F0-9898-415A-9CB7-ADC8943F0C1E}" type="slidenum">
              <a:rPr lang="en-US" smtClean="0"/>
              <a:t>‹#›</a:t>
            </a:fld>
            <a:endParaRPr lang="en-US"/>
          </a:p>
        </p:txBody>
      </p:sp>
    </p:spTree>
    <p:extLst>
      <p:ext uri="{BB962C8B-B14F-4D97-AF65-F5344CB8AC3E}">
        <p14:creationId xmlns:p14="http://schemas.microsoft.com/office/powerpoint/2010/main" val="2435851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B25BA8-0CB9-4126-933F-3A43D2663225}"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8D41F0-9898-415A-9CB7-ADC8943F0C1E}" type="slidenum">
              <a:rPr lang="en-US" smtClean="0"/>
              <a:t>‹#›</a:t>
            </a:fld>
            <a:endParaRPr lang="en-US"/>
          </a:p>
        </p:txBody>
      </p:sp>
    </p:spTree>
    <p:extLst>
      <p:ext uri="{BB962C8B-B14F-4D97-AF65-F5344CB8AC3E}">
        <p14:creationId xmlns:p14="http://schemas.microsoft.com/office/powerpoint/2010/main" val="6736053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BB25BA8-0CB9-4126-933F-3A43D2663225}"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8D41F0-9898-415A-9CB7-ADC8943F0C1E}" type="slidenum">
              <a:rPr lang="en-US" smtClean="0"/>
              <a:t>‹#›</a:t>
            </a:fld>
            <a:endParaRPr lang="en-US"/>
          </a:p>
        </p:txBody>
      </p:sp>
    </p:spTree>
    <p:extLst>
      <p:ext uri="{BB962C8B-B14F-4D97-AF65-F5344CB8AC3E}">
        <p14:creationId xmlns:p14="http://schemas.microsoft.com/office/powerpoint/2010/main" val="12479439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BB25BA8-0CB9-4126-933F-3A43D2663225}" type="datetimeFigureOut">
              <a:rPr lang="en-US" smtClean="0"/>
              <a:t>10/3/2025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8D41F0-9898-415A-9CB7-ADC8943F0C1E}" type="slidenum">
              <a:rPr lang="en-US" smtClean="0"/>
              <a:t>‹#›</a:t>
            </a:fld>
            <a:endParaRPr lang="en-US"/>
          </a:p>
        </p:txBody>
      </p:sp>
    </p:spTree>
    <p:extLst>
      <p:ext uri="{BB962C8B-B14F-4D97-AF65-F5344CB8AC3E}">
        <p14:creationId xmlns:p14="http://schemas.microsoft.com/office/powerpoint/2010/main" val="438840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BB25BA8-0CB9-4126-933F-3A43D2663225}" type="datetimeFigureOut">
              <a:rPr lang="en-US" smtClean="0"/>
              <a:t>10/3/2025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8D41F0-9898-415A-9CB7-ADC8943F0C1E}" type="slidenum">
              <a:rPr lang="en-US" smtClean="0"/>
              <a:t>‹#›</a:t>
            </a:fld>
            <a:endParaRPr lang="en-US"/>
          </a:p>
        </p:txBody>
      </p:sp>
    </p:spTree>
    <p:extLst>
      <p:ext uri="{BB962C8B-B14F-4D97-AF65-F5344CB8AC3E}">
        <p14:creationId xmlns:p14="http://schemas.microsoft.com/office/powerpoint/2010/main" val="3362923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B25BA8-0CB9-4126-933F-3A43D2663225}" type="datetimeFigureOut">
              <a:rPr lang="en-US" smtClean="0"/>
              <a:t>10/3/2025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8D41F0-9898-415A-9CB7-ADC8943F0C1E}" type="slidenum">
              <a:rPr lang="en-US" smtClean="0"/>
              <a:t>‹#›</a:t>
            </a:fld>
            <a:endParaRPr lang="en-US"/>
          </a:p>
        </p:txBody>
      </p:sp>
    </p:spTree>
    <p:extLst>
      <p:ext uri="{BB962C8B-B14F-4D97-AF65-F5344CB8AC3E}">
        <p14:creationId xmlns:p14="http://schemas.microsoft.com/office/powerpoint/2010/main" val="4229460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BB25BA8-0CB9-4126-933F-3A43D2663225}"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8D41F0-9898-415A-9CB7-ADC8943F0C1E}" type="slidenum">
              <a:rPr lang="en-US" smtClean="0"/>
              <a:t>‹#›</a:t>
            </a:fld>
            <a:endParaRPr lang="en-US"/>
          </a:p>
        </p:txBody>
      </p:sp>
    </p:spTree>
    <p:extLst>
      <p:ext uri="{BB962C8B-B14F-4D97-AF65-F5344CB8AC3E}">
        <p14:creationId xmlns:p14="http://schemas.microsoft.com/office/powerpoint/2010/main" val="2892859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BB25BA8-0CB9-4126-933F-3A43D2663225}"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8D41F0-9898-415A-9CB7-ADC8943F0C1E}" type="slidenum">
              <a:rPr lang="en-US" smtClean="0"/>
              <a:t>‹#›</a:t>
            </a:fld>
            <a:endParaRPr lang="en-US"/>
          </a:p>
        </p:txBody>
      </p:sp>
    </p:spTree>
    <p:extLst>
      <p:ext uri="{BB962C8B-B14F-4D97-AF65-F5344CB8AC3E}">
        <p14:creationId xmlns:p14="http://schemas.microsoft.com/office/powerpoint/2010/main" val="3193405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B25BA8-0CB9-4126-933F-3A43D2663225}"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8D41F0-9898-415A-9CB7-ADC8943F0C1E}" type="slidenum">
              <a:rPr lang="en-US" smtClean="0"/>
              <a:t>‹#›</a:t>
            </a:fld>
            <a:endParaRPr lang="en-US"/>
          </a:p>
        </p:txBody>
      </p:sp>
    </p:spTree>
    <p:extLst>
      <p:ext uri="{BB962C8B-B14F-4D97-AF65-F5344CB8AC3E}">
        <p14:creationId xmlns:p14="http://schemas.microsoft.com/office/powerpoint/2010/main" val="3659561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B25BA8-0CB9-4126-933F-3A43D2663225}"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8D41F0-9898-415A-9CB7-ADC8943F0C1E}" type="slidenum">
              <a:rPr lang="en-US" smtClean="0"/>
              <a:t>‹#›</a:t>
            </a:fld>
            <a:endParaRPr lang="en-US"/>
          </a:p>
        </p:txBody>
      </p:sp>
    </p:spTree>
    <p:extLst>
      <p:ext uri="{BB962C8B-B14F-4D97-AF65-F5344CB8AC3E}">
        <p14:creationId xmlns:p14="http://schemas.microsoft.com/office/powerpoint/2010/main" val="936114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B25BA8-0CB9-4126-933F-3A43D2663225}" type="datetimeFigureOut">
              <a:rPr lang="en-US" smtClean="0"/>
              <a:t>10/3/2025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8D41F0-9898-415A-9CB7-ADC8943F0C1E}" type="slidenum">
              <a:rPr lang="en-US" smtClean="0"/>
              <a:t>‹#›</a:t>
            </a:fld>
            <a:endParaRPr lang="en-US"/>
          </a:p>
        </p:txBody>
      </p:sp>
    </p:spTree>
    <p:extLst>
      <p:ext uri="{BB962C8B-B14F-4D97-AF65-F5344CB8AC3E}">
        <p14:creationId xmlns:p14="http://schemas.microsoft.com/office/powerpoint/2010/main" val="39684664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7363" y="1122363"/>
            <a:ext cx="6627377" cy="2387600"/>
          </a:xfrm>
          <a:solidFill>
            <a:schemeClr val="accent5">
              <a:lumMod val="40000"/>
              <a:lumOff val="60000"/>
            </a:schemeClr>
          </a:solidFill>
        </p:spPr>
        <p:txBody>
          <a:bodyPr>
            <a:normAutofit/>
          </a:bodyPr>
          <a:lstStyle/>
          <a:p>
            <a:r>
              <a:rPr lang="en-US" sz="3200" b="1" dirty="0">
                <a:latin typeface="Arial" panose="020B0604020202020204" pitchFamily="34" charset="0"/>
                <a:cs typeface="Arial" panose="020B0604020202020204" pitchFamily="34" charset="0"/>
              </a:rPr>
              <a:t>Understanding Early Childhood Development: Application of Bowlby’s Attachment Theory</a:t>
            </a:r>
            <a:endParaRPr lang="en-US" sz="3200" dirty="0"/>
          </a:p>
        </p:txBody>
      </p:sp>
      <p:sp>
        <p:nvSpPr>
          <p:cNvPr id="3" name="Subtitle 2"/>
          <p:cNvSpPr>
            <a:spLocks noGrp="1"/>
          </p:cNvSpPr>
          <p:nvPr>
            <p:ph type="subTitle" idx="1"/>
          </p:nvPr>
        </p:nvSpPr>
        <p:spPr>
          <a:xfrm>
            <a:off x="647363" y="3509963"/>
            <a:ext cx="6627377" cy="1747837"/>
          </a:xfrm>
          <a:solidFill>
            <a:schemeClr val="accent5">
              <a:lumMod val="40000"/>
              <a:lumOff val="60000"/>
            </a:schemeClr>
          </a:solidFill>
          <a:ln>
            <a:solidFill>
              <a:schemeClr val="accent6">
                <a:lumMod val="20000"/>
                <a:lumOff val="80000"/>
              </a:schemeClr>
            </a:solidFill>
          </a:ln>
        </p:spPr>
        <p:txBody>
          <a:bodyPr vert="horz" lIns="91440" tIns="45720" rIns="91440" bIns="45720" rtlCol="0" anchor="t">
            <a:normAutofit fontScale="92500"/>
          </a:bodyPr>
          <a:lstStyle/>
          <a:p>
            <a:r>
              <a:rPr lang="en-US" b="1" dirty="0">
                <a:latin typeface="Arial" panose="020B0604020202020204" pitchFamily="34" charset="0"/>
                <a:cs typeface="Arial" panose="020B0604020202020204" pitchFamily="34" charset="0"/>
              </a:rPr>
              <a:t>Module:</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Psychology in Health and Social Care (LCHS4010)</a:t>
            </a:r>
          </a:p>
          <a:p>
            <a:r>
              <a:rPr lang="en-US" dirty="0">
                <a:latin typeface="Arial"/>
                <a:cs typeface="Arial"/>
              </a:rPr>
              <a:t>Student name: Munaza </a:t>
            </a:r>
            <a:r>
              <a:rPr lang="en-US" dirty="0" err="1">
                <a:latin typeface="Arial"/>
                <a:cs typeface="Arial"/>
              </a:rPr>
              <a:t>sakindar</a:t>
            </a:r>
            <a:endParaRPr lang="en-US" dirty="0" err="1">
              <a:latin typeface="Arial" panose="020B0604020202020204" pitchFamily="34" charset="0"/>
              <a:cs typeface="Arial" panose="020B0604020202020204" pitchFamily="34" charset="0"/>
            </a:endParaRPr>
          </a:p>
          <a:p>
            <a:r>
              <a:rPr lang="en-US" dirty="0">
                <a:latin typeface="Arial"/>
                <a:cs typeface="Arial"/>
              </a:rPr>
              <a:t>ID: 2419348</a:t>
            </a:r>
            <a:endParaRPr lang="en-US" dirty="0">
              <a:latin typeface="Arial" panose="020B0604020202020204" pitchFamily="34" charset="0"/>
              <a:cs typeface="Arial" panose="020B0604020202020204" pitchFamily="34" charset="0"/>
            </a:endParaRPr>
          </a:p>
          <a:p>
            <a:endParaRPr lang="en-US" dirty="0"/>
          </a:p>
        </p:txBody>
      </p:sp>
      <p:pic>
        <p:nvPicPr>
          <p:cNvPr id="5" name="Picture 4"/>
          <p:cNvPicPr>
            <a:picLocks noChangeAspect="1"/>
          </p:cNvPicPr>
          <p:nvPr/>
        </p:nvPicPr>
        <p:blipFill>
          <a:blip r:embed="rId2"/>
          <a:stretch>
            <a:fillRect/>
          </a:stretch>
        </p:blipFill>
        <p:spPr>
          <a:xfrm>
            <a:off x="7388028" y="-105196"/>
            <a:ext cx="4661013" cy="6862046"/>
          </a:xfrm>
          <a:prstGeom prst="rect">
            <a:avLst/>
          </a:prstGeom>
        </p:spPr>
      </p:pic>
    </p:spTree>
    <p:extLst>
      <p:ext uri="{BB962C8B-B14F-4D97-AF65-F5344CB8AC3E}">
        <p14:creationId xmlns:p14="http://schemas.microsoft.com/office/powerpoint/2010/main" val="3417785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945" y="365125"/>
            <a:ext cx="7509409" cy="1325563"/>
          </a:xfrm>
          <a:solidFill>
            <a:schemeClr val="bg1"/>
          </a:solidFill>
        </p:spPr>
        <p:txBody>
          <a:bodyPr/>
          <a:lstStyle/>
          <a:p>
            <a:r>
              <a:rPr lang="en-US" sz="2800" b="1" dirty="0">
                <a:latin typeface="Arial" panose="020B0604020202020204" pitchFamily="34" charset="0"/>
                <a:cs typeface="Arial" panose="020B0604020202020204" pitchFamily="34" charset="0"/>
              </a:rPr>
              <a:t>Introduction</a:t>
            </a:r>
            <a:endParaRPr lang="en-US" sz="2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39865" y="1825625"/>
            <a:ext cx="7428489" cy="4351338"/>
          </a:xfrm>
          <a:solidFill>
            <a:schemeClr val="bg1"/>
          </a:solidFill>
        </p:spPr>
        <p:txBody>
          <a:bodyPr>
            <a:normAutofit/>
          </a:bodyPr>
          <a:lstStyle/>
          <a:p>
            <a:pPr marL="0" indent="0" algn="just">
              <a:buNone/>
            </a:pPr>
            <a:r>
              <a:rPr lang="en-US" sz="2000" b="1" dirty="0">
                <a:latin typeface="Arial" panose="020B0604020202020204" pitchFamily="34" charset="0"/>
                <a:cs typeface="Arial" panose="020B0604020202020204" pitchFamily="34" charset="0"/>
              </a:rPr>
              <a:t>Scenario: </a:t>
            </a:r>
          </a:p>
          <a:p>
            <a:pPr algn="just"/>
            <a:r>
              <a:rPr lang="en-US" sz="2000" dirty="0">
                <a:latin typeface="Arial" panose="020B0604020202020204" pitchFamily="34" charset="0"/>
                <a:cs typeface="Arial" panose="020B0604020202020204" pitchFamily="34" charset="0"/>
              </a:rPr>
              <a:t>Amira, 3 years old, newly joined nursery, shows separation anxiety, limited speech, and difficulty joining group play. </a:t>
            </a:r>
          </a:p>
          <a:p>
            <a:pPr marL="0" indent="0" algn="just">
              <a:buNone/>
            </a:pPr>
            <a:r>
              <a:rPr lang="en-US" sz="2000" b="1" dirty="0">
                <a:latin typeface="Arial" panose="020B0604020202020204" pitchFamily="34" charset="0"/>
                <a:cs typeface="Arial" panose="020B0604020202020204" pitchFamily="34" charset="0"/>
              </a:rPr>
              <a:t>Aim</a:t>
            </a:r>
            <a:r>
              <a:rPr lang="en-US" sz="2000" dirty="0">
                <a:latin typeface="Arial" panose="020B0604020202020204" pitchFamily="34" charset="0"/>
                <a:cs typeface="Arial" panose="020B0604020202020204" pitchFamily="34" charset="0"/>
              </a:rPr>
              <a:t>:</a:t>
            </a:r>
          </a:p>
          <a:p>
            <a:pPr algn="just"/>
            <a:r>
              <a:rPr lang="en-US" sz="2000" dirty="0">
                <a:latin typeface="Arial" panose="020B0604020202020204" pitchFamily="34" charset="0"/>
                <a:cs typeface="Arial" panose="020B0604020202020204" pitchFamily="34" charset="0"/>
              </a:rPr>
              <a:t> Understand Amira’s needs and support her emotional, social, and cognitive development.</a:t>
            </a:r>
          </a:p>
          <a:p>
            <a:pPr marL="0" indent="0" algn="just">
              <a:buNone/>
            </a:pPr>
            <a:r>
              <a:rPr lang="en-US" sz="2000" b="1" dirty="0">
                <a:latin typeface="Arial" panose="020B0604020202020204" pitchFamily="34" charset="0"/>
                <a:cs typeface="Arial" panose="020B0604020202020204" pitchFamily="34" charset="0"/>
              </a:rPr>
              <a:t>Why This Theory</a:t>
            </a:r>
            <a:r>
              <a:rPr lang="en-US" sz="2000" dirty="0">
                <a:latin typeface="Arial" panose="020B0604020202020204" pitchFamily="34" charset="0"/>
                <a:cs typeface="Arial" panose="020B0604020202020204" pitchFamily="34" charset="0"/>
              </a:rPr>
              <a:t>: </a:t>
            </a:r>
          </a:p>
          <a:p>
            <a:pPr algn="just"/>
            <a:r>
              <a:rPr lang="en-US" sz="2000" dirty="0">
                <a:latin typeface="Arial" panose="020B0604020202020204" pitchFamily="34" charset="0"/>
                <a:cs typeface="Arial" panose="020B0604020202020204" pitchFamily="34" charset="0"/>
              </a:rPr>
              <a:t>Bowlby’s Attachment Theory explains early bonds, security, and confidence in children (Bosmans et al., 2022).</a:t>
            </a:r>
          </a:p>
          <a:p>
            <a:pPr algn="just"/>
            <a:r>
              <a:rPr lang="en-US" sz="2000" b="1" dirty="0">
                <a:latin typeface="Arial" panose="020B0604020202020204" pitchFamily="34" charset="0"/>
                <a:cs typeface="Arial" panose="020B0604020202020204" pitchFamily="34" charset="0"/>
              </a:rPr>
              <a:t>Focus</a:t>
            </a:r>
            <a:r>
              <a:rPr lang="en-US" sz="2000" dirty="0">
                <a:latin typeface="Arial" panose="020B0604020202020204" pitchFamily="34" charset="0"/>
                <a:cs typeface="Arial" panose="020B0604020202020204" pitchFamily="34" charset="0"/>
              </a:rPr>
              <a:t>: Apply the theory to Amira, propose evidence-based interventions, and consider nature and nurture influences.</a:t>
            </a:r>
          </a:p>
        </p:txBody>
      </p:sp>
      <p:pic>
        <p:nvPicPr>
          <p:cNvPr id="5" name="Picture 4"/>
          <p:cNvPicPr>
            <a:picLocks noChangeAspect="1"/>
          </p:cNvPicPr>
          <p:nvPr/>
        </p:nvPicPr>
        <p:blipFill>
          <a:blip r:embed="rId2"/>
          <a:stretch>
            <a:fillRect/>
          </a:stretch>
        </p:blipFill>
        <p:spPr>
          <a:xfrm>
            <a:off x="8475817" y="1483997"/>
            <a:ext cx="3634503" cy="3124200"/>
          </a:xfrm>
          <a:prstGeom prst="rect">
            <a:avLst/>
          </a:prstGeom>
        </p:spPr>
      </p:pic>
      <p:sp>
        <p:nvSpPr>
          <p:cNvPr id="6" name="TextBox 5"/>
          <p:cNvSpPr txBox="1"/>
          <p:nvPr/>
        </p:nvSpPr>
        <p:spPr>
          <a:xfrm>
            <a:off x="8779858" y="4669104"/>
            <a:ext cx="3026422" cy="372234"/>
          </a:xfrm>
          <a:prstGeom prst="rect">
            <a:avLst/>
          </a:prstGeom>
          <a:noFill/>
        </p:spPr>
        <p:txBody>
          <a:bodyPr wrap="square" rtlCol="0">
            <a:spAutoFit/>
          </a:bodyPr>
          <a:lstStyle/>
          <a:p>
            <a:r>
              <a:rPr lang="en-US" dirty="0"/>
              <a:t>(Psychiatric care, 2021)</a:t>
            </a:r>
          </a:p>
        </p:txBody>
      </p:sp>
    </p:spTree>
    <p:extLst>
      <p:ext uri="{BB962C8B-B14F-4D97-AF65-F5344CB8AC3E}">
        <p14:creationId xmlns:p14="http://schemas.microsoft.com/office/powerpoint/2010/main" val="1517772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87754" cy="1325563"/>
          </a:xfrm>
          <a:solidFill>
            <a:schemeClr val="accent1">
              <a:lumMod val="20000"/>
              <a:lumOff val="80000"/>
            </a:schemeClr>
          </a:solidFill>
        </p:spPr>
        <p:txBody>
          <a:bodyPr>
            <a:normAutofit/>
          </a:bodyPr>
          <a:lstStyle/>
          <a:p>
            <a:r>
              <a:rPr lang="en-US" sz="2800" b="1" dirty="0">
                <a:latin typeface="Arial" panose="020B0604020202020204" pitchFamily="34" charset="0"/>
                <a:cs typeface="Arial" panose="020B0604020202020204" pitchFamily="34" charset="0"/>
              </a:rPr>
              <a:t>Introduction to Bowlby’s Attachment Theory</a:t>
            </a:r>
            <a:endParaRPr lang="en-US" sz="2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825625"/>
            <a:ext cx="6096674" cy="4351338"/>
          </a:xfrm>
          <a:solidFill>
            <a:schemeClr val="accent4">
              <a:lumMod val="20000"/>
              <a:lumOff val="80000"/>
            </a:schemeClr>
          </a:solidFill>
        </p:spPr>
        <p:txBody>
          <a:bodyPr/>
          <a:lstStyle/>
          <a:p>
            <a:pPr algn="just"/>
            <a:r>
              <a:rPr lang="en-US" sz="2000" dirty="0">
                <a:latin typeface="Arial" panose="020B0604020202020204" pitchFamily="34" charset="0"/>
                <a:cs typeface="Arial" panose="020B0604020202020204" pitchFamily="34" charset="0"/>
              </a:rPr>
              <a:t>Developed by John Bowlby (1969) – early emotional bonds essential for survival.</a:t>
            </a:r>
          </a:p>
          <a:p>
            <a:pPr algn="just"/>
            <a:r>
              <a:rPr lang="en-US" sz="2000" dirty="0">
                <a:latin typeface="Arial" panose="020B0604020202020204" pitchFamily="34" charset="0"/>
                <a:cs typeface="Arial" panose="020B0604020202020204" pitchFamily="34" charset="0"/>
              </a:rPr>
              <a:t>Children have a biological drive to seek attachment for safety (Cadman et al., 2023).</a:t>
            </a:r>
          </a:p>
          <a:p>
            <a:pPr algn="just"/>
            <a:r>
              <a:rPr lang="en-US" sz="2000" dirty="0">
                <a:latin typeface="Arial" panose="020B0604020202020204" pitchFamily="34" charset="0"/>
                <a:cs typeface="Arial" panose="020B0604020202020204" pitchFamily="34" charset="0"/>
              </a:rPr>
              <a:t>Ainsworth (1978) expanded the theory: secure, insecure-avoidant, and insecure-ambivalent attachments (Groh et al., 2021).</a:t>
            </a:r>
          </a:p>
          <a:p>
            <a:pPr algn="just"/>
            <a:r>
              <a:rPr lang="en-US" sz="2000" dirty="0">
                <a:latin typeface="Arial" panose="020B0604020202020204" pitchFamily="34" charset="0"/>
                <a:cs typeface="Arial" panose="020B0604020202020204" pitchFamily="34" charset="0"/>
              </a:rPr>
              <a:t>Attachment shapes emotional, social, and cognitive development (Degotardi et al., 2023).</a:t>
            </a:r>
          </a:p>
          <a:p>
            <a:endParaRPr lang="en-US" dirty="0"/>
          </a:p>
        </p:txBody>
      </p:sp>
      <p:pic>
        <p:nvPicPr>
          <p:cNvPr id="4" name="Picture 3"/>
          <p:cNvPicPr>
            <a:picLocks noChangeAspect="1"/>
          </p:cNvPicPr>
          <p:nvPr/>
        </p:nvPicPr>
        <p:blipFill>
          <a:blip r:embed="rId2"/>
          <a:stretch>
            <a:fillRect/>
          </a:stretch>
        </p:blipFill>
        <p:spPr>
          <a:xfrm>
            <a:off x="7432852" y="1915630"/>
            <a:ext cx="4115157" cy="3657917"/>
          </a:xfrm>
          <a:prstGeom prst="rect">
            <a:avLst/>
          </a:prstGeom>
        </p:spPr>
      </p:pic>
      <p:sp>
        <p:nvSpPr>
          <p:cNvPr id="5" name="TextBox 4"/>
          <p:cNvSpPr txBox="1"/>
          <p:nvPr/>
        </p:nvSpPr>
        <p:spPr>
          <a:xfrm>
            <a:off x="8618018" y="5613823"/>
            <a:ext cx="2807936"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(Groh et al., 2021)</a:t>
            </a:r>
            <a:endParaRPr lang="en-US" dirty="0"/>
          </a:p>
        </p:txBody>
      </p:sp>
    </p:spTree>
    <p:extLst>
      <p:ext uri="{BB962C8B-B14F-4D97-AF65-F5344CB8AC3E}">
        <p14:creationId xmlns:p14="http://schemas.microsoft.com/office/powerpoint/2010/main" val="3235411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sz="half" idx="1"/>
          </p:nvPr>
        </p:nvSpPr>
        <p:spPr>
          <a:xfrm>
            <a:off x="202301" y="356050"/>
            <a:ext cx="5817499" cy="4515355"/>
          </a:xfrm>
          <a:solidFill>
            <a:schemeClr val="bg1"/>
          </a:solidFill>
        </p:spPr>
        <p:txBody>
          <a:bodyPr>
            <a:normAutofit fontScale="47500" lnSpcReduction="20000"/>
          </a:bodyPr>
          <a:lstStyle/>
          <a:p>
            <a:pPr marL="0" indent="0" algn="just">
              <a:buNone/>
            </a:pPr>
            <a:r>
              <a:rPr lang="en-US" sz="2900" b="1" dirty="0">
                <a:latin typeface="Arial" panose="020B0604020202020204" pitchFamily="34" charset="0"/>
                <a:cs typeface="Arial" panose="020B0604020202020204" pitchFamily="34" charset="0"/>
              </a:rPr>
              <a:t>Key Concepts</a:t>
            </a:r>
            <a:endParaRPr lang="en-US" sz="2900" dirty="0">
              <a:latin typeface="Arial" panose="020B0604020202020204" pitchFamily="34" charset="0"/>
              <a:cs typeface="Arial" panose="020B0604020202020204" pitchFamily="34" charset="0"/>
            </a:endParaRPr>
          </a:p>
          <a:p>
            <a:pPr algn="just"/>
            <a:r>
              <a:rPr lang="en-US" sz="2900" dirty="0">
                <a:latin typeface="Arial" panose="020B0604020202020204" pitchFamily="34" charset="0"/>
                <a:cs typeface="Arial" panose="020B0604020202020204" pitchFamily="34" charset="0"/>
              </a:rPr>
              <a:t>Secure base &amp; proximity seeking (Bosmans et al., 2022).</a:t>
            </a:r>
          </a:p>
          <a:p>
            <a:pPr algn="just"/>
            <a:r>
              <a:rPr lang="en-US" sz="2900" dirty="0">
                <a:latin typeface="Arial" panose="020B0604020202020204" pitchFamily="34" charset="0"/>
                <a:cs typeface="Arial" panose="020B0604020202020204" pitchFamily="34" charset="0"/>
              </a:rPr>
              <a:t>Internal working models – mental templates of relationships (Groh et al., 2021).</a:t>
            </a:r>
          </a:p>
          <a:p>
            <a:pPr algn="just"/>
            <a:r>
              <a:rPr lang="en-US" sz="2900" dirty="0">
                <a:latin typeface="Arial" panose="020B0604020202020204" pitchFamily="34" charset="0"/>
                <a:cs typeface="Arial" panose="020B0604020202020204" pitchFamily="34" charset="0"/>
              </a:rPr>
              <a:t>Separation anxiety &amp; emotional regulation (Cadman et al., 2023).</a:t>
            </a:r>
          </a:p>
          <a:p>
            <a:pPr marL="0" indent="0" algn="just">
              <a:buNone/>
            </a:pPr>
            <a:r>
              <a:rPr lang="en-US" sz="2900" b="1" dirty="0">
                <a:latin typeface="Arial" panose="020B0604020202020204" pitchFamily="34" charset="0"/>
                <a:cs typeface="Arial" panose="020B0604020202020204" pitchFamily="34" charset="0"/>
              </a:rPr>
              <a:t>How it Works</a:t>
            </a:r>
            <a:endParaRPr lang="en-US" sz="2900" dirty="0">
              <a:latin typeface="Arial" panose="020B0604020202020204" pitchFamily="34" charset="0"/>
              <a:cs typeface="Arial" panose="020B0604020202020204" pitchFamily="34" charset="0"/>
            </a:endParaRPr>
          </a:p>
          <a:p>
            <a:pPr algn="just"/>
            <a:r>
              <a:rPr lang="en-US" sz="2900" dirty="0">
                <a:latin typeface="Arial" panose="020B0604020202020204" pitchFamily="34" charset="0"/>
                <a:cs typeface="Arial" panose="020B0604020202020204" pitchFamily="34" charset="0"/>
              </a:rPr>
              <a:t>Children form attachments with caregivers for safety and comfort (Degotardi et al., 2023).</a:t>
            </a:r>
          </a:p>
          <a:p>
            <a:pPr algn="just"/>
            <a:r>
              <a:rPr lang="en-US" sz="2900" dirty="0">
                <a:latin typeface="Arial" panose="020B0604020202020204" pitchFamily="34" charset="0"/>
                <a:cs typeface="Arial" panose="020B0604020202020204" pitchFamily="34" charset="0"/>
              </a:rPr>
              <a:t>Secure attachment supports exploration, confidence, and learning (Murray et al., 2022).</a:t>
            </a:r>
          </a:p>
          <a:p>
            <a:endParaRPr lang="en-US" dirty="0"/>
          </a:p>
        </p:txBody>
      </p:sp>
      <p:sp>
        <p:nvSpPr>
          <p:cNvPr id="11" name="Content Placeholder 10"/>
          <p:cNvSpPr>
            <a:spLocks noGrp="1"/>
          </p:cNvSpPr>
          <p:nvPr>
            <p:ph sz="half" idx="2"/>
          </p:nvPr>
        </p:nvSpPr>
        <p:spPr>
          <a:xfrm>
            <a:off x="6609169" y="258946"/>
            <a:ext cx="5181600" cy="3115433"/>
          </a:xfrm>
          <a:solidFill>
            <a:schemeClr val="bg1"/>
          </a:solidFill>
        </p:spPr>
        <p:txBody>
          <a:bodyPr>
            <a:normAutofit fontScale="47500" lnSpcReduction="20000"/>
          </a:bodyPr>
          <a:lstStyle/>
          <a:p>
            <a:pPr marL="0" indent="0" algn="just">
              <a:buNone/>
            </a:pPr>
            <a:r>
              <a:rPr lang="en-US" sz="2900" b="1" dirty="0">
                <a:latin typeface="Arial" panose="020B0604020202020204" pitchFamily="34" charset="0"/>
                <a:cs typeface="Arial" panose="020B0604020202020204" pitchFamily="34" charset="0"/>
              </a:rPr>
              <a:t>Relevance to Early Years</a:t>
            </a:r>
            <a:endParaRPr lang="en-US" sz="2900" dirty="0">
              <a:latin typeface="Arial" panose="020B0604020202020204" pitchFamily="34" charset="0"/>
              <a:cs typeface="Arial" panose="020B0604020202020204" pitchFamily="34" charset="0"/>
            </a:endParaRPr>
          </a:p>
          <a:p>
            <a:pPr algn="just"/>
            <a:r>
              <a:rPr lang="en-US" sz="2900" dirty="0">
                <a:latin typeface="Arial" panose="020B0604020202020204" pitchFamily="34" charset="0"/>
                <a:cs typeface="Arial" panose="020B0604020202020204" pitchFamily="34" charset="0"/>
              </a:rPr>
              <a:t>Explains behavior during transitions and separation (Ahnert et al., 2023).</a:t>
            </a:r>
          </a:p>
          <a:p>
            <a:pPr algn="just"/>
            <a:r>
              <a:rPr lang="en-US" sz="2900" dirty="0">
                <a:latin typeface="Arial" panose="020B0604020202020204" pitchFamily="34" charset="0"/>
                <a:cs typeface="Arial" panose="020B0604020202020204" pitchFamily="34" charset="0"/>
              </a:rPr>
              <a:t>Supports emotional, social, and cognitive outcomes (Bosmans et al., 2022).</a:t>
            </a:r>
          </a:p>
          <a:p>
            <a:pPr marL="0" indent="0" algn="just">
              <a:buNone/>
            </a:pPr>
            <a:r>
              <a:rPr lang="en-US" sz="2900" b="1" dirty="0">
                <a:latin typeface="Arial" panose="020B0604020202020204" pitchFamily="34" charset="0"/>
                <a:cs typeface="Arial" panose="020B0604020202020204" pitchFamily="34" charset="0"/>
              </a:rPr>
              <a:t>Biological &amp; Environmental Links</a:t>
            </a:r>
            <a:endParaRPr lang="en-US" sz="2900" dirty="0">
              <a:latin typeface="Arial" panose="020B0604020202020204" pitchFamily="34" charset="0"/>
              <a:cs typeface="Arial" panose="020B0604020202020204" pitchFamily="34" charset="0"/>
            </a:endParaRPr>
          </a:p>
          <a:p>
            <a:pPr algn="just"/>
            <a:r>
              <a:rPr lang="en-US" sz="2900" dirty="0">
                <a:latin typeface="Arial" panose="020B0604020202020204" pitchFamily="34" charset="0"/>
                <a:cs typeface="Arial" panose="020B0604020202020204" pitchFamily="34" charset="0"/>
              </a:rPr>
              <a:t>Biological: Brain stress systems, cortisol, temperament, emotional regulation (Bernard et al., 2021; Belsky &amp; Pluess, 2022).</a:t>
            </a:r>
          </a:p>
          <a:p>
            <a:pPr algn="just"/>
            <a:r>
              <a:rPr lang="en-US" sz="2900" dirty="0">
                <a:latin typeface="Arial" panose="020B0604020202020204" pitchFamily="34" charset="0"/>
                <a:cs typeface="Arial" panose="020B0604020202020204" pitchFamily="34" charset="0"/>
              </a:rPr>
              <a:t>Environmental: Caregiver sensitivity, consistency, routines, cultural context (Degotardi et al., 2023; Ahnert et al., 2023).</a:t>
            </a:r>
          </a:p>
          <a:p>
            <a:pPr algn="just"/>
            <a:r>
              <a:rPr lang="en-US" sz="2900" dirty="0">
                <a:latin typeface="Arial" panose="020B0604020202020204" pitchFamily="34" charset="0"/>
                <a:cs typeface="Arial" panose="020B0604020202020204" pitchFamily="34" charset="0"/>
              </a:rPr>
              <a:t>Interaction of both shapes attachment security (Cadman et al., 2023).</a:t>
            </a:r>
          </a:p>
          <a:p>
            <a:endParaRPr lang="en-US" dirty="0"/>
          </a:p>
        </p:txBody>
      </p:sp>
      <p:pic>
        <p:nvPicPr>
          <p:cNvPr id="12" name="Picture 11"/>
          <p:cNvPicPr>
            <a:picLocks noChangeAspect="1"/>
          </p:cNvPicPr>
          <p:nvPr/>
        </p:nvPicPr>
        <p:blipFill>
          <a:blip r:embed="rId2"/>
          <a:stretch>
            <a:fillRect/>
          </a:stretch>
        </p:blipFill>
        <p:spPr>
          <a:xfrm>
            <a:off x="1610315" y="3453276"/>
            <a:ext cx="8035391" cy="2836258"/>
          </a:xfrm>
          <a:prstGeom prst="rect">
            <a:avLst/>
          </a:prstGeom>
        </p:spPr>
      </p:pic>
      <p:sp>
        <p:nvSpPr>
          <p:cNvPr id="13" name="TextBox 12"/>
          <p:cNvSpPr txBox="1"/>
          <p:nvPr/>
        </p:nvSpPr>
        <p:spPr>
          <a:xfrm>
            <a:off x="4434435" y="6368431"/>
            <a:ext cx="3002145" cy="369332"/>
          </a:xfrm>
          <a:prstGeom prst="rect">
            <a:avLst/>
          </a:prstGeom>
          <a:noFill/>
        </p:spPr>
        <p:txBody>
          <a:bodyPr wrap="square" rtlCol="0">
            <a:spAutoFit/>
          </a:bodyPr>
          <a:lstStyle/>
          <a:p>
            <a:r>
              <a:rPr lang="en-US" dirty="0"/>
              <a:t>(Mikulincer, 2007)</a:t>
            </a:r>
          </a:p>
        </p:txBody>
      </p:sp>
    </p:spTree>
    <p:extLst>
      <p:ext uri="{BB962C8B-B14F-4D97-AF65-F5344CB8AC3E}">
        <p14:creationId xmlns:p14="http://schemas.microsoft.com/office/powerpoint/2010/main" val="3903080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735" y="801111"/>
            <a:ext cx="4507265" cy="1011506"/>
          </a:xfrm>
        </p:spPr>
        <p:txBody>
          <a:bodyPr>
            <a:normAutofit/>
          </a:bodyPr>
          <a:lstStyle/>
          <a:p>
            <a:r>
              <a:rPr lang="en-US" sz="2800" b="1" dirty="0">
                <a:latin typeface="Arial" panose="020B0604020202020204" pitchFamily="34" charset="0"/>
                <a:cs typeface="Arial" panose="020B0604020202020204" pitchFamily="34" charset="0"/>
              </a:rPr>
              <a:t>Relevance to Early Childhood Development</a:t>
            </a:r>
            <a:endParaRPr lang="en-US" sz="2800" dirty="0"/>
          </a:p>
        </p:txBody>
      </p:sp>
      <p:sp>
        <p:nvSpPr>
          <p:cNvPr id="3" name="Content Placeholder 2"/>
          <p:cNvSpPr>
            <a:spLocks noGrp="1"/>
          </p:cNvSpPr>
          <p:nvPr>
            <p:ph idx="1"/>
          </p:nvPr>
        </p:nvSpPr>
        <p:spPr>
          <a:xfrm>
            <a:off x="5915278" y="987425"/>
            <a:ext cx="5971922" cy="4873625"/>
          </a:xfrm>
          <a:solidFill>
            <a:schemeClr val="bg1">
              <a:lumMod val="95000"/>
            </a:schemeClr>
          </a:solidFill>
        </p:spPr>
        <p:txBody>
          <a:bodyPr>
            <a:normAutofit fontScale="85000" lnSpcReduction="20000"/>
          </a:bodyPr>
          <a:lstStyle/>
          <a:p>
            <a:pPr marL="0" indent="0" algn="just">
              <a:buNone/>
            </a:pPr>
            <a:r>
              <a:rPr lang="en-US" sz="2300" b="1" dirty="0">
                <a:latin typeface="Arial" panose="020B0604020202020204" pitchFamily="34" charset="0"/>
                <a:cs typeface="Arial" panose="020B0604020202020204" pitchFamily="34" charset="0"/>
              </a:rPr>
              <a:t>Emotional Wellbeing</a:t>
            </a:r>
          </a:p>
          <a:p>
            <a:pPr algn="just"/>
            <a:r>
              <a:rPr lang="en-US" sz="2300" dirty="0">
                <a:latin typeface="Arial" panose="020B0604020202020204" pitchFamily="34" charset="0"/>
                <a:cs typeface="Arial" panose="020B0604020202020204" pitchFamily="34" charset="0"/>
              </a:rPr>
              <a:t>Secure attachment lowers anxiety and builds resilience (Bosmans et al., 2022).</a:t>
            </a:r>
          </a:p>
          <a:p>
            <a:pPr marL="0" indent="0" algn="just">
              <a:buNone/>
            </a:pPr>
            <a:r>
              <a:rPr lang="en-US" sz="2300" b="1" dirty="0">
                <a:latin typeface="Arial" panose="020B0604020202020204" pitchFamily="34" charset="0"/>
                <a:cs typeface="Arial" panose="020B0604020202020204" pitchFamily="34" charset="0"/>
              </a:rPr>
              <a:t>Social Development</a:t>
            </a:r>
          </a:p>
          <a:p>
            <a:pPr algn="just"/>
            <a:r>
              <a:rPr lang="en-US" sz="2300" dirty="0">
                <a:latin typeface="Arial" panose="020B0604020202020204" pitchFamily="34" charset="0"/>
                <a:cs typeface="Arial" panose="020B0604020202020204" pitchFamily="34" charset="0"/>
              </a:rPr>
              <a:t>Promotes cooperation, peer play, and empathy (Groh et al., 2021).</a:t>
            </a:r>
          </a:p>
          <a:p>
            <a:pPr marL="0" indent="0" algn="just">
              <a:buNone/>
            </a:pPr>
            <a:r>
              <a:rPr lang="en-US" sz="2300" b="1" dirty="0">
                <a:latin typeface="Arial" panose="020B0604020202020204" pitchFamily="34" charset="0"/>
                <a:cs typeface="Arial" panose="020B0604020202020204" pitchFamily="34" charset="0"/>
              </a:rPr>
              <a:t>Cognitive Growth</a:t>
            </a:r>
          </a:p>
          <a:p>
            <a:pPr algn="just"/>
            <a:r>
              <a:rPr lang="en-US" sz="2300" dirty="0">
                <a:latin typeface="Arial" panose="020B0604020202020204" pitchFamily="34" charset="0"/>
                <a:cs typeface="Arial" panose="020B0604020202020204" pitchFamily="34" charset="0"/>
              </a:rPr>
              <a:t>Secure children explore more confidently, supporting problem-solving and learning (Dagan &amp; Sagi-Schwartz, 2021).</a:t>
            </a:r>
          </a:p>
          <a:p>
            <a:pPr marL="0" indent="0" algn="just">
              <a:buNone/>
            </a:pPr>
            <a:r>
              <a:rPr lang="en-US" sz="2300" b="1" dirty="0">
                <a:latin typeface="Arial" panose="020B0604020202020204" pitchFamily="34" charset="0"/>
                <a:cs typeface="Arial" panose="020B0604020202020204" pitchFamily="34" charset="0"/>
              </a:rPr>
              <a:t>Physical Development</a:t>
            </a:r>
          </a:p>
          <a:p>
            <a:pPr algn="just"/>
            <a:r>
              <a:rPr lang="en-US" sz="2300" dirty="0">
                <a:latin typeface="Arial" panose="020B0604020202020204" pitchFamily="34" charset="0"/>
                <a:cs typeface="Arial" panose="020B0604020202020204" pitchFamily="34" charset="0"/>
              </a:rPr>
              <a:t>Lower stress improves brain development and overall health (Cadman et al., 2023).</a:t>
            </a:r>
          </a:p>
          <a:p>
            <a:pPr marL="0" indent="0" algn="just">
              <a:buNone/>
            </a:pPr>
            <a:r>
              <a:rPr lang="en-US" sz="2300" b="1" dirty="0">
                <a:latin typeface="Arial" panose="020B0604020202020204" pitchFamily="34" charset="0"/>
                <a:cs typeface="Arial" panose="020B0604020202020204" pitchFamily="34" charset="0"/>
              </a:rPr>
              <a:t>Overall Impact</a:t>
            </a:r>
          </a:p>
          <a:p>
            <a:pPr algn="just"/>
            <a:r>
              <a:rPr lang="en-US" sz="2300" b="1" dirty="0">
                <a:latin typeface="Arial" panose="020B0604020202020204" pitchFamily="34" charset="0"/>
                <a:cs typeface="Arial" panose="020B0604020202020204" pitchFamily="34" charset="0"/>
              </a:rPr>
              <a:t> </a:t>
            </a:r>
            <a:r>
              <a:rPr lang="en-US" sz="2300" dirty="0">
                <a:latin typeface="Arial" panose="020B0604020202020204" pitchFamily="34" charset="0"/>
                <a:cs typeface="Arial" panose="020B0604020202020204" pitchFamily="34" charset="0"/>
              </a:rPr>
              <a:t>Attachment security in early years predicts school readiness and long-term relationships (Fearon &amp; Schuengel, 2021).</a:t>
            </a:r>
          </a:p>
          <a:p>
            <a:endParaRPr lang="en-US" dirty="0"/>
          </a:p>
        </p:txBody>
      </p:sp>
      <p:pic>
        <p:nvPicPr>
          <p:cNvPr id="7" name="Picture 6"/>
          <p:cNvPicPr>
            <a:picLocks noChangeAspect="1"/>
          </p:cNvPicPr>
          <p:nvPr/>
        </p:nvPicPr>
        <p:blipFill>
          <a:blip r:embed="rId2"/>
          <a:stretch>
            <a:fillRect/>
          </a:stretch>
        </p:blipFill>
        <p:spPr>
          <a:xfrm>
            <a:off x="265688" y="1812617"/>
            <a:ext cx="5487749" cy="4568188"/>
          </a:xfrm>
          <a:prstGeom prst="rect">
            <a:avLst/>
          </a:prstGeom>
        </p:spPr>
      </p:pic>
      <p:sp>
        <p:nvSpPr>
          <p:cNvPr id="8" name="TextBox 7"/>
          <p:cNvSpPr txBox="1"/>
          <p:nvPr/>
        </p:nvSpPr>
        <p:spPr>
          <a:xfrm>
            <a:off x="2168666" y="6380805"/>
            <a:ext cx="3665692" cy="369332"/>
          </a:xfrm>
          <a:prstGeom prst="rect">
            <a:avLst/>
          </a:prstGeom>
          <a:noFill/>
        </p:spPr>
        <p:txBody>
          <a:bodyPr wrap="square" rtlCol="0">
            <a:spAutoFit/>
          </a:bodyPr>
          <a:lstStyle/>
          <a:p>
            <a:r>
              <a:rPr lang="en-US" dirty="0"/>
              <a:t>(Sandoval, 2024)</a:t>
            </a:r>
          </a:p>
        </p:txBody>
      </p:sp>
    </p:spTree>
    <p:extLst>
      <p:ext uri="{BB962C8B-B14F-4D97-AF65-F5344CB8AC3E}">
        <p14:creationId xmlns:p14="http://schemas.microsoft.com/office/powerpoint/2010/main" val="55607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04602" y="1690688"/>
            <a:ext cx="2281953" cy="2031325"/>
          </a:xfrm>
          <a:prstGeom prst="rect">
            <a:avLst/>
          </a:prstGeom>
          <a:solidFill>
            <a:schemeClr val="accent5">
              <a:lumMod val="20000"/>
              <a:lumOff val="80000"/>
            </a:schemeClr>
          </a:solidFill>
        </p:spPr>
        <p:txBody>
          <a:bodyPr wrap="square">
            <a:spAutoFit/>
          </a:bodyPr>
          <a:lstStyle/>
          <a:p>
            <a:pPr algn="just"/>
            <a:r>
              <a:rPr lang="en-US" dirty="0">
                <a:latin typeface="Arial" panose="020B0604020202020204" pitchFamily="34" charset="0"/>
                <a:cs typeface="Arial" panose="020B0604020202020204" pitchFamily="34" charset="0"/>
              </a:rPr>
              <a:t>Separation Anxiety: Clings and cries when </a:t>
            </a:r>
            <a:r>
              <a:rPr lang="en-US" dirty="0" err="1">
                <a:latin typeface="Arial" panose="020B0604020202020204" pitchFamily="34" charset="0"/>
                <a:cs typeface="Arial" panose="020B0604020202020204" pitchFamily="34" charset="0"/>
              </a:rPr>
              <a:t>carers</a:t>
            </a:r>
            <a:r>
              <a:rPr lang="en-US" dirty="0">
                <a:latin typeface="Arial" panose="020B0604020202020204" pitchFamily="34" charset="0"/>
                <a:cs typeface="Arial" panose="020B0604020202020204" pitchFamily="34" charset="0"/>
              </a:rPr>
              <a:t> leave → indicates insecure attachment (Cadman et al., 2023).</a:t>
            </a:r>
          </a:p>
        </p:txBody>
      </p:sp>
      <p:sp>
        <p:nvSpPr>
          <p:cNvPr id="7" name="Right Arrow 6"/>
          <p:cNvSpPr/>
          <p:nvPr/>
        </p:nvSpPr>
        <p:spPr>
          <a:xfrm>
            <a:off x="2937409" y="2217218"/>
            <a:ext cx="461246" cy="178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3487667" y="1747880"/>
            <a:ext cx="2362875" cy="2031325"/>
          </a:xfrm>
          <a:prstGeom prst="rect">
            <a:avLst/>
          </a:prstGeom>
          <a:solidFill>
            <a:schemeClr val="accent5">
              <a:lumMod val="20000"/>
              <a:lumOff val="80000"/>
            </a:schemeClr>
          </a:solidFill>
        </p:spPr>
        <p:txBody>
          <a:bodyPr wrap="square" rtlCol="0">
            <a:spAutoFit/>
          </a:bodyPr>
          <a:lstStyle/>
          <a:p>
            <a:pPr algn="just"/>
            <a:r>
              <a:rPr lang="en-US" dirty="0">
                <a:latin typeface="Arial" panose="020B0604020202020204" pitchFamily="34" charset="0"/>
                <a:cs typeface="Arial" panose="020B0604020202020204" pitchFamily="34" charset="0"/>
              </a:rPr>
              <a:t>Secure base Seeking: Relies on nursery staff for reassurance → needs a trusted caregiver (Degotardi et al., 2023).</a:t>
            </a:r>
          </a:p>
        </p:txBody>
      </p:sp>
      <p:sp>
        <p:nvSpPr>
          <p:cNvPr id="9" name="Right Arrow 8"/>
          <p:cNvSpPr/>
          <p:nvPr/>
        </p:nvSpPr>
        <p:spPr>
          <a:xfrm>
            <a:off x="6247051" y="2217218"/>
            <a:ext cx="534075" cy="178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7120992" y="1747880"/>
            <a:ext cx="2710832" cy="1754326"/>
          </a:xfrm>
          <a:prstGeom prst="rect">
            <a:avLst/>
          </a:prstGeom>
          <a:solidFill>
            <a:schemeClr val="accent5">
              <a:lumMod val="20000"/>
              <a:lumOff val="80000"/>
            </a:schemeClr>
          </a:solidFill>
        </p:spPr>
        <p:txBody>
          <a:bodyPr wrap="square" rtlCol="0">
            <a:spAutoFit/>
          </a:bodyPr>
          <a:lstStyle/>
          <a:p>
            <a:pPr algn="just"/>
            <a:r>
              <a:rPr lang="en-US" dirty="0">
                <a:latin typeface="Arial" panose="020B0604020202020204" pitchFamily="34" charset="0"/>
                <a:cs typeface="Arial" panose="020B0604020202020204" pitchFamily="34" charset="0"/>
              </a:rPr>
              <a:t>Limited Peer Interaction: Avoids group play → reflects emotional insecurity limiting exploration (Ahnert et al., 2023).</a:t>
            </a:r>
          </a:p>
        </p:txBody>
      </p:sp>
      <p:sp>
        <p:nvSpPr>
          <p:cNvPr id="12" name="TextBox 11"/>
          <p:cNvSpPr txBox="1"/>
          <p:nvPr/>
        </p:nvSpPr>
        <p:spPr>
          <a:xfrm>
            <a:off x="1488935" y="4426343"/>
            <a:ext cx="3180169" cy="1477328"/>
          </a:xfrm>
          <a:prstGeom prst="rect">
            <a:avLst/>
          </a:prstGeom>
          <a:solidFill>
            <a:schemeClr val="accent5">
              <a:lumMod val="20000"/>
              <a:lumOff val="80000"/>
            </a:schemeClr>
          </a:solidFill>
        </p:spPr>
        <p:txBody>
          <a:bodyPr wrap="square" rtlCol="0">
            <a:spAutoFit/>
          </a:bodyPr>
          <a:lstStyle/>
          <a:p>
            <a:pPr algn="just"/>
            <a:r>
              <a:rPr lang="en-US" dirty="0">
                <a:latin typeface="Arial" panose="020B0604020202020204" pitchFamily="34" charset="0"/>
                <a:cs typeface="Arial" panose="020B0604020202020204" pitchFamily="34" charset="0"/>
              </a:rPr>
              <a:t>Reduced Verbal Communication: Limited speech → linked to low confidence and anxiety (Murray et al., 2022).</a:t>
            </a:r>
          </a:p>
        </p:txBody>
      </p:sp>
      <p:sp>
        <p:nvSpPr>
          <p:cNvPr id="13" name="Right Arrow 12"/>
          <p:cNvSpPr/>
          <p:nvPr/>
        </p:nvSpPr>
        <p:spPr>
          <a:xfrm>
            <a:off x="4770254" y="4758116"/>
            <a:ext cx="647363" cy="22657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5518768" y="4345423"/>
            <a:ext cx="3625232" cy="1754326"/>
          </a:xfrm>
          <a:prstGeom prst="rect">
            <a:avLst/>
          </a:prstGeom>
          <a:solidFill>
            <a:schemeClr val="accent5">
              <a:lumMod val="20000"/>
              <a:lumOff val="80000"/>
            </a:schemeClr>
          </a:solidFill>
        </p:spPr>
        <p:txBody>
          <a:bodyPr wrap="square" rtlCol="0">
            <a:spAutoFit/>
          </a:bodyPr>
          <a:lstStyle/>
          <a:p>
            <a:pPr algn="just"/>
            <a:r>
              <a:rPr lang="en-US" dirty="0">
                <a:latin typeface="Arial" panose="020B0604020202020204" pitchFamily="34" charset="0"/>
                <a:cs typeface="Arial" panose="020B0604020202020204" pitchFamily="34" charset="0"/>
              </a:rPr>
              <a:t>Overall Developmental Needs: Requires stable relationships, emotional support, and trust-building to promote social, emotional, and cognitive growth (Bosmans et al., 2022).</a:t>
            </a:r>
          </a:p>
        </p:txBody>
      </p:sp>
      <p:sp>
        <p:nvSpPr>
          <p:cNvPr id="15" name="Rectangle 2"/>
          <p:cNvSpPr>
            <a:spLocks noGrp="1" noChangeArrowheads="1"/>
          </p:cNvSpPr>
          <p:nvPr>
            <p:ph type="title"/>
          </p:nvPr>
        </p:nvSpPr>
        <p:spPr bwMode="auto">
          <a:xfrm>
            <a:off x="838200" y="787841"/>
            <a:ext cx="9411615" cy="480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r>
              <a:rPr lang="en-US" sz="2800" b="1" dirty="0">
                <a:latin typeface="Arial" panose="020B0604020202020204" pitchFamily="34" charset="0"/>
                <a:cs typeface="Arial" panose="020B0604020202020204" pitchFamily="34" charset="0"/>
              </a:rPr>
              <a:t>Application of Attachment Theory to Amira’s Situation</a:t>
            </a:r>
          </a:p>
        </p:txBody>
      </p:sp>
    </p:spTree>
    <p:extLst>
      <p:ext uri="{BB962C8B-B14F-4D97-AF65-F5344CB8AC3E}">
        <p14:creationId xmlns:p14="http://schemas.microsoft.com/office/powerpoint/2010/main" val="3284186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latin typeface="Arial" panose="020B0604020202020204" pitchFamily="34" charset="0"/>
                <a:cs typeface="Arial" panose="020B0604020202020204" pitchFamily="34" charset="0"/>
              </a:rPr>
              <a:t>Bowlby’s 4 Stages of Attachment Theory Applied to Nursery Setting And Amira</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70957320"/>
              </p:ext>
            </p:extLst>
          </p:nvPr>
        </p:nvGraphicFramePr>
        <p:xfrm>
          <a:off x="838200" y="1825625"/>
          <a:ext cx="10749595" cy="4351337"/>
        </p:xfrm>
        <a:graphic>
          <a:graphicData uri="http://schemas.openxmlformats.org/drawingml/2006/table">
            <a:tbl>
              <a:tblPr/>
              <a:tblGrid>
                <a:gridCol w="2149919">
                  <a:extLst>
                    <a:ext uri="{9D8B030D-6E8A-4147-A177-3AD203B41FA5}">
                      <a16:colId xmlns:a16="http://schemas.microsoft.com/office/drawing/2014/main" val="20000"/>
                    </a:ext>
                  </a:extLst>
                </a:gridCol>
                <a:gridCol w="2149919">
                  <a:extLst>
                    <a:ext uri="{9D8B030D-6E8A-4147-A177-3AD203B41FA5}">
                      <a16:colId xmlns:a16="http://schemas.microsoft.com/office/drawing/2014/main" val="20001"/>
                    </a:ext>
                  </a:extLst>
                </a:gridCol>
                <a:gridCol w="2149919">
                  <a:extLst>
                    <a:ext uri="{9D8B030D-6E8A-4147-A177-3AD203B41FA5}">
                      <a16:colId xmlns:a16="http://schemas.microsoft.com/office/drawing/2014/main" val="20002"/>
                    </a:ext>
                  </a:extLst>
                </a:gridCol>
                <a:gridCol w="2149919">
                  <a:extLst>
                    <a:ext uri="{9D8B030D-6E8A-4147-A177-3AD203B41FA5}">
                      <a16:colId xmlns:a16="http://schemas.microsoft.com/office/drawing/2014/main" val="20003"/>
                    </a:ext>
                  </a:extLst>
                </a:gridCol>
                <a:gridCol w="2149919">
                  <a:extLst>
                    <a:ext uri="{9D8B030D-6E8A-4147-A177-3AD203B41FA5}">
                      <a16:colId xmlns:a16="http://schemas.microsoft.com/office/drawing/2014/main" val="20004"/>
                    </a:ext>
                  </a:extLst>
                </a:gridCol>
              </a:tblGrid>
              <a:tr h="284667">
                <a:tc>
                  <a:txBody>
                    <a:bodyPr/>
                    <a:lstStyle/>
                    <a:p>
                      <a:r>
                        <a:rPr lang="en-US" sz="1200" b="1" dirty="0">
                          <a:latin typeface="Arial" panose="020B0604020202020204" pitchFamily="34" charset="0"/>
                          <a:cs typeface="Arial" panose="020B0604020202020204" pitchFamily="34" charset="0"/>
                        </a:rPr>
                        <a:t>Stage</a:t>
                      </a:r>
                      <a:endParaRPr lang="en-US" sz="1200" dirty="0">
                        <a:latin typeface="Arial" panose="020B0604020202020204" pitchFamily="34" charset="0"/>
                        <a:cs typeface="Arial" panose="020B0604020202020204" pitchFamily="34" charset="0"/>
                      </a:endParaRP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b="1" dirty="0">
                          <a:latin typeface="Arial" panose="020B0604020202020204" pitchFamily="34" charset="0"/>
                          <a:cs typeface="Arial" panose="020B0604020202020204" pitchFamily="34" charset="0"/>
                        </a:rPr>
                        <a:t>Age Range</a:t>
                      </a:r>
                      <a:endParaRPr lang="en-US" sz="1200" dirty="0">
                        <a:latin typeface="Arial" panose="020B0604020202020204" pitchFamily="34" charset="0"/>
                        <a:cs typeface="Arial" panose="020B0604020202020204" pitchFamily="34" charset="0"/>
                      </a:endParaRP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b="1" dirty="0">
                          <a:latin typeface="Arial" panose="020B0604020202020204" pitchFamily="34" charset="0"/>
                          <a:cs typeface="Arial" panose="020B0604020202020204" pitchFamily="34" charset="0"/>
                        </a:rPr>
                        <a:t>Key Features</a:t>
                      </a:r>
                      <a:endParaRPr lang="en-US" sz="1200" dirty="0">
                        <a:latin typeface="Arial" panose="020B0604020202020204" pitchFamily="34" charset="0"/>
                        <a:cs typeface="Arial" panose="020B0604020202020204" pitchFamily="34" charset="0"/>
                      </a:endParaRP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b="1">
                          <a:latin typeface="Arial" panose="020B0604020202020204" pitchFamily="34" charset="0"/>
                          <a:cs typeface="Arial" panose="020B0604020202020204" pitchFamily="34" charset="0"/>
                        </a:rPr>
                        <a:t>Nursery Implications</a:t>
                      </a:r>
                      <a:endParaRPr lang="en-US" sz="1200">
                        <a:latin typeface="Arial" panose="020B0604020202020204" pitchFamily="34" charset="0"/>
                        <a:cs typeface="Arial" panose="020B0604020202020204" pitchFamily="34" charset="0"/>
                      </a:endParaRP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b="1">
                          <a:latin typeface="Arial" panose="020B0604020202020204" pitchFamily="34" charset="0"/>
                          <a:cs typeface="Arial" panose="020B0604020202020204" pitchFamily="34" charset="0"/>
                        </a:rPr>
                        <a:t>Application to Amira</a:t>
                      </a:r>
                      <a:endParaRPr lang="en-US" sz="1200">
                        <a:latin typeface="Arial" panose="020B0604020202020204" pitchFamily="34" charset="0"/>
                        <a:cs typeface="Arial" panose="020B0604020202020204" pitchFamily="34" charset="0"/>
                      </a:endParaRPr>
                    </a:p>
                  </a:txBody>
                  <a:tcPr marL="40667" marR="40667" marT="20333" marB="20333" anchor="ctr">
                    <a:lnL>
                      <a:noFill/>
                    </a:lnL>
                    <a:lnR>
                      <a:noFill/>
                    </a:lnR>
                    <a:lnT>
                      <a:noFill/>
                    </a:lnT>
                    <a:lnB>
                      <a:noFill/>
                    </a:lnB>
                    <a:solidFill>
                      <a:schemeClr val="accent5">
                        <a:lumMod val="20000"/>
                        <a:lumOff val="80000"/>
                      </a:schemeClr>
                    </a:solidFill>
                  </a:tcPr>
                </a:tc>
                <a:extLst>
                  <a:ext uri="{0D108BD9-81ED-4DB2-BD59-A6C34878D82A}">
                    <a16:rowId xmlns:a16="http://schemas.microsoft.com/office/drawing/2014/main" val="10000"/>
                  </a:ext>
                </a:extLst>
              </a:tr>
              <a:tr h="772667">
                <a:tc>
                  <a:txBody>
                    <a:bodyPr/>
                    <a:lstStyle/>
                    <a:p>
                      <a:r>
                        <a:rPr lang="en-US" sz="1200" b="1" dirty="0">
                          <a:latin typeface="Arial" panose="020B0604020202020204" pitchFamily="34" charset="0"/>
                          <a:cs typeface="Arial" panose="020B0604020202020204" pitchFamily="34" charset="0"/>
                        </a:rPr>
                        <a:t>Pre-Attachment</a:t>
                      </a:r>
                      <a:endParaRPr lang="en-US" sz="1200" dirty="0">
                        <a:latin typeface="Arial" panose="020B0604020202020204" pitchFamily="34" charset="0"/>
                        <a:cs typeface="Arial" panose="020B0604020202020204" pitchFamily="34" charset="0"/>
                      </a:endParaRP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dirty="0">
                          <a:latin typeface="Arial" panose="020B0604020202020204" pitchFamily="34" charset="0"/>
                          <a:cs typeface="Arial" panose="020B0604020202020204" pitchFamily="34" charset="0"/>
                        </a:rPr>
                        <a:t>Birth–6 weeks</a:t>
                      </a: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dirty="0">
                          <a:latin typeface="Arial" panose="020B0604020202020204" pitchFamily="34" charset="0"/>
                          <a:cs typeface="Arial" panose="020B0604020202020204" pitchFamily="34" charset="0"/>
                        </a:rPr>
                        <a:t>Infants respond to comfort but show no preference for specific caregiver.</a:t>
                      </a: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a:latin typeface="Arial" panose="020B0604020202020204" pitchFamily="34" charset="0"/>
                          <a:cs typeface="Arial" panose="020B0604020202020204" pitchFamily="34" charset="0"/>
                        </a:rPr>
                        <a:t>Provide calm, gentle routines; safe spaces with soft furnishings.</a:t>
                      </a: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dirty="0">
                          <a:latin typeface="Arial" panose="020B0604020202020204" pitchFamily="34" charset="0"/>
                          <a:cs typeface="Arial" panose="020B0604020202020204" pitchFamily="34" charset="0"/>
                        </a:rPr>
                        <a:t>Amira has passed this stage, but her nursery should still </a:t>
                      </a:r>
                      <a:r>
                        <a:rPr lang="en-US" sz="1200" b="0" dirty="0">
                          <a:latin typeface="Arial" panose="020B0604020202020204" pitchFamily="34" charset="0"/>
                          <a:cs typeface="Arial" panose="020B0604020202020204" pitchFamily="34" charset="0"/>
                        </a:rPr>
                        <a:t>ensure predictable routines to support comfort</a:t>
                      </a:r>
                      <a:r>
                        <a:rPr lang="en-US" sz="1200" dirty="0">
                          <a:latin typeface="Arial" panose="020B0604020202020204" pitchFamily="34" charset="0"/>
                          <a:cs typeface="Arial" panose="020B0604020202020204" pitchFamily="34" charset="0"/>
                        </a:rPr>
                        <a:t>.</a:t>
                      </a:r>
                    </a:p>
                  </a:txBody>
                  <a:tcPr marL="40667" marR="40667" marT="20333" marB="20333" anchor="ctr">
                    <a:lnL>
                      <a:noFill/>
                    </a:lnL>
                    <a:lnR>
                      <a:noFill/>
                    </a:lnR>
                    <a:lnT>
                      <a:noFill/>
                    </a:lnT>
                    <a:lnB>
                      <a:noFill/>
                    </a:lnB>
                    <a:solidFill>
                      <a:schemeClr val="accent5">
                        <a:lumMod val="20000"/>
                        <a:lumOff val="80000"/>
                      </a:schemeClr>
                    </a:solidFill>
                  </a:tcPr>
                </a:tc>
                <a:extLst>
                  <a:ext uri="{0D108BD9-81ED-4DB2-BD59-A6C34878D82A}">
                    <a16:rowId xmlns:a16="http://schemas.microsoft.com/office/drawing/2014/main" val="10001"/>
                  </a:ext>
                </a:extLst>
              </a:tr>
              <a:tr h="772667">
                <a:tc>
                  <a:txBody>
                    <a:bodyPr/>
                    <a:lstStyle/>
                    <a:p>
                      <a:r>
                        <a:rPr lang="en-US" sz="1200" b="1" dirty="0">
                          <a:latin typeface="Arial" panose="020B0604020202020204" pitchFamily="34" charset="0"/>
                          <a:cs typeface="Arial" panose="020B0604020202020204" pitchFamily="34" charset="0"/>
                        </a:rPr>
                        <a:t>Indiscriminate Attachment</a:t>
                      </a:r>
                      <a:endParaRPr lang="en-US" sz="1200" dirty="0">
                        <a:latin typeface="Arial" panose="020B0604020202020204" pitchFamily="34" charset="0"/>
                        <a:cs typeface="Arial" panose="020B0604020202020204" pitchFamily="34" charset="0"/>
                      </a:endParaRP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dirty="0">
                          <a:latin typeface="Arial" panose="020B0604020202020204" pitchFamily="34" charset="0"/>
                          <a:cs typeface="Arial" panose="020B0604020202020204" pitchFamily="34" charset="0"/>
                        </a:rPr>
                        <a:t>6 weeks–8 months</a:t>
                      </a: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dirty="0">
                          <a:latin typeface="Arial" panose="020B0604020202020204" pitchFamily="34" charset="0"/>
                          <a:cs typeface="Arial" panose="020B0604020202020204" pitchFamily="34" charset="0"/>
                        </a:rPr>
                        <a:t>Preference for familiar adults emerges, but child still accepts comfort from many.</a:t>
                      </a: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a:latin typeface="Arial" panose="020B0604020202020204" pitchFamily="34" charset="0"/>
                          <a:cs typeface="Arial" panose="020B0604020202020204" pitchFamily="34" charset="0"/>
                        </a:rPr>
                        <a:t>Assign a consistent key worker; display family photos; create continuity between home and nursery.</a:t>
                      </a: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dirty="0">
                          <a:latin typeface="Arial" panose="020B0604020202020204" pitchFamily="34" charset="0"/>
                          <a:cs typeface="Arial" panose="020B0604020202020204" pitchFamily="34" charset="0"/>
                        </a:rPr>
                        <a:t>Though older, Amira benefits from </a:t>
                      </a:r>
                      <a:r>
                        <a:rPr lang="en-US" sz="1200" b="0" dirty="0">
                          <a:latin typeface="Arial" panose="020B0604020202020204" pitchFamily="34" charset="0"/>
                          <a:cs typeface="Arial" panose="020B0604020202020204" pitchFamily="34" charset="0"/>
                        </a:rPr>
                        <a:t>continuity of care </a:t>
                      </a:r>
                      <a:r>
                        <a:rPr lang="en-US" sz="1200" dirty="0">
                          <a:latin typeface="Arial" panose="020B0604020202020204" pitchFamily="34" charset="0"/>
                          <a:cs typeface="Arial" panose="020B0604020202020204" pitchFamily="34" charset="0"/>
                        </a:rPr>
                        <a:t>with a key worker to build trust in her new setting.</a:t>
                      </a:r>
                    </a:p>
                  </a:txBody>
                  <a:tcPr marL="40667" marR="40667" marT="20333" marB="20333" anchor="ctr">
                    <a:lnL>
                      <a:noFill/>
                    </a:lnL>
                    <a:lnR>
                      <a:noFill/>
                    </a:lnR>
                    <a:lnT>
                      <a:noFill/>
                    </a:lnT>
                    <a:lnB>
                      <a:noFill/>
                    </a:lnB>
                    <a:solidFill>
                      <a:schemeClr val="accent5">
                        <a:lumMod val="20000"/>
                        <a:lumOff val="80000"/>
                      </a:schemeClr>
                    </a:solidFill>
                  </a:tcPr>
                </a:tc>
                <a:extLst>
                  <a:ext uri="{0D108BD9-81ED-4DB2-BD59-A6C34878D82A}">
                    <a16:rowId xmlns:a16="http://schemas.microsoft.com/office/drawing/2014/main" val="10002"/>
                  </a:ext>
                </a:extLst>
              </a:tr>
              <a:tr h="1138668">
                <a:tc>
                  <a:txBody>
                    <a:bodyPr/>
                    <a:lstStyle/>
                    <a:p>
                      <a:r>
                        <a:rPr lang="en-US" sz="1200" b="1" dirty="0">
                          <a:latin typeface="Arial" panose="020B0604020202020204" pitchFamily="34" charset="0"/>
                          <a:cs typeface="Arial" panose="020B0604020202020204" pitchFamily="34" charset="0"/>
                        </a:rPr>
                        <a:t>Discriminate Attachment</a:t>
                      </a:r>
                      <a:endParaRPr lang="en-US" sz="1200" dirty="0">
                        <a:latin typeface="Arial" panose="020B0604020202020204" pitchFamily="34" charset="0"/>
                        <a:cs typeface="Arial" panose="020B0604020202020204" pitchFamily="34" charset="0"/>
                      </a:endParaRP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dirty="0">
                          <a:latin typeface="Arial" panose="020B0604020202020204" pitchFamily="34" charset="0"/>
                          <a:cs typeface="Arial" panose="020B0604020202020204" pitchFamily="34" charset="0"/>
                        </a:rPr>
                        <a:t>6–24 months</a:t>
                      </a: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dirty="0">
                          <a:latin typeface="Arial" panose="020B0604020202020204" pitchFamily="34" charset="0"/>
                          <a:cs typeface="Arial" panose="020B0604020202020204" pitchFamily="34" charset="0"/>
                        </a:rPr>
                        <a:t>Strong bond with primary caregiver; separation anxiety common.</a:t>
                      </a: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dirty="0">
                          <a:latin typeface="Arial" panose="020B0604020202020204" pitchFamily="34" charset="0"/>
                          <a:cs typeface="Arial" panose="020B0604020202020204" pitchFamily="34" charset="0"/>
                        </a:rPr>
                        <a:t>Use goodbye rituals, gradual separation, comfort objects, and safe retreat areas.</a:t>
                      </a: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dirty="0">
                          <a:latin typeface="Arial" panose="020B0604020202020204" pitchFamily="34" charset="0"/>
                          <a:cs typeface="Arial" panose="020B0604020202020204" pitchFamily="34" charset="0"/>
                        </a:rPr>
                        <a:t>Amira’s </a:t>
                      </a:r>
                      <a:r>
                        <a:rPr lang="en-US" sz="1200" b="0" dirty="0">
                          <a:latin typeface="Arial" panose="020B0604020202020204" pitchFamily="34" charset="0"/>
                          <a:cs typeface="Arial" panose="020B0604020202020204" pitchFamily="34" charset="0"/>
                        </a:rPr>
                        <a:t>separation anxiety </a:t>
                      </a:r>
                      <a:r>
                        <a:rPr lang="en-US" sz="1200" dirty="0">
                          <a:latin typeface="Arial" panose="020B0604020202020204" pitchFamily="34" charset="0"/>
                          <a:cs typeface="Arial" panose="020B0604020202020204" pitchFamily="34" charset="0"/>
                        </a:rPr>
                        <a:t>reflects difficulty transitioning beyond this stage. Structured goodbyes and comfort strategies can help.</a:t>
                      </a:r>
                    </a:p>
                  </a:txBody>
                  <a:tcPr marL="40667" marR="40667" marT="20333" marB="20333" anchor="ctr">
                    <a:lnL>
                      <a:noFill/>
                    </a:lnL>
                    <a:lnR>
                      <a:noFill/>
                    </a:lnR>
                    <a:lnT>
                      <a:noFill/>
                    </a:lnT>
                    <a:lnB>
                      <a:noFill/>
                    </a:lnB>
                    <a:solidFill>
                      <a:schemeClr val="accent5">
                        <a:lumMod val="20000"/>
                        <a:lumOff val="80000"/>
                      </a:schemeClr>
                    </a:solidFill>
                  </a:tcPr>
                </a:tc>
                <a:extLst>
                  <a:ext uri="{0D108BD9-81ED-4DB2-BD59-A6C34878D82A}">
                    <a16:rowId xmlns:a16="http://schemas.microsoft.com/office/drawing/2014/main" val="10003"/>
                  </a:ext>
                </a:extLst>
              </a:tr>
              <a:tr h="1382668">
                <a:tc>
                  <a:txBody>
                    <a:bodyPr/>
                    <a:lstStyle/>
                    <a:p>
                      <a:r>
                        <a:rPr lang="en-US" sz="1200" b="1" dirty="0">
                          <a:latin typeface="Arial" panose="020B0604020202020204" pitchFamily="34" charset="0"/>
                          <a:cs typeface="Arial" panose="020B0604020202020204" pitchFamily="34" charset="0"/>
                        </a:rPr>
                        <a:t>Multiple Attachments</a:t>
                      </a:r>
                      <a:endParaRPr lang="en-US" sz="1200" dirty="0">
                        <a:latin typeface="Arial" panose="020B0604020202020204" pitchFamily="34" charset="0"/>
                        <a:cs typeface="Arial" panose="020B0604020202020204" pitchFamily="34" charset="0"/>
                      </a:endParaRP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dirty="0">
                          <a:latin typeface="Arial" panose="020B0604020202020204" pitchFamily="34" charset="0"/>
                          <a:cs typeface="Arial" panose="020B0604020202020204" pitchFamily="34" charset="0"/>
                        </a:rPr>
                        <a:t>24 months+</a:t>
                      </a: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dirty="0">
                          <a:latin typeface="Arial" panose="020B0604020202020204" pitchFamily="34" charset="0"/>
                          <a:cs typeface="Arial" panose="020B0604020202020204" pitchFamily="34" charset="0"/>
                        </a:rPr>
                        <a:t>Bonds expand to peers and multiple adults; more social interaction.</a:t>
                      </a: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dirty="0">
                          <a:latin typeface="Arial" panose="020B0604020202020204" pitchFamily="34" charset="0"/>
                          <a:cs typeface="Arial" panose="020B0604020202020204" pitchFamily="34" charset="0"/>
                        </a:rPr>
                        <a:t>Provide group play opportunities, shared reading spaces, and collaborative activities.</a:t>
                      </a:r>
                    </a:p>
                  </a:txBody>
                  <a:tcPr marL="40667" marR="40667" marT="20333" marB="20333" anchor="ctr">
                    <a:lnL>
                      <a:noFill/>
                    </a:lnL>
                    <a:lnR>
                      <a:noFill/>
                    </a:lnR>
                    <a:lnT>
                      <a:noFill/>
                    </a:lnT>
                    <a:lnB>
                      <a:noFill/>
                    </a:lnB>
                    <a:solidFill>
                      <a:schemeClr val="accent5">
                        <a:lumMod val="20000"/>
                        <a:lumOff val="80000"/>
                      </a:schemeClr>
                    </a:solidFill>
                  </a:tcPr>
                </a:tc>
                <a:tc>
                  <a:txBody>
                    <a:bodyPr/>
                    <a:lstStyle/>
                    <a:p>
                      <a:r>
                        <a:rPr lang="en-US" sz="1200" dirty="0">
                          <a:latin typeface="Arial" panose="020B0604020202020204" pitchFamily="34" charset="0"/>
                          <a:cs typeface="Arial" panose="020B0604020202020204" pitchFamily="34" charset="0"/>
                        </a:rPr>
                        <a:t>At 3 years, Amira should be forming multiple attachments, but her anxiety hinders this. </a:t>
                      </a:r>
                      <a:r>
                        <a:rPr lang="en-US" sz="1200" b="0" dirty="0">
                          <a:latin typeface="Arial" panose="020B0604020202020204" pitchFamily="34" charset="0"/>
                          <a:cs typeface="Arial" panose="020B0604020202020204" pitchFamily="34" charset="0"/>
                        </a:rPr>
                        <a:t>Supported peer play and trusted adult presence </a:t>
                      </a:r>
                      <a:r>
                        <a:rPr lang="en-US" sz="1200" dirty="0">
                          <a:latin typeface="Arial" panose="020B0604020202020204" pitchFamily="34" charset="0"/>
                          <a:cs typeface="Arial" panose="020B0604020202020204" pitchFamily="34" charset="0"/>
                        </a:rPr>
                        <a:t>can scaffold her progress.</a:t>
                      </a:r>
                    </a:p>
                  </a:txBody>
                  <a:tcPr marL="40667" marR="40667" marT="20333" marB="20333" anchor="ctr">
                    <a:lnL>
                      <a:noFill/>
                    </a:lnL>
                    <a:lnR>
                      <a:noFill/>
                    </a:lnR>
                    <a:lnT>
                      <a:noFill/>
                    </a:lnT>
                    <a:lnB>
                      <a:noFill/>
                    </a:lnB>
                    <a:solidFill>
                      <a:schemeClr val="accent5">
                        <a:lumMod val="20000"/>
                        <a:lumOff val="80000"/>
                      </a:scheme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668719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6835" y="365126"/>
            <a:ext cx="10576965" cy="711116"/>
          </a:xfrm>
        </p:spPr>
        <p:txBody>
          <a:bodyPr>
            <a:normAutofit/>
          </a:bodyPr>
          <a:lstStyle/>
          <a:p>
            <a:r>
              <a:rPr lang="en-US" sz="2800" b="1" dirty="0">
                <a:latin typeface="Arial" panose="020B0604020202020204" pitchFamily="34" charset="0"/>
                <a:cs typeface="Arial" panose="020B0604020202020204" pitchFamily="34" charset="0"/>
              </a:rPr>
              <a:t>Practical Strategies &amp; Interventions</a:t>
            </a:r>
            <a:endParaRPr lang="en-US" sz="2800" dirty="0"/>
          </a:p>
        </p:txBody>
      </p:sp>
      <p:sp>
        <p:nvSpPr>
          <p:cNvPr id="5" name="TextBox 4"/>
          <p:cNvSpPr txBox="1"/>
          <p:nvPr/>
        </p:nvSpPr>
        <p:spPr>
          <a:xfrm>
            <a:off x="1003412" y="2023009"/>
            <a:ext cx="3908453" cy="923330"/>
          </a:xfrm>
          <a:prstGeom prst="rect">
            <a:avLst/>
          </a:prstGeom>
          <a:solidFill>
            <a:schemeClr val="accent6">
              <a:lumMod val="20000"/>
              <a:lumOff val="80000"/>
            </a:schemeClr>
          </a:solidFill>
        </p:spPr>
        <p:txBody>
          <a:bodyPr wrap="square" rtlCol="0">
            <a:spAutoFit/>
          </a:bodyPr>
          <a:lstStyle/>
          <a:p>
            <a:pPr algn="just"/>
            <a:r>
              <a:rPr lang="en-US" b="1" dirty="0"/>
              <a:t>Key Person Approach</a:t>
            </a:r>
            <a:r>
              <a:rPr lang="en-US" dirty="0"/>
              <a:t>: Assign a consistent caregiver to provide security (Degotardi et al., 2023).</a:t>
            </a:r>
          </a:p>
        </p:txBody>
      </p:sp>
      <p:sp>
        <p:nvSpPr>
          <p:cNvPr id="6" name="Right Arrow 5"/>
          <p:cNvSpPr/>
          <p:nvPr/>
        </p:nvSpPr>
        <p:spPr>
          <a:xfrm>
            <a:off x="5559228" y="2176758"/>
            <a:ext cx="1076240" cy="47743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7566053" y="2023009"/>
            <a:ext cx="4167398" cy="923330"/>
          </a:xfrm>
          <a:prstGeom prst="rect">
            <a:avLst/>
          </a:prstGeom>
          <a:solidFill>
            <a:schemeClr val="accent6">
              <a:lumMod val="20000"/>
              <a:lumOff val="80000"/>
            </a:schemeClr>
          </a:solidFill>
        </p:spPr>
        <p:txBody>
          <a:bodyPr wrap="square" rtlCol="0">
            <a:spAutoFit/>
          </a:bodyPr>
          <a:lstStyle/>
          <a:p>
            <a:pPr algn="just"/>
            <a:r>
              <a:rPr lang="en-US" b="1" dirty="0"/>
              <a:t>Gradual Separation:</a:t>
            </a:r>
            <a:r>
              <a:rPr lang="en-US" dirty="0"/>
              <a:t> Introduce short separations, increasing duration over time (Ahnert et al., 2023).</a:t>
            </a:r>
          </a:p>
        </p:txBody>
      </p:sp>
      <p:sp>
        <p:nvSpPr>
          <p:cNvPr id="8" name="TextBox 7"/>
          <p:cNvSpPr txBox="1"/>
          <p:nvPr/>
        </p:nvSpPr>
        <p:spPr>
          <a:xfrm>
            <a:off x="1003412" y="3600956"/>
            <a:ext cx="3908453" cy="923330"/>
          </a:xfrm>
          <a:prstGeom prst="rect">
            <a:avLst/>
          </a:prstGeom>
          <a:solidFill>
            <a:schemeClr val="accent6">
              <a:lumMod val="20000"/>
              <a:lumOff val="80000"/>
            </a:schemeClr>
          </a:solidFill>
        </p:spPr>
        <p:txBody>
          <a:bodyPr wrap="square" rtlCol="0">
            <a:spAutoFit/>
          </a:bodyPr>
          <a:lstStyle/>
          <a:p>
            <a:pPr algn="just"/>
            <a:r>
              <a:rPr lang="en-US" b="1" dirty="0"/>
              <a:t>Emotionally Responsive Care</a:t>
            </a:r>
            <a:r>
              <a:rPr lang="en-US" dirty="0"/>
              <a:t>: Comfort and validate feelings during distress (Cadman et al., 2023).</a:t>
            </a:r>
          </a:p>
        </p:txBody>
      </p:sp>
      <p:sp>
        <p:nvSpPr>
          <p:cNvPr id="9" name="Right Arrow 8"/>
          <p:cNvSpPr/>
          <p:nvPr/>
        </p:nvSpPr>
        <p:spPr>
          <a:xfrm>
            <a:off x="5559227" y="3600956"/>
            <a:ext cx="1076241" cy="42078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7566053" y="3600956"/>
            <a:ext cx="4288780" cy="923330"/>
          </a:xfrm>
          <a:prstGeom prst="rect">
            <a:avLst/>
          </a:prstGeom>
          <a:solidFill>
            <a:schemeClr val="accent6">
              <a:lumMod val="20000"/>
              <a:lumOff val="80000"/>
            </a:schemeClr>
          </a:solidFill>
        </p:spPr>
        <p:txBody>
          <a:bodyPr wrap="square" rtlCol="0">
            <a:spAutoFit/>
          </a:bodyPr>
          <a:lstStyle/>
          <a:p>
            <a:pPr algn="just"/>
            <a:r>
              <a:rPr lang="en-US" b="1" dirty="0"/>
              <a:t>Scaffolded Peer Play</a:t>
            </a:r>
            <a:r>
              <a:rPr lang="en-US" dirty="0"/>
              <a:t>: Support structured peer interactions to build confidence (Barrett et al., 2021).</a:t>
            </a:r>
          </a:p>
        </p:txBody>
      </p:sp>
      <p:sp>
        <p:nvSpPr>
          <p:cNvPr id="11" name="TextBox 10"/>
          <p:cNvSpPr txBox="1"/>
          <p:nvPr/>
        </p:nvSpPr>
        <p:spPr>
          <a:xfrm>
            <a:off x="1084333" y="5259823"/>
            <a:ext cx="4054109" cy="923330"/>
          </a:xfrm>
          <a:prstGeom prst="rect">
            <a:avLst/>
          </a:prstGeom>
          <a:solidFill>
            <a:schemeClr val="accent6">
              <a:lumMod val="20000"/>
              <a:lumOff val="80000"/>
            </a:schemeClr>
          </a:solidFill>
        </p:spPr>
        <p:txBody>
          <a:bodyPr wrap="square" rtlCol="0">
            <a:spAutoFit/>
          </a:bodyPr>
          <a:lstStyle/>
          <a:p>
            <a:pPr algn="just"/>
            <a:r>
              <a:rPr lang="en-US" b="1"/>
              <a:t>Language Support</a:t>
            </a:r>
            <a:r>
              <a:rPr lang="en-US"/>
              <a:t>: Use secure interactions to encourage verbal communication (Murray et al., 2022).</a:t>
            </a:r>
            <a:endParaRPr lang="en-US" dirty="0"/>
          </a:p>
        </p:txBody>
      </p:sp>
      <p:sp>
        <p:nvSpPr>
          <p:cNvPr id="12" name="Right Arrow 11"/>
          <p:cNvSpPr/>
          <p:nvPr/>
        </p:nvSpPr>
        <p:spPr>
          <a:xfrm>
            <a:off x="5614523" y="5308794"/>
            <a:ext cx="1020945" cy="50128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flipH="1">
            <a:off x="7566053" y="5259823"/>
            <a:ext cx="4288780" cy="923330"/>
          </a:xfrm>
          <a:prstGeom prst="rect">
            <a:avLst/>
          </a:prstGeom>
          <a:solidFill>
            <a:schemeClr val="accent6">
              <a:lumMod val="20000"/>
              <a:lumOff val="80000"/>
            </a:schemeClr>
          </a:solidFill>
        </p:spPr>
        <p:txBody>
          <a:bodyPr wrap="square" rtlCol="0">
            <a:spAutoFit/>
          </a:bodyPr>
          <a:lstStyle/>
          <a:p>
            <a:pPr algn="just"/>
            <a:r>
              <a:rPr lang="en-US" b="1" dirty="0"/>
              <a:t>Parent–Nursery Partnership</a:t>
            </a:r>
            <a:r>
              <a:rPr lang="en-US" dirty="0"/>
              <a:t>: Ensure consistent strategies across home and nursery (Degotardi et al., 2023).</a:t>
            </a:r>
          </a:p>
        </p:txBody>
      </p:sp>
    </p:spTree>
    <p:extLst>
      <p:ext uri="{BB962C8B-B14F-4D97-AF65-F5344CB8AC3E}">
        <p14:creationId xmlns:p14="http://schemas.microsoft.com/office/powerpoint/2010/main" val="2175568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36" y="-263466"/>
            <a:ext cx="11112627" cy="1325563"/>
          </a:xfrm>
        </p:spPr>
        <p:txBody>
          <a:bodyPr>
            <a:normAutofit/>
          </a:bodyPr>
          <a:lstStyle/>
          <a:p>
            <a:r>
              <a:rPr lang="en-US" sz="2800" b="1" dirty="0">
                <a:latin typeface="Arial" panose="020B0604020202020204" pitchFamily="34" charset="0"/>
                <a:cs typeface="Arial" panose="020B0604020202020204" pitchFamily="34" charset="0"/>
              </a:rPr>
              <a:t>Nature and Nurture Influences</a:t>
            </a:r>
            <a:endParaRPr lang="en-US" sz="2800"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68136" y="1493463"/>
            <a:ext cx="4542020" cy="2854906"/>
          </a:xfrm>
          <a:solidFill>
            <a:schemeClr val="bg1"/>
          </a:solidFill>
        </p:spPr>
        <p:txBody>
          <a:bodyPr>
            <a:normAutofit/>
          </a:bodyPr>
          <a:lstStyle/>
          <a:p>
            <a:pPr algn="just"/>
            <a:r>
              <a:rPr lang="en-US" sz="2000" dirty="0">
                <a:latin typeface="Arial" panose="020B0604020202020204" pitchFamily="34" charset="0"/>
                <a:cs typeface="Arial" panose="020B0604020202020204" pitchFamily="34" charset="0"/>
              </a:rPr>
              <a:t>Child’s temperament influences sensitivity to separation (Bernard et al., 2021).</a:t>
            </a:r>
          </a:p>
          <a:p>
            <a:pPr algn="just"/>
            <a:r>
              <a:rPr lang="en-US" sz="2000" dirty="0">
                <a:latin typeface="Arial" panose="020B0604020202020204" pitchFamily="34" charset="0"/>
                <a:cs typeface="Arial" panose="020B0604020202020204" pitchFamily="34" charset="0"/>
              </a:rPr>
              <a:t>Stress response (cortisol levels) affects anxiety and emotional regulation (Belsky &amp; Pluess, 2022).</a:t>
            </a:r>
          </a:p>
          <a:p>
            <a:endParaRPr lang="en-US" sz="2000" dirty="0">
              <a:latin typeface="Arial" panose="020B0604020202020204" pitchFamily="34" charset="0"/>
              <a:cs typeface="Arial" panose="020B0604020202020204" pitchFamily="34" charset="0"/>
            </a:endParaRPr>
          </a:p>
        </p:txBody>
      </p:sp>
      <p:sp>
        <p:nvSpPr>
          <p:cNvPr id="5" name="Text Placeholder 4"/>
          <p:cNvSpPr>
            <a:spLocks noGrp="1"/>
          </p:cNvSpPr>
          <p:nvPr>
            <p:ph type="body" sz="quarter" idx="3"/>
          </p:nvPr>
        </p:nvSpPr>
        <p:spPr>
          <a:xfrm>
            <a:off x="6256034" y="817810"/>
            <a:ext cx="5183188" cy="823912"/>
          </a:xfrm>
          <a:solidFill>
            <a:schemeClr val="bg1"/>
          </a:solidFill>
        </p:spPr>
        <p:txBody>
          <a:bodyPr>
            <a:normAutofit/>
          </a:bodyPr>
          <a:lstStyle/>
          <a:p>
            <a:r>
              <a:rPr lang="en-US" sz="2000" dirty="0">
                <a:latin typeface="Arial" panose="020B0604020202020204" pitchFamily="34" charset="0"/>
                <a:cs typeface="Arial" panose="020B0604020202020204" pitchFamily="34" charset="0"/>
              </a:rPr>
              <a:t>Environmental Factors:</a:t>
            </a:r>
          </a:p>
          <a:p>
            <a:endParaRPr lang="en-US" sz="2000" dirty="0">
              <a:latin typeface="Arial" panose="020B0604020202020204" pitchFamily="34" charset="0"/>
              <a:cs typeface="Arial" panose="020B0604020202020204" pitchFamily="34" charset="0"/>
            </a:endParaRPr>
          </a:p>
        </p:txBody>
      </p:sp>
      <p:sp>
        <p:nvSpPr>
          <p:cNvPr id="6" name="Content Placeholder 5"/>
          <p:cNvSpPr>
            <a:spLocks noGrp="1"/>
          </p:cNvSpPr>
          <p:nvPr>
            <p:ph sz="quarter" idx="4"/>
          </p:nvPr>
        </p:nvSpPr>
        <p:spPr>
          <a:xfrm>
            <a:off x="6256034" y="1422214"/>
            <a:ext cx="5183188" cy="2761258"/>
          </a:xfrm>
          <a:solidFill>
            <a:schemeClr val="bg1"/>
          </a:solidFill>
        </p:spPr>
        <p:txBody>
          <a:bodyPr>
            <a:normAutofit lnSpcReduction="10000"/>
          </a:bodyPr>
          <a:lstStyle/>
          <a:p>
            <a:pPr algn="just"/>
            <a:r>
              <a:rPr lang="en-US" sz="2000" dirty="0">
                <a:latin typeface="Arial" panose="020B0604020202020204" pitchFamily="34" charset="0"/>
                <a:cs typeface="Arial" panose="020B0604020202020204" pitchFamily="34" charset="0"/>
              </a:rPr>
              <a:t>Caregiver sensitivity and responsiveness promote emotional security (Degotardi et al., 2023).</a:t>
            </a:r>
          </a:p>
          <a:p>
            <a:pPr algn="just"/>
            <a:r>
              <a:rPr lang="en-US" sz="2000" dirty="0">
                <a:latin typeface="Arial" panose="020B0604020202020204" pitchFamily="34" charset="0"/>
                <a:cs typeface="Arial" panose="020B0604020202020204" pitchFamily="34" charset="0"/>
              </a:rPr>
              <a:t>Consistent routines and supportive nursery environment reduce stress (Ahnert et al., 2023).</a:t>
            </a:r>
          </a:p>
          <a:p>
            <a:pPr algn="just"/>
            <a:r>
              <a:rPr lang="en-US" sz="2000" dirty="0">
                <a:latin typeface="Arial" panose="020B0604020202020204" pitchFamily="34" charset="0"/>
                <a:cs typeface="Arial" panose="020B0604020202020204" pitchFamily="34" charset="0"/>
              </a:rPr>
              <a:t>Parental engagement and home consistency strengthen attachment patterns. </a:t>
            </a:r>
          </a:p>
        </p:txBody>
      </p:sp>
      <p:sp>
        <p:nvSpPr>
          <p:cNvPr id="8" name="TextBox 7"/>
          <p:cNvSpPr txBox="1"/>
          <p:nvPr/>
        </p:nvSpPr>
        <p:spPr>
          <a:xfrm>
            <a:off x="288035" y="4612066"/>
            <a:ext cx="4656199" cy="1631216"/>
          </a:xfrm>
          <a:prstGeom prst="rect">
            <a:avLst/>
          </a:prstGeom>
          <a:solidFill>
            <a:schemeClr val="bg1"/>
          </a:solidFill>
        </p:spPr>
        <p:txBody>
          <a:bodyPr wrap="square" rtlCol="0">
            <a:spAutoFit/>
          </a:bodyPr>
          <a:lstStyle/>
          <a:p>
            <a:pPr algn="just"/>
            <a:r>
              <a:rPr lang="en-US" sz="2000" b="1" dirty="0">
                <a:solidFill>
                  <a:schemeClr val="accent4">
                    <a:lumMod val="75000"/>
                  </a:schemeClr>
                </a:solidFill>
                <a:latin typeface="Arial" panose="020B0604020202020204" pitchFamily="34" charset="0"/>
                <a:cs typeface="Arial" panose="020B0604020202020204" pitchFamily="34" charset="0"/>
              </a:rPr>
              <a:t>Interaction: </a:t>
            </a:r>
          </a:p>
          <a:p>
            <a:pPr algn="just"/>
            <a:r>
              <a:rPr lang="en-US" sz="2000" dirty="0">
                <a:latin typeface="Arial" panose="020B0604020202020204" pitchFamily="34" charset="0"/>
                <a:cs typeface="Arial" panose="020B0604020202020204" pitchFamily="34" charset="0"/>
              </a:rPr>
              <a:t>Secure attachment emerges from the interplay of biological predispositions and environmental support (Cadman et al., 2023).</a:t>
            </a:r>
          </a:p>
        </p:txBody>
      </p:sp>
      <p:sp>
        <p:nvSpPr>
          <p:cNvPr id="10" name="Right Arrow 9"/>
          <p:cNvSpPr/>
          <p:nvPr/>
        </p:nvSpPr>
        <p:spPr>
          <a:xfrm>
            <a:off x="5361704" y="935819"/>
            <a:ext cx="645340" cy="15374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2"/>
          <a:stretch>
            <a:fillRect/>
          </a:stretch>
        </p:blipFill>
        <p:spPr>
          <a:xfrm>
            <a:off x="5361704" y="4078386"/>
            <a:ext cx="6501220" cy="2249586"/>
          </a:xfrm>
          <a:prstGeom prst="rect">
            <a:avLst/>
          </a:prstGeom>
        </p:spPr>
      </p:pic>
      <p:sp>
        <p:nvSpPr>
          <p:cNvPr id="13" name="Text Placeholder 12"/>
          <p:cNvSpPr>
            <a:spLocks noGrp="1"/>
          </p:cNvSpPr>
          <p:nvPr>
            <p:ph type="body" idx="1"/>
          </p:nvPr>
        </p:nvSpPr>
        <p:spPr>
          <a:xfrm>
            <a:off x="839788" y="768744"/>
            <a:ext cx="5157787" cy="628690"/>
          </a:xfrm>
        </p:spPr>
        <p:txBody>
          <a:bodyPr/>
          <a:lstStyle/>
          <a:p>
            <a:r>
              <a:rPr lang="en-US" dirty="0"/>
              <a:t>Biological Factors: </a:t>
            </a:r>
          </a:p>
        </p:txBody>
      </p:sp>
      <p:sp>
        <p:nvSpPr>
          <p:cNvPr id="14" name="Right Arrow 13"/>
          <p:cNvSpPr/>
          <p:nvPr/>
        </p:nvSpPr>
        <p:spPr>
          <a:xfrm>
            <a:off x="169933" y="1089568"/>
            <a:ext cx="669854" cy="1401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ight Arrow 14"/>
          <p:cNvSpPr/>
          <p:nvPr/>
        </p:nvSpPr>
        <p:spPr>
          <a:xfrm>
            <a:off x="0" y="4847129"/>
            <a:ext cx="288035"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7900860" y="6327972"/>
            <a:ext cx="3074973" cy="369332"/>
          </a:xfrm>
          <a:prstGeom prst="rect">
            <a:avLst/>
          </a:prstGeom>
          <a:noFill/>
        </p:spPr>
        <p:txBody>
          <a:bodyPr wrap="square" rtlCol="0">
            <a:spAutoFit/>
          </a:bodyPr>
          <a:lstStyle/>
          <a:p>
            <a:r>
              <a:rPr lang="en-US" dirty="0"/>
              <a:t>(Koblin, 2022)</a:t>
            </a:r>
          </a:p>
        </p:txBody>
      </p:sp>
    </p:spTree>
    <p:extLst>
      <p:ext uri="{BB962C8B-B14F-4D97-AF65-F5344CB8AC3E}">
        <p14:creationId xmlns:p14="http://schemas.microsoft.com/office/powerpoint/2010/main" val="186557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0326" y="365126"/>
            <a:ext cx="10975062" cy="800128"/>
          </a:xfrm>
        </p:spPr>
        <p:txBody>
          <a:bodyPr>
            <a:normAutofit/>
          </a:bodyPr>
          <a:lstStyle/>
          <a:p>
            <a:r>
              <a:rPr lang="en-US" sz="2800" b="1" dirty="0">
                <a:latin typeface="Arial" panose="020B0604020202020204" pitchFamily="34" charset="0"/>
                <a:cs typeface="Arial" panose="020B0604020202020204" pitchFamily="34" charset="0"/>
              </a:rPr>
              <a:t>Strengths and Limitations of Bowlby’s Theory</a:t>
            </a:r>
            <a:endParaRPr lang="en-US" sz="2800" dirty="0"/>
          </a:p>
        </p:txBody>
      </p:sp>
      <p:sp>
        <p:nvSpPr>
          <p:cNvPr id="3" name="Text Placeholder 2"/>
          <p:cNvSpPr>
            <a:spLocks noGrp="1"/>
          </p:cNvSpPr>
          <p:nvPr>
            <p:ph type="body" idx="1"/>
          </p:nvPr>
        </p:nvSpPr>
        <p:spPr>
          <a:xfrm>
            <a:off x="242762" y="1472750"/>
            <a:ext cx="5754814" cy="433513"/>
          </a:xfrm>
        </p:spPr>
        <p:txBody>
          <a:bodyPr/>
          <a:lstStyle/>
          <a:p>
            <a:r>
              <a:rPr lang="en-US" sz="2000" dirty="0">
                <a:latin typeface="Arial" panose="020B0604020202020204" pitchFamily="34" charset="0"/>
                <a:cs typeface="Arial" panose="020B0604020202020204" pitchFamily="34" charset="0"/>
              </a:rPr>
              <a:t>Strengths:</a:t>
            </a:r>
          </a:p>
          <a:p>
            <a:endParaRPr lang="en-US" dirty="0"/>
          </a:p>
        </p:txBody>
      </p:sp>
      <p:sp>
        <p:nvSpPr>
          <p:cNvPr id="4" name="Content Placeholder 3"/>
          <p:cNvSpPr>
            <a:spLocks noGrp="1"/>
          </p:cNvSpPr>
          <p:nvPr>
            <p:ph sz="half" idx="2"/>
          </p:nvPr>
        </p:nvSpPr>
        <p:spPr>
          <a:xfrm>
            <a:off x="169932" y="1610317"/>
            <a:ext cx="4458711" cy="1836890"/>
          </a:xfrm>
          <a:solidFill>
            <a:schemeClr val="accent6">
              <a:lumMod val="20000"/>
              <a:lumOff val="80000"/>
            </a:schemeClr>
          </a:solidFill>
        </p:spPr>
        <p:txBody>
          <a:bodyPr>
            <a:normAutofit fontScale="85000" lnSpcReduction="10000"/>
          </a:bodyPr>
          <a:lstStyle/>
          <a:p>
            <a:pPr algn="just"/>
            <a:r>
              <a:rPr lang="en-US" sz="1900" dirty="0">
                <a:latin typeface="Arial" panose="020B0604020202020204" pitchFamily="34" charset="0"/>
                <a:cs typeface="Arial" panose="020B0604020202020204" pitchFamily="34" charset="0"/>
              </a:rPr>
              <a:t>Explains emotional and social development in early childhood (Bosmans et al., 2022).</a:t>
            </a:r>
          </a:p>
          <a:p>
            <a:pPr algn="just"/>
            <a:r>
              <a:rPr lang="en-US" sz="1900" dirty="0">
                <a:latin typeface="Arial" panose="020B0604020202020204" pitchFamily="34" charset="0"/>
                <a:cs typeface="Arial" panose="020B0604020202020204" pitchFamily="34" charset="0"/>
              </a:rPr>
              <a:t>Informs early years practice (key person model) (Degotardi et al., 2023).</a:t>
            </a:r>
          </a:p>
          <a:p>
            <a:pPr algn="just"/>
            <a:r>
              <a:rPr lang="en-US" sz="1900" dirty="0">
                <a:latin typeface="Arial" panose="020B0604020202020204" pitchFamily="34" charset="0"/>
                <a:cs typeface="Arial" panose="020B0604020202020204" pitchFamily="34" charset="0"/>
              </a:rPr>
              <a:t>Cross-cultural evidence supports universality of attachment needs (Groh et al., 2021).</a:t>
            </a:r>
          </a:p>
          <a:p>
            <a:endParaRPr lang="en-US" dirty="0"/>
          </a:p>
        </p:txBody>
      </p:sp>
      <p:sp>
        <p:nvSpPr>
          <p:cNvPr id="5" name="Text Placeholder 4"/>
          <p:cNvSpPr>
            <a:spLocks noGrp="1"/>
          </p:cNvSpPr>
          <p:nvPr>
            <p:ph type="body" sz="quarter" idx="3"/>
          </p:nvPr>
        </p:nvSpPr>
        <p:spPr>
          <a:xfrm>
            <a:off x="6522180" y="1344753"/>
            <a:ext cx="5084061" cy="451679"/>
          </a:xfrm>
        </p:spPr>
        <p:txBody>
          <a:bodyPr/>
          <a:lstStyle/>
          <a:p>
            <a:r>
              <a:rPr lang="en-US" sz="2000" dirty="0">
                <a:latin typeface="Arial" panose="020B0604020202020204" pitchFamily="34" charset="0"/>
                <a:cs typeface="Arial" panose="020B0604020202020204" pitchFamily="34" charset="0"/>
              </a:rPr>
              <a:t>Limitations:</a:t>
            </a:r>
          </a:p>
          <a:p>
            <a:endParaRPr lang="en-US" dirty="0"/>
          </a:p>
        </p:txBody>
      </p:sp>
      <p:sp>
        <p:nvSpPr>
          <p:cNvPr id="6" name="Content Placeholder 5"/>
          <p:cNvSpPr>
            <a:spLocks noGrp="1"/>
          </p:cNvSpPr>
          <p:nvPr>
            <p:ph sz="quarter" idx="4"/>
          </p:nvPr>
        </p:nvSpPr>
        <p:spPr>
          <a:xfrm>
            <a:off x="6172199" y="1472749"/>
            <a:ext cx="5504608" cy="2117215"/>
          </a:xfrm>
          <a:solidFill>
            <a:schemeClr val="accent6">
              <a:lumMod val="20000"/>
              <a:lumOff val="80000"/>
            </a:schemeClr>
          </a:solidFill>
        </p:spPr>
        <p:txBody>
          <a:bodyPr>
            <a:normAutofit/>
          </a:bodyPr>
          <a:lstStyle/>
          <a:p>
            <a:pPr algn="just"/>
            <a:r>
              <a:rPr lang="en-US" sz="1500" dirty="0">
                <a:latin typeface="Arial" panose="020B0604020202020204" pitchFamily="34" charset="0"/>
                <a:cs typeface="Arial" panose="020B0604020202020204" pitchFamily="34" charset="0"/>
              </a:rPr>
              <a:t>Overemphasizes mother–child bond; less focus on multiple caregivers (Schuengel et al., 2022).</a:t>
            </a:r>
          </a:p>
          <a:p>
            <a:pPr algn="just"/>
            <a:r>
              <a:rPr lang="en-US" sz="1500" dirty="0">
                <a:latin typeface="Arial" panose="020B0604020202020204" pitchFamily="34" charset="0"/>
                <a:cs typeface="Arial" panose="020B0604020202020204" pitchFamily="34" charset="0"/>
              </a:rPr>
              <a:t>Limited explanation of cognitive and language development (Howes &amp; Spieker, 2022).</a:t>
            </a:r>
          </a:p>
          <a:p>
            <a:pPr algn="just"/>
            <a:r>
              <a:rPr lang="en-US" sz="1500" dirty="0">
                <a:latin typeface="Arial" panose="020B0604020202020204" pitchFamily="34" charset="0"/>
                <a:cs typeface="Arial" panose="020B0604020202020204" pitchFamily="34" charset="0"/>
              </a:rPr>
              <a:t>Environmental and cultural factors underexplored (Howes &amp; Spieker, 2022</a:t>
            </a:r>
            <a:r>
              <a:rPr lang="en-US" sz="2000" dirty="0">
                <a:latin typeface="Arial" panose="020B0604020202020204" pitchFamily="34" charset="0"/>
                <a:cs typeface="Arial" panose="020B0604020202020204" pitchFamily="34" charset="0"/>
              </a:rPr>
              <a:t>).</a:t>
            </a:r>
          </a:p>
          <a:p>
            <a:endParaRPr lang="en-US" dirty="0"/>
          </a:p>
        </p:txBody>
      </p:sp>
      <p:sp>
        <p:nvSpPr>
          <p:cNvPr id="7" name="TextBox 6"/>
          <p:cNvSpPr txBox="1"/>
          <p:nvPr/>
        </p:nvSpPr>
        <p:spPr>
          <a:xfrm>
            <a:off x="169932" y="3819440"/>
            <a:ext cx="4515355" cy="2123658"/>
          </a:xfrm>
          <a:prstGeom prst="rect">
            <a:avLst/>
          </a:prstGeom>
          <a:solidFill>
            <a:schemeClr val="accent6">
              <a:lumMod val="20000"/>
              <a:lumOff val="80000"/>
            </a:schemeClr>
          </a:solidFill>
        </p:spPr>
        <p:txBody>
          <a:bodyPr wrap="square" rtlCol="0">
            <a:spAutoFit/>
          </a:bodyPr>
          <a:lstStyle/>
          <a:p>
            <a:pPr algn="just"/>
            <a:r>
              <a:rPr lang="en-US" sz="1600" dirty="0">
                <a:solidFill>
                  <a:schemeClr val="accent4">
                    <a:lumMod val="75000"/>
                  </a:schemeClr>
                </a:solidFill>
                <a:latin typeface="Arial" panose="020B0604020202020204" pitchFamily="34" charset="0"/>
                <a:cs typeface="Arial" panose="020B0604020202020204" pitchFamily="34" charset="0"/>
              </a:rPr>
              <a:t>Comparison to Vygotsky</a:t>
            </a:r>
            <a:r>
              <a:rPr lang="en-US" sz="1600" dirty="0">
                <a:latin typeface="Arial" panose="020B0604020202020204" pitchFamily="34" charset="0"/>
                <a:cs typeface="Arial" panose="020B0604020202020204" pitchFamily="34" charset="0"/>
              </a:rPr>
              <a:t>:</a:t>
            </a:r>
          </a:p>
          <a:p>
            <a:pPr marL="285750" indent="-285750" algn="just">
              <a:buFont typeface="Arial" panose="020B0604020202020204" pitchFamily="34" charset="0"/>
              <a:buChar char="•"/>
            </a:pPr>
            <a:r>
              <a:rPr lang="en-US" sz="1600" dirty="0">
                <a:latin typeface="Arial" panose="020B0604020202020204" pitchFamily="34" charset="0"/>
                <a:cs typeface="Arial" panose="020B0604020202020204" pitchFamily="34" charset="0"/>
              </a:rPr>
              <a:t>Vygotsky emphasizes social learning and scaffolding.</a:t>
            </a:r>
          </a:p>
          <a:p>
            <a:pPr marL="285750" indent="-285750" algn="just">
              <a:buFont typeface="Arial" panose="020B0604020202020204" pitchFamily="34" charset="0"/>
              <a:buChar char="•"/>
            </a:pPr>
            <a:r>
              <a:rPr lang="en-US" sz="1600" dirty="0">
                <a:latin typeface="Arial" panose="020B0604020202020204" pitchFamily="34" charset="0"/>
                <a:cs typeface="Arial" panose="020B0604020202020204" pitchFamily="34" charset="0"/>
              </a:rPr>
              <a:t>Bowlby focuses on emotional bonds and security.</a:t>
            </a:r>
          </a:p>
          <a:p>
            <a:pPr marL="285750" indent="-285750" algn="just">
              <a:buFont typeface="Arial" panose="020B0604020202020204" pitchFamily="34" charset="0"/>
              <a:buChar char="•"/>
            </a:pPr>
            <a:r>
              <a:rPr lang="en-US" sz="1600" dirty="0">
                <a:latin typeface="Arial" panose="020B0604020202020204" pitchFamily="34" charset="0"/>
                <a:cs typeface="Arial" panose="020B0604020202020204" pitchFamily="34" charset="0"/>
              </a:rPr>
              <a:t>Both highlight the importance of relationships, but from different perspectives</a:t>
            </a:r>
            <a:r>
              <a:rPr lang="en-US" sz="2000" dirty="0">
                <a:latin typeface="Arial" panose="020B0604020202020204" pitchFamily="34" charset="0"/>
                <a:cs typeface="Arial" panose="020B0604020202020204" pitchFamily="34" charset="0"/>
              </a:rPr>
              <a:t>.</a:t>
            </a:r>
          </a:p>
        </p:txBody>
      </p:sp>
      <p:sp>
        <p:nvSpPr>
          <p:cNvPr id="8" name="Right Arrow 7"/>
          <p:cNvSpPr/>
          <p:nvPr/>
        </p:nvSpPr>
        <p:spPr>
          <a:xfrm>
            <a:off x="97104" y="1165254"/>
            <a:ext cx="145658" cy="17949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p:cNvSpPr/>
          <p:nvPr/>
        </p:nvSpPr>
        <p:spPr>
          <a:xfrm>
            <a:off x="6344156" y="1092425"/>
            <a:ext cx="178024" cy="19420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6172199" y="3916545"/>
            <a:ext cx="260969" cy="21848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6643561" y="3851810"/>
            <a:ext cx="2047285" cy="400110"/>
          </a:xfrm>
          <a:prstGeom prst="rect">
            <a:avLst/>
          </a:prstGeom>
          <a:noFill/>
        </p:spPr>
        <p:txBody>
          <a:bodyPr wrap="square" rtlCol="0">
            <a:spAutoFit/>
          </a:bodyPr>
          <a:lstStyle/>
          <a:p>
            <a:r>
              <a:rPr lang="en-US" sz="2000" b="1" dirty="0">
                <a:latin typeface="Arial" panose="020B0604020202020204" pitchFamily="34" charset="0"/>
                <a:cs typeface="Arial" panose="020B0604020202020204" pitchFamily="34" charset="0"/>
              </a:rPr>
              <a:t>Conclusion: </a:t>
            </a:r>
          </a:p>
        </p:txBody>
      </p:sp>
      <p:sp>
        <p:nvSpPr>
          <p:cNvPr id="12" name="TextBox 11"/>
          <p:cNvSpPr txBox="1"/>
          <p:nvPr/>
        </p:nvSpPr>
        <p:spPr>
          <a:xfrm>
            <a:off x="6271327" y="4221142"/>
            <a:ext cx="5688701" cy="1754326"/>
          </a:xfrm>
          <a:prstGeom prst="rect">
            <a:avLst/>
          </a:prstGeom>
          <a:solidFill>
            <a:schemeClr val="accent6">
              <a:lumMod val="20000"/>
              <a:lumOff val="80000"/>
            </a:schemeClr>
          </a:solidFill>
        </p:spPr>
        <p:txBody>
          <a:bodyPr wrap="square" rtlCol="0">
            <a:spAutoFit/>
          </a:bodyPr>
          <a:lstStyle/>
          <a:p>
            <a:pPr algn="just"/>
            <a:r>
              <a:rPr lang="en-US" dirty="0">
                <a:latin typeface="Arial" panose="020B0604020202020204" pitchFamily="34" charset="0"/>
                <a:cs typeface="Arial" panose="020B0604020202020204" pitchFamily="34" charset="0"/>
              </a:rPr>
              <a:t>Bowlby’s theory shows that secure attachment is the foundation of emotional, social, and cognitive growth. By applying this framework to Amira, we see that consistent, nurturing care is essential for reducing her anxiety, strengthening trust, and enabling her to thrive in the nursery setting.</a:t>
            </a:r>
          </a:p>
        </p:txBody>
      </p:sp>
    </p:spTree>
    <p:extLst>
      <p:ext uri="{BB962C8B-B14F-4D97-AF65-F5344CB8AC3E}">
        <p14:creationId xmlns:p14="http://schemas.microsoft.com/office/powerpoint/2010/main" val="6262378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125" y="-144126"/>
            <a:ext cx="10515600" cy="1325563"/>
          </a:xfrm>
        </p:spPr>
        <p:txBody>
          <a:bodyPr>
            <a:normAutofit/>
          </a:bodyPr>
          <a:lstStyle/>
          <a:p>
            <a:r>
              <a:rPr lang="en-US" sz="2800" b="1" dirty="0">
                <a:latin typeface="Arial" panose="020B0604020202020204" pitchFamily="34" charset="0"/>
                <a:cs typeface="Arial" panose="020B0604020202020204" pitchFamily="34" charset="0"/>
              </a:rPr>
              <a:t>References</a:t>
            </a:r>
          </a:p>
        </p:txBody>
      </p:sp>
      <p:sp>
        <p:nvSpPr>
          <p:cNvPr id="3" name="Content Placeholder 2"/>
          <p:cNvSpPr>
            <a:spLocks noGrp="1"/>
          </p:cNvSpPr>
          <p:nvPr>
            <p:ph idx="1"/>
          </p:nvPr>
        </p:nvSpPr>
        <p:spPr>
          <a:xfrm>
            <a:off x="226577" y="1181437"/>
            <a:ext cx="10657211" cy="5097982"/>
          </a:xfrm>
        </p:spPr>
        <p:txBody>
          <a:bodyPr>
            <a:normAutofit fontScale="55000" lnSpcReduction="20000"/>
          </a:bodyPr>
          <a:lstStyle/>
          <a:p>
            <a:pPr algn="just"/>
            <a:r>
              <a:rPr lang="en-US" dirty="0">
                <a:latin typeface="Arial" panose="020B0604020202020204" pitchFamily="34" charset="0"/>
                <a:cs typeface="Arial" panose="020B0604020202020204" pitchFamily="34" charset="0"/>
              </a:rPr>
              <a:t>Ahnert, L., Eckstein-</a:t>
            </a:r>
            <a:r>
              <a:rPr lang="en-US" dirty="0" err="1">
                <a:latin typeface="Arial" panose="020B0604020202020204" pitchFamily="34" charset="0"/>
                <a:cs typeface="Arial" panose="020B0604020202020204" pitchFamily="34" charset="0"/>
              </a:rPr>
              <a:t>Madry</a:t>
            </a:r>
            <a:r>
              <a:rPr lang="en-US" dirty="0">
                <a:latin typeface="Arial" panose="020B0604020202020204" pitchFamily="34" charset="0"/>
                <a:cs typeface="Arial" panose="020B0604020202020204" pitchFamily="34" charset="0"/>
              </a:rPr>
              <a:t>, T., </a:t>
            </a:r>
            <a:r>
              <a:rPr lang="en-US" dirty="0" err="1">
                <a:latin typeface="Arial" panose="020B0604020202020204" pitchFamily="34" charset="0"/>
                <a:cs typeface="Arial" panose="020B0604020202020204" pitchFamily="34" charset="0"/>
              </a:rPr>
              <a:t>Datler</a:t>
            </a:r>
            <a:r>
              <a:rPr lang="en-US" dirty="0">
                <a:latin typeface="Arial" panose="020B0604020202020204" pitchFamily="34" charset="0"/>
                <a:cs typeface="Arial" panose="020B0604020202020204" pitchFamily="34" charset="0"/>
              </a:rPr>
              <a:t>, W., </a:t>
            </a:r>
            <a:r>
              <a:rPr lang="en-US" dirty="0" err="1">
                <a:latin typeface="Arial" panose="020B0604020202020204" pitchFamily="34" charset="0"/>
                <a:cs typeface="Arial" panose="020B0604020202020204" pitchFamily="34" charset="0"/>
              </a:rPr>
              <a:t>Deichmann</a:t>
            </a:r>
            <a:r>
              <a:rPr lang="en-US" dirty="0">
                <a:latin typeface="Arial" panose="020B0604020202020204" pitchFamily="34" charset="0"/>
                <a:cs typeface="Arial" panose="020B0604020202020204" pitchFamily="34" charset="0"/>
              </a:rPr>
              <a:t>, F. and </a:t>
            </a:r>
            <a:r>
              <a:rPr lang="en-US" dirty="0" err="1">
                <a:latin typeface="Arial" panose="020B0604020202020204" pitchFamily="34" charset="0"/>
                <a:cs typeface="Arial" panose="020B0604020202020204" pitchFamily="34" charset="0"/>
              </a:rPr>
              <a:t>Piskernik</a:t>
            </a:r>
            <a:r>
              <a:rPr lang="en-US" dirty="0">
                <a:latin typeface="Arial" panose="020B0604020202020204" pitchFamily="34" charset="0"/>
                <a:cs typeface="Arial" panose="020B0604020202020204" pitchFamily="34" charset="0"/>
              </a:rPr>
              <a:t>, B. (2023) ‘Stress during transition from home to public childcare’, </a:t>
            </a:r>
            <a:r>
              <a:rPr lang="en-US" i="1" dirty="0">
                <a:latin typeface="Arial" panose="020B0604020202020204" pitchFamily="34" charset="0"/>
                <a:cs typeface="Arial" panose="020B0604020202020204" pitchFamily="34" charset="0"/>
              </a:rPr>
              <a:t>Applied Developmental Science</a:t>
            </a:r>
            <a:r>
              <a:rPr lang="en-US" dirty="0">
                <a:latin typeface="Arial" panose="020B0604020202020204" pitchFamily="34" charset="0"/>
                <a:cs typeface="Arial" panose="020B0604020202020204" pitchFamily="34" charset="0"/>
              </a:rPr>
              <a:t>, 27(4), pp. 320–335. doi:10.1080/10888691.2021.1950745.</a:t>
            </a:r>
          </a:p>
          <a:p>
            <a:pPr algn="just"/>
            <a:r>
              <a:rPr lang="en-US" dirty="0" err="1">
                <a:latin typeface="Arial" panose="020B0604020202020204" pitchFamily="34" charset="0"/>
                <a:cs typeface="Arial" panose="020B0604020202020204" pitchFamily="34" charset="0"/>
              </a:rPr>
              <a:t>Bakermans-Kranenburg</a:t>
            </a:r>
            <a:r>
              <a:rPr lang="en-US" dirty="0">
                <a:latin typeface="Arial" panose="020B0604020202020204" pitchFamily="34" charset="0"/>
                <a:cs typeface="Arial" panose="020B0604020202020204" pitchFamily="34" charset="0"/>
              </a:rPr>
              <a:t>, M.J. and Van </a:t>
            </a:r>
            <a:r>
              <a:rPr lang="en-US" dirty="0" err="1">
                <a:latin typeface="Arial" panose="020B0604020202020204" pitchFamily="34" charset="0"/>
                <a:cs typeface="Arial" panose="020B0604020202020204" pitchFamily="34" charset="0"/>
              </a:rPr>
              <a:t>IJzendoorn</a:t>
            </a:r>
            <a:r>
              <a:rPr lang="en-US" dirty="0">
                <a:latin typeface="Arial" panose="020B0604020202020204" pitchFamily="34" charset="0"/>
                <a:cs typeface="Arial" panose="020B0604020202020204" pitchFamily="34" charset="0"/>
              </a:rPr>
              <a:t>, M.H. (2021) ‘Attachment transmission and intervention: A meta-analytic update’, </a:t>
            </a:r>
            <a:r>
              <a:rPr lang="en-US" i="1" dirty="0">
                <a:latin typeface="Arial" panose="020B0604020202020204" pitchFamily="34" charset="0"/>
                <a:cs typeface="Arial" panose="020B0604020202020204" pitchFamily="34" charset="0"/>
              </a:rPr>
              <a:t>Attachment &amp; Human Development</a:t>
            </a:r>
            <a:r>
              <a:rPr lang="en-US" dirty="0">
                <a:latin typeface="Arial" panose="020B0604020202020204" pitchFamily="34" charset="0"/>
                <a:cs typeface="Arial" panose="020B0604020202020204" pitchFamily="34" charset="0"/>
              </a:rPr>
              <a:t>, 23(4), pp. 622–647. doi:10.1080/14616734.2020.1846602.</a:t>
            </a:r>
          </a:p>
          <a:p>
            <a:pPr algn="just"/>
            <a:r>
              <a:rPr lang="en-US" dirty="0">
                <a:latin typeface="Arial" panose="020B0604020202020204" pitchFamily="34" charset="0"/>
                <a:cs typeface="Arial" panose="020B0604020202020204" pitchFamily="34" charset="0"/>
              </a:rPr>
              <a:t>Belsky, J. and Pluess, M. (2022) ‘Differential susceptibility to environmental influences: Developmental origins and mechanisms’, </a:t>
            </a:r>
            <a:r>
              <a:rPr lang="en-US" i="1" dirty="0">
                <a:latin typeface="Arial" panose="020B0604020202020204" pitchFamily="34" charset="0"/>
                <a:cs typeface="Arial" panose="020B0604020202020204" pitchFamily="34" charset="0"/>
              </a:rPr>
              <a:t>Development and Psychopathology</a:t>
            </a:r>
            <a:r>
              <a:rPr lang="en-US" dirty="0">
                <a:latin typeface="Arial" panose="020B0604020202020204" pitchFamily="34" charset="0"/>
                <a:cs typeface="Arial" panose="020B0604020202020204" pitchFamily="34" charset="0"/>
              </a:rPr>
              <a:t>, 34(2), pp. 409–423. doi:10.1017/S0954579421000923.</a:t>
            </a:r>
          </a:p>
          <a:p>
            <a:pPr algn="just"/>
            <a:r>
              <a:rPr lang="en-US" dirty="0">
                <a:latin typeface="Arial" panose="020B0604020202020204" pitchFamily="34" charset="0"/>
                <a:cs typeface="Arial" panose="020B0604020202020204" pitchFamily="34" charset="0"/>
              </a:rPr>
              <a:t>Bernard, K., Dozier, M., Bick, J. and Gordon, M.K. (2021) ‘Cortisol regulation in early childhood: The role of caregiving environments’, </a:t>
            </a:r>
            <a:r>
              <a:rPr lang="en-US" i="1" dirty="0">
                <a:latin typeface="Arial" panose="020B0604020202020204" pitchFamily="34" charset="0"/>
                <a:cs typeface="Arial" panose="020B0604020202020204" pitchFamily="34" charset="0"/>
              </a:rPr>
              <a:t>Developmental Science</a:t>
            </a:r>
            <a:r>
              <a:rPr lang="en-US" dirty="0">
                <a:latin typeface="Arial" panose="020B0604020202020204" pitchFamily="34" charset="0"/>
                <a:cs typeface="Arial" panose="020B0604020202020204" pitchFamily="34" charset="0"/>
              </a:rPr>
              <a:t>, 24(6), pp. 1–12. doi:10.1111/desc.13105.</a:t>
            </a:r>
          </a:p>
          <a:p>
            <a:pPr algn="just"/>
            <a:r>
              <a:rPr lang="en-US" dirty="0">
                <a:latin typeface="Arial" panose="020B0604020202020204" pitchFamily="34" charset="0"/>
                <a:cs typeface="Arial" panose="020B0604020202020204" pitchFamily="34" charset="0"/>
              </a:rPr>
              <a:t>Bosmans, G., </a:t>
            </a:r>
            <a:r>
              <a:rPr lang="en-US" dirty="0" err="1">
                <a:latin typeface="Arial" panose="020B0604020202020204" pitchFamily="34" charset="0"/>
                <a:cs typeface="Arial" panose="020B0604020202020204" pitchFamily="34" charset="0"/>
              </a:rPr>
              <a:t>Bakermans-Kranenburg</a:t>
            </a:r>
            <a:r>
              <a:rPr lang="en-US" dirty="0">
                <a:latin typeface="Arial" panose="020B0604020202020204" pitchFamily="34" charset="0"/>
                <a:cs typeface="Arial" panose="020B0604020202020204" pitchFamily="34" charset="0"/>
              </a:rPr>
              <a:t>, M.J., </a:t>
            </a:r>
            <a:r>
              <a:rPr lang="en-US" dirty="0" err="1">
                <a:latin typeface="Arial" panose="020B0604020202020204" pitchFamily="34" charset="0"/>
                <a:cs typeface="Arial" panose="020B0604020202020204" pitchFamily="34" charset="0"/>
              </a:rPr>
              <a:t>Vervoort</a:t>
            </a:r>
            <a:r>
              <a:rPr lang="en-US" dirty="0">
                <a:latin typeface="Arial" panose="020B0604020202020204" pitchFamily="34" charset="0"/>
                <a:cs typeface="Arial" panose="020B0604020202020204" pitchFamily="34" charset="0"/>
              </a:rPr>
              <a:t>, E. and </a:t>
            </a:r>
            <a:r>
              <a:rPr lang="en-US" dirty="0" err="1">
                <a:latin typeface="Arial" panose="020B0604020202020204" pitchFamily="34" charset="0"/>
                <a:cs typeface="Arial" panose="020B0604020202020204" pitchFamily="34" charset="0"/>
              </a:rPr>
              <a:t>Verhees</a:t>
            </a:r>
            <a:r>
              <a:rPr lang="en-US" dirty="0">
                <a:latin typeface="Arial" panose="020B0604020202020204" pitchFamily="34" charset="0"/>
                <a:cs typeface="Arial" panose="020B0604020202020204" pitchFamily="34" charset="0"/>
              </a:rPr>
              <a:t>, M.W.F.T. (2022) ‘Attachment and child development: State of the science and future directions’, </a:t>
            </a:r>
            <a:r>
              <a:rPr lang="en-US" i="1" dirty="0">
                <a:latin typeface="Arial" panose="020B0604020202020204" pitchFamily="34" charset="0"/>
                <a:cs typeface="Arial" panose="020B0604020202020204" pitchFamily="34" charset="0"/>
              </a:rPr>
              <a:t>Child Development Perspectives</a:t>
            </a:r>
            <a:r>
              <a:rPr lang="en-US" dirty="0">
                <a:latin typeface="Arial" panose="020B0604020202020204" pitchFamily="34" charset="0"/>
                <a:cs typeface="Arial" panose="020B0604020202020204" pitchFamily="34" charset="0"/>
              </a:rPr>
              <a:t>, 16(2), pp. 101–107. doi:10.1111/cdep.12446.</a:t>
            </a:r>
          </a:p>
          <a:p>
            <a:pPr algn="just"/>
            <a:r>
              <a:rPr lang="en-US" dirty="0">
                <a:latin typeface="Arial" panose="020B0604020202020204" pitchFamily="34" charset="0"/>
                <a:cs typeface="Arial" panose="020B0604020202020204" pitchFamily="34" charset="0"/>
              </a:rPr>
              <a:t>Cadman, T., Diamond, A. and Fearon, R.P. (2023) ‘Stress regulation and attachment in early childhood: Implications for health and development’, </a:t>
            </a:r>
            <a:r>
              <a:rPr lang="en-US" i="1" dirty="0">
                <a:latin typeface="Arial" panose="020B0604020202020204" pitchFamily="34" charset="0"/>
                <a:cs typeface="Arial" panose="020B0604020202020204" pitchFamily="34" charset="0"/>
              </a:rPr>
              <a:t>Frontiers in Psychology</a:t>
            </a:r>
            <a:r>
              <a:rPr lang="en-US" dirty="0">
                <a:latin typeface="Arial" panose="020B0604020202020204" pitchFamily="34" charset="0"/>
                <a:cs typeface="Arial" panose="020B0604020202020204" pitchFamily="34" charset="0"/>
              </a:rPr>
              <a:t>, 14, pp. 116–125. doi:10.3389/fpsyg.2023.1138612.</a:t>
            </a:r>
          </a:p>
          <a:p>
            <a:pPr algn="just"/>
            <a:r>
              <a:rPr lang="en-US" dirty="0">
                <a:latin typeface="Arial" panose="020B0604020202020204" pitchFamily="34" charset="0"/>
                <a:cs typeface="Arial" panose="020B0604020202020204" pitchFamily="34" charset="0"/>
              </a:rPr>
              <a:t>Degotardi, S., </a:t>
            </a:r>
            <a:r>
              <a:rPr lang="en-US" dirty="0" err="1">
                <a:latin typeface="Arial" panose="020B0604020202020204" pitchFamily="34" charset="0"/>
                <a:cs typeface="Arial" panose="020B0604020202020204" pitchFamily="34" charset="0"/>
              </a:rPr>
              <a:t>Torr</a:t>
            </a:r>
            <a:r>
              <a:rPr lang="en-US" dirty="0">
                <a:latin typeface="Arial" panose="020B0604020202020204" pitchFamily="34" charset="0"/>
                <a:cs typeface="Arial" panose="020B0604020202020204" pitchFamily="34" charset="0"/>
              </a:rPr>
              <a:t>, J. and Nguyen, N. (2023) ‘The significance of attachment-informed practice in early childhood education’, </a:t>
            </a:r>
            <a:r>
              <a:rPr lang="en-US" i="1" dirty="0">
                <a:latin typeface="Arial" panose="020B0604020202020204" pitchFamily="34" charset="0"/>
                <a:cs typeface="Arial" panose="020B0604020202020204" pitchFamily="34" charset="0"/>
              </a:rPr>
              <a:t>Early Childhood Research Quarterly</a:t>
            </a:r>
            <a:r>
              <a:rPr lang="en-US" dirty="0">
                <a:latin typeface="Arial" panose="020B0604020202020204" pitchFamily="34" charset="0"/>
                <a:cs typeface="Arial" panose="020B0604020202020204" pitchFamily="34" charset="0"/>
              </a:rPr>
              <a:t>, 62, pp. 250–261. doi:10.1016/j.ecresq.2022.11.003.</a:t>
            </a:r>
          </a:p>
          <a:p>
            <a:pPr algn="just"/>
            <a:r>
              <a:rPr lang="en-US" dirty="0">
                <a:latin typeface="Arial" panose="020B0604020202020204" pitchFamily="34" charset="0"/>
                <a:cs typeface="Arial" panose="020B0604020202020204" pitchFamily="34" charset="0"/>
              </a:rPr>
              <a:t>Fearon, R.P., Schuengel, C. and Van </a:t>
            </a:r>
            <a:r>
              <a:rPr lang="en-US" dirty="0" err="1">
                <a:latin typeface="Arial" panose="020B0604020202020204" pitchFamily="34" charset="0"/>
                <a:cs typeface="Arial" panose="020B0604020202020204" pitchFamily="34" charset="0"/>
              </a:rPr>
              <a:t>IJzendoorn</a:t>
            </a:r>
            <a:r>
              <a:rPr lang="en-US" dirty="0">
                <a:latin typeface="Arial" panose="020B0604020202020204" pitchFamily="34" charset="0"/>
                <a:cs typeface="Arial" panose="020B0604020202020204" pitchFamily="34" charset="0"/>
              </a:rPr>
              <a:t>, M.H. (2022) ‘The significance of insecure attachment and disorganization in the development of children’s externalizing behavior: A meta-analytic study’, </a:t>
            </a:r>
            <a:r>
              <a:rPr lang="en-US" i="1" dirty="0">
                <a:latin typeface="Arial" panose="020B0604020202020204" pitchFamily="34" charset="0"/>
                <a:cs typeface="Arial" panose="020B0604020202020204" pitchFamily="34" charset="0"/>
              </a:rPr>
              <a:t>Child Development</a:t>
            </a:r>
            <a:r>
              <a:rPr lang="en-US" dirty="0">
                <a:latin typeface="Arial" panose="020B0604020202020204" pitchFamily="34" charset="0"/>
                <a:cs typeface="Arial" panose="020B0604020202020204" pitchFamily="34" charset="0"/>
              </a:rPr>
              <a:t>, 93(1), pp. 18–32. doi:10.1111/cdev.13759.</a:t>
            </a:r>
          </a:p>
          <a:p>
            <a:pPr algn="just"/>
            <a:r>
              <a:rPr lang="en-US" dirty="0">
                <a:latin typeface="Arial" panose="020B0604020202020204" pitchFamily="34" charset="0"/>
                <a:cs typeface="Arial" panose="020B0604020202020204" pitchFamily="34" charset="0"/>
              </a:rPr>
              <a:t>Groh, A.M., Fearon, R.P. and </a:t>
            </a:r>
            <a:r>
              <a:rPr lang="en-US" dirty="0" err="1">
                <a:latin typeface="Arial" panose="020B0604020202020204" pitchFamily="34" charset="0"/>
                <a:cs typeface="Arial" panose="020B0604020202020204" pitchFamily="34" charset="0"/>
              </a:rPr>
              <a:t>Bakermans-Kranenburg</a:t>
            </a:r>
            <a:r>
              <a:rPr lang="en-US" dirty="0">
                <a:latin typeface="Arial" panose="020B0604020202020204" pitchFamily="34" charset="0"/>
                <a:cs typeface="Arial" panose="020B0604020202020204" pitchFamily="34" charset="0"/>
              </a:rPr>
              <a:t>, M.J. (2021) ‘The significance of attachment security for children’s socioemotional development’, </a:t>
            </a:r>
            <a:r>
              <a:rPr lang="en-US" i="1" dirty="0">
                <a:latin typeface="Arial" panose="020B0604020202020204" pitchFamily="34" charset="0"/>
                <a:cs typeface="Arial" panose="020B0604020202020204" pitchFamily="34" charset="0"/>
              </a:rPr>
              <a:t>Development and Psychopathology</a:t>
            </a:r>
            <a:r>
              <a:rPr lang="en-US" dirty="0">
                <a:latin typeface="Arial" panose="020B0604020202020204" pitchFamily="34" charset="0"/>
                <a:cs typeface="Arial" panose="020B0604020202020204" pitchFamily="34" charset="0"/>
              </a:rPr>
              <a:t>, 33(2), pp. 497–511. doi:10.1017/S0954579420001535.</a:t>
            </a:r>
          </a:p>
          <a:p>
            <a:pPr algn="just"/>
            <a:r>
              <a:rPr lang="en-US" dirty="0">
                <a:latin typeface="Arial" panose="020B0604020202020204" pitchFamily="34" charset="0"/>
                <a:cs typeface="Arial" panose="020B0604020202020204" pitchFamily="34" charset="0"/>
              </a:rPr>
              <a:t>Murray, E., Heard, C. and Freeman, E. (2022) ‘Supporting language development through responsive relationships in early years settings’, </a:t>
            </a:r>
            <a:r>
              <a:rPr lang="en-US" i="1" dirty="0">
                <a:latin typeface="Arial" panose="020B0604020202020204" pitchFamily="34" charset="0"/>
                <a:cs typeface="Arial" panose="020B0604020202020204" pitchFamily="34" charset="0"/>
              </a:rPr>
              <a:t>Journal of Early Childhood Literacy</a:t>
            </a:r>
            <a:r>
              <a:rPr lang="en-US" dirty="0">
                <a:latin typeface="Arial" panose="020B0604020202020204" pitchFamily="34" charset="0"/>
                <a:cs typeface="Arial" panose="020B0604020202020204" pitchFamily="34" charset="0"/>
              </a:rPr>
              <a:t>, 22(2), pp. 203–220. doi:10.1177/1468798420988759.</a:t>
            </a:r>
          </a:p>
          <a:p>
            <a:endParaRPr lang="en-US" dirty="0"/>
          </a:p>
        </p:txBody>
      </p:sp>
    </p:spTree>
    <p:extLst>
      <p:ext uri="{BB962C8B-B14F-4D97-AF65-F5344CB8AC3E}">
        <p14:creationId xmlns:p14="http://schemas.microsoft.com/office/powerpoint/2010/main" val="42126783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1630</Words>
  <Application>Microsoft Office PowerPoint</Application>
  <PresentationFormat>Widescreen</PresentationFormat>
  <Paragraphs>122</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Understanding Early Childhood Development: Application of Bowlby’s Attachment Theory</vt:lpstr>
      <vt:lpstr>Introduction</vt:lpstr>
      <vt:lpstr>Introduction to Bowlby’s Attachment Theory</vt:lpstr>
      <vt:lpstr>PowerPoint Presentation</vt:lpstr>
      <vt:lpstr>Relevance to Early Childhood Development</vt:lpstr>
      <vt:lpstr>Application of Attachment Theory to Amira’s Situation</vt:lpstr>
      <vt:lpstr>Bowlby’s 4 Stages of Attachment Theory Applied to Nursery Setting And Amira</vt:lpstr>
      <vt:lpstr>Practical Strategies &amp; Interventions</vt:lpstr>
      <vt:lpstr>Nature and Nurture Influences</vt:lpstr>
      <vt:lpstr>Strengths and Limitations of Bowlby’s Theory</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Early Childhood Development: Application of Bowlby’s Attachment Theory</dc:title>
  <dc:creator>Zuhra Asghar</dc:creator>
  <cp:lastModifiedBy>Munaza Sakindar</cp:lastModifiedBy>
  <cp:revision>26</cp:revision>
  <dcterms:created xsi:type="dcterms:W3CDTF">2025-09-27T14:13:20Z</dcterms:created>
  <dcterms:modified xsi:type="dcterms:W3CDTF">2025-10-03T12:05:02Z</dcterms:modified>
</cp:coreProperties>
</file>