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60"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75DBD4A-09AC-468A-8C56-C0E9AC94E2A9}" type="datetimeFigureOut">
              <a:rPr lang="en-GB" smtClean="0"/>
              <a:t>19/03/2018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0A7CB0-632D-41B5-9C10-4002BD7F46BD}" type="slidenum">
              <a:rPr lang="en-GB" smtClean="0"/>
              <a:t>‹#›</a:t>
            </a:fld>
            <a:endParaRPr lang="en-GB"/>
          </a:p>
        </p:txBody>
      </p:sp>
    </p:spTree>
    <p:extLst>
      <p:ext uri="{BB962C8B-B14F-4D97-AF65-F5344CB8AC3E}">
        <p14:creationId xmlns:p14="http://schemas.microsoft.com/office/powerpoint/2010/main" val="1147556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75DBD4A-09AC-468A-8C56-C0E9AC94E2A9}" type="datetimeFigureOut">
              <a:rPr lang="en-GB" smtClean="0"/>
              <a:t>19/03/2018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0A7CB0-632D-41B5-9C10-4002BD7F46BD}" type="slidenum">
              <a:rPr lang="en-GB" smtClean="0"/>
              <a:t>‹#›</a:t>
            </a:fld>
            <a:endParaRPr lang="en-GB"/>
          </a:p>
        </p:txBody>
      </p:sp>
    </p:spTree>
    <p:extLst>
      <p:ext uri="{BB962C8B-B14F-4D97-AF65-F5344CB8AC3E}">
        <p14:creationId xmlns:p14="http://schemas.microsoft.com/office/powerpoint/2010/main" val="2353602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75DBD4A-09AC-468A-8C56-C0E9AC94E2A9}" type="datetimeFigureOut">
              <a:rPr lang="en-GB" smtClean="0"/>
              <a:t>19/03/2018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0A7CB0-632D-41B5-9C10-4002BD7F46BD}" type="slidenum">
              <a:rPr lang="en-GB" smtClean="0"/>
              <a:t>‹#›</a:t>
            </a:fld>
            <a:endParaRPr lang="en-GB"/>
          </a:p>
        </p:txBody>
      </p:sp>
    </p:spTree>
    <p:extLst>
      <p:ext uri="{BB962C8B-B14F-4D97-AF65-F5344CB8AC3E}">
        <p14:creationId xmlns:p14="http://schemas.microsoft.com/office/powerpoint/2010/main" val="1674397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75DBD4A-09AC-468A-8C56-C0E9AC94E2A9}" type="datetimeFigureOut">
              <a:rPr lang="en-GB" smtClean="0"/>
              <a:t>19/03/2018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0A7CB0-632D-41B5-9C10-4002BD7F46BD}" type="slidenum">
              <a:rPr lang="en-GB" smtClean="0"/>
              <a:t>‹#›</a:t>
            </a:fld>
            <a:endParaRPr lang="en-GB"/>
          </a:p>
        </p:txBody>
      </p:sp>
    </p:spTree>
    <p:extLst>
      <p:ext uri="{BB962C8B-B14F-4D97-AF65-F5344CB8AC3E}">
        <p14:creationId xmlns:p14="http://schemas.microsoft.com/office/powerpoint/2010/main" val="3867658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75DBD4A-09AC-468A-8C56-C0E9AC94E2A9}" type="datetimeFigureOut">
              <a:rPr lang="en-GB" smtClean="0"/>
              <a:t>19/03/2018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0A7CB0-632D-41B5-9C10-4002BD7F46BD}" type="slidenum">
              <a:rPr lang="en-GB" smtClean="0"/>
              <a:t>‹#›</a:t>
            </a:fld>
            <a:endParaRPr lang="en-GB"/>
          </a:p>
        </p:txBody>
      </p:sp>
    </p:spTree>
    <p:extLst>
      <p:ext uri="{BB962C8B-B14F-4D97-AF65-F5344CB8AC3E}">
        <p14:creationId xmlns:p14="http://schemas.microsoft.com/office/powerpoint/2010/main" val="4279755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75DBD4A-09AC-468A-8C56-C0E9AC94E2A9}" type="datetimeFigureOut">
              <a:rPr lang="en-GB" smtClean="0"/>
              <a:t>19/03/2018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0A7CB0-632D-41B5-9C10-4002BD7F46BD}" type="slidenum">
              <a:rPr lang="en-GB" smtClean="0"/>
              <a:t>‹#›</a:t>
            </a:fld>
            <a:endParaRPr lang="en-GB"/>
          </a:p>
        </p:txBody>
      </p:sp>
    </p:spTree>
    <p:extLst>
      <p:ext uri="{BB962C8B-B14F-4D97-AF65-F5344CB8AC3E}">
        <p14:creationId xmlns:p14="http://schemas.microsoft.com/office/powerpoint/2010/main" val="3143347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5DBD4A-09AC-468A-8C56-C0E9AC94E2A9}" type="datetimeFigureOut">
              <a:rPr lang="en-GB" smtClean="0"/>
              <a:t>19/03/2018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0A7CB0-632D-41B5-9C10-4002BD7F46BD}" type="slidenum">
              <a:rPr lang="en-GB" smtClean="0"/>
              <a:t>‹#›</a:t>
            </a:fld>
            <a:endParaRPr lang="en-GB"/>
          </a:p>
        </p:txBody>
      </p:sp>
    </p:spTree>
    <p:extLst>
      <p:ext uri="{BB962C8B-B14F-4D97-AF65-F5344CB8AC3E}">
        <p14:creationId xmlns:p14="http://schemas.microsoft.com/office/powerpoint/2010/main" val="3319795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75DBD4A-09AC-468A-8C56-C0E9AC94E2A9}" type="datetimeFigureOut">
              <a:rPr lang="en-GB" smtClean="0"/>
              <a:t>19/03/2018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0A7CB0-632D-41B5-9C10-4002BD7F46BD}" type="slidenum">
              <a:rPr lang="en-GB" smtClean="0"/>
              <a:t>‹#›</a:t>
            </a:fld>
            <a:endParaRPr lang="en-GB"/>
          </a:p>
        </p:txBody>
      </p:sp>
    </p:spTree>
    <p:extLst>
      <p:ext uri="{BB962C8B-B14F-4D97-AF65-F5344CB8AC3E}">
        <p14:creationId xmlns:p14="http://schemas.microsoft.com/office/powerpoint/2010/main" val="4016396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75DBD4A-09AC-468A-8C56-C0E9AC94E2A9}" type="datetimeFigureOut">
              <a:rPr lang="en-GB" smtClean="0"/>
              <a:t>19/03/2018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0A7CB0-632D-41B5-9C10-4002BD7F46BD}" type="slidenum">
              <a:rPr lang="en-GB" smtClean="0"/>
              <a:t>‹#›</a:t>
            </a:fld>
            <a:endParaRPr lang="en-GB"/>
          </a:p>
        </p:txBody>
      </p:sp>
    </p:spTree>
    <p:extLst>
      <p:ext uri="{BB962C8B-B14F-4D97-AF65-F5344CB8AC3E}">
        <p14:creationId xmlns:p14="http://schemas.microsoft.com/office/powerpoint/2010/main" val="3473499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75DBD4A-09AC-468A-8C56-C0E9AC94E2A9}" type="datetimeFigureOut">
              <a:rPr lang="en-GB" smtClean="0"/>
              <a:t>19/03/2018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0A7CB0-632D-41B5-9C10-4002BD7F46BD}" type="slidenum">
              <a:rPr lang="en-GB" smtClean="0"/>
              <a:t>‹#›</a:t>
            </a:fld>
            <a:endParaRPr lang="en-GB"/>
          </a:p>
        </p:txBody>
      </p:sp>
    </p:spTree>
    <p:extLst>
      <p:ext uri="{BB962C8B-B14F-4D97-AF65-F5344CB8AC3E}">
        <p14:creationId xmlns:p14="http://schemas.microsoft.com/office/powerpoint/2010/main" val="1733504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75DBD4A-09AC-468A-8C56-C0E9AC94E2A9}" type="datetimeFigureOut">
              <a:rPr lang="en-GB" smtClean="0"/>
              <a:t>19/03/2018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0A7CB0-632D-41B5-9C10-4002BD7F46BD}" type="slidenum">
              <a:rPr lang="en-GB" smtClean="0"/>
              <a:t>‹#›</a:t>
            </a:fld>
            <a:endParaRPr lang="en-GB"/>
          </a:p>
        </p:txBody>
      </p:sp>
    </p:spTree>
    <p:extLst>
      <p:ext uri="{BB962C8B-B14F-4D97-AF65-F5344CB8AC3E}">
        <p14:creationId xmlns:p14="http://schemas.microsoft.com/office/powerpoint/2010/main" val="129732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5DBD4A-09AC-468A-8C56-C0E9AC94E2A9}" type="datetimeFigureOut">
              <a:rPr lang="en-GB" smtClean="0"/>
              <a:t>19/03/2018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0A7CB0-632D-41B5-9C10-4002BD7F46BD}" type="slidenum">
              <a:rPr lang="en-GB" smtClean="0"/>
              <a:t>‹#›</a:t>
            </a:fld>
            <a:endParaRPr lang="en-GB"/>
          </a:p>
        </p:txBody>
      </p:sp>
    </p:spTree>
    <p:extLst>
      <p:ext uri="{BB962C8B-B14F-4D97-AF65-F5344CB8AC3E}">
        <p14:creationId xmlns:p14="http://schemas.microsoft.com/office/powerpoint/2010/main" val="3871903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librarycatalogue.uwtsd.ac.uk/primo_library/libweb/action/display.do?tabs=detailsTab&amp;ct=display&amp;fn=search&amp;doc=44UWTSD_ALMA21161103510002421&amp;indx=4&amp;recIds=44UWTSD_ALMA21161103510002421&amp;recIdxs=3&amp;elementId=3&amp;renderMode=poppedOut&amp;displayMode=full&amp;frbrVersion=2&amp;frbg=&amp;&amp;dscnt=0&amp;scp.scps=scope%3A%2844WHELF_UWTSD%29%2C44WHELF_UWTSD_Ebsco%2Cprimo_central_multiple_fe&amp;tb=t&amp;mode=Basic&amp;vid=44WHELF_UWTSD_VU1&amp;srt=rank&amp;tab=tab1&amp;dum=true&amp;vl(freeText0)=health%20benefits%20of%20recreation&amp;dstmp=1521494370129" TargetMode="External"/><Relationship Id="rId2" Type="http://schemas.openxmlformats.org/officeDocument/2006/relationships/hyperlink" Target="http://librarycatalogue.uwtsd.ac.uk/primo_library/libweb/action/display.do?frbrVersion=2&amp;tabs=detailsTab&amp;ct=display&amp;fn=search&amp;doc=TN_springer_jour10.1007%2fs11629-014-3246-3&amp;indx=3&amp;recIds=TN_springer_jour10.1007%2fs11629-014-3246-3&amp;recIdxs=2&amp;elementId=2&amp;renderMode=poppedOut&amp;displayMode=full&amp;frbrVersion=2&amp;frbg=&amp;&amp;dscnt=0&amp;scp.scps=scope%3A%2844WHELF_UWTSD%29%2C44WHELF_UWTSD_Ebsco%2Cprimo_central_multiple_fe&amp;tb=t&amp;mode=Basic&amp;vid=44WHELF_UWTSD_VU1&amp;srt=rank&amp;tab=tab1&amp;dum=true&amp;vl(freeText0)=health%20benefits%20of%20recreation&amp;dstmp=1521494370129" TargetMode="External"/><Relationship Id="rId1" Type="http://schemas.openxmlformats.org/officeDocument/2006/relationships/slideLayout" Target="../slideLayouts/slideLayout2.xml"/><Relationship Id="rId6" Type="http://schemas.openxmlformats.org/officeDocument/2006/relationships/hyperlink" Target="http://librarycatalogue.uwtsd.ac.uk/primo_library/libweb/action/display.do?frbrVersion=2&amp;tabs=detailsTab&amp;ct=display&amp;fn=search&amp;doc=TN_springer_jour10.1007%2fs40279-016-0487-z&amp;indx=9&amp;recIds=TN_springer_jour10.1007%2fs40279-016-0487-z&amp;recIdxs=8&amp;elementId=8&amp;renderMode=poppedOut&amp;displayMode=full&amp;frbrVersion=2&amp;frbg=&amp;&amp;dscnt=0&amp;scp.scps=scope%3A%2844WHELF_UWTSD%29%2C44WHELF_UWTSD_Ebsco%2Cprimo_central_multiple_fe&amp;tb=t&amp;mode=Basic&amp;vid=44WHELF_UWTSD_VU1&amp;srt=rank&amp;tab=tab1&amp;dum=true&amp;vl(freeText0)=health%20benefits%20of%20outdoors%20young%20people&amp;dstmp=1521494825338" TargetMode="External"/><Relationship Id="rId5" Type="http://schemas.openxmlformats.org/officeDocument/2006/relationships/hyperlink" Target="http://librarycatalogue.uwtsd.ac.uk/primo_library/libweb/action/display.do?tabs=detailsTab&amp;ct=display&amp;fn=search&amp;doc=TN_proquest863456830&amp;indx=2&amp;recIds=TN_proquest863456830&amp;recIdxs=1&amp;elementId=1&amp;renderMode=poppedOut&amp;displayMode=full&amp;frbrVersion=2&amp;frbg=&amp;&amp;dscnt=0&amp;scp.scps=scope%3A%2844WHELF_UWTSD%29%2C44WHELF_UWTSD_Ebsco%2Cprimo_central_multiple_fe&amp;tb=t&amp;mode=Basic&amp;vid=44WHELF_UWTSD_VU1&amp;srt=rank&amp;tab=tab1&amp;dum=true&amp;vl(freeText0)=health%20benefits%20of%20outdoors%20young%20people&amp;dstmp=1521494825338" TargetMode="External"/><Relationship Id="rId4" Type="http://schemas.openxmlformats.org/officeDocument/2006/relationships/hyperlink" Target="http://librarycatalogue.uwtsd.ac.uk/primo_library/libweb/action/display.do?frbrVersion=2&amp;tabs=detailsTab&amp;ct=display&amp;fn=search&amp;doc=TN_pubmed_central3657542&amp;indx=1&amp;recIds=TN_pubmed_central3657542&amp;recIdxs=0&amp;elementId=0&amp;renderMode=poppedOut&amp;displayMode=full&amp;frbrVersion=2&amp;frbg=&amp;&amp;dscnt=0&amp;scp.scps=scope%3A%2844WHELF_UWTSD%29%2C44WHELF_UWTSD_Ebsco%2Cprimo_central_multiple_fe&amp;tb=t&amp;mode=Basic&amp;vid=44WHELF_UWTSD_VU1&amp;srt=rank&amp;tab=tab1&amp;dum=true&amp;vl(freeText0)=health%20benefits%20of%20outdoors%20young%20people&amp;dstmp=152149482533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Youth Work as Recreation</a:t>
            </a:r>
            <a:endParaRPr lang="en-GB" dirty="0"/>
          </a:p>
        </p:txBody>
      </p:sp>
      <p:sp>
        <p:nvSpPr>
          <p:cNvPr id="3" name="Subtitle 2"/>
          <p:cNvSpPr>
            <a:spLocks noGrp="1"/>
          </p:cNvSpPr>
          <p:nvPr>
            <p:ph type="subTitle" idx="1"/>
          </p:nvPr>
        </p:nvSpPr>
        <p:spPr/>
        <p:txBody>
          <a:bodyPr/>
          <a:lstStyle/>
          <a:p>
            <a:r>
              <a:rPr lang="en-GB" dirty="0" smtClean="0"/>
              <a:t>Recreating what?</a:t>
            </a:r>
            <a:endParaRPr lang="en-GB" dirty="0"/>
          </a:p>
        </p:txBody>
      </p:sp>
    </p:spTree>
    <p:extLst>
      <p:ext uri="{BB962C8B-B14F-4D97-AF65-F5344CB8AC3E}">
        <p14:creationId xmlns:p14="http://schemas.microsoft.com/office/powerpoint/2010/main" val="2133611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idx="1"/>
          </p:nvPr>
        </p:nvSpPr>
        <p:spPr/>
        <p:txBody>
          <a:bodyPr/>
          <a:lstStyle/>
          <a:p>
            <a:r>
              <a:rPr lang="en-GB" dirty="0" smtClean="0"/>
              <a:t>Moral Panic</a:t>
            </a:r>
          </a:p>
          <a:p>
            <a:r>
              <a:rPr lang="en-GB" dirty="0" smtClean="0"/>
              <a:t>Social Change</a:t>
            </a:r>
          </a:p>
          <a:p>
            <a:r>
              <a:rPr lang="en-GB" dirty="0" smtClean="0"/>
              <a:t>ACEs and the impact of social support</a:t>
            </a:r>
          </a:p>
          <a:p>
            <a:r>
              <a:rPr lang="en-GB" dirty="0" smtClean="0"/>
              <a:t>Time outdoors</a:t>
            </a:r>
          </a:p>
          <a:p>
            <a:r>
              <a:rPr lang="en-GB" dirty="0" smtClean="0"/>
              <a:t>Extra resources</a:t>
            </a:r>
            <a:endParaRPr lang="en-GB" dirty="0"/>
          </a:p>
        </p:txBody>
      </p:sp>
    </p:spTree>
    <p:extLst>
      <p:ext uri="{BB962C8B-B14F-4D97-AF65-F5344CB8AC3E}">
        <p14:creationId xmlns:p14="http://schemas.microsoft.com/office/powerpoint/2010/main" val="3182813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Moral Panic</a:t>
            </a:r>
            <a:endParaRPr lang="en-GB" dirty="0"/>
          </a:p>
        </p:txBody>
      </p:sp>
      <p:sp>
        <p:nvSpPr>
          <p:cNvPr id="3" name="Content Placeholder 2"/>
          <p:cNvSpPr>
            <a:spLocks noGrp="1"/>
          </p:cNvSpPr>
          <p:nvPr>
            <p:ph idx="1"/>
          </p:nvPr>
        </p:nvSpPr>
        <p:spPr/>
        <p:txBody>
          <a:bodyPr>
            <a:normAutofit fontScale="92500" lnSpcReduction="10000"/>
          </a:bodyPr>
          <a:lstStyle/>
          <a:p>
            <a:r>
              <a:rPr lang="en-GB" dirty="0"/>
              <a:t>Moral Panic occurs when someone or something is defined by the media as a threat to the values or interests of society.</a:t>
            </a:r>
          </a:p>
          <a:p>
            <a:r>
              <a:rPr lang="en-GB" dirty="0"/>
              <a:t>The key moral panic theorist is Stanley Cohen. Cohen suggested in his 1972 book ‘Folk Devils and Moral Panics’ that a moral panic occurs when “condition, episode, person or group of people emerges to become defined as a threat to societal values and interests”.</a:t>
            </a:r>
          </a:p>
          <a:p>
            <a:r>
              <a:rPr lang="en-GB" dirty="0"/>
              <a:t>Stanley Cohen believes the media play an important role in enforcing moral panic, even by just reporting the news.</a:t>
            </a:r>
          </a:p>
          <a:p>
            <a:r>
              <a:rPr lang="en-GB" dirty="0" smtClean="0"/>
              <a:t>In </a:t>
            </a:r>
            <a:r>
              <a:rPr lang="en-GB" dirty="0"/>
              <a:t>extreme cases moral panic creates mass hysteria within society. The general public start to believe whatever is being reported on is occurring everywhere in society.</a:t>
            </a:r>
          </a:p>
          <a:p>
            <a:endParaRPr lang="en-GB" dirty="0"/>
          </a:p>
        </p:txBody>
      </p:sp>
    </p:spTree>
    <p:extLst>
      <p:ext uri="{BB962C8B-B14F-4D97-AF65-F5344CB8AC3E}">
        <p14:creationId xmlns:p14="http://schemas.microsoft.com/office/powerpoint/2010/main" val="4139656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Cohen and Moral Panic</a:t>
            </a:r>
            <a:endParaRPr lang="en-GB" dirty="0"/>
          </a:p>
        </p:txBody>
      </p:sp>
      <p:sp>
        <p:nvSpPr>
          <p:cNvPr id="3" name="Content Placeholder 2"/>
          <p:cNvSpPr>
            <a:spLocks noGrp="1"/>
          </p:cNvSpPr>
          <p:nvPr>
            <p:ph idx="1"/>
          </p:nvPr>
        </p:nvSpPr>
        <p:spPr/>
        <p:txBody>
          <a:bodyPr>
            <a:normAutofit fontScale="92500" lnSpcReduction="20000"/>
          </a:bodyPr>
          <a:lstStyle/>
          <a:p>
            <a:r>
              <a:rPr lang="en-GB" dirty="0"/>
              <a:t>Cohen defined his five stages of moral panic as</a:t>
            </a:r>
            <a:r>
              <a:rPr lang="en-GB" dirty="0" smtClean="0"/>
              <a:t>:</a:t>
            </a:r>
          </a:p>
          <a:p>
            <a:endParaRPr lang="en-GB" dirty="0"/>
          </a:p>
          <a:p>
            <a:pPr marL="0" indent="0">
              <a:buNone/>
            </a:pPr>
            <a:r>
              <a:rPr lang="en-GB" dirty="0"/>
              <a:t>1. Something or someone is defined as a threat to values or interests</a:t>
            </a:r>
          </a:p>
          <a:p>
            <a:pPr marL="0" indent="0">
              <a:buNone/>
            </a:pPr>
            <a:r>
              <a:rPr lang="en-GB" dirty="0"/>
              <a:t>2. This threat is depicted in an easily recognisable form by the media</a:t>
            </a:r>
          </a:p>
          <a:p>
            <a:pPr marL="0" indent="0">
              <a:buNone/>
            </a:pPr>
            <a:r>
              <a:rPr lang="en-GB" dirty="0"/>
              <a:t>3. There is a rapid build-up of public concern</a:t>
            </a:r>
          </a:p>
          <a:p>
            <a:pPr marL="0" indent="0">
              <a:buNone/>
            </a:pPr>
            <a:r>
              <a:rPr lang="en-GB" dirty="0"/>
              <a:t>4. There is a response from authorities or opinion makers</a:t>
            </a:r>
          </a:p>
          <a:p>
            <a:pPr marL="0" indent="0">
              <a:buNone/>
            </a:pPr>
            <a:r>
              <a:rPr lang="en-GB" dirty="0"/>
              <a:t>5. The panic recedes or results in social changes</a:t>
            </a:r>
          </a:p>
          <a:p>
            <a:pPr marL="0" indent="0">
              <a:buNone/>
            </a:pPr>
            <a:endParaRPr lang="en-GB" dirty="0"/>
          </a:p>
          <a:p>
            <a:pPr marL="0" indent="0">
              <a:buNone/>
            </a:pPr>
            <a:r>
              <a:rPr lang="en-GB" dirty="0" smtClean="0"/>
              <a:t>Has </a:t>
            </a:r>
            <a:r>
              <a:rPr lang="en-GB" dirty="0"/>
              <a:t>since been applied in the analysis of the societal reaction to many other social problems, including football hooliganism, child abuse, AIDS, and numerous adolescent subcultural </a:t>
            </a:r>
            <a:r>
              <a:rPr lang="en-GB" dirty="0" smtClean="0"/>
              <a:t>activities.</a:t>
            </a:r>
            <a:endParaRPr lang="en-GB" dirty="0"/>
          </a:p>
        </p:txBody>
      </p:sp>
    </p:spTree>
    <p:extLst>
      <p:ext uri="{BB962C8B-B14F-4D97-AF65-F5344CB8AC3E}">
        <p14:creationId xmlns:p14="http://schemas.microsoft.com/office/powerpoint/2010/main" val="1203169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Jock Young</a:t>
            </a:r>
            <a:endParaRPr lang="en-GB" dirty="0"/>
          </a:p>
        </p:txBody>
      </p:sp>
      <p:sp>
        <p:nvSpPr>
          <p:cNvPr id="3" name="Content Placeholder 2"/>
          <p:cNvSpPr>
            <a:spLocks noGrp="1"/>
          </p:cNvSpPr>
          <p:nvPr>
            <p:ph idx="1"/>
          </p:nvPr>
        </p:nvSpPr>
        <p:spPr>
          <a:xfrm>
            <a:off x="838200" y="1690688"/>
            <a:ext cx="10515600" cy="4488043"/>
          </a:xfrm>
        </p:spPr>
        <p:txBody>
          <a:bodyPr>
            <a:normAutofit fontScale="92500" lnSpcReduction="10000"/>
          </a:bodyPr>
          <a:lstStyle/>
          <a:p>
            <a:r>
              <a:rPr lang="en-GB" dirty="0" smtClean="0"/>
              <a:t>There </a:t>
            </a:r>
            <a:r>
              <a:rPr lang="en-GB" dirty="0"/>
              <a:t>is a great deal of emotional energy involved on both </a:t>
            </a:r>
            <a:r>
              <a:rPr lang="en-GB" dirty="0" smtClean="0"/>
              <a:t>sides of a moral panic: </a:t>
            </a:r>
            <a:r>
              <a:rPr lang="en-GB" dirty="0"/>
              <a:t>the police pursue the deviant with zeal, the media thrive on the controversy, the public avidly follow the outrage and the deviants are galvanized and sometimes reconstituted by the response. </a:t>
            </a:r>
            <a:endParaRPr lang="en-GB" dirty="0" smtClean="0"/>
          </a:p>
          <a:p>
            <a:pPr marL="0" indent="0">
              <a:buNone/>
            </a:pPr>
            <a:endParaRPr lang="en-GB" dirty="0"/>
          </a:p>
          <a:p>
            <a:r>
              <a:rPr lang="en-GB" dirty="0" smtClean="0"/>
              <a:t>There </a:t>
            </a:r>
            <a:r>
              <a:rPr lang="en-GB" dirty="0"/>
              <a:t>is energy; there is fascination and something edging on enjoyment: moral panics, like crime, are seductive events. In contrast, the phrase ‘moral panic’ has become associated with a rather listless depiction of mass media deception, of audience delusion, of simple mistakes in reason, the random displacement of grievances on hapless and passive targets and on fleeting events, peripheral disturbances in an otherwise regulated universe.</a:t>
            </a:r>
          </a:p>
        </p:txBody>
      </p:sp>
    </p:spTree>
    <p:extLst>
      <p:ext uri="{BB962C8B-B14F-4D97-AF65-F5344CB8AC3E}">
        <p14:creationId xmlns:p14="http://schemas.microsoft.com/office/powerpoint/2010/main" val="2059034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stressed immediacy</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That </a:t>
            </a:r>
            <a:r>
              <a:rPr lang="en-GB" dirty="0"/>
              <a:t>the moral panic was rooted in massive changes in the value system and relationships of production and consumption in advanced Western societies, namely a shift from a world of discipline and deferred gratification to one that stressed immediacy</a:t>
            </a:r>
            <a:r>
              <a:rPr lang="en-GB" dirty="0" smtClean="0"/>
              <a:t>.  See the discussion of neoliberalism</a:t>
            </a:r>
            <a:endParaRPr lang="en-GB" dirty="0"/>
          </a:p>
        </p:txBody>
      </p:sp>
    </p:spTree>
    <p:extLst>
      <p:ext uri="{BB962C8B-B14F-4D97-AF65-F5344CB8AC3E}">
        <p14:creationId xmlns:p14="http://schemas.microsoft.com/office/powerpoint/2010/main" val="382794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Moral panic</a:t>
            </a:r>
            <a:endParaRPr lang="en-GB" dirty="0"/>
          </a:p>
        </p:txBody>
      </p:sp>
      <p:sp>
        <p:nvSpPr>
          <p:cNvPr id="3" name="Content Placeholder 2"/>
          <p:cNvSpPr>
            <a:spLocks noGrp="1"/>
          </p:cNvSpPr>
          <p:nvPr>
            <p:ph idx="1"/>
          </p:nvPr>
        </p:nvSpPr>
        <p:spPr/>
        <p:txBody>
          <a:bodyPr/>
          <a:lstStyle/>
          <a:p>
            <a:pPr marL="0" indent="0">
              <a:buNone/>
            </a:pPr>
            <a:r>
              <a:rPr lang="en-GB" dirty="0" smtClean="0"/>
              <a:t>Miller and Kitzinger (1998: 221) observe, moral panic has been ‘applied to everything from single mothers to working mothers, from guns to Ecstasy, and from pornography on the Internet to the dangers of state censorship’. It has assumed, in other words, an extraordinary sense of transferability, and one whereupon many of Cohen’s original complexities and equivocations are discarded (Innes, 2005: 108). </a:t>
            </a:r>
            <a:endParaRPr lang="en-GB" dirty="0"/>
          </a:p>
        </p:txBody>
      </p:sp>
    </p:spTree>
    <p:extLst>
      <p:ext uri="{BB962C8B-B14F-4D97-AF65-F5344CB8AC3E}">
        <p14:creationId xmlns:p14="http://schemas.microsoft.com/office/powerpoint/2010/main" val="3022406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Whats</a:t>
            </a:r>
            <a:r>
              <a:rPr lang="en-GB" dirty="0" smtClean="0"/>
              <a:t> going on in adolescence?</a:t>
            </a:r>
            <a:endParaRPr lang="en-GB" dirty="0"/>
          </a:p>
        </p:txBody>
      </p:sp>
      <p:sp>
        <p:nvSpPr>
          <p:cNvPr id="3" name="Content Placeholder 2"/>
          <p:cNvSpPr>
            <a:spLocks noGrp="1"/>
          </p:cNvSpPr>
          <p:nvPr>
            <p:ph idx="1"/>
          </p:nvPr>
        </p:nvSpPr>
        <p:spPr/>
        <p:txBody>
          <a:bodyPr/>
          <a:lstStyle/>
          <a:p>
            <a:pPr marL="0" indent="0">
              <a:buNone/>
            </a:pPr>
            <a:r>
              <a:rPr lang="en-GB" dirty="0" smtClean="0"/>
              <a:t>Adolescence is a period of mental health vulnerability, with many psychological disorders showing their initial symptoms during this stage of development (Kessler, </a:t>
            </a:r>
            <a:r>
              <a:rPr lang="en-GB" dirty="0" err="1" smtClean="0"/>
              <a:t>Amminger</a:t>
            </a:r>
            <a:r>
              <a:rPr lang="en-GB" dirty="0" smtClean="0"/>
              <a:t>, Aguilar-</a:t>
            </a:r>
            <a:r>
              <a:rPr lang="en-GB" dirty="0" err="1" smtClean="0"/>
              <a:t>Gaxiola</a:t>
            </a:r>
            <a:r>
              <a:rPr lang="en-GB" dirty="0" smtClean="0"/>
              <a:t>, Alonso, Lee &amp; </a:t>
            </a:r>
            <a:r>
              <a:rPr lang="en-GB" dirty="0" err="1" smtClean="0"/>
              <a:t>Ustun</a:t>
            </a:r>
            <a:r>
              <a:rPr lang="en-GB" dirty="0" smtClean="0"/>
              <a:t>, 2007). As a result, the association between adolescent mental health and environmental factors such as social exclusion is important to explore. In addition to the aforementioned psychological effects of exclusion, past work has shown that neural responses to social exclusion were predictive of subsequent depressive symptoms in a group of early adolescents (</a:t>
            </a:r>
            <a:r>
              <a:rPr lang="en-GB" dirty="0" err="1" smtClean="0"/>
              <a:t>Masten</a:t>
            </a:r>
            <a:r>
              <a:rPr lang="en-GB" dirty="0" smtClean="0"/>
              <a:t>, </a:t>
            </a:r>
            <a:r>
              <a:rPr lang="en-GB" dirty="0" err="1" smtClean="0"/>
              <a:t>Eisenberger</a:t>
            </a:r>
            <a:r>
              <a:rPr lang="en-GB" dirty="0" smtClean="0"/>
              <a:t>, </a:t>
            </a:r>
            <a:r>
              <a:rPr lang="en-GB" dirty="0" err="1" smtClean="0"/>
              <a:t>Borofsky</a:t>
            </a:r>
            <a:r>
              <a:rPr lang="en-GB" dirty="0" smtClean="0"/>
              <a:t>, McNealy, Pfeifer &amp; </a:t>
            </a:r>
            <a:r>
              <a:rPr lang="en-GB" dirty="0" err="1" smtClean="0"/>
              <a:t>Dapretto</a:t>
            </a:r>
            <a:r>
              <a:rPr lang="en-GB" dirty="0" smtClean="0"/>
              <a:t>, 2011). </a:t>
            </a:r>
            <a:endParaRPr lang="en-GB" dirty="0"/>
          </a:p>
        </p:txBody>
      </p:sp>
    </p:spTree>
    <p:extLst>
      <p:ext uri="{BB962C8B-B14F-4D97-AF65-F5344CB8AC3E}">
        <p14:creationId xmlns:p14="http://schemas.microsoft.com/office/powerpoint/2010/main" val="4226546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ACEs – Protection through Social Support</a:t>
            </a:r>
            <a:endParaRPr lang="en-GB" dirty="0"/>
          </a:p>
        </p:txBody>
      </p:sp>
      <p:sp>
        <p:nvSpPr>
          <p:cNvPr id="3" name="Content Placeholder 2"/>
          <p:cNvSpPr>
            <a:spLocks noGrp="1"/>
          </p:cNvSpPr>
          <p:nvPr>
            <p:ph idx="1"/>
          </p:nvPr>
        </p:nvSpPr>
        <p:spPr/>
        <p:txBody>
          <a:bodyPr>
            <a:normAutofit lnSpcReduction="10000"/>
          </a:bodyPr>
          <a:lstStyle/>
          <a:p>
            <a:r>
              <a:rPr lang="en-GB" dirty="0"/>
              <a:t>When compared to individuals who reported that they rarely/never received social and emotional support, individuals who reported that they always received were 87% less likely to report current depression </a:t>
            </a:r>
            <a:r>
              <a:rPr lang="en-GB" dirty="0" smtClean="0"/>
              <a:t>and </a:t>
            </a:r>
            <a:r>
              <a:rPr lang="en-GB" dirty="0"/>
              <a:t>those who reported that they usually/sometimes received social and emotional support were 69% less likely to report current </a:t>
            </a:r>
            <a:r>
              <a:rPr lang="en-GB" dirty="0" smtClean="0"/>
              <a:t>depression. </a:t>
            </a:r>
          </a:p>
          <a:p>
            <a:r>
              <a:rPr lang="en-GB" dirty="0" smtClean="0"/>
              <a:t>The </a:t>
            </a:r>
            <a:r>
              <a:rPr lang="en-GB" dirty="0"/>
              <a:t>results of this study highlight the importance of social and emotional support as a protective factor against depression in individuals with ACE. Health care providers should routinely screen for ACE to be able to facilitate the necessary social and emotional </a:t>
            </a:r>
            <a:r>
              <a:rPr lang="en-GB" dirty="0" smtClean="0"/>
              <a:t>support</a:t>
            </a:r>
            <a:r>
              <a:rPr lang="en-GB" dirty="0"/>
              <a:t> </a:t>
            </a:r>
            <a:r>
              <a:rPr lang="en-GB" dirty="0" smtClean="0"/>
              <a:t>(Brinker and </a:t>
            </a:r>
            <a:r>
              <a:rPr lang="en-GB" dirty="0" err="1" smtClean="0"/>
              <a:t>Cheruvu</a:t>
            </a:r>
            <a:r>
              <a:rPr lang="en-GB" dirty="0" smtClean="0"/>
              <a:t>, 2017).</a:t>
            </a:r>
            <a:endParaRPr lang="en-GB" dirty="0"/>
          </a:p>
        </p:txBody>
      </p:sp>
    </p:spTree>
    <p:extLst>
      <p:ext uri="{BB962C8B-B14F-4D97-AF65-F5344CB8AC3E}">
        <p14:creationId xmlns:p14="http://schemas.microsoft.com/office/powerpoint/2010/main" val="3325206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context</a:t>
            </a:r>
            <a:endParaRPr lang="en-GB" dirty="0"/>
          </a:p>
        </p:txBody>
      </p:sp>
      <p:sp>
        <p:nvSpPr>
          <p:cNvPr id="3" name="Content Placeholder 2"/>
          <p:cNvSpPr>
            <a:spLocks noGrp="1"/>
          </p:cNvSpPr>
          <p:nvPr>
            <p:ph idx="1"/>
          </p:nvPr>
        </p:nvSpPr>
        <p:spPr/>
        <p:txBody>
          <a:bodyPr/>
          <a:lstStyle/>
          <a:p>
            <a:pPr marL="0" indent="0">
              <a:buNone/>
            </a:pPr>
            <a:r>
              <a:rPr lang="en-GB" dirty="0" smtClean="0"/>
              <a:t>Albemarle report</a:t>
            </a:r>
          </a:p>
          <a:p>
            <a:pPr marL="0" indent="0">
              <a:buNone/>
            </a:pPr>
            <a:r>
              <a:rPr lang="en-GB" dirty="0"/>
              <a:t>The Ministry also give indirect help through the grants offered under the Physical Training and Recreation Act, 1937 to national voluntary organisations which provide services (especially coaching in physical pursuits) for young people as well as adults. Capital grants are offered under the same Act for local projects meant primarily to benefit adults; these include playing-fields, swimming-baths, community centres and village halls. Young people too can benefit from these forms of provision.</a:t>
            </a:r>
          </a:p>
        </p:txBody>
      </p:sp>
    </p:spTree>
    <p:extLst>
      <p:ext uri="{BB962C8B-B14F-4D97-AF65-F5344CB8AC3E}">
        <p14:creationId xmlns:p14="http://schemas.microsoft.com/office/powerpoint/2010/main" val="2641878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 of the Albemarle Report</a:t>
            </a:r>
            <a:endParaRPr lang="en-GB" dirty="0"/>
          </a:p>
        </p:txBody>
      </p:sp>
      <p:sp>
        <p:nvSpPr>
          <p:cNvPr id="3" name="Content Placeholder 2"/>
          <p:cNvSpPr>
            <a:spLocks noGrp="1"/>
          </p:cNvSpPr>
          <p:nvPr>
            <p:ph idx="1"/>
          </p:nvPr>
        </p:nvSpPr>
        <p:spPr/>
        <p:txBody>
          <a:bodyPr>
            <a:normAutofit lnSpcReduction="10000"/>
          </a:bodyPr>
          <a:lstStyle/>
          <a:p>
            <a:r>
              <a:rPr lang="en-GB" b="1" dirty="0"/>
              <a:t>Activities and </a:t>
            </a:r>
            <a:r>
              <a:rPr lang="en-GB" b="1" dirty="0" smtClean="0"/>
              <a:t>facilities</a:t>
            </a:r>
          </a:p>
          <a:p>
            <a:endParaRPr lang="en-GB" b="1" dirty="0"/>
          </a:p>
          <a:p>
            <a:pPr marL="0" indent="0">
              <a:buNone/>
            </a:pPr>
            <a:r>
              <a:rPr lang="en-GB" dirty="0"/>
              <a:t>(10)      The Youth Service should offer young people opportunities for association, training and challenge. (Paragraphs 183—219</a:t>
            </a:r>
            <a:r>
              <a:rPr lang="en-GB" dirty="0" smtClean="0"/>
              <a:t>.)</a:t>
            </a:r>
          </a:p>
          <a:p>
            <a:pPr marL="0" indent="0">
              <a:buNone/>
            </a:pPr>
            <a:endParaRPr lang="en-GB" dirty="0"/>
          </a:p>
          <a:p>
            <a:pPr marL="0" indent="0">
              <a:buNone/>
            </a:pPr>
            <a:r>
              <a:rPr lang="en-GB" dirty="0"/>
              <a:t>(11)      Local education authorities should encourage a range of activities for the physical recreation of young people, by helping initially with finance and loan of equipment, by providing coaching at convenient centres, and by recognising the contribution which can be made by established sports clubs and specialist groups. </a:t>
            </a:r>
          </a:p>
          <a:p>
            <a:endParaRPr lang="en-GB" dirty="0"/>
          </a:p>
        </p:txBody>
      </p:sp>
    </p:spTree>
    <p:extLst>
      <p:ext uri="{BB962C8B-B14F-4D97-AF65-F5344CB8AC3E}">
        <p14:creationId xmlns:p14="http://schemas.microsoft.com/office/powerpoint/2010/main" val="2143614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What has happened to young people since 1960?</a:t>
            </a:r>
            <a:endParaRPr lang="en-GB" sz="4000" dirty="0"/>
          </a:p>
        </p:txBody>
      </p:sp>
      <p:sp>
        <p:nvSpPr>
          <p:cNvPr id="3" name="Content Placeholder 2"/>
          <p:cNvSpPr>
            <a:spLocks noGrp="1"/>
          </p:cNvSpPr>
          <p:nvPr>
            <p:ph idx="1"/>
          </p:nvPr>
        </p:nvSpPr>
        <p:spPr/>
        <p:txBody>
          <a:bodyPr>
            <a:normAutofit fontScale="85000" lnSpcReduction="20000"/>
          </a:bodyPr>
          <a:lstStyle/>
          <a:p>
            <a:r>
              <a:rPr lang="en-GB" dirty="0" smtClean="0"/>
              <a:t>A principal driver of change has been a major growth in population, matched by rapidly rising expectations about lifestyle.</a:t>
            </a:r>
          </a:p>
          <a:p>
            <a:endParaRPr lang="en-GB" dirty="0" smtClean="0"/>
          </a:p>
          <a:p>
            <a:r>
              <a:rPr lang="en-GB" dirty="0" smtClean="0"/>
              <a:t>Demands for mobility (cars) and space (houses) have ensured the transfer of land from agriculture and natural landscape to roads and housing, with multiple consequences for the environment and for the human experience.</a:t>
            </a:r>
          </a:p>
          <a:p>
            <a:endParaRPr lang="en-GB" dirty="0" smtClean="0"/>
          </a:p>
          <a:p>
            <a:r>
              <a:rPr lang="en-GB" dirty="0" smtClean="0"/>
              <a:t>Large-scale immigration has made the population ethnically far more diverse, with important cultural consequences.</a:t>
            </a:r>
          </a:p>
          <a:p>
            <a:endParaRPr lang="en-GB" dirty="0" smtClean="0"/>
          </a:p>
          <a:p>
            <a:r>
              <a:rPr lang="en-GB" dirty="0" smtClean="0"/>
              <a:t>The composition of the population has undergone a marked transformation, due primarily to advances in medicine. In line with a general trend around the developed world, life expectancy has risen greatly for both men and women.</a:t>
            </a:r>
            <a:endParaRPr lang="en-GB" dirty="0"/>
          </a:p>
        </p:txBody>
      </p:sp>
    </p:spTree>
    <p:extLst>
      <p:ext uri="{BB962C8B-B14F-4D97-AF65-F5344CB8AC3E}">
        <p14:creationId xmlns:p14="http://schemas.microsoft.com/office/powerpoint/2010/main" val="663329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concerns about morality</a:t>
            </a:r>
            <a:endParaRPr lang="en-GB" dirty="0"/>
          </a:p>
        </p:txBody>
      </p:sp>
      <p:sp>
        <p:nvSpPr>
          <p:cNvPr id="3" name="Content Placeholder 2"/>
          <p:cNvSpPr>
            <a:spLocks noGrp="1"/>
          </p:cNvSpPr>
          <p:nvPr>
            <p:ph idx="1"/>
          </p:nvPr>
        </p:nvSpPr>
        <p:spPr/>
        <p:txBody>
          <a:bodyPr>
            <a:normAutofit/>
          </a:bodyPr>
          <a:lstStyle/>
          <a:p>
            <a:r>
              <a:rPr lang="en-GB" dirty="0"/>
              <a:t>The 1960s destroyed a cultural continuity that had lasted since the Victorian period.</a:t>
            </a:r>
          </a:p>
          <a:p>
            <a:r>
              <a:rPr lang="en-GB" dirty="0"/>
              <a:t>Alongside the apparent continuity in popular culture of works such as the James Bond films, the novels of Dick Francis and the radio soap 'The Archers', there were also important shifts, for example in popular music.</a:t>
            </a:r>
          </a:p>
          <a:p>
            <a:r>
              <a:rPr lang="en-GB" dirty="0"/>
              <a:t>In the 1960s, pop music - not least that of the Beatles and the Rolling Stones - gave Britain a very different feel in the world to that it had enjoyed as the world's predominant empire</a:t>
            </a:r>
            <a:r>
              <a:rPr lang="en-GB" dirty="0" smtClean="0"/>
              <a:t>.</a:t>
            </a:r>
            <a:endParaRPr lang="en-GB" dirty="0"/>
          </a:p>
        </p:txBody>
      </p:sp>
    </p:spTree>
    <p:extLst>
      <p:ext uri="{BB962C8B-B14F-4D97-AF65-F5344CB8AC3E}">
        <p14:creationId xmlns:p14="http://schemas.microsoft.com/office/powerpoint/2010/main" val="912943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rise of the shop as a leisure form</a:t>
            </a:r>
            <a:endParaRPr lang="en-GB" dirty="0"/>
          </a:p>
        </p:txBody>
      </p:sp>
      <p:sp>
        <p:nvSpPr>
          <p:cNvPr id="3" name="Content Placeholder 2"/>
          <p:cNvSpPr>
            <a:spLocks noGrp="1"/>
          </p:cNvSpPr>
          <p:nvPr>
            <p:ph idx="1"/>
          </p:nvPr>
        </p:nvSpPr>
        <p:spPr>
          <a:xfrm>
            <a:off x="838200" y="1690688"/>
            <a:ext cx="10515600" cy="4892992"/>
          </a:xfrm>
        </p:spPr>
        <p:txBody>
          <a:bodyPr>
            <a:normAutofit fontScale="85000" lnSpcReduction="20000"/>
          </a:bodyPr>
          <a:lstStyle/>
          <a:p>
            <a:r>
              <a:rPr lang="en-GB" dirty="0" smtClean="0"/>
              <a:t>Uncertain public policy played a role in the marked relative decline of the British economy, which was particularly pronounced in the field of manufacturing.</a:t>
            </a:r>
          </a:p>
          <a:p>
            <a:endParaRPr lang="en-GB" dirty="0" smtClean="0"/>
          </a:p>
          <a:p>
            <a:r>
              <a:rPr lang="en-GB" dirty="0" smtClean="0"/>
              <a:t>Spending became a major expression of identity and indeed a significant activity in leisure time.</a:t>
            </a:r>
          </a:p>
          <a:p>
            <a:endParaRPr lang="en-GB" dirty="0" smtClean="0"/>
          </a:p>
          <a:p>
            <a:r>
              <a:rPr lang="en-GB" dirty="0" smtClean="0"/>
              <a:t>Manufacturing decline was matched by the rise in the service sector, resulting in a major change for many in the experience of work. This rise was linked to a growth in consumerism that also owed something to an extension of borrowing to more of the population.</a:t>
            </a:r>
          </a:p>
          <a:p>
            <a:endParaRPr lang="en-GB" dirty="0" smtClean="0"/>
          </a:p>
          <a:p>
            <a:r>
              <a:rPr lang="en-GB" dirty="0" smtClean="0"/>
              <a:t>Spending became a major expression of identity and indeed a significant activity in leisure time. The move to 24-hour shopping and the abolition of restrictions on Sunday trading were symptomatic of this shift.</a:t>
            </a:r>
            <a:endParaRPr lang="en-GB" dirty="0"/>
          </a:p>
        </p:txBody>
      </p:sp>
    </p:spTree>
    <p:extLst>
      <p:ext uri="{BB962C8B-B14F-4D97-AF65-F5344CB8AC3E}">
        <p14:creationId xmlns:p14="http://schemas.microsoft.com/office/powerpoint/2010/main" val="13827773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as escapism</a:t>
            </a:r>
            <a:endParaRPr lang="en-GB" dirty="0"/>
          </a:p>
        </p:txBody>
      </p:sp>
      <p:sp>
        <p:nvSpPr>
          <p:cNvPr id="3" name="Content Placeholder 2"/>
          <p:cNvSpPr>
            <a:spLocks noGrp="1"/>
          </p:cNvSpPr>
          <p:nvPr>
            <p:ph idx="1"/>
          </p:nvPr>
        </p:nvSpPr>
        <p:spPr/>
        <p:txBody>
          <a:bodyPr/>
          <a:lstStyle/>
          <a:p>
            <a:pPr marL="0" indent="0">
              <a:buNone/>
            </a:pPr>
            <a:r>
              <a:rPr lang="en-GB" dirty="0" smtClean="0"/>
              <a:t>Time in the woodland:</a:t>
            </a:r>
          </a:p>
          <a:p>
            <a:pPr marL="0" indent="0">
              <a:buNone/>
            </a:pPr>
            <a:endParaRPr lang="en-GB" dirty="0" smtClean="0"/>
          </a:p>
          <a:p>
            <a:r>
              <a:rPr lang="en-GB" dirty="0"/>
              <a:t>Physical health ‘benefits’ from recreation can improve life chances and reduce the burden on public health budgets. Whilst woodland managers recognise that these types of cultural </a:t>
            </a:r>
            <a:r>
              <a:rPr lang="en-GB" dirty="0" smtClean="0"/>
              <a:t>activities </a:t>
            </a:r>
            <a:r>
              <a:rPr lang="en-GB" dirty="0"/>
              <a:t>are important, they often need quantitative measures to demonstrate their value and justify resource </a:t>
            </a:r>
            <a:r>
              <a:rPr lang="en-GB" dirty="0" smtClean="0"/>
              <a:t>allocation (Moseley et al, 2017).</a:t>
            </a:r>
            <a:endParaRPr lang="en-GB" dirty="0"/>
          </a:p>
        </p:txBody>
      </p:sp>
    </p:spTree>
    <p:extLst>
      <p:ext uri="{BB962C8B-B14F-4D97-AF65-F5344CB8AC3E}">
        <p14:creationId xmlns:p14="http://schemas.microsoft.com/office/powerpoint/2010/main" val="23179963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smtClean="0"/>
              <a:t>Brinker, J. and </a:t>
            </a:r>
            <a:r>
              <a:rPr lang="en-GB" dirty="0" err="1" smtClean="0"/>
              <a:t>Cheruvu</a:t>
            </a:r>
            <a:r>
              <a:rPr lang="en-GB" dirty="0" smtClean="0"/>
              <a:t>, V.K. Social</a:t>
            </a:r>
            <a:r>
              <a:rPr lang="en-GB" dirty="0"/>
              <a:t> and emotional support as a protective factor against current depression among individuals with adverse </a:t>
            </a:r>
            <a:r>
              <a:rPr lang="en-GB" dirty="0" smtClean="0"/>
              <a:t>childhood experiences. </a:t>
            </a:r>
            <a:r>
              <a:rPr lang="en-GB" i="1" dirty="0"/>
              <a:t>Preventive medicine reports</a:t>
            </a:r>
            <a:r>
              <a:rPr lang="en-GB" dirty="0"/>
              <a:t>, 01 March 2017, Vol.5, </a:t>
            </a:r>
            <a:r>
              <a:rPr lang="en-GB" dirty="0" smtClean="0"/>
              <a:t>pp.127-133.</a:t>
            </a:r>
          </a:p>
          <a:p>
            <a:pPr marL="0" indent="0">
              <a:buNone/>
            </a:pPr>
            <a:r>
              <a:rPr lang="en-GB" dirty="0" smtClean="0"/>
              <a:t>Cohen, S. (2002) </a:t>
            </a:r>
            <a:r>
              <a:rPr lang="en-GB" i="1" dirty="0" smtClean="0"/>
              <a:t>Folk devils and moral panics: the creation of Mods and Rockers. </a:t>
            </a:r>
            <a:r>
              <a:rPr lang="en-GB" dirty="0" smtClean="0"/>
              <a:t>3</a:t>
            </a:r>
            <a:r>
              <a:rPr lang="en-GB" baseline="30000" dirty="0" smtClean="0"/>
              <a:t>rd</a:t>
            </a:r>
            <a:r>
              <a:rPr lang="en-GB" dirty="0" smtClean="0"/>
              <a:t> ed. Abingdon: Routledge.</a:t>
            </a:r>
          </a:p>
          <a:p>
            <a:pPr marL="0" indent="0">
              <a:buNone/>
            </a:pPr>
            <a:r>
              <a:rPr lang="en-GB" dirty="0" smtClean="0"/>
              <a:t>Innes, Martin (2005) ‘A Short History of the Idea of Moral Panic’, Crime, Media, Culture 1(1): 106–11.</a:t>
            </a:r>
          </a:p>
          <a:p>
            <a:pPr marL="0" indent="0">
              <a:buNone/>
            </a:pPr>
            <a:r>
              <a:rPr lang="en-GB" dirty="0" smtClean="0"/>
              <a:t>Kessler, R.C., </a:t>
            </a:r>
            <a:r>
              <a:rPr lang="en-GB" dirty="0" err="1" smtClean="0"/>
              <a:t>Amminger</a:t>
            </a:r>
            <a:r>
              <a:rPr lang="en-GB" dirty="0" smtClean="0"/>
              <a:t>, P., Aguilar-</a:t>
            </a:r>
            <a:r>
              <a:rPr lang="en-GB" dirty="0" err="1" smtClean="0"/>
              <a:t>Gaxiola</a:t>
            </a:r>
            <a:r>
              <a:rPr lang="en-GB" dirty="0" smtClean="0"/>
              <a:t>, S., Alonso, J., Lee, S., &amp; </a:t>
            </a:r>
            <a:r>
              <a:rPr lang="en-GB" dirty="0" err="1" smtClean="0"/>
              <a:t>Ustun</a:t>
            </a:r>
            <a:r>
              <a:rPr lang="en-GB" dirty="0" smtClean="0"/>
              <a:t>, T.B. (2007). Age of onset of mental disorders: a review of recent literature. </a:t>
            </a:r>
            <a:r>
              <a:rPr lang="en-GB" i="1" dirty="0" smtClean="0"/>
              <a:t>Current Opinions in Psychiatry,</a:t>
            </a:r>
            <a:r>
              <a:rPr lang="en-GB" dirty="0" smtClean="0"/>
              <a:t> 20, 359–364</a:t>
            </a:r>
          </a:p>
          <a:p>
            <a:pPr marL="0" indent="0">
              <a:buNone/>
            </a:pPr>
            <a:r>
              <a:rPr lang="en-GB" dirty="0" err="1" smtClean="0"/>
              <a:t>Masten</a:t>
            </a:r>
            <a:r>
              <a:rPr lang="en-GB" dirty="0" smtClean="0"/>
              <a:t>, C.L., </a:t>
            </a:r>
            <a:r>
              <a:rPr lang="en-GB" dirty="0" err="1" smtClean="0"/>
              <a:t>Eisenberger</a:t>
            </a:r>
            <a:r>
              <a:rPr lang="en-GB" dirty="0" smtClean="0"/>
              <a:t>, N.I., </a:t>
            </a:r>
            <a:r>
              <a:rPr lang="en-GB" dirty="0" err="1" smtClean="0"/>
              <a:t>Borofsky</a:t>
            </a:r>
            <a:r>
              <a:rPr lang="en-GB" dirty="0" smtClean="0"/>
              <a:t>, L.A., McNealy, K., Pfeifer, J.H., &amp; </a:t>
            </a:r>
            <a:r>
              <a:rPr lang="en-GB" dirty="0" err="1" smtClean="0"/>
              <a:t>Dapretto</a:t>
            </a:r>
            <a:r>
              <a:rPr lang="en-GB" dirty="0" smtClean="0"/>
              <a:t>, M. (2011). </a:t>
            </a:r>
            <a:r>
              <a:rPr lang="en-GB" dirty="0" err="1" smtClean="0"/>
              <a:t>Subgenual</a:t>
            </a:r>
            <a:r>
              <a:rPr lang="en-GB" dirty="0" smtClean="0"/>
              <a:t> anterior cingulate responses to peer rejection: a marker of adolescents’ risk for depression. Development and Psychopathology, 23, 283–292</a:t>
            </a:r>
          </a:p>
          <a:p>
            <a:pPr marL="0" indent="0">
              <a:buNone/>
            </a:pPr>
            <a:r>
              <a:rPr lang="en-GB" dirty="0" smtClean="0"/>
              <a:t>Miller, David and Kitzinger, Jenny (1998) ‘AIDS, the Policy Process and Moral Panics’, in David Miller, Jenny Kitzinger, Kevin Williams and Peter </a:t>
            </a:r>
            <a:r>
              <a:rPr lang="en-GB" dirty="0" err="1" smtClean="0"/>
              <a:t>Beharrell</a:t>
            </a:r>
            <a:r>
              <a:rPr lang="en-GB" dirty="0" smtClean="0"/>
              <a:t> (</a:t>
            </a:r>
            <a:r>
              <a:rPr lang="en-GB" dirty="0" err="1" smtClean="0"/>
              <a:t>eds</a:t>
            </a:r>
            <a:r>
              <a:rPr lang="en-GB" dirty="0" smtClean="0"/>
              <a:t>) The Circuit of Mass Communication: Media Strategies, Representation and Audience Reception in the AIDS Crisis, pp. 213–22. London: Sage. </a:t>
            </a:r>
          </a:p>
          <a:p>
            <a:pPr marL="0" indent="0">
              <a:buNone/>
            </a:pPr>
            <a:r>
              <a:rPr lang="en-GB" b="1" dirty="0" smtClean="0"/>
              <a:t>Moseley, D, Connolly, C. Sing, L, and Watts, K. Developing </a:t>
            </a:r>
            <a:r>
              <a:rPr lang="en-GB" b="1" dirty="0"/>
              <a:t>an indicator for the physical health benefits of recreation in </a:t>
            </a:r>
            <a:r>
              <a:rPr lang="en-GB" b="1" dirty="0" smtClean="0"/>
              <a:t>woodlands. </a:t>
            </a:r>
            <a:r>
              <a:rPr lang="en-GB" dirty="0" smtClean="0"/>
              <a:t>Ecosystem </a:t>
            </a:r>
            <a:r>
              <a:rPr lang="en-GB" dirty="0"/>
              <a:t>Services</a:t>
            </a:r>
            <a:endParaRPr lang="en-GB" dirty="0" smtClean="0"/>
          </a:p>
          <a:p>
            <a:pPr marL="0" indent="0" fontAlgn="base">
              <a:buNone/>
            </a:pPr>
            <a:r>
              <a:rPr lang="en-GB" dirty="0" smtClean="0"/>
              <a:t>Young, J. </a:t>
            </a:r>
            <a:r>
              <a:rPr lang="en-GB" dirty="0"/>
              <a:t>Moral Panic: Its Origins in Resistance, </a:t>
            </a:r>
            <a:r>
              <a:rPr lang="en-GB" dirty="0" err="1"/>
              <a:t>Ressentiment</a:t>
            </a:r>
            <a:r>
              <a:rPr lang="en-GB" dirty="0"/>
              <a:t> and the Translation of Fantasy into </a:t>
            </a:r>
            <a:r>
              <a:rPr lang="en-GB" dirty="0" smtClean="0"/>
              <a:t>Reality.  </a:t>
            </a:r>
            <a:r>
              <a:rPr lang="en-GB" i="1" dirty="0" smtClean="0"/>
              <a:t>The </a:t>
            </a:r>
            <a:r>
              <a:rPr lang="en-GB" i="1" dirty="0"/>
              <a:t>British Journal of Criminology</a:t>
            </a:r>
            <a:r>
              <a:rPr lang="en-GB" dirty="0"/>
              <a:t>, Volume 49, Issue 1, 1 January 2009, Pages </a:t>
            </a:r>
            <a:r>
              <a:rPr lang="en-GB" dirty="0" smtClean="0"/>
              <a:t>4–16.</a:t>
            </a:r>
            <a:endParaRPr lang="en-GB" dirty="0"/>
          </a:p>
          <a:p>
            <a:pPr marL="0" indent="0">
              <a:buNone/>
            </a:pPr>
            <a:endParaRPr lang="en-GB" dirty="0"/>
          </a:p>
        </p:txBody>
      </p:sp>
    </p:spTree>
    <p:extLst>
      <p:ext uri="{BB962C8B-B14F-4D97-AF65-F5344CB8AC3E}">
        <p14:creationId xmlns:p14="http://schemas.microsoft.com/office/powerpoint/2010/main" val="25764293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resources</a:t>
            </a:r>
            <a:endParaRPr lang="en-GB" dirty="0"/>
          </a:p>
        </p:txBody>
      </p:sp>
      <p:sp>
        <p:nvSpPr>
          <p:cNvPr id="3" name="Content Placeholder 2"/>
          <p:cNvSpPr>
            <a:spLocks noGrp="1"/>
          </p:cNvSpPr>
          <p:nvPr>
            <p:ph idx="1"/>
          </p:nvPr>
        </p:nvSpPr>
        <p:spPr/>
        <p:txBody>
          <a:bodyPr>
            <a:normAutofit fontScale="77500" lnSpcReduction="20000"/>
          </a:bodyPr>
          <a:lstStyle/>
          <a:p>
            <a:r>
              <a:rPr lang="en-GB" b="1" u="sng" dirty="0">
                <a:hlinkClick r:id="rId2"/>
              </a:rPr>
              <a:t>Nature experience, recreation activity and health benefits of visitors in mountain and urban forests in Vienna, Zurich and </a:t>
            </a:r>
            <a:r>
              <a:rPr lang="en-GB" b="1" u="sng" dirty="0" smtClean="0">
                <a:hlinkClick r:id="rId2"/>
              </a:rPr>
              <a:t>Freiburg</a:t>
            </a:r>
            <a:r>
              <a:rPr lang="en-GB" b="1" dirty="0" smtClean="0"/>
              <a:t>. </a:t>
            </a:r>
            <a:r>
              <a:rPr lang="en-GB" dirty="0" smtClean="0"/>
              <a:t>Lee</a:t>
            </a:r>
            <a:r>
              <a:rPr lang="en-GB" dirty="0"/>
              <a:t>, </a:t>
            </a:r>
            <a:r>
              <a:rPr lang="en-GB" dirty="0" err="1"/>
              <a:t>Ju-hyoung</a:t>
            </a:r>
            <a:r>
              <a:rPr lang="en-GB" dirty="0"/>
              <a:t> ; Lee, </a:t>
            </a:r>
            <a:r>
              <a:rPr lang="en-GB" dirty="0" err="1" smtClean="0"/>
              <a:t>Duk-jae</a:t>
            </a:r>
            <a:r>
              <a:rPr lang="en-GB" dirty="0" smtClean="0"/>
              <a:t>. Journal </a:t>
            </a:r>
            <a:r>
              <a:rPr lang="en-GB" dirty="0"/>
              <a:t>of Mountain Science, 2015, Vol.12(6), pp</a:t>
            </a:r>
            <a:r>
              <a:rPr lang="en-GB" dirty="0" smtClean="0"/>
              <a:t>.</a:t>
            </a:r>
          </a:p>
          <a:p>
            <a:r>
              <a:rPr lang="en-GB" b="1" u="sng" dirty="0">
                <a:hlinkClick r:id="rId3"/>
              </a:rPr>
              <a:t>A countryside for health and wellbeing : the physical and mental health benefits of green </a:t>
            </a:r>
            <a:r>
              <a:rPr lang="en-GB" b="1" u="sng" dirty="0" smtClean="0">
                <a:hlinkClick r:id="rId3"/>
              </a:rPr>
              <a:t>exercise</a:t>
            </a:r>
            <a:r>
              <a:rPr lang="en-GB" b="1" dirty="0" smtClean="0"/>
              <a:t>. </a:t>
            </a:r>
            <a:r>
              <a:rPr lang="en-GB" dirty="0" smtClean="0"/>
              <a:t>Jules </a:t>
            </a:r>
            <a:r>
              <a:rPr lang="en-GB" dirty="0"/>
              <a:t>Pretty; Countryside Recreation </a:t>
            </a:r>
            <a:r>
              <a:rPr lang="en-GB" dirty="0" smtClean="0"/>
              <a:t>Network. Sheffield: </a:t>
            </a:r>
            <a:r>
              <a:rPr lang="en-GB" dirty="0"/>
              <a:t>Countryside Recreation </a:t>
            </a:r>
            <a:r>
              <a:rPr lang="en-GB" dirty="0" smtClean="0"/>
              <a:t>Network 2005. 1551-1561.</a:t>
            </a:r>
            <a:r>
              <a:rPr lang="en-GB" dirty="0"/>
              <a:t> </a:t>
            </a:r>
            <a:endParaRPr lang="en-GB" dirty="0" smtClean="0"/>
          </a:p>
          <a:p>
            <a:r>
              <a:rPr lang="en-GB" b="1" u="sng" dirty="0" err="1">
                <a:hlinkClick r:id="rId4"/>
              </a:rPr>
              <a:t>Exergames</a:t>
            </a:r>
            <a:r>
              <a:rPr lang="en-GB" b="1" u="sng" dirty="0">
                <a:hlinkClick r:id="rId4"/>
              </a:rPr>
              <a:t> for health and fitness: the roles of GPS and geosocial </a:t>
            </a:r>
            <a:r>
              <a:rPr lang="en-GB" b="1" u="sng" dirty="0" smtClean="0">
                <a:hlinkClick r:id="rId4"/>
              </a:rPr>
              <a:t>apps</a:t>
            </a:r>
            <a:r>
              <a:rPr lang="en-GB" b="1" dirty="0" smtClean="0"/>
              <a:t> </a:t>
            </a:r>
            <a:r>
              <a:rPr lang="en-GB" dirty="0" err="1" smtClean="0"/>
              <a:t>Boulos</a:t>
            </a:r>
            <a:r>
              <a:rPr lang="en-GB" dirty="0"/>
              <a:t>, </a:t>
            </a:r>
            <a:r>
              <a:rPr lang="en-GB" dirty="0" err="1"/>
              <a:t>Maged</a:t>
            </a:r>
            <a:r>
              <a:rPr lang="en-GB" dirty="0"/>
              <a:t> N </a:t>
            </a:r>
            <a:r>
              <a:rPr lang="en-GB" dirty="0" err="1"/>
              <a:t>Kamel</a:t>
            </a:r>
            <a:r>
              <a:rPr lang="en-GB" dirty="0"/>
              <a:t> ; Yang, Stephen </a:t>
            </a:r>
            <a:r>
              <a:rPr lang="en-GB" dirty="0" smtClean="0"/>
              <a:t>P. International </a:t>
            </a:r>
            <a:r>
              <a:rPr lang="en-GB" dirty="0"/>
              <a:t>Journal of Health </a:t>
            </a:r>
            <a:r>
              <a:rPr lang="en-GB" dirty="0" err="1"/>
              <a:t>Geographics</a:t>
            </a:r>
            <a:r>
              <a:rPr lang="en-GB" dirty="0"/>
              <a:t>, 2013, Vol.12, </a:t>
            </a:r>
            <a:r>
              <a:rPr lang="en-GB" dirty="0" smtClean="0"/>
              <a:t>p.18-18</a:t>
            </a:r>
          </a:p>
          <a:p>
            <a:r>
              <a:rPr lang="en-GB" b="1" u="sng" dirty="0">
                <a:hlinkClick r:id="rId5"/>
              </a:rPr>
              <a:t>Volunteering in nature as a way of enabling people to reintegrate into </a:t>
            </a:r>
            <a:r>
              <a:rPr lang="en-GB" b="1" u="sng" dirty="0" smtClean="0">
                <a:hlinkClick r:id="rId5"/>
              </a:rPr>
              <a:t>society</a:t>
            </a:r>
            <a:r>
              <a:rPr lang="en-GB" b="1" dirty="0" smtClean="0"/>
              <a:t> </a:t>
            </a:r>
            <a:r>
              <a:rPr lang="en-GB" dirty="0" smtClean="0"/>
              <a:t>O'Brien</a:t>
            </a:r>
            <a:r>
              <a:rPr lang="en-GB" dirty="0"/>
              <a:t>, Liz ; Burls, </a:t>
            </a:r>
            <a:r>
              <a:rPr lang="en-GB" dirty="0" err="1"/>
              <a:t>Ambra</a:t>
            </a:r>
            <a:r>
              <a:rPr lang="en-GB" dirty="0"/>
              <a:t> ; Townsend, </a:t>
            </a:r>
            <a:r>
              <a:rPr lang="en-GB" dirty="0" err="1"/>
              <a:t>Mardie</a:t>
            </a:r>
            <a:r>
              <a:rPr lang="en-GB" dirty="0"/>
              <a:t> ; </a:t>
            </a:r>
            <a:r>
              <a:rPr lang="en-GB" dirty="0" err="1"/>
              <a:t>Ebden</a:t>
            </a:r>
            <a:r>
              <a:rPr lang="en-GB" dirty="0"/>
              <a:t>, </a:t>
            </a:r>
            <a:r>
              <a:rPr lang="en-GB" dirty="0" smtClean="0"/>
              <a:t>Matthew. Perspectives </a:t>
            </a:r>
            <a:r>
              <a:rPr lang="en-GB" dirty="0"/>
              <a:t>in Public Health, Mar 2011, Vol.131(2), </a:t>
            </a:r>
            <a:r>
              <a:rPr lang="en-GB" dirty="0" smtClean="0"/>
              <a:t>pp.71-81.</a:t>
            </a:r>
          </a:p>
          <a:p>
            <a:r>
              <a:rPr lang="en-GB" b="1" u="sng" dirty="0">
                <a:hlinkClick r:id="rId6"/>
              </a:rPr>
              <a:t>Bringing Nature to Schools to Promote Children’s Physical </a:t>
            </a:r>
            <a:r>
              <a:rPr lang="en-GB" b="1" u="sng" dirty="0" smtClean="0">
                <a:hlinkClick r:id="rId6"/>
              </a:rPr>
              <a:t>Activity</a:t>
            </a:r>
            <a:r>
              <a:rPr lang="en-GB" b="1" dirty="0" smtClean="0"/>
              <a:t> </a:t>
            </a:r>
            <a:r>
              <a:rPr lang="en-GB" dirty="0" smtClean="0"/>
              <a:t>Sharma-</a:t>
            </a:r>
            <a:r>
              <a:rPr lang="en-GB" dirty="0" err="1" smtClean="0"/>
              <a:t>Brymer</a:t>
            </a:r>
            <a:r>
              <a:rPr lang="en-GB" dirty="0"/>
              <a:t>, </a:t>
            </a:r>
            <a:r>
              <a:rPr lang="en-GB" dirty="0" err="1"/>
              <a:t>Vinathe</a:t>
            </a:r>
            <a:r>
              <a:rPr lang="en-GB" dirty="0"/>
              <a:t> ; Bland, </a:t>
            </a:r>
            <a:r>
              <a:rPr lang="en-GB" dirty="0" smtClean="0"/>
              <a:t>Derek Sports </a:t>
            </a:r>
            <a:r>
              <a:rPr lang="en-GB" dirty="0"/>
              <a:t>Medicine, 2016, Vol.46(7), pp.955-962</a:t>
            </a:r>
          </a:p>
        </p:txBody>
      </p:sp>
    </p:spTree>
    <p:extLst>
      <p:ext uri="{BB962C8B-B14F-4D97-AF65-F5344CB8AC3E}">
        <p14:creationId xmlns:p14="http://schemas.microsoft.com/office/powerpoint/2010/main" val="26821789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164</TotalTime>
  <Words>1209</Words>
  <Application>Microsoft Office PowerPoint</Application>
  <PresentationFormat>Widescreen</PresentationFormat>
  <Paragraphs>85</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Youth Work as Recreation</vt:lpstr>
      <vt:lpstr>Structure</vt:lpstr>
      <vt:lpstr>Moral Panic</vt:lpstr>
      <vt:lpstr>Cohen and Moral Panic</vt:lpstr>
      <vt:lpstr>Jock Young</vt:lpstr>
      <vt:lpstr>To stressed immediacy</vt:lpstr>
      <vt:lpstr>Moral panic</vt:lpstr>
      <vt:lpstr>Whats going on in adolescence?</vt:lpstr>
      <vt:lpstr>ACEs – Protection through Social Support</vt:lpstr>
      <vt:lpstr>Historical context</vt:lpstr>
      <vt:lpstr>Recommendations of the Albemarle Report</vt:lpstr>
      <vt:lpstr>What has happened to young people since 1960?</vt:lpstr>
      <vt:lpstr>Social concerns about morality</vt:lpstr>
      <vt:lpstr>The rise of the shop as a leisure form</vt:lpstr>
      <vt:lpstr>Youth Work as escapism</vt:lpstr>
      <vt:lpstr>References</vt:lpstr>
      <vt:lpstr>Additional 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Work as Recreation</dc:title>
  <dc:creator>Darrel Williams</dc:creator>
  <cp:lastModifiedBy>Darrel Williams</cp:lastModifiedBy>
  <cp:revision>12</cp:revision>
  <dcterms:created xsi:type="dcterms:W3CDTF">2018-03-19T18:57:37Z</dcterms:created>
  <dcterms:modified xsi:type="dcterms:W3CDTF">2018-03-19T21:41:46Z</dcterms:modified>
</cp:coreProperties>
</file>