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3"/>
  </p:handoutMasterIdLst>
  <p:sldIdLst>
    <p:sldId id="280" r:id="rId2"/>
    <p:sldId id="281" r:id="rId3"/>
    <p:sldId id="262" r:id="rId4"/>
    <p:sldId id="271" r:id="rId5"/>
    <p:sldId id="273" r:id="rId6"/>
    <p:sldId id="274" r:id="rId7"/>
    <p:sldId id="275" r:id="rId8"/>
    <p:sldId id="277" r:id="rId9"/>
    <p:sldId id="256" r:id="rId10"/>
    <p:sldId id="267" r:id="rId11"/>
    <p:sldId id="268" r:id="rId12"/>
    <p:sldId id="259" r:id="rId13"/>
    <p:sldId id="265" r:id="rId14"/>
    <p:sldId id="269" r:id="rId15"/>
    <p:sldId id="257" r:id="rId16"/>
    <p:sldId id="258" r:id="rId17"/>
    <p:sldId id="264" r:id="rId18"/>
    <p:sldId id="266" r:id="rId19"/>
    <p:sldId id="270" r:id="rId20"/>
    <p:sldId id="260" r:id="rId21"/>
    <p:sldId id="272" r:id="rId22"/>
  </p:sldIdLst>
  <p:sldSz cx="9144000" cy="6858000" type="screen4x3"/>
  <p:notesSz cx="6669088" cy="97536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84" d="100"/>
          <a:sy n="84" d="100"/>
        </p:scale>
        <p:origin x="105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151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151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008E9A5-235F-4DDE-AD79-D73F18B0601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468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4B432A-2FFF-477F-B08E-C2714FC6E6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BF9524-A033-4D42-B420-9457C6735B6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055FC-78F2-4306-AF90-73DB751DB09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DFD8FA-5DA5-473B-A5F0-7ED7081756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4421F-E529-433D-A06F-F061F57332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763E05-6E1A-451A-BBE5-BC10A8462B2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B8754B-0595-4337-AE50-05813400CF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2115C4-DBE8-4F9B-AF69-094E5FD41B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9F47B4-D9AD-4568-9BB6-66A6299D55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EEE3A-F045-4297-9A8D-CFBF8D22E5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404DFD-CD10-41F5-8F36-40E20D8C88D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C4B902-A8FE-4BC6-A1E0-5C97706E7BE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584175"/>
          </a:xfrm>
        </p:spPr>
        <p:txBody>
          <a:bodyPr/>
          <a:lstStyle/>
          <a:p>
            <a:r>
              <a:rPr lang="en-GB" altLang="en-US"/>
              <a:t>Marketing Planning &amp; Practice</a:t>
            </a:r>
            <a:endParaRPr lang="en-GB" altLang="en-US" dirty="0" smtClean="0"/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1187450" y="5301208"/>
            <a:ext cx="6769100" cy="1152128"/>
          </a:xfrm>
        </p:spPr>
        <p:txBody>
          <a:bodyPr/>
          <a:lstStyle/>
          <a:p>
            <a:r>
              <a:rPr lang="en-GB" altLang="en-US" dirty="0" smtClean="0"/>
              <a:t>Strategies</a:t>
            </a:r>
          </a:p>
          <a:p>
            <a:r>
              <a:rPr lang="en-GB" altLang="en-US" dirty="0" smtClean="0"/>
              <a:t>By Will Fleming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1848" y="1628800"/>
            <a:ext cx="2009403" cy="367240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17286"/>
            <a:ext cx="6951848" cy="17884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26560"/>
            <a:ext cx="6953250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534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used the car market for an example can you think of/find examples where a manufacturer has a current offering which seems at odd with their positioning?</a:t>
            </a:r>
          </a:p>
          <a:p>
            <a:r>
              <a:rPr lang="en-GB" dirty="0"/>
              <a:t>How useful do you believe STP to be to the modern marketer? Should we not all be like Coca Cola who look at the whole population as potential customers?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315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864096"/>
          </a:xfrm>
        </p:spPr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136904" cy="540060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Strategy is the key to success in business due to: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fact that it is associated with winning [successful companies use specific strategies];</a:t>
            </a:r>
          </a:p>
          <a:p>
            <a:pPr marL="0" indent="0">
              <a:buNone/>
            </a:pPr>
            <a:r>
              <a:rPr lang="en-GB" dirty="0"/>
              <a:t>Yet strategy seems to have become one of the most over-used and </a:t>
            </a:r>
            <a:r>
              <a:rPr lang="en-GB" dirty="0" err="1"/>
              <a:t>mis</a:t>
            </a:r>
            <a:r>
              <a:rPr lang="en-GB" dirty="0"/>
              <a:t>-used business terms of recent </a:t>
            </a:r>
            <a:r>
              <a:rPr lang="en-GB" dirty="0" smtClean="0"/>
              <a:t>times because 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It sounds important, it gives a topic gravitas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It seems to mean different things to different people</a:t>
            </a:r>
          </a:p>
          <a:p>
            <a:pPr>
              <a:buNone/>
            </a:pPr>
            <a:r>
              <a:rPr lang="en-GB" dirty="0" smtClean="0"/>
              <a:t>STUDENT TASK – how would you define it?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1200"/>
            <a:ext cx="4100264" cy="4114800"/>
          </a:xfrm>
        </p:spPr>
        <p:txBody>
          <a:bodyPr/>
          <a:lstStyle/>
          <a:p>
            <a:r>
              <a:rPr lang="en-GB" dirty="0" smtClean="0"/>
              <a:t>It is NOT a plan, or planning.</a:t>
            </a:r>
          </a:p>
          <a:p>
            <a:r>
              <a:rPr lang="en-GB" dirty="0" smtClean="0"/>
              <a:t>Nor is it activities, they are most likely to be TACTICS and should </a:t>
            </a:r>
            <a:r>
              <a:rPr lang="en-GB" i="1" dirty="0" smtClean="0"/>
              <a:t>never</a:t>
            </a:r>
            <a:r>
              <a:rPr lang="en-GB" dirty="0" smtClean="0"/>
              <a:t> be confused.</a:t>
            </a:r>
          </a:p>
          <a:p>
            <a:r>
              <a:rPr lang="en-GB" dirty="0" smtClean="0"/>
              <a:t>It is a way/ method/ route to achieving the objectives you have set.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100264" cy="4021278"/>
          </a:xfrm>
        </p:spPr>
      </p:pic>
      <p:sp>
        <p:nvSpPr>
          <p:cNvPr id="6" name="Flowchart: Summing Junction 5"/>
          <p:cNvSpPr/>
          <p:nvPr/>
        </p:nvSpPr>
        <p:spPr>
          <a:xfrm>
            <a:off x="4716016" y="1916832"/>
            <a:ext cx="3744416" cy="3888432"/>
          </a:xfrm>
          <a:prstGeom prst="flowChartSummingJunction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261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Strategy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 </a:t>
            </a:r>
            <a:r>
              <a:rPr lang="en-US" b="1" dirty="0" smtClean="0"/>
              <a:t>Economist</a:t>
            </a:r>
            <a:r>
              <a:rPr lang="en-US" dirty="0" smtClean="0"/>
              <a:t> survey found that 57% of </a:t>
            </a:r>
            <a:r>
              <a:rPr lang="en-US" dirty="0" err="1" smtClean="0"/>
              <a:t>orgn</a:t>
            </a:r>
            <a:r>
              <a:rPr lang="en-US" dirty="0" smtClean="0"/>
              <a:t> where unsuccessful at implementing strategy so strategy formulation is easier than strategy </a:t>
            </a:r>
            <a:r>
              <a:rPr lang="en-US" i="1" dirty="0" smtClean="0"/>
              <a:t>implementation</a:t>
            </a:r>
            <a:r>
              <a:rPr lang="en-US" dirty="0" smtClean="0"/>
              <a:t>. </a:t>
            </a:r>
          </a:p>
          <a:p>
            <a:r>
              <a:rPr lang="en-US" dirty="0" smtClean="0"/>
              <a:t>Hamel &amp; </a:t>
            </a:r>
            <a:r>
              <a:rPr lang="en-US" dirty="0" err="1" smtClean="0"/>
              <a:t>Prahalad</a:t>
            </a:r>
            <a:r>
              <a:rPr lang="en-US" dirty="0" smtClean="0"/>
              <a:t> argue that it is too narrow, done as an annual process, too mechanical and that managers do not spend enough time looking to the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034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Hamel &amp; </a:t>
            </a:r>
            <a:r>
              <a:rPr lang="en-US" dirty="0" err="1" smtClean="0"/>
              <a:t>Prahalad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“competing for the future”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Needs to be emotional as well as analytical</a:t>
            </a:r>
          </a:p>
          <a:p>
            <a:r>
              <a:rPr lang="en-US" dirty="0" smtClean="0"/>
              <a:t>Should be part of a learning process</a:t>
            </a:r>
          </a:p>
          <a:p>
            <a:r>
              <a:rPr lang="en-US" dirty="0" smtClean="0"/>
              <a:t>It is not simple (cannot be once a year)</a:t>
            </a:r>
          </a:p>
          <a:p>
            <a:r>
              <a:rPr lang="en-US" dirty="0" smtClean="0"/>
              <a:t>Need to understand the fundamental preconditions</a:t>
            </a:r>
          </a:p>
          <a:p>
            <a:r>
              <a:rPr lang="en-US" dirty="0" smtClean="0"/>
              <a:t>Must focus on core competencies</a:t>
            </a:r>
          </a:p>
          <a:p>
            <a:r>
              <a:rPr lang="en-US" dirty="0" smtClean="0"/>
              <a:t>There is a variety of possible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07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 what is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32812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It may then be fairer to say that strategy is about;</a:t>
            </a:r>
          </a:p>
          <a:p>
            <a:r>
              <a:rPr lang="en-US" dirty="0" smtClean="0"/>
              <a:t>Meaning – how can we communicate to the employees what our strategy is</a:t>
            </a:r>
          </a:p>
          <a:p>
            <a:r>
              <a:rPr lang="en-US" dirty="0" smtClean="0"/>
              <a:t>Purpose – why is this organization here? What does it do? What does it offer?</a:t>
            </a:r>
          </a:p>
          <a:p>
            <a:r>
              <a:rPr lang="en-US" dirty="0" smtClean="0"/>
              <a:t>Passion – what are we good at? Where do our competencies lie?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982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25611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Henry </a:t>
            </a:r>
            <a:r>
              <a:rPr lang="en-US" dirty="0" err="1"/>
              <a:t>Mintzberg</a:t>
            </a:r>
            <a:r>
              <a:rPr lang="en-US" dirty="0"/>
              <a:t> suggests a “crafting” of strategies which are classified as;</a:t>
            </a:r>
          </a:p>
          <a:p>
            <a:r>
              <a:rPr lang="en-US" dirty="0"/>
              <a:t>Intended</a:t>
            </a:r>
          </a:p>
          <a:p>
            <a:r>
              <a:rPr lang="en-US" dirty="0" err="1"/>
              <a:t>Unrealised</a:t>
            </a:r>
            <a:endParaRPr lang="en-US" dirty="0"/>
          </a:p>
          <a:p>
            <a:r>
              <a:rPr lang="en-US" dirty="0"/>
              <a:t>Deliberate</a:t>
            </a:r>
          </a:p>
          <a:p>
            <a:r>
              <a:rPr lang="en-US" dirty="0"/>
              <a:t>Emergent</a:t>
            </a:r>
          </a:p>
          <a:p>
            <a:r>
              <a:rPr lang="en-US" dirty="0" err="1"/>
              <a:t>Realised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2132856"/>
            <a:ext cx="4468688" cy="4333056"/>
          </a:xfrm>
        </p:spPr>
      </p:pic>
    </p:spTree>
    <p:extLst>
      <p:ext uri="{BB962C8B-B14F-4D97-AF65-F5344CB8AC3E}">
        <p14:creationId xmlns:p14="http://schemas.microsoft.com/office/powerpoint/2010/main" val="2857832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772400" cy="1008112"/>
          </a:xfrm>
        </p:spPr>
        <p:txBody>
          <a:bodyPr/>
          <a:lstStyle/>
          <a:p>
            <a:r>
              <a:rPr lang="en-GB" dirty="0"/>
              <a:t>STRATEGIES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12776"/>
            <a:ext cx="7772400" cy="511256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There are many potential strategic options:</a:t>
            </a:r>
          </a:p>
          <a:p>
            <a:r>
              <a:rPr lang="en-GB" dirty="0" smtClean="0"/>
              <a:t>GENERAL: Porters </a:t>
            </a:r>
            <a:r>
              <a:rPr lang="en-GB" dirty="0"/>
              <a:t>generic </a:t>
            </a:r>
            <a:r>
              <a:rPr lang="en-GB" dirty="0" smtClean="0"/>
              <a:t>strategies. </a:t>
            </a:r>
            <a:endParaRPr lang="en-GB" dirty="0"/>
          </a:p>
          <a:p>
            <a:r>
              <a:rPr lang="en-GB" dirty="0" smtClean="0"/>
              <a:t>MARKET: </a:t>
            </a:r>
            <a:r>
              <a:rPr lang="en-GB" dirty="0" err="1" smtClean="0"/>
              <a:t>Ansoffs</a:t>
            </a:r>
            <a:r>
              <a:rPr lang="en-GB" dirty="0" smtClean="0"/>
              <a:t> </a:t>
            </a:r>
            <a:r>
              <a:rPr lang="en-GB" dirty="0"/>
              <a:t>product market </a:t>
            </a:r>
            <a:r>
              <a:rPr lang="en-GB" dirty="0" smtClean="0"/>
              <a:t>matrix. </a:t>
            </a:r>
          </a:p>
          <a:p>
            <a:r>
              <a:rPr lang="en-GB" dirty="0" smtClean="0"/>
              <a:t>COMPETITOR: </a:t>
            </a:r>
            <a:r>
              <a:rPr lang="en-GB" dirty="0" err="1" smtClean="0"/>
              <a:t>Kotlers</a:t>
            </a:r>
            <a:r>
              <a:rPr lang="en-GB" dirty="0" smtClean="0"/>
              <a:t> </a:t>
            </a:r>
            <a:r>
              <a:rPr lang="en-GB" dirty="0"/>
              <a:t>“competitive” </a:t>
            </a:r>
            <a:r>
              <a:rPr lang="en-GB" dirty="0" smtClean="0"/>
              <a:t>strategies. </a:t>
            </a:r>
            <a:endParaRPr lang="en-GB" dirty="0"/>
          </a:p>
          <a:p>
            <a:r>
              <a:rPr lang="en-GB" dirty="0"/>
              <a:t>Growth strategies</a:t>
            </a:r>
          </a:p>
          <a:p>
            <a:r>
              <a:rPr lang="en-GB" dirty="0" smtClean="0"/>
              <a:t>Alternative </a:t>
            </a:r>
            <a:r>
              <a:rPr lang="en-GB" dirty="0"/>
              <a:t>strategies – </a:t>
            </a:r>
            <a:r>
              <a:rPr lang="en-GB" dirty="0" smtClean="0"/>
              <a:t>niche, followers, marketing mix and sustainability</a:t>
            </a:r>
            <a:endParaRPr lang="en-GB" dirty="0"/>
          </a:p>
          <a:p>
            <a:r>
              <a:rPr lang="en-GB" dirty="0" smtClean="0"/>
              <a:t>Negative </a:t>
            </a:r>
            <a:r>
              <a:rPr lang="en-GB" dirty="0"/>
              <a:t>situations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as diagrams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844824"/>
            <a:ext cx="3810000" cy="44644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844824"/>
            <a:ext cx="3962400" cy="4464496"/>
          </a:xfrm>
        </p:spPr>
      </p:pic>
    </p:spTree>
    <p:extLst>
      <p:ext uri="{BB962C8B-B14F-4D97-AF65-F5344CB8AC3E}">
        <p14:creationId xmlns:p14="http://schemas.microsoft.com/office/powerpoint/2010/main" val="4108835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09600"/>
            <a:ext cx="4320480" cy="584373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9600"/>
            <a:ext cx="4320480" cy="5843736"/>
          </a:xfrm>
        </p:spPr>
      </p:pic>
    </p:spTree>
    <p:extLst>
      <p:ext uri="{BB962C8B-B14F-4D97-AF65-F5344CB8AC3E}">
        <p14:creationId xmlns:p14="http://schemas.microsoft.com/office/powerpoint/2010/main" val="2165629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STRATEGIES</a:t>
            </a:r>
            <a:br>
              <a:rPr lang="en-GB" sz="3600" dirty="0" smtClean="0"/>
            </a:br>
            <a:r>
              <a:rPr lang="en-GB" sz="3600" dirty="0" smtClean="0"/>
              <a:t>- GROWTH STRATEGY METHODS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556720"/>
          </a:xfrm>
        </p:spPr>
        <p:txBody>
          <a:bodyPr/>
          <a:lstStyle/>
          <a:p>
            <a:r>
              <a:rPr lang="en-GB" dirty="0" smtClean="0"/>
              <a:t>Organic</a:t>
            </a:r>
            <a:endParaRPr lang="en-GB" dirty="0"/>
          </a:p>
          <a:p>
            <a:r>
              <a:rPr lang="en-GB" dirty="0"/>
              <a:t>Acquisition</a:t>
            </a:r>
          </a:p>
          <a:p>
            <a:r>
              <a:rPr lang="en-GB" dirty="0"/>
              <a:t>Merger</a:t>
            </a:r>
          </a:p>
          <a:p>
            <a:r>
              <a:rPr lang="en-GB" dirty="0"/>
              <a:t>Alliance</a:t>
            </a:r>
          </a:p>
          <a:p>
            <a:r>
              <a:rPr lang="en-GB" dirty="0"/>
              <a:t>Licensing</a:t>
            </a:r>
          </a:p>
          <a:p>
            <a:r>
              <a:rPr lang="en-GB" dirty="0" smtClean="0"/>
              <a:t>Franchising</a:t>
            </a:r>
          </a:p>
          <a:p>
            <a:pPr marL="0" indent="0">
              <a:buNone/>
            </a:pPr>
            <a:r>
              <a:rPr lang="en-GB" dirty="0" smtClean="0"/>
              <a:t>STUDENT TASK – what do </a:t>
            </a:r>
            <a:r>
              <a:rPr lang="en-GB" dirty="0"/>
              <a:t>y</a:t>
            </a:r>
            <a:r>
              <a:rPr lang="en-GB" dirty="0" smtClean="0"/>
              <a:t>ou understand by these terms?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1" y="1844825"/>
            <a:ext cx="5038329" cy="338437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STRATEGIES</a:t>
            </a:r>
            <a:br>
              <a:rPr lang="en-GB" sz="3600" dirty="0" smtClean="0"/>
            </a:br>
            <a:r>
              <a:rPr lang="en-GB" sz="3600" dirty="0" smtClean="0"/>
              <a:t>- GROWTH STRATEGY METHODS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1200"/>
            <a:ext cx="8136904" cy="4400128"/>
          </a:xfrm>
        </p:spPr>
        <p:txBody>
          <a:bodyPr/>
          <a:lstStyle/>
          <a:p>
            <a:r>
              <a:rPr lang="en-GB" sz="2400" dirty="0" smtClean="0"/>
              <a:t>Organic – internally based; slow but safe</a:t>
            </a:r>
          </a:p>
          <a:p>
            <a:r>
              <a:rPr lang="en-GB" sz="2400" dirty="0" smtClean="0"/>
              <a:t>Acquisition – buy the competition; quick but sometimes it can be risky</a:t>
            </a:r>
          </a:p>
          <a:p>
            <a:r>
              <a:rPr lang="en-GB" sz="2400" dirty="0" smtClean="0"/>
              <a:t>Merger – agree to join forces; quick but often becomes an acquisition</a:t>
            </a:r>
          </a:p>
          <a:p>
            <a:r>
              <a:rPr lang="en-GB" sz="2400" dirty="0" smtClean="0"/>
              <a:t>Alliance – contractual partnership; quick but can become unworkable and requires real trust</a:t>
            </a:r>
          </a:p>
          <a:p>
            <a:r>
              <a:rPr lang="en-GB" sz="2400" dirty="0" smtClean="0"/>
              <a:t>Licensing –agreeing to allow another organisation to produce your market offering; quick but with some risk</a:t>
            </a:r>
          </a:p>
          <a:p>
            <a:r>
              <a:rPr lang="en-GB" sz="2400" dirty="0" smtClean="0"/>
              <a:t>Franchising – selling your market offering to an organisation under an established branded concept; quick with little risk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609600"/>
            <a:ext cx="7772399" cy="5486400"/>
          </a:xfrm>
        </p:spPr>
      </p:pic>
    </p:spTree>
    <p:extLst>
      <p:ext uri="{BB962C8B-B14F-4D97-AF65-F5344CB8AC3E}">
        <p14:creationId xmlns:p14="http://schemas.microsoft.com/office/powerpoint/2010/main" val="338955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2800" dirty="0"/>
              <a:t>FOCUS STRATEGY</a:t>
            </a:r>
          </a:p>
          <a:p>
            <a:pPr marL="0" indent="0">
              <a:buNone/>
            </a:pPr>
            <a:r>
              <a:rPr lang="en-GB" sz="2800" dirty="0"/>
              <a:t>Specific customer specialist</a:t>
            </a:r>
          </a:p>
          <a:p>
            <a:pPr>
              <a:buFontTx/>
              <a:buNone/>
            </a:pPr>
            <a:r>
              <a:rPr lang="en-GB" sz="2800" dirty="0"/>
              <a:t> - End user specialist</a:t>
            </a:r>
          </a:p>
          <a:p>
            <a:pPr>
              <a:buFontTx/>
              <a:buNone/>
            </a:pPr>
            <a:r>
              <a:rPr lang="en-GB" sz="2800" dirty="0"/>
              <a:t> - Vertical level specialist</a:t>
            </a:r>
          </a:p>
          <a:p>
            <a:r>
              <a:rPr lang="en-GB" sz="2800" dirty="0"/>
              <a:t>Geographic specialist</a:t>
            </a:r>
          </a:p>
          <a:p>
            <a:r>
              <a:rPr lang="en-GB" sz="2800" dirty="0"/>
              <a:t>Product/service specialist</a:t>
            </a:r>
          </a:p>
          <a:p>
            <a:r>
              <a:rPr lang="en-GB" sz="2800" dirty="0"/>
              <a:t>Quality/price specialist</a:t>
            </a:r>
          </a:p>
          <a:p>
            <a:r>
              <a:rPr lang="en-GB" sz="2800" dirty="0"/>
              <a:t>Channel specialist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36912"/>
            <a:ext cx="3637912" cy="353630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STRATEGIES</a:t>
            </a:r>
            <a:br>
              <a:rPr lang="en-GB" dirty="0" smtClean="0"/>
            </a:br>
            <a:r>
              <a:rPr lang="en-GB" dirty="0" smtClean="0"/>
              <a:t>- FOLLOWERS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Imitate </a:t>
            </a:r>
            <a:r>
              <a:rPr lang="en-GB" dirty="0"/>
              <a:t>the market leaders </a:t>
            </a:r>
            <a:r>
              <a:rPr lang="en-GB" dirty="0" smtClean="0"/>
              <a:t>market offering either </a:t>
            </a:r>
            <a:r>
              <a:rPr lang="en-GB" dirty="0"/>
              <a:t>closely, at a distance or selectively:</a:t>
            </a:r>
          </a:p>
          <a:p>
            <a:r>
              <a:rPr lang="en-GB" dirty="0" smtClean="0"/>
              <a:t>Clone</a:t>
            </a:r>
          </a:p>
          <a:p>
            <a:r>
              <a:rPr lang="en-GB" dirty="0" smtClean="0"/>
              <a:t>Imitator</a:t>
            </a:r>
          </a:p>
          <a:p>
            <a:r>
              <a:rPr lang="en-GB" dirty="0" smtClean="0"/>
              <a:t>Adapter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Counterfeit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068960"/>
            <a:ext cx="4894311" cy="302704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br>
              <a:rPr lang="en-GB" dirty="0" smtClean="0"/>
            </a:br>
            <a:r>
              <a:rPr lang="en-GB" dirty="0" smtClean="0"/>
              <a:t>- FOLLOWERS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25611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Clone – to follow the leaders strategy in a bid to become the same as them</a:t>
            </a:r>
          </a:p>
          <a:p>
            <a:r>
              <a:rPr lang="en-GB" dirty="0" smtClean="0"/>
              <a:t>Imitator – to follow the same strategy as the leader</a:t>
            </a:r>
          </a:p>
          <a:p>
            <a:r>
              <a:rPr lang="en-GB" dirty="0" smtClean="0"/>
              <a:t>Adapter – to follow the same strategy but with own interpretation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Counterfeit products – where a copy of a product is passed off as the original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120680" cy="1563960"/>
          </a:xfrm>
        </p:spPr>
        <p:txBody>
          <a:bodyPr/>
          <a:lstStyle/>
          <a:p>
            <a:r>
              <a:rPr lang="en-GB" dirty="0" smtClean="0"/>
              <a:t>STRATEGIES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in a sustainable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81200"/>
            <a:ext cx="8784976" cy="432812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Conventional business wisdom suggests that business is about overcoming the competition, keeping dealings confidential, but a new world is coming where business works better in partnerships, including; </a:t>
            </a:r>
          </a:p>
          <a:p>
            <a:r>
              <a:rPr lang="en-GB" dirty="0" smtClean="0"/>
              <a:t>Co-operation: working together for an outcome</a:t>
            </a:r>
          </a:p>
          <a:p>
            <a:r>
              <a:rPr lang="en-GB" dirty="0" smtClean="0"/>
              <a:t>Collaboration: sharing experiences</a:t>
            </a:r>
            <a:endParaRPr lang="en-GB" dirty="0"/>
          </a:p>
          <a:p>
            <a:r>
              <a:rPr lang="en-GB" dirty="0" smtClean="0"/>
              <a:t>Co-opetition: working together but separately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7150"/>
            <a:ext cx="3024336" cy="200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135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936104"/>
          </a:xfrm>
        </p:spPr>
        <p:txBody>
          <a:bodyPr/>
          <a:lstStyle/>
          <a:p>
            <a:r>
              <a:rPr lang="en-GB" dirty="0" smtClean="0"/>
              <a:t>The Marketing Mix??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496855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marketing mix is clearly a tactical tool for implementing marketing in any organisation. Therefore care needs to be taken with expressing elements of the mix as a strategy;</a:t>
            </a:r>
          </a:p>
          <a:p>
            <a:r>
              <a:rPr lang="en-GB" dirty="0" smtClean="0"/>
              <a:t>Product – committing the business to </a:t>
            </a:r>
            <a:r>
              <a:rPr lang="en-GB" dirty="0" err="1" smtClean="0"/>
              <a:t>npd</a:t>
            </a:r>
            <a:endParaRPr lang="en-GB" dirty="0" smtClean="0"/>
          </a:p>
          <a:p>
            <a:r>
              <a:rPr lang="en-GB" dirty="0" smtClean="0"/>
              <a:t>Price – using price like ASDA’s EDLP</a:t>
            </a:r>
          </a:p>
          <a:p>
            <a:r>
              <a:rPr lang="en-GB" dirty="0" smtClean="0"/>
              <a:t>Promotion – sales like DFS</a:t>
            </a:r>
          </a:p>
          <a:p>
            <a:r>
              <a:rPr lang="en-GB" dirty="0" smtClean="0"/>
              <a:t>Place – when distribution coverage is key</a:t>
            </a:r>
          </a:p>
          <a:p>
            <a:r>
              <a:rPr lang="en-GB" dirty="0" err="1" smtClean="0"/>
              <a:t>ServiceP’s</a:t>
            </a:r>
            <a:r>
              <a:rPr lang="en-GB" dirty="0" smtClean="0"/>
              <a:t> – service aspects like Crown Plaza.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936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4390256" cy="156396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STRATEGIES</a:t>
            </a:r>
            <a:r>
              <a:rPr lang="en-GB" dirty="0"/>
              <a:t/>
            </a:r>
            <a:br>
              <a:rPr lang="en-GB" dirty="0"/>
            </a:br>
            <a:r>
              <a:rPr lang="en-GB" sz="2800" dirty="0"/>
              <a:t>“NEGATIVE” STRATEGY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Hostile </a:t>
            </a:r>
            <a:r>
              <a:rPr lang="en-GB" sz="2800" dirty="0"/>
              <a:t>&amp; declining </a:t>
            </a:r>
            <a:r>
              <a:rPr lang="en-GB" sz="2800" dirty="0" smtClean="0"/>
              <a:t>markets:</a:t>
            </a:r>
          </a:p>
          <a:p>
            <a:r>
              <a:rPr lang="en-GB" sz="2800" dirty="0" smtClean="0"/>
              <a:t>revitalise the market</a:t>
            </a:r>
          </a:p>
          <a:p>
            <a:r>
              <a:rPr lang="en-GB" sz="2800" dirty="0" smtClean="0"/>
              <a:t>withdrawal</a:t>
            </a:r>
          </a:p>
          <a:p>
            <a:r>
              <a:rPr lang="en-GB" sz="2800" dirty="0" smtClean="0"/>
              <a:t>become </a:t>
            </a:r>
            <a:r>
              <a:rPr lang="en-GB" sz="2800" dirty="0"/>
              <a:t>a profitable survivor / harvest</a:t>
            </a:r>
          </a:p>
          <a:p>
            <a:pPr marL="0" indent="0">
              <a:buNone/>
            </a:pPr>
            <a:r>
              <a:rPr lang="en-GB" sz="2800" dirty="0"/>
              <a:t>Strategic wear-out</a:t>
            </a:r>
          </a:p>
          <a:p>
            <a:pPr>
              <a:buFontTx/>
              <a:buNone/>
            </a:pPr>
            <a:r>
              <a:rPr lang="en-GB" sz="2800" dirty="0"/>
              <a:t> - failure to review current strategies and tactics</a:t>
            </a:r>
          </a:p>
          <a:p>
            <a:pPr>
              <a:buFontTx/>
              <a:buNone/>
            </a:pPr>
            <a:r>
              <a:rPr lang="en-GB" sz="2800" dirty="0"/>
              <a:t> - “good-news complacency”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7846"/>
            <a:ext cx="3022104" cy="32411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1" y="5589240"/>
            <a:ext cx="7772400" cy="126876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256112"/>
          </a:xfrm>
        </p:spPr>
        <p:txBody>
          <a:bodyPr/>
          <a:lstStyle/>
          <a:p>
            <a:r>
              <a:rPr lang="en-GB" dirty="0" smtClean="0"/>
              <a:t>Defining strategy clearly is a problem and there is no universal definition.</a:t>
            </a:r>
          </a:p>
          <a:p>
            <a:r>
              <a:rPr lang="en-GB" dirty="0" smtClean="0"/>
              <a:t>There are a huge variety in the type of recognised strategy options.</a:t>
            </a:r>
          </a:p>
          <a:p>
            <a:r>
              <a:rPr lang="en-GB" dirty="0" smtClean="0"/>
              <a:t>It is possible to have an overall strategy, or levels of strategy designed to different jobs.</a:t>
            </a:r>
          </a:p>
          <a:p>
            <a:r>
              <a:rPr lang="en-GB" dirty="0" smtClean="0"/>
              <a:t>When appropriate organisations should consider using an exit strategy.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94657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824</Words>
  <Application>Microsoft Office PowerPoint</Application>
  <PresentationFormat>On-screen Show (4:3)</PresentationFormat>
  <Paragraphs>108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Times New Roman</vt:lpstr>
      <vt:lpstr>Wingdings</vt:lpstr>
      <vt:lpstr>Default Design</vt:lpstr>
      <vt:lpstr>Marketing Planning &amp; Practice</vt:lpstr>
      <vt:lpstr>From last week</vt:lpstr>
      <vt:lpstr>STRATEGIES</vt:lpstr>
      <vt:lpstr>Strategy</vt:lpstr>
      <vt:lpstr>Strategy issues</vt:lpstr>
      <vt:lpstr>Hamel &amp; Prahalad “competing for the future”</vt:lpstr>
      <vt:lpstr>So what is strategy?</vt:lpstr>
      <vt:lpstr>Strategy formulation</vt:lpstr>
      <vt:lpstr>STRATEGIES</vt:lpstr>
      <vt:lpstr>Strategies as diagrams</vt:lpstr>
      <vt:lpstr>PowerPoint Presentation</vt:lpstr>
      <vt:lpstr> STRATEGIES - GROWTH STRATEGY METHODS </vt:lpstr>
      <vt:lpstr>STRATEGIES - GROWTH STRATEGY METHODS</vt:lpstr>
      <vt:lpstr>PowerPoint Presentation</vt:lpstr>
      <vt:lpstr>STRATEGIES</vt:lpstr>
      <vt:lpstr> STRATEGIES - FOLLOWERS </vt:lpstr>
      <vt:lpstr>STRATEGIES - FOLLOWERS</vt:lpstr>
      <vt:lpstr>STRATEGIES in a sustainable world</vt:lpstr>
      <vt:lpstr>The Marketing Mix??</vt:lpstr>
      <vt:lpstr> STRATEGIES “NEGATIVE” STRATEGY </vt:lpstr>
      <vt:lpstr>SUMMARY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</dc:title>
  <dc:creator>Will Fleming</dc:creator>
  <cp:lastModifiedBy>Will Fleming</cp:lastModifiedBy>
  <cp:revision>30</cp:revision>
  <cp:lastPrinted>2018-03-09T15:13:23Z</cp:lastPrinted>
  <dcterms:created xsi:type="dcterms:W3CDTF">2005-01-24T12:26:13Z</dcterms:created>
  <dcterms:modified xsi:type="dcterms:W3CDTF">2018-03-19T09:37:06Z</dcterms:modified>
</cp:coreProperties>
</file>